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25"/>
  </p:notesMasterIdLst>
  <p:sldIdLst>
    <p:sldId id="260" r:id="rId3"/>
    <p:sldId id="281" r:id="rId4"/>
    <p:sldId id="279" r:id="rId5"/>
    <p:sldId id="300" r:id="rId6"/>
    <p:sldId id="301" r:id="rId7"/>
    <p:sldId id="302" r:id="rId8"/>
    <p:sldId id="303" r:id="rId9"/>
    <p:sldId id="304" r:id="rId10"/>
    <p:sldId id="293" r:id="rId11"/>
    <p:sldId id="290" r:id="rId12"/>
    <p:sldId id="294" r:id="rId13"/>
    <p:sldId id="295" r:id="rId14"/>
    <p:sldId id="296" r:id="rId15"/>
    <p:sldId id="305" r:id="rId16"/>
    <p:sldId id="308" r:id="rId17"/>
    <p:sldId id="307" r:id="rId18"/>
    <p:sldId id="309" r:id="rId19"/>
    <p:sldId id="310" r:id="rId20"/>
    <p:sldId id="311" r:id="rId21"/>
    <p:sldId id="259" r:id="rId22"/>
    <p:sldId id="306" r:id="rId23"/>
    <p:sldId id="29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B0909"/>
    <a:srgbClr val="9E3404"/>
    <a:srgbClr val="862C04"/>
    <a:srgbClr val="7E0000"/>
    <a:srgbClr val="0066FF"/>
    <a:srgbClr val="0099FF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6" autoAdjust="0"/>
    <p:restoredTop sz="79229" autoAdjust="0"/>
  </p:normalViewPr>
  <p:slideViewPr>
    <p:cSldViewPr snapToGrid="0">
      <p:cViewPr>
        <p:scale>
          <a:sx n="50" d="100"/>
          <a:sy n="50" d="100"/>
        </p:scale>
        <p:origin x="-288" y="-108"/>
      </p:cViewPr>
      <p:guideLst>
        <p:guide orient="horz" pos="2223"/>
        <p:guide pos="30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94960-F406-4FA8-B9FB-F46F3E1A81B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07D00-DB0C-4D52-9201-3F2186F5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0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99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45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54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ea1Cht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ea1Cht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ea1Cht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B0F9-2A55-4D80-928D-E9B98696147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15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59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59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35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47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475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3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5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7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7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6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7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07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81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35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67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06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17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56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206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601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4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24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4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7B48-46B3-4B83-8C84-467063959148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6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AC99C-6BB6-45DE-A2C8-BD10ED2F5C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C79D2-FC39-4DD6-9F3B-0A9FA97D22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3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585548"/>
            <a:ext cx="3743332" cy="258532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聖經如何</a:t>
            </a:r>
            <a:r>
              <a:rPr lang="zh-TW" altLang="en-US" sz="5400" b="1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論</a:t>
            </a:r>
            <a:endParaRPr lang="en-US" altLang="zh-TW" sz="5400" b="1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5400" b="1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及</a:t>
            </a:r>
            <a:endParaRPr lang="en-US" altLang="zh-TW" sz="5400" b="1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TW" altLang="en-US" sz="5400" b="1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同性戀</a:t>
            </a:r>
            <a:endParaRPr lang="en-US" sz="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7368" y="4825425"/>
            <a:ext cx="240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6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25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8343" y="65406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小小題示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986" y="2808654"/>
            <a:ext cx="85553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* 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基因改造工程確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實有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助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解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决糧食短缺，治療絕症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，和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改善環境。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809" y="4008846"/>
            <a:ext cx="855538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* 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作基督徒我們要監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管基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因工程發展的方向， 不逾越神創造的準則，尊重人的生命和選擇主權。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C:\Users\Ivy\AppData\Local\Microsoft\Windows\INetCache\IE\TDLGXHET\reminder_8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33606" y="189279"/>
            <a:ext cx="2333625" cy="2619375"/>
          </a:xfrm>
          <a:prstGeom prst="rect">
            <a:avLst/>
          </a:prstGeom>
          <a:noFill/>
          <a:effectLst>
            <a:softEdge rad="330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48" y="276561"/>
            <a:ext cx="2358407" cy="1887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499" y="5200692"/>
            <a:ext cx="3497731" cy="1475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6610461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in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5" y="96692"/>
            <a:ext cx="2007055" cy="200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6084" y="2661637"/>
            <a:ext cx="871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你會以那種立場和</a:t>
            </a:r>
            <a:r>
              <a:rPr lang="zh-TW" altLang="en-US" sz="36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孩子討論同</a:t>
            </a:r>
            <a:r>
              <a:rPr lang="zh-TW" altLang="en-US" sz="36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性戀這題目</a:t>
            </a:r>
            <a:r>
              <a:rPr lang="zh-TW" altLang="en-US" sz="36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9700" y="1951350"/>
            <a:ext cx="7263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你會應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邀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參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加同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性婚姻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宴會嗎</a:t>
            </a:r>
            <a:r>
              <a:rPr lang="zh-TW" altLang="en-US" sz="36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 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949536"/>
            <a:ext cx="6191250" cy="2830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82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2433" y="3360355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26706" y="1752468"/>
            <a:ext cx="21355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1. </a:t>
            </a:r>
            <a:r>
              <a:rPr lang="zh-TW" altLang="en-US" sz="3600" b="1" dirty="0"/>
              <a:t>認定神</a:t>
            </a:r>
            <a:r>
              <a:rPr lang="en-US" sz="3600" dirty="0"/>
              <a:t>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6659" y="301603"/>
            <a:ext cx="64684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督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徒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面對同性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戀</a:t>
            </a:r>
            <a:r>
              <a:rPr lang="en-US" altLang="zh-TW" sz="3600" dirty="0" smtClean="0">
                <a:latin typeface="華康黑體 Std W7" pitchFamily="34" charset="-120"/>
                <a:ea typeface="華康黑體 Std W7" pitchFamily="34" charset="-120"/>
              </a:rPr>
              <a:t>/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 婚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姻的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立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場</a:t>
            </a:r>
            <a:endParaRPr lang="en-US" altLang="zh-TW" sz="36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須建基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在兩</a:t>
            </a:r>
            <a:r>
              <a:rPr lang="zh-TW" altLang="en-US" sz="3600" dirty="0">
                <a:latin typeface="華康黑體 Std W7" pitchFamily="34" charset="-120"/>
                <a:ea typeface="華康黑體 Std W7" pitchFamily="34" charset="-120"/>
              </a:rPr>
              <a:t>項認</a:t>
            </a:r>
            <a:r>
              <a:rPr lang="zh-TW" altLang="en-US" sz="3600" dirty="0" smtClean="0">
                <a:latin typeface="華康黑體 Std W7" pitchFamily="34" charset="-120"/>
                <a:ea typeface="華康黑體 Std W7" pitchFamily="34" charset="-120"/>
              </a:rPr>
              <a:t>定 </a:t>
            </a:r>
            <a:r>
              <a:rPr lang="en-US" altLang="zh-TW" sz="3600" dirty="0" smtClean="0"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3333750"/>
            <a:ext cx="5581650" cy="251460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312" b="100000" l="312" r="28349">
                        <a14:backgroundMark x1="17445" y1="48408" x2="17445" y2="48408"/>
                        <a14:backgroundMark x1="2492" y1="49682" x2="2492" y2="49682"/>
                        <a14:backgroundMark x1="23988" y1="88535" x2="23988" y2="88535"/>
                        <a14:backgroundMark x1="24299" y1="78981" x2="24299" y2="78981"/>
                        <a14:backgroundMark x1="24611" y1="50955" x2="24611" y2="50955"/>
                        <a14:backgroundMark x1="1246" y1="85987" x2="1246" y2="85987"/>
                        <a14:backgroundMark x1="10592" y1="88535" x2="10592" y2="88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655" r="70240"/>
          <a:stretch/>
        </p:blipFill>
        <p:spPr>
          <a:xfrm>
            <a:off x="214972" y="133350"/>
            <a:ext cx="2089288" cy="18660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10716" y="2375124"/>
            <a:ext cx="4086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2</a:t>
            </a:r>
            <a:r>
              <a:rPr lang="en-US" sz="3600" b="1" dirty="0" smtClean="0"/>
              <a:t>. </a:t>
            </a:r>
            <a:r>
              <a:rPr lang="zh-TW" altLang="en-US" sz="3600" b="1" dirty="0" smtClean="0"/>
              <a:t>認</a:t>
            </a:r>
            <a:r>
              <a:rPr lang="zh-TW" altLang="en-US" sz="3600" b="1" dirty="0"/>
              <a:t>定聖經的權威</a:t>
            </a:r>
            <a:r>
              <a:rPr lang="en-US" sz="3600" dirty="0"/>
              <a:t>  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15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1933" y="3360355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45656" y="2857368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/>
              <a:t>正</a:t>
            </a:r>
            <a:r>
              <a:rPr lang="zh-TW" altLang="en-US" sz="3200" b="1" dirty="0"/>
              <a:t>面的：神造男女兩性的心</a:t>
            </a:r>
            <a:r>
              <a:rPr lang="zh-TW" altLang="en-US" sz="3200" b="1" dirty="0" smtClean="0"/>
              <a:t>意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87465" y="339701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latin typeface="華康黑體 Std W7" pitchFamily="34" charset="-120"/>
                <a:ea typeface="華康黑體 Std W7" pitchFamily="34" charset="-120"/>
              </a:rPr>
              <a:t>聖經的基礎</a:t>
            </a:r>
            <a:endParaRPr lang="en-US" sz="4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312" b="100000" l="312" r="28349">
                        <a14:backgroundMark x1="17445" y1="48408" x2="17445" y2="48408"/>
                        <a14:backgroundMark x1="2492" y1="49682" x2="2492" y2="49682"/>
                        <a14:backgroundMark x1="23988" y1="88535" x2="23988" y2="88535"/>
                        <a14:backgroundMark x1="24299" y1="78981" x2="24299" y2="78981"/>
                        <a14:backgroundMark x1="24611" y1="50955" x2="24611" y2="50955"/>
                        <a14:backgroundMark x1="1246" y1="85987" x2="1246" y2="85987"/>
                        <a14:backgroundMark x1="10592" y1="88535" x2="10592" y2="88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771" r="70241"/>
          <a:stretch/>
        </p:blipFill>
        <p:spPr>
          <a:xfrm>
            <a:off x="214972" y="0"/>
            <a:ext cx="2089288" cy="19994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29666" y="3480024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/>
              <a:t>反面的：神對同性性行為的誡命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009" y="214808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u="sng" dirty="0"/>
              <a:t>正反兩面</a:t>
            </a:r>
            <a:endParaRPr lang="en-US" sz="3200" u="sng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888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509"/>
          <a:stretch/>
        </p:blipFill>
        <p:spPr bwMode="auto">
          <a:xfrm>
            <a:off x="-901933" y="5467349"/>
            <a:ext cx="9175462" cy="175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3159" y="1705008"/>
            <a:ext cx="7869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男</a:t>
            </a:r>
            <a:r>
              <a:rPr lang="zh-TW" altLang="en-US" sz="3200" b="1" dirty="0"/>
              <a:t>女兩性的結連生育，是人類家庭的基礎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03714" y="34901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000" dirty="0">
                <a:latin typeface="華康黑體 Std W7" pitchFamily="34" charset="-120"/>
                <a:ea typeface="華康黑體 Std W7" pitchFamily="34" charset="-120"/>
              </a:rPr>
              <a:t>神創造兩性的心意</a:t>
            </a:r>
            <a:endParaRPr lang="en-US" sz="4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33897" y="2268695"/>
            <a:ext cx="6227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人</a:t>
            </a:r>
            <a:r>
              <a:rPr lang="zh-TW" altLang="en-US" sz="3200" b="1" dirty="0"/>
              <a:t>權的基礎，建於人有神的形像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8712" y="1141321"/>
            <a:ext cx="6638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一</a:t>
            </a:r>
            <a:r>
              <a:rPr lang="zh-TW" altLang="en-US" sz="3200" b="1" dirty="0"/>
              <a:t>男一女的婚姻制度，是神的創造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92594" y="2832382"/>
            <a:ext cx="59105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/>
              <a:t>男女兩性，均以神的形像被造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3159" y="3396069"/>
            <a:ext cx="786946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人</a:t>
            </a:r>
            <a:r>
              <a:rPr lang="zh-TW" altLang="en-US" sz="3200" b="1" dirty="0"/>
              <a:t>與人之間的平等，不關乎性別或性向</a:t>
            </a:r>
            <a:r>
              <a:rPr lang="zh-TW" altLang="en-US" sz="3200" b="1" dirty="0" smtClean="0"/>
              <a:t>，</a:t>
            </a:r>
            <a:endParaRPr lang="en-US" altLang="zh-TW" sz="3200" b="1" dirty="0" smtClean="0"/>
          </a:p>
          <a:p>
            <a:pPr algn="ctr"/>
            <a:r>
              <a:rPr lang="zh-TW" altLang="en-US" sz="3200" b="1" dirty="0" smtClean="0"/>
              <a:t>乃</a:t>
            </a:r>
            <a:r>
              <a:rPr lang="zh-TW" altLang="en-US" sz="3200" b="1" dirty="0"/>
              <a:t>在於同有神的形像，故人應互相尊重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1870" y="4452198"/>
            <a:ext cx="83920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人</a:t>
            </a:r>
            <a:r>
              <a:rPr lang="zh-TW" altLang="en-US" sz="3200" b="1" dirty="0"/>
              <a:t>權和自</a:t>
            </a:r>
            <a:r>
              <a:rPr lang="zh-TW" altLang="en-US" sz="3200" b="1" dirty="0" smtClean="0"/>
              <a:t>由，都</a:t>
            </a:r>
            <a:r>
              <a:rPr lang="zh-TW" altLang="en-US" sz="3200" b="1" dirty="0"/>
              <a:t>不是絕對的，都受神創</a:t>
            </a:r>
            <a:r>
              <a:rPr lang="zh-TW" altLang="en-US" sz="3200" b="1" dirty="0" smtClean="0"/>
              <a:t>造</a:t>
            </a:r>
            <a:endParaRPr lang="en-US" altLang="zh-TW" sz="3200" b="1" dirty="0" smtClean="0"/>
          </a:p>
          <a:p>
            <a:pPr algn="ctr"/>
            <a:r>
              <a:rPr lang="zh-TW" altLang="en-US" sz="3200" b="1" dirty="0" smtClean="0"/>
              <a:t>的</a:t>
            </a:r>
            <a:r>
              <a:rPr lang="zh-TW" altLang="en-US" sz="3200" b="1" dirty="0"/>
              <a:t>旨意所限制，作受造的人，無權或自由作主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86217" y="704687"/>
            <a:ext cx="3323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zh-TW" altLang="en-US" sz="2800" dirty="0">
                <a:solidFill>
                  <a:schemeClr val="accent5">
                    <a:lumMod val="75000"/>
                  </a:schemeClr>
                </a:solidFill>
              </a:rPr>
              <a:t>創</a:t>
            </a:r>
            <a:r>
              <a:rPr lang="en-US" altLang="zh-TW" sz="2800" dirty="0">
                <a:solidFill>
                  <a:schemeClr val="accent5">
                    <a:lumMod val="75000"/>
                  </a:schemeClr>
                </a:solidFill>
              </a:rPr>
              <a:t>1:27-28; 2:18, 24) 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5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8" grpId="0"/>
      <p:bldP spid="10" grpId="0"/>
      <p:bldP spid="11" grpId="0"/>
      <p:bldP spid="1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509"/>
          <a:stretch/>
        </p:blipFill>
        <p:spPr bwMode="auto">
          <a:xfrm>
            <a:off x="-901933" y="5467349"/>
            <a:ext cx="9175462" cy="175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403714" y="34901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000" dirty="0">
                <a:latin typeface="華康黑體 Std W7" pitchFamily="34" charset="-120"/>
                <a:ea typeface="華康黑體 Std W7" pitchFamily="34" charset="-120"/>
              </a:rPr>
              <a:t>神創造兩性的心意</a:t>
            </a:r>
            <a:endParaRPr lang="en-US" sz="4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2791" y="2990404"/>
            <a:ext cx="869020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到</a:t>
            </a:r>
            <a:r>
              <a:rPr lang="zh-TW" altLang="en-US" sz="3200" b="1" dirty="0"/>
              <a:t>新約時代，教會與主的關係以妻子和丈夫</a:t>
            </a:r>
            <a:r>
              <a:rPr lang="zh-TW" altLang="en-US" sz="3200" b="1" dirty="0" smtClean="0"/>
              <a:t>的</a:t>
            </a:r>
            <a:endParaRPr lang="en-US" altLang="zh-TW" sz="3200" b="1" dirty="0" smtClean="0"/>
          </a:p>
          <a:p>
            <a:pPr algn="ctr"/>
            <a:r>
              <a:rPr lang="zh-TW" altLang="en-US" sz="3200" b="1" dirty="0" smtClean="0"/>
              <a:t>關</a:t>
            </a:r>
            <a:r>
              <a:rPr lang="zh-TW" altLang="en-US" sz="3200" b="1" dirty="0"/>
              <a:t>係</a:t>
            </a:r>
            <a:r>
              <a:rPr lang="zh-TW" altLang="en-US" sz="3200" b="1" dirty="0" smtClean="0"/>
              <a:t>來形</a:t>
            </a:r>
            <a:r>
              <a:rPr lang="zh-TW" altLang="en-US" sz="3200" b="1" dirty="0"/>
              <a:t>容 </a:t>
            </a:r>
            <a:r>
              <a:rPr lang="en-US" altLang="zh-TW" sz="3200" b="1" dirty="0"/>
              <a:t>(</a:t>
            </a:r>
            <a:r>
              <a:rPr lang="zh-TW" altLang="en-US" sz="3200" b="1" dirty="0"/>
              <a:t>弗</a:t>
            </a:r>
            <a:r>
              <a:rPr lang="en-US" altLang="zh-TW" sz="3200" b="1" dirty="0"/>
              <a:t>5)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2321" y="1237390"/>
            <a:ext cx="83728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 </a:t>
            </a:r>
            <a:r>
              <a:rPr lang="zh-TW" altLang="en-US" sz="3200" b="1" dirty="0" smtClean="0"/>
              <a:t>但</a:t>
            </a:r>
            <a:r>
              <a:rPr lang="zh-TW" altLang="en-US" sz="3200" b="1" dirty="0"/>
              <a:t>這些有關創造的經文，卻無直接提及同</a:t>
            </a:r>
            <a:r>
              <a:rPr lang="zh-TW" altLang="en-US" sz="3200" b="1" dirty="0" smtClean="0"/>
              <a:t>性</a:t>
            </a:r>
            <a:endParaRPr lang="en-US" altLang="zh-TW" sz="3200" b="1" dirty="0"/>
          </a:p>
          <a:p>
            <a:pPr algn="ctr"/>
            <a:r>
              <a:rPr lang="zh-TW" altLang="en-US" sz="3200" b="1" dirty="0" smtClean="0"/>
              <a:t>    性</a:t>
            </a:r>
            <a:r>
              <a:rPr lang="zh-TW" altLang="en-US" sz="3200" b="1" dirty="0"/>
              <a:t>傾向的問題，人類墮落後</a:t>
            </a:r>
            <a:r>
              <a:rPr lang="zh-TW" altLang="en-US" sz="3200" b="1" dirty="0" smtClean="0"/>
              <a:t>，出</a:t>
            </a:r>
            <a:r>
              <a:rPr lang="zh-TW" altLang="en-US" sz="3200" b="1" dirty="0"/>
              <a:t>現一夫多</a:t>
            </a:r>
            <a:r>
              <a:rPr lang="zh-TW" altLang="en-US" sz="3200" b="1" dirty="0" smtClean="0"/>
              <a:t>妻</a:t>
            </a:r>
            <a:endParaRPr lang="en-US" altLang="zh-TW" sz="3200" b="1" dirty="0"/>
          </a:p>
          <a:p>
            <a:r>
              <a:rPr lang="zh-TW" altLang="en-US" sz="3200" b="1" dirty="0" smtClean="0"/>
              <a:t>    制的</a:t>
            </a:r>
            <a:r>
              <a:rPr lang="zh-TW" altLang="en-US" sz="3200" b="1" dirty="0"/>
              <a:t>例子，舊約卻無禁止。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39081" y="4261698"/>
            <a:ext cx="581761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新約</a:t>
            </a:r>
            <a:r>
              <a:rPr lang="zh-TW" altLang="en-US" sz="3200" b="1" dirty="0"/>
              <a:t>間接確定神創造的心意</a:t>
            </a:r>
            <a:r>
              <a:rPr lang="zh-TW" altLang="en-US" sz="3200" b="1" dirty="0" smtClean="0"/>
              <a:t>，</a:t>
            </a:r>
            <a:endParaRPr lang="en-US" altLang="zh-TW" sz="3200" b="1" dirty="0" smtClean="0"/>
          </a:p>
          <a:p>
            <a:pPr algn="ctr"/>
            <a:r>
              <a:rPr lang="zh-TW" altLang="en-US" sz="3200" b="1" dirty="0" smtClean="0"/>
              <a:t>是</a:t>
            </a:r>
            <a:r>
              <a:rPr lang="zh-TW" altLang="en-US" sz="3200" b="1" dirty="0"/>
              <a:t>一夫一妻制</a:t>
            </a:r>
            <a:r>
              <a:rPr lang="en-US" altLang="zh-TW" sz="3200" b="1" dirty="0"/>
              <a:t>(</a:t>
            </a:r>
            <a:r>
              <a:rPr lang="zh-TW" altLang="en-US" sz="3200" b="1" dirty="0"/>
              <a:t>提前</a:t>
            </a:r>
            <a:r>
              <a:rPr lang="en-US" altLang="zh-TW" sz="3200" b="1" dirty="0"/>
              <a:t>5:9)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678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509"/>
          <a:stretch/>
        </p:blipFill>
        <p:spPr bwMode="auto">
          <a:xfrm>
            <a:off x="-901933" y="5467348"/>
            <a:ext cx="9175462" cy="175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29635" y="34901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000" dirty="0" smtClean="0"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4000" dirty="0">
                <a:latin typeface="華康黑體 Std W7" pitchFamily="34" charset="-120"/>
                <a:ea typeface="華康黑體 Std W7" pitchFamily="34" charset="-120"/>
              </a:rPr>
              <a:t>的誡命</a:t>
            </a:r>
            <a:endParaRPr lang="en-US" sz="4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44807" y="3236625"/>
            <a:ext cx="1875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 smtClean="0"/>
              <a:t>羅</a:t>
            </a:r>
            <a:r>
              <a:rPr lang="en-US" altLang="zh-TW" sz="3200" b="1" dirty="0" smtClean="0"/>
              <a:t>1:26-27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11456" y="1401344"/>
            <a:ext cx="3198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 smtClean="0"/>
              <a:t> 利 </a:t>
            </a:r>
            <a:r>
              <a:rPr lang="en-US" altLang="zh-TW" sz="3200" b="1" dirty="0"/>
              <a:t>18:22 (</a:t>
            </a:r>
            <a:r>
              <a:rPr lang="zh-TW" altLang="en-US" sz="3200" b="1" dirty="0"/>
              <a:t>誡命</a:t>
            </a:r>
            <a:r>
              <a:rPr lang="en-US" altLang="zh-TW" sz="3200" b="1" dirty="0" smtClean="0"/>
              <a:t>) ;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00868" y="805014"/>
            <a:ext cx="1303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/>
              <a:t>舊</a:t>
            </a:r>
            <a:r>
              <a:rPr lang="zh-TW" altLang="en-US" sz="3200" b="1" dirty="0" smtClean="0"/>
              <a:t>約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68606" y="1877594"/>
            <a:ext cx="3198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/>
              <a:t>利 </a:t>
            </a:r>
            <a:r>
              <a:rPr lang="en-US" altLang="zh-TW" sz="3200" b="1" dirty="0" smtClean="0"/>
              <a:t>20:13</a:t>
            </a:r>
            <a:r>
              <a:rPr lang="zh-TW" altLang="en-US" sz="3200" b="1" dirty="0" smtClean="0"/>
              <a:t> </a:t>
            </a:r>
            <a:r>
              <a:rPr lang="en-US" altLang="zh-TW" sz="3200" b="1" dirty="0"/>
              <a:t>(</a:t>
            </a:r>
            <a:r>
              <a:rPr lang="zh-TW" altLang="en-US" sz="3200" b="1" dirty="0"/>
              <a:t>刑罰</a:t>
            </a:r>
            <a:r>
              <a:rPr lang="en-US" altLang="zh-TW" sz="3200" b="1" dirty="0"/>
              <a:t>) ;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65044" y="2698016"/>
            <a:ext cx="1303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b="1" dirty="0" smtClean="0"/>
              <a:t>新</a:t>
            </a:r>
            <a:r>
              <a:rPr lang="zh-TW" altLang="en-US" sz="3200" b="1" dirty="0"/>
              <a:t>約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03083" y="3745199"/>
            <a:ext cx="20778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 smtClean="0">
                <a:latin typeface="+mn-ea"/>
              </a:rPr>
              <a:t>林前</a:t>
            </a:r>
            <a:r>
              <a:rPr lang="en-US" altLang="zh-TW" sz="3200" b="1" dirty="0" smtClean="0"/>
              <a:t>6:9-10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06707" y="4316548"/>
            <a:ext cx="20778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latin typeface="+mn-ea"/>
              </a:rPr>
              <a:t>提前</a:t>
            </a:r>
            <a:r>
              <a:rPr lang="en-US" altLang="zh-TW" sz="3200" b="1" dirty="0"/>
              <a:t>6:9-10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945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7130" y="945889"/>
            <a:ext cx="83920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可與男人苟合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，像與女人一樣，這本是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可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憎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惡的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。不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可與獸淫合，玷汙自己；女人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也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可站在獸前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，與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牠淫合，這本是逆性的事。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150" y="122806"/>
            <a:ext cx="2669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利</a:t>
            </a:r>
            <a:r>
              <a:rPr lang="en-US" altLang="zh-TW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18:22-23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8150" y="3197672"/>
            <a:ext cx="84818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人若與男人苟合，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像與女人一樣，他們二人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行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了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可憎的事，總要把他們治死，罪要歸到他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們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身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上。</a:t>
            </a:r>
            <a:endParaRPr 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1950" y="2599306"/>
            <a:ext cx="21050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利 </a:t>
            </a:r>
            <a:r>
              <a:rPr lang="en-US" altLang="zh-TW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20:13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08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2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6630" y="945890"/>
            <a:ext cx="8392041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此，神任憑他們放縱可羞恥的情慾。他們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女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把順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性的用處變為逆性的用處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。男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人也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是</a:t>
            </a: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如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此，棄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了女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人順性的用處，慾火攻心，彼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此</a:t>
            </a:r>
            <a:endParaRPr lang="en-US" altLang="zh-TW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貪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戀，男和男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行可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羞恥的事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，就在自己身上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受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這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妄為當得的報應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altLang="zh-TW" sz="3200" dirty="0" smtClean="0">
                <a:latin typeface="華康黑體 Std W7" pitchFamily="34" charset="-120"/>
                <a:ea typeface="華康黑體 Std W7" pitchFamily="34" charset="-120"/>
              </a:rPr>
              <a:t>…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他們雖知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道神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判定行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這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樣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事的人是當死的，然而他們不但自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己去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行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喜歡別人去行。</a:t>
            </a:r>
          </a:p>
          <a:p>
            <a:endParaRPr lang="zh-TW" altLang="en-US" sz="3200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150" y="122806"/>
            <a:ext cx="3401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羅 </a:t>
            </a:r>
            <a:r>
              <a:rPr lang="en-US" altLang="zh-TW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1:26-27, 32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326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7580" y="945890"/>
            <a:ext cx="880241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你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們豈不知不義的人不能承受神的國嗎？不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要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自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欺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，無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論是淫亂的、拜偶像的、姦淫的、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做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童的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親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男色的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、偷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竊的、貪婪的、醉酒的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、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辱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罵的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、勒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索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的，都不能承受神的國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。你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們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中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間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也有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人從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前是這樣，但如今你們奉主耶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穌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督的名，並藉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著我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們神的靈，已經洗淨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、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成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聖、稱義了。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050" y="122806"/>
            <a:ext cx="27895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林</a:t>
            </a:r>
            <a:r>
              <a:rPr lang="zh-TW" altLang="en-US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前 </a:t>
            </a:r>
            <a:r>
              <a:rPr lang="en-US" altLang="zh-TW" sz="4000" dirty="0" smtClean="0">
                <a:solidFill>
                  <a:srgbClr val="0066FF"/>
                </a:solidFill>
                <a:latin typeface="華康黑體 Std W7" pitchFamily="34" charset="-120"/>
                <a:ea typeface="華康黑體 Std W7" pitchFamily="34" charset="-120"/>
              </a:rPr>
              <a:t>6:9-11</a:t>
            </a:r>
            <a:endParaRPr lang="en-US" sz="4000" dirty="0">
              <a:solidFill>
                <a:srgbClr val="0066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444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9"/>
          <a:stretch/>
        </p:blipFill>
        <p:spPr bwMode="auto">
          <a:xfrm>
            <a:off x="-20782" y="-111967"/>
            <a:ext cx="9185564" cy="69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haleyuhrig.com/wp-content/uploads/2014/04/HB-Backdrop-e139819142124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100000" l="0" r="98423">
                        <a14:backgroundMark x1="7944" y1="49123" x2="7944" y2="49123"/>
                        <a14:backgroundMark x1="7301" y1="26316" x2="7301" y2="26316"/>
                        <a14:backgroundMark x1="3855" y1="44298" x2="3855" y2="42836"/>
                        <a14:backgroundMark x1="14953" y1="97953" x2="14953" y2="97953"/>
                        <a14:backgroundMark x1="9287" y1="93129" x2="9287" y2="93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2" y="3026222"/>
            <a:ext cx="9175462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221" y="5641613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聖經的</a:t>
            </a:r>
            <a:r>
              <a:rPr lang="zh-TW" altLang="en-US" sz="3200" dirty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原</a:t>
            </a:r>
            <a:r>
              <a:rPr lang="zh-TW" altLang="en-US" sz="3200" dirty="0" smtClean="0">
                <a:solidFill>
                  <a:srgbClr val="FFFF00"/>
                </a:solidFill>
                <a:latin typeface="華康勘亭流 Std W9" pitchFamily="66" charset="-120"/>
                <a:ea typeface="華康勘亭流 Std W9" pitchFamily="66" charset="-120"/>
              </a:rPr>
              <a:t>則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630" y="945890"/>
            <a:ext cx="798167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為律法不是為義人設立的，乃是為不法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和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不服的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，不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虔誠和犯罪的，不聖潔和戀世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俗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pPr>
              <a:tabLst>
                <a:tab pos="6686550" algn="l"/>
              </a:tabLst>
            </a:pP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，弒父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母和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殺人的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，行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淫和</a:t>
            </a:r>
            <a:r>
              <a:rPr lang="zh-TW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親男色的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搶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pPr>
              <a:tabLst>
                <a:tab pos="6686550" algn="l"/>
              </a:tabLst>
            </a:pP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口和說謊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話的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，並起假誓的，或是為別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樣</a:t>
            </a:r>
            <a:endParaRPr lang="en-US" altLang="zh-TW" sz="3200" dirty="0" smtClean="0">
              <a:latin typeface="華康黑體 Std W7" pitchFamily="34" charset="-120"/>
              <a:ea typeface="華康黑體 Std W7" pitchFamily="34" charset="-120"/>
            </a:endParaRPr>
          </a:p>
          <a:p>
            <a:pPr>
              <a:tabLst>
                <a:tab pos="6686550" algn="l"/>
              </a:tabLst>
            </a:pP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敵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正道的事設立的。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150" y="122806"/>
            <a:ext cx="27895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70C0"/>
                </a:solidFill>
                <a:effectLst/>
                <a:latin typeface="華康黑體 Std W7" pitchFamily="34" charset="-120"/>
                <a:ea typeface="華康黑體 Std W7" pitchFamily="34" charset="-120"/>
              </a:rPr>
              <a:t>提前 </a:t>
            </a:r>
            <a:r>
              <a:rPr lang="en-US" altLang="zh-TW" sz="4000" dirty="0" smtClean="0">
                <a:solidFill>
                  <a:srgbClr val="0070C0"/>
                </a:solidFill>
                <a:effectLst/>
                <a:latin typeface="華康黑體 Std W7" pitchFamily="34" charset="-120"/>
                <a:ea typeface="華康黑體 Std W7" pitchFamily="34" charset="-120"/>
              </a:rPr>
              <a:t>1:9-10</a:t>
            </a:r>
            <a:endParaRPr lang="en-US" sz="4000" dirty="0">
              <a:solidFill>
                <a:srgbClr val="0070C0"/>
              </a:solidFill>
              <a:effectLst/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073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eationswap.com/artwork/14/1/15/18264/14115_18264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7140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督徒面對同性戀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/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同性性行為的立場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901" y="833267"/>
            <a:ext cx="8944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*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性性行為在聖經中被指為罪，</a:t>
            </a:r>
            <a:endParaRPr lang="en-US" altLang="zh-TW" sz="3200" dirty="0">
              <a:solidFill>
                <a:schemeClr val="bg1"/>
              </a:solidFill>
              <a:effectLst>
                <a:glow rad="139700">
                  <a:srgbClr val="7E0000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是神所不喜悅的</a:t>
            </a:r>
            <a:endParaRPr lang="en-US" sz="3200" dirty="0">
              <a:solidFill>
                <a:schemeClr val="bg1"/>
              </a:solidFill>
              <a:effectLst>
                <a:glow rad="139700">
                  <a:srgbClr val="7E0000"/>
                </a:glo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0901" y="2062885"/>
            <a:ext cx="8944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rgbClr val="C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雖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然聖經對同性性行為的否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定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7E0000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難以抹殺的，但將同性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戀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7E0000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單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獨地視為彌天大罪也不對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chemeClr val="bg1"/>
              </a:solidFill>
              <a:effectLst>
                <a:glow rad="139700">
                  <a:srgbClr val="7E0000"/>
                </a:glo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79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eationswap.com/artwork/14/1/15/18264/14115_18264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7412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督徒面對同性戀</a:t>
            </a:r>
            <a:r>
              <a:rPr lang="en-US" altLang="zh-TW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/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性性行為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立場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901" y="833267"/>
            <a:ext cx="8944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*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聖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經論到同性戀行為，都只是將它列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為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眾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多罪行之一，異性戀者也同樣有犯罪傾向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如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婚外情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051" y="2490617"/>
            <a:ext cx="89444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39700">
                    <a:srgbClr val="7E0000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*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性戀傾向並不符合上帝的創造秩序，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為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性戀信徒帶來同性情慾的試探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，但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若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有同性戀傾向的信徒堅拒誘惑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進行同性性行為，那他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仍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可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避免陷於罪中，追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求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過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聖潔的生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活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9E3404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200" dirty="0">
              <a:solidFill>
                <a:schemeClr val="bg1"/>
              </a:solidFill>
              <a:effectLst>
                <a:glow rad="139700">
                  <a:srgbClr val="9E3404"/>
                </a:glo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248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77235" y="34901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同性戀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運動</a:t>
            </a:r>
            <a:endParaRPr lang="en-US" sz="3600" u="sng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6879" y="3006187"/>
            <a:ext cx="5576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--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</a:t>
            </a:r>
            <a:r>
              <a:rPr lang="zh-CN" altLang="en-US" sz="3200" dirty="0"/>
              <a:t>代表</a:t>
            </a:r>
            <a:r>
              <a:rPr lang="en-US" sz="3200" dirty="0"/>
              <a:t> </a:t>
            </a:r>
            <a:r>
              <a:rPr lang="en-US" sz="3200" dirty="0"/>
              <a:t>Transgender </a:t>
            </a:r>
            <a:r>
              <a:rPr lang="zh-CN" altLang="en-US" sz="3200" dirty="0"/>
              <a:t>跨性</a:t>
            </a:r>
            <a:r>
              <a:rPr lang="zh-CN" altLang="en-US" sz="3200" dirty="0" smtClean="0"/>
              <a:t>別者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9536" y="1401344"/>
            <a:ext cx="5161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--</a:t>
            </a:r>
            <a:r>
              <a:rPr lang="zh-TW" altLang="en-US" sz="3200" b="1" dirty="0" smtClean="0"/>
              <a:t>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sz="3200" dirty="0" smtClean="0"/>
              <a:t>代</a:t>
            </a:r>
            <a:r>
              <a:rPr lang="zh-CN" altLang="en-US" sz="3200" dirty="0"/>
              <a:t>表</a:t>
            </a:r>
            <a:r>
              <a:rPr lang="en-US" sz="3200" dirty="0"/>
              <a:t> Lesbian </a:t>
            </a:r>
            <a:r>
              <a:rPr lang="zh-CN" altLang="en-US" sz="3200" dirty="0"/>
              <a:t>女同性戀</a:t>
            </a:r>
            <a:r>
              <a:rPr lang="zh-CN" altLang="en-US" sz="3200" dirty="0" smtClean="0"/>
              <a:t>者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3173" y="805014"/>
            <a:ext cx="22429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CN" altLang="en-US" sz="3200" dirty="0" smtClean="0">
                <a:latin typeface="華康黑體 Std W7" pitchFamily="34" charset="-120"/>
                <a:ea typeface="華康黑體 Std W7" pitchFamily="34" charset="-120"/>
              </a:rPr>
              <a:t>何</a:t>
            </a:r>
            <a:r>
              <a:rPr lang="zh-CN" altLang="en-US" sz="3200" dirty="0">
                <a:latin typeface="華康黑體 Std W7" pitchFamily="34" charset="-120"/>
                <a:ea typeface="華康黑體 Std W7" pitchFamily="34" charset="-120"/>
              </a:rPr>
              <a:t>謂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LGBT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6991" y="1950937"/>
            <a:ext cx="4623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--</a:t>
            </a:r>
            <a:r>
              <a:rPr lang="zh-TW" altLang="en-US" sz="3200" b="1" dirty="0" smtClean="0"/>
              <a:t>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 </a:t>
            </a:r>
            <a:r>
              <a:rPr lang="zh-CN" altLang="en-US" sz="3200" dirty="0"/>
              <a:t>代表</a:t>
            </a:r>
            <a:r>
              <a:rPr lang="en-US" sz="3200" dirty="0"/>
              <a:t> </a:t>
            </a:r>
            <a:r>
              <a:rPr lang="en-US" sz="3200" dirty="0" smtClean="0"/>
              <a:t>Gay </a:t>
            </a:r>
            <a:r>
              <a:rPr lang="zh-CN" altLang="en-US" sz="3200" dirty="0" smtClean="0"/>
              <a:t>男同</a:t>
            </a:r>
            <a:r>
              <a:rPr lang="zh-CN" altLang="en-US" sz="3200" dirty="0"/>
              <a:t>性戀者 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1164800" y="2478562"/>
            <a:ext cx="5315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--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</a:t>
            </a:r>
            <a:r>
              <a:rPr lang="zh-CN" altLang="en-US" sz="3200" dirty="0"/>
              <a:t>代表</a:t>
            </a:r>
            <a:r>
              <a:rPr lang="en-US" sz="3200" dirty="0"/>
              <a:t> </a:t>
            </a:r>
            <a:r>
              <a:rPr lang="en-US" sz="3200" dirty="0"/>
              <a:t>Bisexual </a:t>
            </a:r>
            <a:r>
              <a:rPr lang="zh-CN" altLang="en-US" sz="3200" dirty="0"/>
              <a:t>雙</a:t>
            </a:r>
            <a:r>
              <a:rPr lang="zh-CN" altLang="en-US" sz="3200" dirty="0" smtClean="0"/>
              <a:t>同</a:t>
            </a:r>
            <a:r>
              <a:rPr lang="zh-CN" altLang="en-US" sz="3200" dirty="0"/>
              <a:t>性戀者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7994" y="3856731"/>
            <a:ext cx="8534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* 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性</a:t>
            </a:r>
            <a:r>
              <a:rPr lang="zh-TW" altLang="en-US" sz="3200" dirty="0" smtClean="0">
                <a:latin typeface="華康黑體 Std W7" pitchFamily="34" charset="-120"/>
                <a:ea typeface="華康黑體 Std W7" pitchFamily="34" charset="-120"/>
              </a:rPr>
              <a:t>戀 </a:t>
            </a:r>
            <a:r>
              <a:rPr lang="en-US" sz="3200" dirty="0" smtClean="0">
                <a:latin typeface="華康黑體 Std W7" pitchFamily="34" charset="-120"/>
                <a:ea typeface="華康黑體 Std W7" pitchFamily="34" charset="-120"/>
              </a:rPr>
              <a:t>LGBT</a:t>
            </a:r>
            <a:r>
              <a:rPr lang="zh-TW" altLang="en-US" sz="3200" dirty="0">
                <a:latin typeface="華康黑體 Std W7" pitchFamily="34" charset="-120"/>
                <a:ea typeface="華康黑體 Std W7" pitchFamily="34" charset="-120"/>
              </a:rPr>
              <a:t>群體爭取權益的運動，簡稱</a:t>
            </a:r>
            <a:r>
              <a:rPr lang="zh-TW" altLang="en-US" sz="3200" b="1" u="sng" dirty="0">
                <a:solidFill>
                  <a:srgbClr val="0070C0"/>
                </a:solidFill>
                <a:latin typeface="華康黑體 Std W7" pitchFamily="34" charset="-120"/>
                <a:ea typeface="華康黑體 Std W7" pitchFamily="34" charset="-120"/>
              </a:rPr>
              <a:t>同運</a:t>
            </a:r>
            <a:endParaRPr lang="en-US" sz="3200" b="1" u="sng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1" y="4441506"/>
            <a:ext cx="5486400" cy="2416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731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  <p:bldP spid="10" grpId="0"/>
      <p:bldP spid="11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19985" y="34901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同性戀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運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動</a:t>
            </a:r>
            <a:r>
              <a:rPr lang="zh-CN" altLang="en-US" sz="3600" u="sng" dirty="0">
                <a:latin typeface="華康黑體 Std W7" pitchFamily="34" charset="-120"/>
                <a:ea typeface="華康黑體 Std W7" pitchFamily="34" charset="-120"/>
              </a:rPr>
              <a:t>的理據</a:t>
            </a:r>
            <a:endParaRPr lang="en-US" sz="3600" u="sng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189" y="3505453"/>
            <a:ext cx="90252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5. </a:t>
            </a:r>
            <a:r>
              <a:rPr lang="zh-TW" altLang="en-US" sz="3200" dirty="0" smtClean="0"/>
              <a:t>同</a:t>
            </a:r>
            <a:r>
              <a:rPr lang="zh-TW" altLang="en-US" sz="3200" dirty="0"/>
              <a:t>志平權</a:t>
            </a:r>
            <a:r>
              <a:rPr lang="en-US" sz="3200" dirty="0"/>
              <a:t> {</a:t>
            </a:r>
            <a:r>
              <a:rPr lang="zh-TW" altLang="en-US" sz="3200" dirty="0"/>
              <a:t>性傾向保障，組成家庭，包括僱傭</a:t>
            </a:r>
            <a:r>
              <a:rPr lang="zh-TW" altLang="en-US" sz="3200" dirty="0" smtClean="0"/>
              <a:t>，</a:t>
            </a:r>
            <a:endParaRPr lang="en-US" altLang="zh-TW" sz="3200" dirty="0" smtClean="0"/>
          </a:p>
          <a:p>
            <a:r>
              <a:rPr lang="en-US" altLang="zh-TW" sz="3200" dirty="0"/>
              <a:t> </a:t>
            </a:r>
            <a:r>
              <a:rPr lang="en-US" altLang="zh-TW" sz="3200" dirty="0" smtClean="0"/>
              <a:t>    </a:t>
            </a:r>
            <a:r>
              <a:rPr lang="zh-TW" altLang="en-US" sz="3200" dirty="0" smtClean="0"/>
              <a:t>稅務</a:t>
            </a:r>
            <a:r>
              <a:rPr lang="zh-TW" altLang="en-US" sz="3200" dirty="0"/>
              <a:t>，社福，領養子女，同性婚姻</a:t>
            </a:r>
            <a:r>
              <a:rPr lang="en-US" sz="3200" dirty="0"/>
              <a:t>}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527" y="137679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2. </a:t>
            </a:r>
            <a:r>
              <a:rPr lang="zh-CN" altLang="en-US" sz="3200" dirty="0" smtClean="0"/>
              <a:t>另</a:t>
            </a:r>
            <a:r>
              <a:rPr lang="zh-CN" altLang="en-US" sz="3200" dirty="0"/>
              <a:t>類的個人選</a:t>
            </a:r>
            <a:r>
              <a:rPr lang="zh-CN" altLang="en-US" sz="3200" dirty="0" smtClean="0"/>
              <a:t>擇，</a:t>
            </a:r>
            <a:r>
              <a:rPr lang="zh-CN" altLang="en-US" sz="3200" dirty="0"/>
              <a:t>不影響</a:t>
            </a:r>
            <a:r>
              <a:rPr lang="zh-CN" altLang="en-US" sz="3200" dirty="0" smtClean="0"/>
              <a:t>他人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6627" y="849170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1. </a:t>
            </a:r>
            <a:r>
              <a:rPr lang="zh-CN" altLang="en-US" sz="3200" dirty="0" smtClean="0"/>
              <a:t>同</a:t>
            </a:r>
            <a:r>
              <a:rPr lang="zh-CN" altLang="en-US" sz="3200" dirty="0"/>
              <a:t>性戀是正</a:t>
            </a:r>
            <a:r>
              <a:rPr lang="zh-CN" altLang="en-US" sz="3200" dirty="0"/>
              <a:t>常</a:t>
            </a:r>
            <a:r>
              <a:rPr lang="zh-CN" altLang="en-US" sz="3200" dirty="0" smtClean="0"/>
              <a:t>的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6627" y="1893787"/>
            <a:ext cx="7420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3. </a:t>
            </a:r>
            <a:r>
              <a:rPr lang="zh-TW" altLang="en-US" sz="3200" dirty="0" smtClean="0"/>
              <a:t>民</a:t>
            </a:r>
            <a:r>
              <a:rPr lang="zh-TW" altLang="en-US" sz="3200" dirty="0"/>
              <a:t>主</a:t>
            </a:r>
            <a:r>
              <a:rPr lang="en-US" sz="3200" dirty="0"/>
              <a:t> = </a:t>
            </a:r>
            <a:r>
              <a:rPr lang="zh-TW" altLang="en-US" sz="3200" dirty="0"/>
              <a:t>保障個人自由 ＝ 保障個人人權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8436" y="2461572"/>
            <a:ext cx="75713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4. </a:t>
            </a:r>
            <a:r>
              <a:rPr lang="zh-TW" altLang="en-US" sz="3200" dirty="0" smtClean="0"/>
              <a:t>人</a:t>
            </a:r>
            <a:r>
              <a:rPr lang="zh-TW" altLang="en-US" sz="3200" dirty="0"/>
              <a:t>權包括性權</a:t>
            </a:r>
            <a:r>
              <a:rPr lang="zh-TW" altLang="en-US" sz="3200" dirty="0"/>
              <a:t>，即性</a:t>
            </a:r>
            <a:r>
              <a:rPr lang="zh-TW" altLang="en-US" sz="3200" dirty="0"/>
              <a:t>傾</a:t>
            </a:r>
            <a:r>
              <a:rPr lang="zh-TW" altLang="en-US" sz="3200" dirty="0" smtClean="0"/>
              <a:t>向和性別</a:t>
            </a:r>
            <a:r>
              <a:rPr lang="zh-TW" altLang="en-US" sz="3200" dirty="0"/>
              <a:t>認</a:t>
            </a:r>
            <a:r>
              <a:rPr lang="zh-TW" altLang="en-US" sz="3200" dirty="0" smtClean="0"/>
              <a:t>同，</a:t>
            </a:r>
            <a:endParaRPr lang="en-US" altLang="zh-TW" sz="3200" dirty="0" smtClean="0"/>
          </a:p>
          <a:p>
            <a:r>
              <a:rPr lang="en-US" altLang="zh-TW" sz="3200" dirty="0"/>
              <a:t> </a:t>
            </a:r>
            <a:r>
              <a:rPr lang="en-US" altLang="zh-TW" sz="3200" dirty="0" smtClean="0"/>
              <a:t>    </a:t>
            </a:r>
            <a:r>
              <a:rPr lang="zh-TW" altLang="en-US" sz="3200" dirty="0" smtClean="0"/>
              <a:t>也</a:t>
            </a:r>
            <a:r>
              <a:rPr lang="zh-TW" altLang="en-US" sz="3200" dirty="0"/>
              <a:t>包括反歧視</a:t>
            </a:r>
            <a:r>
              <a:rPr lang="zh-TW" altLang="en-US" sz="3200" dirty="0" smtClean="0"/>
              <a:t>權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76" y="5201025"/>
            <a:ext cx="4447453" cy="1714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/>
          <p:cNvSpPr/>
          <p:nvPr/>
        </p:nvSpPr>
        <p:spPr>
          <a:xfrm>
            <a:off x="445440" y="4534153"/>
            <a:ext cx="86517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dirty="0" smtClean="0"/>
              <a:t>6. </a:t>
            </a:r>
            <a:r>
              <a:rPr lang="zh-TW" altLang="en-US" sz="3200" dirty="0" smtClean="0"/>
              <a:t>不</a:t>
            </a:r>
            <a:r>
              <a:rPr lang="zh-TW" altLang="en-US" sz="3200" dirty="0"/>
              <a:t>容同性婚姻就是性傾向歧視</a:t>
            </a:r>
            <a:r>
              <a:rPr lang="en-US" sz="3200" dirty="0"/>
              <a:t>{</a:t>
            </a:r>
            <a:r>
              <a:rPr lang="zh-TW" altLang="en-US" sz="3200" dirty="0" smtClean="0"/>
              <a:t>制度的</a:t>
            </a:r>
            <a:r>
              <a:rPr lang="zh-TW" altLang="en-US" sz="3200" dirty="0"/>
              <a:t>不公</a:t>
            </a:r>
            <a:r>
              <a:rPr lang="zh-TW" altLang="en-US" sz="3200" dirty="0" smtClean="0"/>
              <a:t>義</a:t>
            </a:r>
            <a:r>
              <a:rPr lang="en-US" sz="3200" dirty="0"/>
              <a:t>}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21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  <p:bldP spid="10" grpId="0"/>
      <p:bldP spid="11" grpId="0"/>
      <p:bldP spid="13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19985" y="34901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同性戀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運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動</a:t>
            </a:r>
            <a:r>
              <a:rPr lang="zh-CN" altLang="en-US" sz="3600" u="sng" dirty="0" smtClean="0"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策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略</a:t>
            </a:r>
            <a:endParaRPr lang="en-US" sz="3600" u="sng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801" y="1366565"/>
            <a:ext cx="8789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2. </a:t>
            </a:r>
            <a:r>
              <a:rPr lang="zh-TW" altLang="en-US" sz="2800" dirty="0" smtClean="0">
                <a:latin typeface="+mn-ea"/>
              </a:rPr>
              <a:t>包</a:t>
            </a:r>
            <a:r>
              <a:rPr lang="zh-TW" altLang="en-US" sz="2800" dirty="0">
                <a:latin typeface="+mn-ea"/>
              </a:rPr>
              <a:t>裝成民權運</a:t>
            </a:r>
            <a:r>
              <a:rPr lang="zh-TW" altLang="en-US" sz="2800" dirty="0" smtClean="0">
                <a:latin typeface="+mn-ea"/>
              </a:rPr>
              <a:t>動</a:t>
            </a:r>
            <a:r>
              <a:rPr lang="zh-TW" altLang="en-US" sz="2800" dirty="0">
                <a:latin typeface="+mn-ea"/>
              </a:rPr>
              <a:t>，</a:t>
            </a:r>
            <a:r>
              <a:rPr lang="zh-TW" altLang="en-US" sz="2800" dirty="0" smtClean="0"/>
              <a:t>以</a:t>
            </a:r>
            <a:r>
              <a:rPr lang="zh-TW" altLang="en-US" sz="2800" dirty="0"/>
              <a:t>法律為同性戀者提供特別的保護</a:t>
            </a:r>
            <a:endParaRPr lang="en-US" sz="2800" dirty="0"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1827" y="890890"/>
            <a:ext cx="77123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latin typeface="+mn-ea"/>
              </a:rPr>
              <a:t>1.</a:t>
            </a:r>
            <a:r>
              <a:rPr lang="zh-TW" altLang="en-US" sz="2800" dirty="0" smtClean="0">
                <a:latin typeface="+mn-ea"/>
              </a:rPr>
              <a:t> 封</a:t>
            </a:r>
            <a:r>
              <a:rPr lang="zh-TW" altLang="en-US" sz="2800" dirty="0">
                <a:latin typeface="+mn-ea"/>
              </a:rPr>
              <a:t>殺宗教言論，將反對者描繪</a:t>
            </a:r>
            <a:r>
              <a:rPr lang="zh-TW" altLang="en-US" sz="2800" dirty="0" smtClean="0">
                <a:latin typeface="+mn-ea"/>
              </a:rPr>
              <a:t>為</a:t>
            </a:r>
            <a:r>
              <a:rPr lang="zh-CN" altLang="en-US" sz="2800" dirty="0">
                <a:latin typeface="+mn-ea"/>
              </a:rPr>
              <a:t>不</a:t>
            </a:r>
            <a:r>
              <a:rPr lang="zh-TW" altLang="en-US" sz="2800" dirty="0" smtClean="0">
                <a:latin typeface="+mn-ea"/>
              </a:rPr>
              <a:t>道德，守舊</a:t>
            </a:r>
            <a:endParaRPr lang="en-US" sz="2800" dirty="0"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777" y="3800476"/>
            <a:ext cx="56284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6.</a:t>
            </a:r>
            <a:r>
              <a:rPr lang="zh-TW" altLang="en-US" sz="2800" dirty="0" smtClean="0"/>
              <a:t> 衝</a:t>
            </a:r>
            <a:r>
              <a:rPr lang="zh-TW" altLang="en-US" sz="2800" dirty="0"/>
              <a:t>擊婚姻／家庭制度和整體社會</a:t>
            </a:r>
            <a:endParaRPr lang="en-US" sz="2800" dirty="0"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1751" y="4308312"/>
            <a:ext cx="9069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7.</a:t>
            </a:r>
            <a:r>
              <a:rPr lang="zh-TW" altLang="en-US" sz="2800" dirty="0" smtClean="0"/>
              <a:t> 繼</a:t>
            </a:r>
            <a:r>
              <a:rPr lang="zh-TW" altLang="en-US" sz="2800" dirty="0"/>
              <a:t>續擴展為</a:t>
            </a:r>
            <a:r>
              <a:rPr lang="zh-TW" altLang="en-US" sz="2800" dirty="0"/>
              <a:t>其他性傾</a:t>
            </a:r>
            <a:r>
              <a:rPr lang="zh-TW" altLang="en-US" sz="2800" dirty="0" smtClean="0"/>
              <a:t>向 </a:t>
            </a:r>
            <a:r>
              <a:rPr lang="en-US" sz="2800" dirty="0" smtClean="0"/>
              <a:t>(</a:t>
            </a:r>
            <a:r>
              <a:rPr lang="zh-TW" altLang="en-US" sz="2800" dirty="0" smtClean="0"/>
              <a:t>無</a:t>
            </a:r>
            <a:r>
              <a:rPr lang="zh-TW" altLang="en-US" sz="2800" dirty="0"/>
              <a:t>年齡界</a:t>
            </a:r>
            <a:r>
              <a:rPr lang="zh-TW" altLang="en-US" sz="2800" dirty="0" smtClean="0"/>
              <a:t>限</a:t>
            </a:r>
            <a:r>
              <a:rPr lang="zh-TW" altLang="en-US" sz="2800" dirty="0"/>
              <a:t>性行</a:t>
            </a:r>
            <a:r>
              <a:rPr lang="zh-TW" altLang="en-US" sz="2800" dirty="0" smtClean="0"/>
              <a:t>為、亂</a:t>
            </a:r>
            <a:r>
              <a:rPr lang="zh-TW" altLang="en-US" sz="2800" dirty="0"/>
              <a:t>倫</a:t>
            </a:r>
            <a:r>
              <a:rPr lang="zh-TW" altLang="en-US" sz="2800" dirty="0" smtClean="0"/>
              <a:t>、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</a:t>
            </a:r>
            <a:r>
              <a:rPr lang="zh-TW" altLang="en-US" sz="2800" dirty="0" smtClean="0"/>
              <a:t>多</a:t>
            </a:r>
            <a:r>
              <a:rPr lang="zh-TW" altLang="en-US" sz="2800" dirty="0"/>
              <a:t>夫多妻、</a:t>
            </a:r>
            <a:r>
              <a:rPr lang="zh-TW" altLang="en-US" sz="2800" dirty="0" smtClean="0"/>
              <a:t>孌</a:t>
            </a:r>
            <a:r>
              <a:rPr lang="zh-TW" altLang="en-US" sz="2800" dirty="0"/>
              <a:t>童</a:t>
            </a:r>
            <a:r>
              <a:rPr lang="zh-TW" altLang="en-US" sz="2800" dirty="0" smtClean="0"/>
              <a:t>、獸</a:t>
            </a:r>
            <a:r>
              <a:rPr lang="zh-TW" altLang="en-US" sz="2800" dirty="0"/>
              <a:t>交</a:t>
            </a:r>
            <a:r>
              <a:rPr lang="zh-TW" altLang="en-US" sz="2800" dirty="0" smtClean="0"/>
              <a:t>、性虐、</a:t>
            </a:r>
            <a:r>
              <a:rPr lang="zh-TW" altLang="en-US" sz="2800" dirty="0"/>
              <a:t>濫交等</a:t>
            </a:r>
            <a:r>
              <a:rPr lang="en-US" sz="2800" dirty="0" smtClean="0"/>
              <a:t>) </a:t>
            </a:r>
            <a:r>
              <a:rPr lang="zh-TW" altLang="en-US" sz="2800" dirty="0" smtClean="0"/>
              <a:t>制</a:t>
            </a:r>
            <a:r>
              <a:rPr lang="zh-TW" altLang="en-US" sz="2800" dirty="0"/>
              <a:t>訂反歧視法</a:t>
            </a:r>
            <a:endParaRPr lang="en-US" sz="2800" dirty="0">
              <a:latin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751" y="1861865"/>
            <a:ext cx="878958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3. </a:t>
            </a:r>
            <a:r>
              <a:rPr lang="zh-TW" altLang="en-US" sz="2800" dirty="0" smtClean="0"/>
              <a:t>是</a:t>
            </a:r>
            <a:r>
              <a:rPr lang="zh-TW" altLang="en-US" sz="2800" dirty="0"/>
              <a:t>以「反歧視」的名義，用法律壓制不認同同性戀</a:t>
            </a:r>
            <a:r>
              <a:rPr lang="zh-TW" altLang="en-US" sz="2800" dirty="0" smtClean="0"/>
              <a:t>行</a:t>
            </a:r>
            <a:endParaRPr lang="en-US" altLang="zh-TW" sz="2800" dirty="0" smtClean="0"/>
          </a:p>
          <a:p>
            <a:r>
              <a:rPr lang="zh-TW" altLang="en-US" sz="2800" dirty="0" smtClean="0"/>
              <a:t>    為</a:t>
            </a:r>
            <a:r>
              <a:rPr lang="zh-TW" altLang="en-US" sz="2800" dirty="0"/>
              <a:t>的人或組織的基本人</a:t>
            </a:r>
            <a:r>
              <a:rPr lang="zh-TW" altLang="en-US" sz="2800" dirty="0" smtClean="0"/>
              <a:t>權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造</a:t>
            </a:r>
            <a:r>
              <a:rPr lang="zh-TW" altLang="en-US" sz="2800" dirty="0"/>
              <a:t>成逆向歧</a:t>
            </a:r>
            <a:r>
              <a:rPr lang="zh-TW" altLang="en-US" sz="2800" dirty="0" smtClean="0"/>
              <a:t>視。</a:t>
            </a:r>
            <a:endParaRPr lang="en-US" sz="2800" dirty="0">
              <a:latin typeface="+mn-e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1751" y="2738165"/>
            <a:ext cx="55579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4. </a:t>
            </a:r>
            <a:r>
              <a:rPr lang="zh-TW" altLang="en-US" sz="2800" dirty="0" smtClean="0"/>
              <a:t>積</a:t>
            </a:r>
            <a:r>
              <a:rPr lang="zh-TW" altLang="en-US" sz="2800" dirty="0"/>
              <a:t>極高調組織政黨，參與政治</a:t>
            </a:r>
            <a:r>
              <a:rPr lang="zh-TW" altLang="en-US" sz="2800" dirty="0" smtClean="0"/>
              <a:t>。</a:t>
            </a:r>
            <a:endParaRPr lang="en-US" sz="2800" dirty="0">
              <a:latin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1751" y="3252515"/>
            <a:ext cx="41216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5. </a:t>
            </a:r>
            <a:r>
              <a:rPr lang="zh-TW" altLang="en-US" sz="2800" dirty="0" smtClean="0"/>
              <a:t>使</a:t>
            </a:r>
            <a:r>
              <a:rPr lang="zh-TW" altLang="en-US" sz="2800" dirty="0"/>
              <a:t>傳媒偏袒同志運動</a:t>
            </a:r>
            <a:r>
              <a:rPr lang="zh-TW" altLang="en-US" sz="2800" dirty="0" smtClean="0"/>
              <a:t>。</a:t>
            </a: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926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3" grpId="0"/>
      <p:bldP spid="14" grpId="0"/>
      <p:bldP spid="1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00885" y="-26817"/>
            <a:ext cx="5416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性婚姻長遠影響：教會 </a:t>
            </a:r>
            <a:endParaRPr lang="en-US" sz="3600" u="sng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4182" y="1712282"/>
            <a:ext cx="90572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2.   </a:t>
            </a:r>
            <a:r>
              <a:rPr lang="zh-TW" altLang="en-US" sz="2800" dirty="0" smtClean="0"/>
              <a:t>反</a:t>
            </a:r>
            <a:r>
              <a:rPr lang="zh-TW" altLang="en-US" sz="2800" dirty="0"/>
              <a:t>歧視法導致教牧在教會內外，自我檢討，自 行封殺</a:t>
            </a:r>
            <a:endParaRPr lang="en-US" sz="2800" dirty="0"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140" y="744160"/>
            <a:ext cx="896271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2800" dirty="0" smtClean="0"/>
              <a:t>以</a:t>
            </a:r>
            <a:r>
              <a:rPr lang="zh-TW" altLang="en-US" sz="2800" dirty="0"/>
              <a:t>個人和集體名義訴</a:t>
            </a:r>
            <a:r>
              <a:rPr lang="zh-TW" altLang="en-US" sz="2800" dirty="0" smtClean="0"/>
              <a:t>訟，</a:t>
            </a:r>
            <a:r>
              <a:rPr lang="zh-TW" altLang="en-US" sz="2800" dirty="0"/>
              <a:t>所帶</a:t>
            </a:r>
            <a:r>
              <a:rPr lang="zh-TW" altLang="en-US" sz="2800" dirty="0" smtClean="0"/>
              <a:t>來極</a:t>
            </a:r>
            <a:r>
              <a:rPr lang="zh-TW" altLang="en-US" sz="2800" dirty="0"/>
              <a:t>沈</a:t>
            </a:r>
            <a:r>
              <a:rPr lang="zh-TW" altLang="en-US" sz="2800" dirty="0" smtClean="0"/>
              <a:t>重並</a:t>
            </a:r>
            <a:r>
              <a:rPr lang="zh-TW" altLang="en-US" sz="2800" dirty="0"/>
              <a:t>有形和無</a:t>
            </a:r>
            <a:r>
              <a:rPr lang="zh-TW" altLang="en-US" sz="2800" dirty="0" smtClean="0"/>
              <a:t>形</a:t>
            </a:r>
            <a:endParaRPr lang="en-US" altLang="zh-TW" sz="2800" dirty="0" smtClean="0"/>
          </a:p>
          <a:p>
            <a:r>
              <a:rPr lang="zh-TW" altLang="en-US" sz="2800" dirty="0" smtClean="0"/>
              <a:t>      壓</a:t>
            </a:r>
            <a:r>
              <a:rPr lang="zh-TW" altLang="en-US" sz="2800" dirty="0"/>
              <a:t>力</a:t>
            </a:r>
            <a:r>
              <a:rPr lang="zh-TW" altLang="en-US" sz="2800" dirty="0"/>
              <a:t>， 使基督徒和教會</a:t>
            </a:r>
            <a:r>
              <a:rPr lang="zh-TW" altLang="en-US" sz="2800" dirty="0" smtClean="0"/>
              <a:t>成為逆</a:t>
            </a:r>
            <a:r>
              <a:rPr lang="zh-TW" altLang="en-US" sz="2800" dirty="0"/>
              <a:t>向歧視的受 害者</a:t>
            </a:r>
            <a:endParaRPr lang="en-US" sz="2800" dirty="0"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4140" y="3267403"/>
            <a:ext cx="7087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4.  </a:t>
            </a:r>
            <a:r>
              <a:rPr lang="zh-TW" altLang="en-US" sz="2800" dirty="0" smtClean="0"/>
              <a:t>宗</a:t>
            </a:r>
            <a:r>
              <a:rPr lang="zh-TW" altLang="en-US" sz="2800" dirty="0"/>
              <a:t>教言論在其他道德議題</a:t>
            </a:r>
            <a:r>
              <a:rPr lang="zh-TW" altLang="en-US" sz="2800" dirty="0" smtClean="0"/>
              <a:t>上同</a:t>
            </a:r>
            <a:r>
              <a:rPr lang="zh-TW" altLang="en-US" sz="2800" dirty="0"/>
              <a:t>樣地被封殺</a:t>
            </a:r>
            <a:endParaRPr lang="en-US" sz="2800" dirty="0">
              <a:latin typeface="+mn-e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19" y="4400551"/>
            <a:ext cx="5832382" cy="2247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114300" y="2287207"/>
            <a:ext cx="868539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 startAt="3"/>
            </a:pPr>
            <a:r>
              <a:rPr lang="zh-TW" altLang="en-US" sz="2800" dirty="0" smtClean="0"/>
              <a:t>更</a:t>
            </a:r>
            <a:r>
              <a:rPr lang="zh-TW" altLang="en-US" sz="2800" dirty="0"/>
              <a:t>多教會會走開放派的路線，迎合潮流，放棄 持</a:t>
            </a:r>
            <a:r>
              <a:rPr lang="zh-TW" altLang="en-US" sz="2800" dirty="0" smtClean="0"/>
              <a:t>守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</a:t>
            </a:r>
            <a:r>
              <a:rPr lang="zh-TW" altLang="en-US" sz="2800" dirty="0" smtClean="0"/>
              <a:t>聖</a:t>
            </a:r>
            <a:r>
              <a:rPr lang="zh-TW" altLang="en-US" sz="2800" dirty="0"/>
              <a:t>經的信仰</a:t>
            </a: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128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00885" y="-26817"/>
            <a:ext cx="5878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性婚姻長遠影響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zh-TW" altLang="en-US" sz="3600" u="sng" dirty="0">
                <a:latin typeface="華康黑體 Std W7" pitchFamily="34" charset="-120"/>
                <a:ea typeface="華康黑體 Std W7" pitchFamily="34" charset="-120"/>
              </a:rPr>
              <a:t>下一</a:t>
            </a:r>
            <a:r>
              <a:rPr lang="zh-TW" altLang="en-US" sz="3600" u="sng" dirty="0" smtClean="0">
                <a:latin typeface="華康黑體 Std W7" pitchFamily="34" charset="-120"/>
                <a:ea typeface="華康黑體 Std W7" pitchFamily="34" charset="-120"/>
              </a:rPr>
              <a:t>代 </a:t>
            </a:r>
            <a:endParaRPr lang="en-US" sz="3600" u="sng" dirty="0"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5143" y="2129155"/>
            <a:ext cx="76081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 startAt="2"/>
            </a:pPr>
            <a:r>
              <a:rPr lang="zh-TW" altLang="en-US" sz="2800" dirty="0" smtClean="0"/>
              <a:t>教</a:t>
            </a:r>
            <a:r>
              <a:rPr lang="zh-TW" altLang="en-US" sz="2800" dirty="0"/>
              <a:t>會辦學會嚴重</a:t>
            </a:r>
            <a:r>
              <a:rPr lang="zh-TW" altLang="en-US" sz="2800" dirty="0" smtClean="0"/>
              <a:t>受壓</a:t>
            </a:r>
            <a:r>
              <a:rPr lang="zh-TW" altLang="en-US" sz="2800" dirty="0"/>
              <a:t>打，最 後或</a:t>
            </a:r>
            <a:r>
              <a:rPr lang="zh-TW" altLang="en-US" sz="2800" dirty="0" smtClean="0"/>
              <a:t>要全面</a:t>
            </a:r>
            <a:r>
              <a:rPr lang="zh-TW" altLang="en-US" sz="2800" dirty="0"/>
              <a:t>妥協</a:t>
            </a:r>
            <a:endParaRPr lang="en-US" sz="2800" dirty="0"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140" y="744160"/>
            <a:ext cx="868539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2800" dirty="0"/>
              <a:t>同性婚姻</a:t>
            </a:r>
            <a:r>
              <a:rPr lang="zh-TW" altLang="en-US" sz="2800" dirty="0" smtClean="0"/>
              <a:t>概</a:t>
            </a:r>
            <a:r>
              <a:rPr lang="zh-TW" altLang="en-US" sz="2800" dirty="0"/>
              <a:t>念以及性開放的文化，會在學童教育， 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</a:t>
            </a:r>
            <a:r>
              <a:rPr lang="zh-TW" altLang="en-US" sz="2800" dirty="0" smtClean="0"/>
              <a:t>從小到</a:t>
            </a:r>
            <a:r>
              <a:rPr lang="zh-TW" altLang="en-US" sz="2800" dirty="0"/>
              <a:t>大，全面正常化，非道德化，宗教思 想會</a:t>
            </a:r>
            <a:r>
              <a:rPr lang="zh-TW" altLang="en-US" sz="2800" dirty="0" smtClean="0"/>
              <a:t>被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</a:t>
            </a:r>
            <a:r>
              <a:rPr lang="zh-TW" altLang="en-US" sz="2800" dirty="0" smtClean="0"/>
              <a:t>教導為</a:t>
            </a:r>
            <a:r>
              <a:rPr lang="zh-TW" altLang="en-US" sz="2800" dirty="0"/>
              <a:t>不合理，信徒兒女將受嚴重的 逆向歧視</a:t>
            </a:r>
            <a:endParaRPr lang="en-US" sz="2800" dirty="0"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5143" y="3605541"/>
            <a:ext cx="8779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+mn-ea"/>
              </a:rPr>
              <a:t>4.   </a:t>
            </a:r>
            <a:r>
              <a:rPr lang="zh-TW" altLang="en-US" sz="2800" dirty="0" smtClean="0"/>
              <a:t>持</a:t>
            </a:r>
            <a:r>
              <a:rPr lang="zh-TW" altLang="en-US" sz="2800" dirty="0"/>
              <a:t>守一夫一妻的兒女，在朋輩會受嚴重的逆 向歧視 </a:t>
            </a:r>
            <a:endParaRPr lang="en-US" sz="2800" dirty="0">
              <a:latin typeface="+mn-e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19" y="4819651"/>
            <a:ext cx="5832382" cy="2247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133350" y="2651909"/>
            <a:ext cx="860363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 startAt="3"/>
            </a:pPr>
            <a:r>
              <a:rPr lang="zh-TW" altLang="en-US" sz="2800" dirty="0"/>
              <a:t>透過性開放教</a:t>
            </a:r>
            <a:r>
              <a:rPr lang="zh-TW" altLang="en-US" sz="2800" dirty="0" smtClean="0"/>
              <a:t>導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環境</a:t>
            </a:r>
            <a:r>
              <a:rPr lang="zh-TW" altLang="en-US" sz="2800" dirty="0"/>
              <a:t>影</a:t>
            </a:r>
            <a:r>
              <a:rPr lang="zh-TW" altLang="en-US" sz="2800" dirty="0" smtClean="0"/>
              <a:t>響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同</a:t>
            </a:r>
            <a:r>
              <a:rPr lang="zh-TW" altLang="en-US" sz="2800" dirty="0"/>
              <a:t>輩力</a:t>
            </a:r>
            <a:r>
              <a:rPr lang="zh-TW" altLang="en-US" sz="2800" dirty="0" smtClean="0"/>
              <a:t>量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促</a:t>
            </a:r>
            <a:r>
              <a:rPr lang="zh-TW" altLang="en-US" sz="2800" dirty="0"/>
              <a:t>使下</a:t>
            </a:r>
            <a:r>
              <a:rPr lang="zh-TW" altLang="en-US" sz="2800" dirty="0" smtClean="0"/>
              <a:t>一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</a:t>
            </a:r>
            <a:r>
              <a:rPr lang="zh-TW" altLang="en-US" sz="2800" dirty="0" smtClean="0"/>
              <a:t>代</a:t>
            </a:r>
            <a:r>
              <a:rPr lang="zh-TW" altLang="en-US" sz="2800" dirty="0"/>
              <a:t>更</a:t>
            </a:r>
            <a:r>
              <a:rPr lang="zh-TW" altLang="en-US" sz="2800" dirty="0" smtClean="0"/>
              <a:t>多</a:t>
            </a:r>
            <a:r>
              <a:rPr lang="zh-TW" altLang="en-US" sz="2800" dirty="0"/>
              <a:t>同性戀傾向的人群</a:t>
            </a: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883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karvit.ru/wp-content/uploads/2012/11/word.light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02" y="0"/>
            <a:ext cx="91683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90609" y="237742"/>
            <a:ext cx="9084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如</a:t>
            </a:r>
            <a:r>
              <a:rPr lang="zh-TW" altLang="en-US" sz="3600" dirty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何面對同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性</a:t>
            </a:r>
            <a:r>
              <a:rPr lang="zh-TW" altLang="en-US" sz="36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戀運</a:t>
            </a:r>
            <a:r>
              <a:rPr lang="zh-TW" altLang="en-US" sz="36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動</a:t>
            </a:r>
            <a:r>
              <a:rPr lang="en-US" sz="36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/</a:t>
            </a:r>
            <a:r>
              <a:rPr lang="zh-TW" altLang="en-US" sz="36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同性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婚</a:t>
            </a:r>
            <a:r>
              <a:rPr lang="zh-TW" altLang="en-US" sz="3600" dirty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姻合法化的建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議</a:t>
            </a:r>
            <a:endParaRPr lang="en-US" dirty="0">
              <a:solidFill>
                <a:schemeClr val="bg1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2531" y="884073"/>
            <a:ext cx="86877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同性婚姻，影響整個社會的制度，家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4B0909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庭的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基礎，法律，文化，教育，言論自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4B0909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由等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/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，絕對不單只是個人的事</a:t>
            </a: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139700">
                  <a:srgbClr val="4B0909"/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434" y="2498015"/>
            <a:ext cx="86877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尊重身處多元的民主社會，不同的意見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，既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有權表達和選擇，但更重要是明白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自己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天國子民的身份，在一切的事情上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，為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主而活，為主作見証</a:t>
            </a: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139700">
                  <a:srgbClr val="4B0909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969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karvit.ru/wp-content/uploads/2012/11/word.light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00" y="0"/>
            <a:ext cx="91683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6091" y="237742"/>
            <a:ext cx="5726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FFFF00"/>
                </a:solidFill>
                <a:effectLst>
                  <a:glow rad="101600">
                    <a:srgbClr val="4B0909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如</a:t>
            </a:r>
            <a:r>
              <a:rPr lang="zh-TW" altLang="en-US" sz="3600" dirty="0">
                <a:solidFill>
                  <a:srgbClr val="FFFF00"/>
                </a:solidFill>
                <a:effectLst>
                  <a:glow rad="139700">
                    <a:srgbClr val="4B0909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何抗衡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同</a:t>
            </a:r>
            <a:r>
              <a:rPr lang="zh-TW" altLang="en-US" sz="3600" dirty="0">
                <a:solidFill>
                  <a:srgbClr val="FFFF00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志運動的訴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glow rad="139700">
                    <a:srgbClr val="4B0909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求</a:t>
            </a:r>
            <a:r>
              <a:rPr lang="zh-CN" altLang="en-US" sz="3600" b="1" dirty="0" smtClean="0"/>
              <a:t>：</a:t>
            </a:r>
            <a:endParaRPr lang="en-US" dirty="0">
              <a:solidFill>
                <a:schemeClr val="bg1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2531" y="884073"/>
            <a:ext cx="8687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反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對歧視同性戀者，也反對制訂強制性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lvl="0"/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「</a:t>
            </a:r>
            <a:r>
              <a:rPr lang="zh-CN" altLang="en-US" sz="3200" b="1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跨性別者使用公廁的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權</a:t>
            </a:r>
            <a:r>
              <a:rPr lang="zh-CN" altLang="en-US" sz="3200" b="1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利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」 等法例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434" y="1963756"/>
            <a:ext cx="86877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肯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定一夫一妻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制，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維護婚姻的神聖和完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整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600" dirty="0"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2433" y="2717124"/>
            <a:ext cx="8687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反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對同性婚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姻合法化</a:t>
            </a: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2433" y="3478112"/>
            <a:ext cx="8687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維護孩子擁有父親與母親的權利，反對同志領養。</a:t>
            </a: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2433" y="4621112"/>
            <a:ext cx="8687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捍衛對同性戀問題持異見的權利，反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對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「性傾向歧視法」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等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法例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4B0909">
                      <a:alpha val="6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200" dirty="0">
              <a:solidFill>
                <a:schemeClr val="bg1"/>
              </a:solidFill>
              <a:effectLst>
                <a:glow rad="101600">
                  <a:srgbClr val="4B0909">
                    <a:alpha val="6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296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6" grpId="0"/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blog.logoscdn.com/wp-content/uploads/2013/03/easter-sermons-620x3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228599"/>
            <a:ext cx="9614796" cy="7271386"/>
          </a:xfrm>
          <a:prstGeom prst="rect">
            <a:avLst/>
          </a:prstGeom>
          <a:solidFill>
            <a:srgbClr val="1C1C1C"/>
          </a:solidFill>
          <a:effectLst>
            <a:softEdge rad="317500"/>
          </a:effectLst>
        </p:spPr>
      </p:pic>
      <p:sp>
        <p:nvSpPr>
          <p:cNvPr id="4" name="Rectangle 3"/>
          <p:cNvSpPr/>
          <p:nvPr/>
        </p:nvSpPr>
        <p:spPr>
          <a:xfrm>
            <a:off x="59180" y="195936"/>
            <a:ext cx="90848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基督徒每個決定都應以神的心意為原則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0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altLang="zh-TW" sz="1600" dirty="0" smtClean="0">
              <a:solidFill>
                <a:schemeClr val="bg1"/>
              </a:solidFill>
              <a:effectLst>
                <a:glow rad="139700">
                  <a:srgbClr val="0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在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行使選票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上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！ 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0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你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過往基於甚麼投票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？ </a:t>
            </a:r>
            <a:endParaRPr lang="en-US" altLang="zh-TW" sz="3200" dirty="0">
              <a:solidFill>
                <a:schemeClr val="bg1"/>
              </a:solidFill>
              <a:effectLst>
                <a:glow rad="139700">
                  <a:srgbClr val="0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這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些議題對神的創造，家庭制度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，社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會道德風氣，宗教自由或逼迫，有影響嗎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0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139700">
                  <a:srgbClr val="4B0909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在與子女互動和教養上也是！</a:t>
            </a:r>
            <a:endParaRPr lang="en-US" altLang="zh-TW" sz="3200" dirty="0" smtClean="0">
              <a:solidFill>
                <a:schemeClr val="bg1"/>
              </a:solidFill>
              <a:effectLst>
                <a:glow rad="139700">
                  <a:srgbClr val="000000">
                    <a:alpha val="40000"/>
                  </a:srgb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把孩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子交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給學校的同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時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，如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39700">
                    <a:srgbClr val="000000">
                      <a:alpha val="40000"/>
                    </a:srgb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何建立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家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庭的氣氛和價值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觀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如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何傳承基督的愛和教訓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？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rgbClr val="0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effectLst>
                <a:glow rad="101600">
                  <a:srgbClr val="0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基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督徒在回應的時候要三方面兼顧：</a:t>
            </a:r>
            <a:r>
              <a:rPr lang="zh-TW" altLang="en-US" sz="3200" u="sng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持守聖經立場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zh-TW" altLang="en-US" sz="3200" u="sng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關懷同性戀者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200" u="sng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抗衡同志</a:t>
            </a:r>
            <a:r>
              <a:rPr lang="zh-TW" altLang="en-US" sz="3200" u="sng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運動</a:t>
            </a:r>
            <a:endParaRPr lang="en-US" sz="3200" dirty="0">
              <a:solidFill>
                <a:schemeClr val="bg1"/>
              </a:solidFill>
              <a:effectLst>
                <a:glow rad="101600">
                  <a:srgbClr val="0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371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12956</TotalTime>
  <Words>2315</Words>
  <Application>Microsoft Office PowerPoint</Application>
  <PresentationFormat>On-screen Show (4:3)</PresentationFormat>
  <Paragraphs>176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Ivy</cp:lastModifiedBy>
  <cp:revision>215</cp:revision>
  <cp:lastPrinted>2016-11-06T06:46:58Z</cp:lastPrinted>
  <dcterms:created xsi:type="dcterms:W3CDTF">2016-07-05T00:06:20Z</dcterms:created>
  <dcterms:modified xsi:type="dcterms:W3CDTF">2016-11-07T00:12:57Z</dcterms:modified>
</cp:coreProperties>
</file>