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9" r:id="rId3"/>
    <p:sldId id="258" r:id="rId4"/>
    <p:sldId id="256" r:id="rId5"/>
    <p:sldId id="259" r:id="rId6"/>
    <p:sldId id="265" r:id="rId7"/>
    <p:sldId id="263" r:id="rId8"/>
    <p:sldId id="261" r:id="rId9"/>
    <p:sldId id="262" r:id="rId10"/>
    <p:sldId id="275" r:id="rId11"/>
    <p:sldId id="276" r:id="rId12"/>
    <p:sldId id="277" r:id="rId13"/>
    <p:sldId id="278" r:id="rId14"/>
    <p:sldId id="266" r:id="rId15"/>
    <p:sldId id="264" r:id="rId16"/>
    <p:sldId id="268" r:id="rId17"/>
    <p:sldId id="269" r:id="rId18"/>
    <p:sldId id="267" r:id="rId19"/>
    <p:sldId id="270" r:id="rId20"/>
    <p:sldId id="273" r:id="rId21"/>
    <p:sldId id="274" r:id="rId22"/>
    <p:sldId id="280" r:id="rId23"/>
    <p:sldId id="25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7" d="100"/>
          <a:sy n="57" d="100"/>
        </p:scale>
        <p:origin x="180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53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8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76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8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1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7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6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6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71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0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C7B48-46B3-4B83-8C84-467063959148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6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999" y="628650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「聖經的權威」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0662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05418" y="4825425"/>
            <a:ext cx="2409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11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0662" y="1490424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來源、特性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250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34" y="2489823"/>
            <a:ext cx="2007055" cy="200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6834" y="4650768"/>
            <a:ext cx="725871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怎樣確定一件事或一段話的真實性？ 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6834" y="5266321"/>
            <a:ext cx="507382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</a:t>
            </a:r>
            <a:r>
              <a:rPr lang="zh-TW" altLang="en-US" sz="26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誰說的？那裡傳來的</a:t>
            </a:r>
            <a:r>
              <a:rPr lang="zh-TW" altLang="en-US" sz="26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？可靠嗎</a:t>
            </a:r>
            <a:r>
              <a:rPr lang="zh-TW" altLang="en-US" sz="26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</a:t>
            </a:r>
            <a:r>
              <a:rPr lang="en-US" sz="26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)</a:t>
            </a:r>
            <a:endParaRPr lang="en-US" sz="2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" name="Picture 2" descr="Image result for george washington and the cherry 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558" y="359808"/>
            <a:ext cx="3250372" cy="3983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29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tree63fan.files.wordpress.com/2012/04/pill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199" y="400050"/>
            <a:ext cx="67954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「聖經」</a:t>
            </a:r>
            <a:r>
              <a:rPr lang="en-US" altLang="zh-TW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基督教信仰的奠基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3080" name="Picture 8" descr="http://www.peoplefluent.com/images/default-source/Blog-Images/truth.jpg?sfvrsn=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7984">
            <a:off x="981074" y="2228850"/>
            <a:ext cx="7626902" cy="32385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 rot="20956377">
            <a:off x="4306049" y="235331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來源</a:t>
            </a:r>
            <a:endParaRPr lang="en-US" sz="4000" dirty="0">
              <a:solidFill>
                <a:srgbClr val="C0000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5710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163pcfwpd53q9.cloudfront.net/wp-content/uploads/2014/08/b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6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226201"/>
            <a:ext cx="797560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en-US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啟示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en-US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揭露隱藏的事物，使人能看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見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just"/>
            <a:r>
              <a:rPr 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en-US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和知道真相</a:t>
            </a:r>
            <a:r>
              <a:rPr 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zh-CN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無</a:t>
            </a:r>
            <a:r>
              <a:rPr lang="zh-CN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法依靠自己的思考、   </a:t>
            </a:r>
            <a:endParaRPr lang="en-US" altLang="zh-CN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just"/>
            <a:r>
              <a:rPr lang="en-US" altLang="zh-CN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CN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CN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研究、或不懈地追求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獲</a:t>
            </a:r>
            <a:r>
              <a:rPr lang="zh-CN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取。神若不主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動 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just"/>
            <a:r>
              <a:rPr lang="en-US" altLang="zh-CN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CN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CN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透露自己，人仍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將</a:t>
            </a:r>
            <a:r>
              <a:rPr lang="zh-CN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在黑暗中摸索。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24450" y="453390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啟示</a:t>
            </a:r>
            <a:endParaRPr lang="en-US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0560" y="3564404"/>
            <a:ext cx="27222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三位一體</a:t>
            </a:r>
            <a:endParaRPr lang="en-US" altLang="zh-TW" sz="4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童女懷孕</a:t>
            </a:r>
            <a:endParaRPr lang="en-US" altLang="zh-TW" sz="4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道成肉身</a:t>
            </a:r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endParaRPr lang="en-US" sz="4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7782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karvit.ru/wp-content/uploads/2012/11/word.light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3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52391" y="237742"/>
            <a:ext cx="757771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en-US" sz="3400" dirty="0" err="1" smtClean="0">
                <a:solidFill>
                  <a:schemeClr val="bg1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聖經都是神所</a:t>
            </a:r>
            <a:r>
              <a:rPr lang="en-US" sz="3400" dirty="0" err="1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默示</a:t>
            </a:r>
            <a:r>
              <a:rPr lang="en-US" sz="3400" dirty="0" err="1" smtClean="0">
                <a:solidFill>
                  <a:schemeClr val="bg1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</a:t>
            </a:r>
            <a:r>
              <a:rPr lang="en-US" sz="3400" dirty="0" smtClean="0">
                <a:solidFill>
                  <a:schemeClr val="bg1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...」(</a:t>
            </a:r>
            <a:r>
              <a:rPr lang="zh-TW" altLang="en-US" sz="3400" dirty="0" smtClean="0">
                <a:solidFill>
                  <a:schemeClr val="bg1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提後</a:t>
            </a:r>
            <a:r>
              <a:rPr lang="en-US" altLang="zh-TW" sz="3400" dirty="0" smtClean="0">
                <a:solidFill>
                  <a:schemeClr val="bg1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3:16)</a:t>
            </a:r>
            <a:endParaRPr lang="en-US" dirty="0">
              <a:solidFill>
                <a:schemeClr val="bg1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95490" y="142843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神吹氣、呼出</a:t>
            </a:r>
            <a:endParaRPr lang="en-US" sz="32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250816" y="920034"/>
            <a:ext cx="666750" cy="508397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599561" y="1428112"/>
            <a:ext cx="34211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3200" dirty="0" smtClean="0">
                <a:solidFill>
                  <a:srgbClr val="FFFF99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神是主動的作者</a:t>
            </a:r>
            <a:endParaRPr lang="en-US" sz="3200" dirty="0">
              <a:solidFill>
                <a:srgbClr val="FFFF99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2974" y="2250070"/>
            <a:ext cx="86877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400" dirty="0" err="1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第一要緊的，該知道經上所有的預言，沒有可隨私意解說的；因為預言從來</a:t>
            </a:r>
            <a:r>
              <a:rPr lang="en-US" sz="3400" dirty="0" err="1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沒有出於人意的</a:t>
            </a:r>
            <a:r>
              <a:rPr lang="en-US" sz="3400" dirty="0" err="1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，乃是</a:t>
            </a:r>
            <a:r>
              <a:rPr lang="en-US" sz="3400" dirty="0" err="1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人被聖靈感動</a:t>
            </a:r>
            <a:r>
              <a:rPr lang="en-US" sz="3400" dirty="0" err="1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說出</a:t>
            </a:r>
            <a:r>
              <a:rPr lang="en-US" sz="3400" dirty="0" err="1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神的話</a:t>
            </a:r>
            <a:r>
              <a:rPr lang="en-US" sz="3400" dirty="0" err="1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</a:t>
            </a:r>
            <a:r>
              <a:rPr lang="en-US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</a:p>
          <a:p>
            <a:pPr algn="just"/>
            <a:r>
              <a:rPr lang="en-US" sz="3400" dirty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                   （彼後1:20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</a:t>
            </a:r>
            <a:r>
              <a:rPr lang="en-US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21）</a:t>
            </a:r>
            <a:endParaRPr lang="en-US" sz="3400" dirty="0">
              <a:solidFill>
                <a:schemeClr val="bg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969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109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727" y="187036"/>
            <a:ext cx="69188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至少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3808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次 清楚記載是神的話：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473" y="960961"/>
            <a:ext cx="60805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「神說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...」(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創世記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「這是我耶和華說的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...」</a:t>
            </a: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先知書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「耶和華的話臨到我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...」(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先知書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307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9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9546" y="249382"/>
            <a:ext cx="479009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聖經 </a:t>
            </a:r>
            <a:r>
              <a:rPr lang="en-US" altLang="zh-TW" sz="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(The Bible</a:t>
            </a:r>
            <a:r>
              <a:rPr lang="en-US" altLang="zh-TW" sz="5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5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2797" y="1111156"/>
            <a:ext cx="6542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Ta </a:t>
            </a:r>
            <a:r>
              <a:rPr lang="en-US" altLang="zh-TW" sz="40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Biblia</a:t>
            </a:r>
            <a:r>
              <a:rPr lang="en-US" altLang="zh-TW" sz="4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(</a:t>
            </a:r>
            <a:r>
              <a:rPr lang="en-US" altLang="zh-TW" sz="40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Gk</a:t>
            </a:r>
            <a:r>
              <a:rPr lang="en-US" altLang="zh-TW" sz="4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 = many books</a:t>
            </a:r>
            <a:endParaRPr lang="en-US" sz="4000" i="1" dirty="0">
              <a:solidFill>
                <a:srgbClr val="0070C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2426" y="1879953"/>
            <a:ext cx="3450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Biblioteca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zh-TW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圖書館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404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thedoor.info/products/325/Slid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14648"/>
            <a:ext cx="5257800" cy="394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thedoor.info/products/325/Slid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6"/>
          <a:stretch/>
        </p:blipFill>
        <p:spPr bwMode="auto">
          <a:xfrm>
            <a:off x="0" y="1"/>
            <a:ext cx="4819650" cy="3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82040" y="130628"/>
            <a:ext cx="3999569" cy="267765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四十位不同人物記錄：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漁夫、君王、牧羊人、政治家、醫生、先知、祭司、稅吏、律法家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</a:p>
          <a:p>
            <a:endParaRPr lang="en-US" altLang="zh-TW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前後</a:t>
            </a:r>
            <a:r>
              <a:rPr lang="en-US" altLang="zh-TW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1600</a:t>
            </a:r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多年才完成</a:t>
            </a:r>
            <a:endParaRPr lang="en-US" sz="28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041" y="3734457"/>
            <a:ext cx="4270816" cy="181588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雖不同時代、背景、職業、寫作地點</a:t>
            </a:r>
            <a:r>
              <a:rPr lang="en-US" altLang="zh-TW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然而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內容和諧、真理一貫、主題聯合、</a:t>
            </a:r>
            <a:endParaRPr lang="en-US" altLang="zh-TW" sz="28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前呼後應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</a:p>
        </p:txBody>
      </p:sp>
    </p:spTree>
    <p:extLst>
      <p:ext uri="{BB962C8B-B14F-4D97-AF65-F5344CB8AC3E}">
        <p14:creationId xmlns:p14="http://schemas.microsoft.com/office/powerpoint/2010/main" val="414117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cdn6.bigcommerce.com/s-5rk740b/product_images/uploaded_images/painting.jpg?t=14257555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079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blog.disabilityinfo.org/wp-content/uploads/2012/05/MC90044175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311" y="3381376"/>
            <a:ext cx="3681412" cy="36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empregoos.com.br/img/assistente-de-design-grafic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254" y="4171951"/>
            <a:ext cx="40290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27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heartpathjournal.files.wordpress.com/2016/01/image21.jpeg?w=560&amp;h=261&amp;crop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263" y="3403601"/>
            <a:ext cx="7411737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5600" y="270933"/>
            <a:ext cx="41088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聖經「正典</a:t>
            </a:r>
            <a:r>
              <a:rPr lang="en-US" altLang="zh-TW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的形成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1879601" y="1016000"/>
            <a:ext cx="677333" cy="524933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74634" y="1510043"/>
            <a:ext cx="418576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Canon =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量尺、標準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6269" y="2311862"/>
            <a:ext cx="85682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早期教父基於三個重要考量，召開多次大會討論核定現今聖經中的</a:t>
            </a:r>
            <a:r>
              <a:rPr lang="en-US" altLang="zh-TW" sz="3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66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卷書為「正典」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2" y="3446158"/>
            <a:ext cx="90424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內容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內蘊的權威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-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書中有無神的的默示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作者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受託的權威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是否被公認為有資格神的代言人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讀者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公證的權威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是否已被當代信徒接納、尊重及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         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保存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6048" y="711137"/>
            <a:ext cx="49279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舊約 </a:t>
            </a:r>
            <a:r>
              <a:rPr lang="en-US" altLang="zh-TW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主前</a:t>
            </a:r>
            <a:r>
              <a:rPr lang="en-US" altLang="zh-TW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450 </a:t>
            </a:r>
            <a:r>
              <a:rPr lang="zh-TW" altLang="en-US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以斯拉收集</a:t>
            </a:r>
            <a:r>
              <a:rPr lang="en-US" altLang="zh-TW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2" y="5965448"/>
            <a:ext cx="47997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新</a:t>
            </a:r>
            <a:r>
              <a:rPr lang="zh-TW" altLang="en-US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約 </a:t>
            </a:r>
            <a:r>
              <a:rPr lang="en-US" altLang="zh-TW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主後</a:t>
            </a:r>
            <a:r>
              <a:rPr lang="en-US" altLang="zh-TW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397</a:t>
            </a:r>
            <a:r>
              <a:rPr lang="zh-TW" altLang="en-US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被教父核定</a:t>
            </a:r>
            <a:r>
              <a:rPr lang="en-US" altLang="zh-TW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253" y="1172888"/>
            <a:ext cx="40302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主前</a:t>
            </a:r>
            <a:r>
              <a:rPr lang="en-US" altLang="zh-TW" sz="30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</a:t>
            </a:r>
            <a:r>
              <a:rPr lang="en-US" altLang="zh-TW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50 </a:t>
            </a:r>
            <a:r>
              <a:rPr lang="zh-TW" altLang="en-US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翻成希臘文</a:t>
            </a:r>
            <a:r>
              <a:rPr lang="en-US" altLang="zh-TW" sz="3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036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  <p:bldP spid="4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heartpathjournal.files.wordpress.com/2016/01/image21.jpeg?w=560&amp;h=261&amp;crop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263" y="3403601"/>
            <a:ext cx="7411737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6270" y="270933"/>
            <a:ext cx="846898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不是教會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決定了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那些書卷為聖經正典，乃是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教會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發現了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合符正典的書卷。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336" y="1439335"/>
            <a:ext cx="848020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Church was not the determiner, but discoverer</a:t>
            </a:r>
          </a:p>
          <a:p>
            <a:r>
              <a:rPr lang="en-US" sz="3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o</a:t>
            </a:r>
            <a:r>
              <a:rPr lang="en-US" sz="3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 the Canon.</a:t>
            </a:r>
            <a:endParaRPr lang="en-US" sz="3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335" y="2578108"/>
            <a:ext cx="818846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華康黑體 Std W9" panose="020B0900000000000000" pitchFamily="34" charset="-120"/>
              </a:rPr>
              <a:t>The authority is established by God, and </a:t>
            </a:r>
          </a:p>
          <a:p>
            <a:r>
              <a:rPr lang="en-US" sz="3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華康黑體 Std W9" panose="020B0900000000000000" pitchFamily="34" charset="-120"/>
              </a:rPr>
              <a:t>m</a:t>
            </a:r>
            <a:r>
              <a:rPr lang="en-US" sz="3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華康黑體 Std W9" panose="020B0900000000000000" pitchFamily="34" charset="-120"/>
              </a:rPr>
              <a:t>erely discovered by God’s people.</a:t>
            </a:r>
            <a:endParaRPr lang="en-US" sz="3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171090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heartpathjournal.files.wordpress.com/2016/01/image21.jpeg?w=560&amp;h=261&amp;crop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263" y="3403601"/>
            <a:ext cx="7411737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6270" y="270933"/>
            <a:ext cx="8760732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除了正典書卷，早期流傳在教會中還有：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次經 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旁經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 </a:t>
            </a:r>
            <a:r>
              <a:rPr lang="en-US" altLang="zh-TW" sz="3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Apocrypha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共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14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卷，都是於主前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300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至主後</a:t>
            </a:r>
            <a:r>
              <a:rPr lang="en-US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00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間寫成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被天主教接受納入為聖經一部份，認為是有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協助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性的補充閱讀資料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6270" y="2979367"/>
            <a:ext cx="876073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偽</a:t>
            </a:r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經 </a:t>
            </a:r>
            <a:r>
              <a:rPr lang="en-US" altLang="zh-TW" sz="3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Pseudepigrapha</a:t>
            </a:r>
            <a:endParaRPr lang="en-US" altLang="zh-TW" sz="3400" i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亦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都是於主前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300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至主後</a:t>
            </a:r>
            <a:r>
              <a:rPr lang="en-US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00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間流傳的，皆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是傳說、幻想性、小說性作品，內容荒誕，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被所有教會拒絕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9959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067131"/>
              </p:ext>
            </p:extLst>
          </p:nvPr>
        </p:nvGraphicFramePr>
        <p:xfrm>
          <a:off x="1591733" y="736600"/>
          <a:ext cx="6096000" cy="490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3800" b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次經</a:t>
                      </a:r>
                      <a:endParaRPr lang="en-US" sz="3800" b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800" b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偽經</a:t>
                      </a:r>
                      <a:endParaRPr lang="en-US" sz="3800" b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以斯拉一書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以斯拉二書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多比傳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猶滴傳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以斯帖補篇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傳道經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馬加比一書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馬加比二書</a:t>
                      </a:r>
                      <a:r>
                        <a:rPr lang="en-US" altLang="zh-TW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...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亞伯拉罕遺訓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摩西被提記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以賽亞殉道記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以諾一書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以諾二書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多馬福音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腓力福音</a:t>
                      </a:r>
                      <a:endParaRPr lang="en-US" altLang="zh-TW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黑馬牧人書</a:t>
                      </a:r>
                      <a:r>
                        <a:rPr lang="en-US" altLang="zh-TW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...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452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2583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1"/>
            <a:ext cx="9185564" cy="492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聖經的特性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26" y="886397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- 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從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1815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- 1975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年，全世界發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行了二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十五億本 </a:t>
            </a:r>
            <a:endParaRPr lang="en-US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8004" y="245578"/>
            <a:ext cx="1723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普遍性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90928" y="1485919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至今已被譯成超過二千多種不同語文</a:t>
            </a:r>
            <a:endParaRPr lang="en-US" altLang="zh-TW" sz="3200" dirty="0" smtClean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0826" y="2712255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不同年齡版本，甚至盲人點字版，老少咸宜</a:t>
            </a:r>
            <a:endParaRPr lang="en-US" altLang="zh-TW" sz="3200" dirty="0" smtClean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0927" y="2108188"/>
            <a:ext cx="85930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僅1998年，銷售量高達五億八千五百多萬本</a:t>
            </a:r>
            <a:endParaRPr lang="en-US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2642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2583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1"/>
            <a:ext cx="9185564" cy="492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聖經的特性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26" y="886397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聖經四分之一都是預言，其中三分之二已應驗 </a:t>
            </a:r>
            <a:endParaRPr lang="en-US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8004" y="245578"/>
            <a:ext cx="1723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準</a:t>
            </a:r>
            <a:r>
              <a:rPr lang="zh-TW" altLang="en-US" sz="3600" dirty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確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性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90928" y="1485919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預言包括古代帝國、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世界局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勢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猶大民族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7494705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upload.wikimedia.org/wikipedia/commons/2/2c/Flag-of-Israel-4-Zachi-Even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godoor.net/images/35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15" y="222422"/>
            <a:ext cx="3428771" cy="2571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2534" y="3069491"/>
            <a:ext cx="2658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5/14/1948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2534" y="5418666"/>
            <a:ext cx="759695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以色列亡國、被擄、聖殿重建、復國、</a:t>
            </a:r>
            <a:endParaRPr lang="en-US" altLang="zh-TW" sz="34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chemeClr val="accent2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末日受欺壓、敵基督出現、耶穌再來</a:t>
            </a:r>
            <a:r>
              <a:rPr lang="en-US" altLang="zh-TW" sz="3400" dirty="0" smtClean="0">
                <a:solidFill>
                  <a:schemeClr val="accent2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400" dirty="0">
              <a:solidFill>
                <a:schemeClr val="accent2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747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2583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1"/>
            <a:ext cx="9185564" cy="492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聖經的特性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26" y="886397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- </a:t>
            </a:r>
            <a:r>
              <a:rPr lang="zh-TW" altLang="en-US" sz="3200" dirty="0" smtClean="0"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聖經四分之一都是預言，其中三分之二已應驗 </a:t>
            </a:r>
            <a:endParaRPr lang="en-US" sz="3200" dirty="0">
              <a:solidFill>
                <a:schemeClr val="bg2">
                  <a:lumMod val="90000"/>
                </a:schemeClr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8004" y="245578"/>
            <a:ext cx="1723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準</a:t>
            </a:r>
            <a:r>
              <a:rPr lang="zh-TW" altLang="en-US" sz="3600" dirty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確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性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90928" y="1485919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預言包括古代帝國、</a:t>
            </a:r>
            <a:r>
              <a:rPr lang="zh-TW" altLang="en-US" sz="3200" dirty="0"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世界局</a:t>
            </a:r>
            <a:r>
              <a:rPr lang="zh-TW" altLang="en-US" sz="3200" dirty="0" smtClean="0"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勢</a:t>
            </a:r>
            <a:r>
              <a:rPr lang="zh-TW" altLang="en-US" sz="3200" dirty="0"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zh-TW" altLang="en-US" sz="3200" dirty="0" smtClean="0"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猶大民族</a:t>
            </a:r>
            <a:r>
              <a:rPr lang="en-US" altLang="zh-TW" sz="3200" dirty="0" smtClean="0"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0826" y="2712255"/>
            <a:ext cx="88946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按數學或然率計算，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若一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個人能應驗八項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豫言，</a:t>
            </a:r>
            <a:endParaRPr lang="en-US" altLang="zh-TW" sz="3200" dirty="0" smtClean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其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可能發生的機會僅為十的十七次方分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之一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endParaRPr lang="en-US" altLang="zh-TW" sz="3200" dirty="0" smtClean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若能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應驗四十八項豫言，其可能發生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的機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會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僅</a:t>
            </a:r>
            <a:endParaRPr lang="en-US" altLang="zh-TW" sz="3200" dirty="0" smtClean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十的一百五十七次方分之一。若是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三百</a:t>
            </a:r>
            <a:r>
              <a:rPr lang="zh-TW" altLang="en-US" sz="3200" dirty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多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項</a:t>
            </a:r>
            <a:endParaRPr lang="en-US" altLang="zh-TW" sz="3200" dirty="0" smtClean="0">
              <a:solidFill>
                <a:srgbClr val="C0000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豫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言均能應驗在</a:t>
            </a:r>
            <a:r>
              <a:rPr lang="zh-TW" altLang="en-US" sz="3200" dirty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一人身上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，實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為不可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能的事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290927" y="2108188"/>
            <a:ext cx="85930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對耶穌生平的預言超過三百多處均都應驗</a:t>
            </a:r>
            <a:endParaRPr lang="en-US" sz="3200" dirty="0">
              <a:solidFill>
                <a:srgbClr val="C0000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843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onreligion.co.uk/wp-content/uploads/2013/04/Dead-Sea-Scroll-ca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mi.byu.edu/wp-content/uploads/2013/04/donparryds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3" y="3598330"/>
            <a:ext cx="4031673" cy="3023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348225" y="311727"/>
            <a:ext cx="857157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1947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年發現的「死海古卷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對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照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前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兩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百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的手抄卷內容完全一樣，兩千年來沒有更改，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更印證了聖經的話有神的保守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太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5:18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、啟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22:</a:t>
            </a: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18-19)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40" y="2492943"/>
            <a:ext cx="88024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在這之前，最早的希伯來文舊約手抄本都是主後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1000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年的遺物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(Masoretic Text)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187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2583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1"/>
            <a:ext cx="9185564" cy="492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聖經的特性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26" y="886397"/>
            <a:ext cx="88946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古羅馬帝國仇視基督教及聖經，中古羅馬教廷</a:t>
            </a:r>
            <a:endParaRPr lang="en-US" altLang="zh-TW" sz="3200" dirty="0" smtClean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禁絕傳播達一千多年</a:t>
            </a:r>
            <a:endParaRPr lang="en-US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8004" y="245578"/>
            <a:ext cx="1723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屹</a:t>
            </a:r>
            <a:r>
              <a:rPr lang="zh-TW" altLang="en-US" sz="3600" dirty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立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性 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290927" y="1972724"/>
            <a:ext cx="85930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法國革命時大燒聖經</a:t>
            </a:r>
            <a:endParaRPr lang="en-US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0826" y="2565529"/>
            <a:ext cx="85930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中國文化大革命時亦抹收聖經</a:t>
            </a:r>
            <a:endParaRPr lang="en-US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0825" y="3194842"/>
            <a:ext cx="85930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經得起科學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考古、歷史的挑戰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78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2583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1"/>
            <a:ext cx="9185564" cy="492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聖經的特性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26" y="886397"/>
            <a:ext cx="88946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法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國的伏爾泰聲言，在他死後一百年內，聖經</a:t>
            </a:r>
            <a:endParaRPr lang="en-US" altLang="zh-TW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必無一本存於世界，結果呢？</a:t>
            </a:r>
            <a:endParaRPr lang="en-US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8004" y="245578"/>
            <a:ext cx="1723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屹</a:t>
            </a:r>
            <a:r>
              <a:rPr lang="zh-TW" altLang="en-US" sz="3600" dirty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立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性 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290927" y="1972724"/>
            <a:ext cx="8894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英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國的藍賽爵士 </a:t>
            </a:r>
            <a:r>
              <a:rPr lang="en-US" altLang="zh-TW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(Sir William Ramsey) 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用了</a:t>
            </a:r>
            <a:r>
              <a:rPr lang="en-US" altLang="zh-TW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15</a:t>
            </a:r>
          </a:p>
          <a:p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年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時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間到小亞細亞考察，企圖找出聖經記載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</a:t>
            </a:r>
            <a:endParaRPr lang="en-US" altLang="zh-TW" sz="3200" dirty="0" smtClean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漏洞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，最後卻出書證實了聖經的可靠性</a:t>
            </a:r>
            <a:endParaRPr lang="en-US" altLang="zh-TW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0825" y="3601210"/>
            <a:ext cx="8894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美國的麥道衛律師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(Josh McDowell)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企圖粉碎</a:t>
            </a:r>
            <a:endParaRPr lang="en-US" altLang="zh-TW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經記載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的真實性，他用了數千小時研究聖經</a:t>
            </a:r>
            <a:endParaRPr lang="en-US" altLang="zh-TW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最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後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卻著書「鐵證待判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來證實聖經的可靠性</a:t>
            </a:r>
            <a:endParaRPr lang="en-US" altLang="zh-TW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093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2583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1"/>
            <a:ext cx="9185564" cy="492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聖經的特性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26" y="886397"/>
            <a:ext cx="889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</a:t>
            </a:r>
            <a:r>
              <a:rPr lang="zh-TW" altLang="en-US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代歷世多少人因讀了聖經而得救，生命改變</a:t>
            </a:r>
            <a:endParaRPr lang="en-US"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8004" y="245578"/>
            <a:ext cx="1723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能</a:t>
            </a:r>
            <a:r>
              <a:rPr lang="zh-TW" altLang="en-US" sz="3600" dirty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力</a:t>
            </a:r>
            <a:r>
              <a:rPr lang="zh-TW" altLang="en-US" sz="3600" dirty="0" smtClean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性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7564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515" y="203202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聖經</a:t>
            </a:r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515" y="246017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聖經的目的：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515" y="802491"/>
            <a:ext cx="65934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一本勸善的書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如佛經、道德經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...)</a:t>
            </a:r>
          </a:p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一本文學巨著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林後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3:6)</a:t>
            </a:r>
          </a:p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猶大人歷史書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2:10)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3024" y="3059462"/>
            <a:ext cx="83516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但記這些事要叫你們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信耶穌是基督</a:t>
            </a:r>
            <a:r>
              <a:rPr lang="zh-TW" alt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，是神的兒子，並且叫你們信了他，就可以因他的名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得生命</a:t>
            </a:r>
            <a:r>
              <a:rPr lang="zh-TW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 </a:t>
            </a:r>
            <a:r>
              <a:rPr lang="en-US" altLang="zh-TW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20:31)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3487" y="4629122"/>
            <a:ext cx="84908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這聖經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能使你因信基督耶穌，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得救的智慧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經都是神所默示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的，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於教訓、督責、使人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歸正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、教導人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學義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都是有益的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，叫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屬神的人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得以完全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，預備行各樣的善事。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85658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hangebydoing.files.wordpress.com/2012/09/609384_823234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328136"/>
            <a:ext cx="588645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聖經的權威是根</a:t>
            </a:r>
            <a:r>
              <a:rPr lang="zh-TW" altLang="en-US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據</a:t>
            </a:r>
            <a:r>
              <a:rPr lang="zh-TW" altLang="en-US" sz="3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神</a:t>
            </a:r>
            <a:r>
              <a:rPr lang="zh-TW" altLang="en-US" sz="3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的權威</a:t>
            </a:r>
            <a:r>
              <a:rPr lang="zh-TW" altLang="en-US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：聖經的真理是根</a:t>
            </a:r>
            <a:r>
              <a:rPr lang="zh-TW" altLang="en-US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據</a:t>
            </a:r>
            <a:r>
              <a:rPr lang="zh-TW" altLang="en-US" sz="3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神</a:t>
            </a:r>
            <a:r>
              <a:rPr lang="zh-TW" altLang="en-US" sz="3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的真理</a:t>
            </a:r>
            <a:r>
              <a:rPr lang="zh-TW" altLang="en-US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。　神是一切權威之最後權威，　神是一切真理之最後真理</a:t>
            </a:r>
            <a:r>
              <a:rPr lang="zh-TW" altLang="en-US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新細明體" panose="02020500000000000000" pitchFamily="18" charset="-120"/>
              </a:rPr>
              <a:t>。</a:t>
            </a:r>
            <a:endParaRPr lang="en-US" altLang="zh-TW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  <a:cs typeface="Mangal" panose="02040503050203030202" pitchFamily="18" charset="0"/>
            </a:endParaRPr>
          </a:p>
          <a:p>
            <a:r>
              <a:rPr lang="zh-TW" altLang="en-US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基</a:t>
            </a:r>
            <a:r>
              <a:rPr lang="zh-TW" altLang="en-US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督徒的信仰，如果加以分析到最後一層，就是以</a:t>
            </a:r>
            <a:r>
              <a:rPr lang="zh-TW" altLang="en-US" sz="3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信心來接納</a:t>
            </a:r>
            <a:r>
              <a:rPr lang="zh-TW" altLang="en-US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聖經</a:t>
            </a:r>
            <a:r>
              <a:rPr lang="zh-TW" altLang="en-US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是</a:t>
            </a:r>
            <a:r>
              <a:rPr lang="zh-TW" altLang="en-US" sz="3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神</a:t>
            </a:r>
            <a:r>
              <a:rPr lang="zh-TW" altLang="en-US" sz="3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Mangal" panose="02040503050203030202" pitchFamily="18" charset="0"/>
              </a:rPr>
              <a:t>的默</a:t>
            </a:r>
            <a:r>
              <a:rPr lang="zh-TW" altLang="en-US" sz="3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新細明體" panose="02020500000000000000" pitchFamily="18" charset="-120"/>
              </a:rPr>
              <a:t>示</a:t>
            </a:r>
            <a:endParaRPr lang="en-US" sz="3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4296229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C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信仰是個人選擇性的決定</a:t>
            </a:r>
            <a:endParaRPr lang="en-US" sz="4000" dirty="0">
              <a:solidFill>
                <a:srgbClr val="FFC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9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4118</TotalTime>
  <Words>1639</Words>
  <Application>Microsoft Office PowerPoint</Application>
  <PresentationFormat>On-screen Show (4:3)</PresentationFormat>
  <Paragraphs>136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新細明體</vt:lpstr>
      <vt:lpstr>華康勘亭流 Std W9</vt:lpstr>
      <vt:lpstr>華康魏碑體 Std W7</vt:lpstr>
      <vt:lpstr>華康黑體 Std W7</vt:lpstr>
      <vt:lpstr>華康黑體 Std W9</vt:lpstr>
      <vt:lpstr>華康龍門石碑 Std W9</vt:lpstr>
      <vt:lpstr>Arial</vt:lpstr>
      <vt:lpstr>Book Antiqua</vt:lpstr>
      <vt:lpstr>Calibri</vt:lpstr>
      <vt:lpstr>Calibri Light</vt:lpstr>
      <vt:lpstr>Mangal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58</cp:revision>
  <dcterms:created xsi:type="dcterms:W3CDTF">2016-07-05T00:06:20Z</dcterms:created>
  <dcterms:modified xsi:type="dcterms:W3CDTF">2016-09-11T05:09:25Z</dcterms:modified>
</cp:coreProperties>
</file>