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19"/>
  </p:notesMasterIdLst>
  <p:sldIdLst>
    <p:sldId id="260" r:id="rId3"/>
    <p:sldId id="327" r:id="rId4"/>
    <p:sldId id="279" r:id="rId5"/>
    <p:sldId id="309" r:id="rId6"/>
    <p:sldId id="328" r:id="rId7"/>
    <p:sldId id="329" r:id="rId8"/>
    <p:sldId id="331" r:id="rId9"/>
    <p:sldId id="332" r:id="rId10"/>
    <p:sldId id="338" r:id="rId11"/>
    <p:sldId id="339" r:id="rId12"/>
    <p:sldId id="340" r:id="rId13"/>
    <p:sldId id="333" r:id="rId14"/>
    <p:sldId id="334" r:id="rId15"/>
    <p:sldId id="335" r:id="rId16"/>
    <p:sldId id="337" r:id="rId17"/>
    <p:sldId id="296" r:id="rId1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99FF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4" autoAdjust="0"/>
    <p:restoredTop sz="76075" autoAdjust="0"/>
  </p:normalViewPr>
  <p:slideViewPr>
    <p:cSldViewPr snapToGrid="0">
      <p:cViewPr>
        <p:scale>
          <a:sx n="44" d="100"/>
          <a:sy n="44" d="100"/>
        </p:scale>
        <p:origin x="-666" y="-192"/>
      </p:cViewPr>
      <p:guideLst>
        <p:guide orient="horz" pos="2100"/>
        <p:guide pos="3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646" tIns="47823" rIns="95646" bIns="4782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646" tIns="47823" rIns="95646" bIns="47823" rtlCol="0"/>
          <a:lstStyle>
            <a:lvl1pPr algn="r">
              <a:defRPr sz="1300"/>
            </a:lvl1pPr>
          </a:lstStyle>
          <a:p>
            <a:fld id="{CE094960-F406-4FA8-B9FB-F46F3E1A81B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46" tIns="47823" rIns="95646" bIns="478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5646" tIns="47823" rIns="95646" bIns="478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5646" tIns="47823" rIns="95646" bIns="4782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5646" tIns="47823" rIns="95646" bIns="47823" rtlCol="0" anchor="b"/>
          <a:lstStyle>
            <a:lvl1pPr algn="r">
              <a:defRPr sz="1300"/>
            </a:lvl1pPr>
          </a:lstStyle>
          <a:p>
            <a:fld id="{4BB07D00-DB0C-4D52-9201-3F2186F5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0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3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47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sz="1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8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63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ea1Cht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643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5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7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7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6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7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7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81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35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67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06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17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56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06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01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4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24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4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7B48-46B3-4B83-8C84-46706395914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6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3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jp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72198" y="585548"/>
            <a:ext cx="2262158" cy="224676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chemeClr val="bg1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護</a:t>
            </a:r>
            <a:r>
              <a:rPr lang="zh-TW" altLang="en-US" sz="5400" dirty="0" smtClean="0">
                <a:solidFill>
                  <a:schemeClr val="bg1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教   </a:t>
            </a:r>
            <a:endParaRPr lang="en-US" sz="5400" dirty="0">
              <a:solidFill>
                <a:schemeClr val="bg1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與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5400" dirty="0" smtClean="0">
                <a:solidFill>
                  <a:schemeClr val="bg1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  宣</a:t>
            </a:r>
            <a:r>
              <a:rPr lang="zh-TW" altLang="en-US" sz="5400" dirty="0">
                <a:solidFill>
                  <a:schemeClr val="bg1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教</a:t>
            </a:r>
            <a:endParaRPr lang="en-US" sz="5400" dirty="0">
              <a:solidFill>
                <a:schemeClr val="bg1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7368" y="4825425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20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25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issionary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3" y="487362"/>
            <a:ext cx="3514254" cy="28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18390" y="2421870"/>
            <a:ext cx="2356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宣教劃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分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093" y="5289833"/>
            <a:ext cx="834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跨文化宣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更多文化語言溝通問題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1043" y="3815241"/>
            <a:ext cx="73164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同文化宣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少了文化適應問題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7155" y="4523127"/>
            <a:ext cx="885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近文化宣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可能多了些社會倫埋問題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980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160">
            <a:off x="342755" y="3172492"/>
            <a:ext cx="1591992" cy="159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9839" y="3843087"/>
            <a:ext cx="871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祭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祖 </a:t>
            </a:r>
            <a:r>
              <a:rPr lang="en-US" altLang="zh-TW" sz="3600" dirty="0" smtClean="0">
                <a:latin typeface="華康黑體 Std W7" pitchFamily="34" charset="-120"/>
                <a:ea typeface="華康黑體 Std W7" pitchFamily="34" charset="-120"/>
              </a:rPr>
              <a:t>=&gt; 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孝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道及慎終追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遠 </a:t>
            </a:r>
            <a:r>
              <a:rPr lang="en-US" sz="3600" b="1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25998" y="1062140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福音進入中國之初是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887" b="89691" l="9231" r="98846">
                        <a14:backgroundMark x1="24615" y1="19072" x2="24615" y2="19072"/>
                        <a14:backgroundMark x1="50000" y1="20619" x2="50000" y2="20619"/>
                        <a14:backgroundMark x1="11923" y1="25258" x2="11923" y2="25258"/>
                        <a14:backgroundMark x1="31538" y1="86598" x2="31538" y2="86598"/>
                        <a14:backgroundMark x1="95000" y1="74742" x2="95000" y2="74742"/>
                        <a14:backgroundMark x1="80385" y1="82990" x2="80385" y2="82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0"/>
          <a:stretch/>
        </p:blipFill>
        <p:spPr>
          <a:xfrm>
            <a:off x="4942092" y="3929867"/>
            <a:ext cx="4057646" cy="31839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0317" y="3283536"/>
            <a:ext cx="871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祭祖的禮儀之爭？ </a:t>
            </a:r>
            <a:r>
              <a:rPr lang="en-US" sz="3600" b="1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92840" y="1780583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跨文化宣教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6152" y="2550121"/>
            <a:ext cx="871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困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難</a:t>
            </a:r>
            <a:r>
              <a:rPr lang="en-US" altLang="zh-TW" sz="3600" dirty="0" smtClean="0"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文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化衝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突 </a:t>
            </a:r>
            <a:r>
              <a:rPr lang="en-US" sz="3600" b="1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312" b="100000" l="312" r="28349">
                        <a14:backgroundMark x1="17445" y1="48408" x2="17445" y2="48408"/>
                        <a14:backgroundMark x1="2492" y1="49682" x2="2492" y2="49682"/>
                        <a14:backgroundMark x1="23988" y1="88535" x2="23988" y2="88535"/>
                        <a14:backgroundMark x1="24299" y1="78981" x2="24299" y2="78981"/>
                        <a14:backgroundMark x1="24611" y1="50955" x2="24611" y2="50955"/>
                        <a14:backgroundMark x1="1246" y1="85987" x2="1246" y2="85987"/>
                        <a14:backgroundMark x1="10592" y1="88535" x2="10592" y2="88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655" r="70240"/>
          <a:stretch/>
        </p:blipFill>
        <p:spPr>
          <a:xfrm>
            <a:off x="174055" y="856622"/>
            <a:ext cx="2355379" cy="210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46212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62" y="3077278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2195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630" y="6415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舊約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788" y="3238501"/>
            <a:ext cx="7024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 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輕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慢父母的，必受咒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詛 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申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27:16)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8247" y="996266"/>
            <a:ext cx="7463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約瑟為他父親哀哭了七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天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創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50:7-10)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4776" y="1932514"/>
            <a:ext cx="75777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當孝敬父母，使你的日子在耶和華你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神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所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賜你的地上得以長久。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出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20:12)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447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0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62" y="3077278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新</a:t>
            </a:r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約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2653" y="1033302"/>
            <a:ext cx="73741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‘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當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孝敬父母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’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又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說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：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‘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咒罵父母的，必治死他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 ’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太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15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:4)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9201" y="2538669"/>
            <a:ext cx="798808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en-US" altLang="zh-CN" sz="32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作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兒女的，要在主裡順從你們的父母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為這是正當的。要孝敬父母，使你亨通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在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世長壽。這是第一條帶應許的誡命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弗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6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: 1-3)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4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46212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8337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3895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真義</a:t>
            </a:r>
            <a:r>
              <a:rPr lang="en-US" altLang="zh-CN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vs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 傳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統禮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儀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380" y="824321"/>
            <a:ext cx="791723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你們倒說，無論何人對父母說：</a:t>
            </a:r>
            <a:r>
              <a:rPr lang="en-US" altLang="zh-TW" sz="3200" dirty="0">
                <a:latin typeface="華康黑體 Std W7" pitchFamily="34" charset="-120"/>
                <a:ea typeface="華康黑體 Std W7" pitchFamily="34" charset="-120"/>
              </a:rPr>
              <a:t>『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我所當奉給你的已經做了供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獻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 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他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就可以不孝敬父母。這就是你們藉著遺傳，廢了神的誡命！ 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假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冒為善的人哪！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以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賽亞指著你們說的預言是不錯的，他說： 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『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這百姓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用嘴唇尊敬我，心卻遠離我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。 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他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們將</a:t>
            </a:r>
            <a:r>
              <a:rPr lang="zh-TW" altLang="en-US" sz="3200" b="1" dirty="0">
                <a:latin typeface="華康黑體 Std W7" pitchFamily="34" charset="-120"/>
                <a:ea typeface="華康黑體 Std W7" pitchFamily="34" charset="-120"/>
              </a:rPr>
              <a:t>人的吩咐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當做道理教導人，所以拜我也是枉然。</a:t>
            </a:r>
            <a:r>
              <a:rPr lang="en-US" altLang="zh-TW" sz="3200" dirty="0">
                <a:latin typeface="華康黑體 Std W7" pitchFamily="34" charset="-120"/>
                <a:ea typeface="華康黑體 Std W7" pitchFamily="34" charset="-120"/>
              </a:rPr>
              <a:t>』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」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太 </a:t>
            </a:r>
            <a:r>
              <a:rPr lang="en-US" altLang="zh-TW" sz="3200" dirty="0">
                <a:latin typeface="華康黑體 Std W7" pitchFamily="34" charset="-120"/>
                <a:ea typeface="華康黑體 Std W7" pitchFamily="34" charset="-120"/>
              </a:rPr>
              <a:t>15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:4)</a:t>
            </a:r>
          </a:p>
        </p:txBody>
      </p:sp>
    </p:spTree>
    <p:extLst>
      <p:ext uri="{BB962C8B-B14F-4D97-AF65-F5344CB8AC3E}">
        <p14:creationId xmlns:p14="http://schemas.microsoft.com/office/powerpoint/2010/main" val="354757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46212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67" y="3058337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中</a:t>
            </a:r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國孝</a:t>
            </a:r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道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161" y="814277"/>
            <a:ext cx="79172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曾子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孝有三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大孝尊親 其次不辱 其下能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養 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禮記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260" y="2245673"/>
            <a:ext cx="7917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身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體髮膚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受之父母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不敢毀傷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孝之始也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立身行道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揚名於後世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以顯父母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孝之終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也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  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孝道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595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46212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49391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祭拜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禮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儀 </a:t>
            </a:r>
            <a:r>
              <a:rPr lang="zh-TW" altLang="en-US" sz="28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與 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慎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終追遠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161" y="814277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生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事之以禮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死葬之以禮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祀之以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禮</a:t>
            </a:r>
            <a:r>
              <a:rPr lang="en-US" altLang="zh-TW" sz="32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倫語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565" y="1455459"/>
            <a:ext cx="79172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萬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物本乎天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人本乎祖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此所以配上帝也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郊之祭也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大報本反始也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禮記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901" y="2619761"/>
            <a:ext cx="79172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你如果不能愛那看得見的人</a:t>
            </a:r>
            <a:r>
              <a:rPr lang="en-US" sz="32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又怎麼能愛那看不見的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聖經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 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4564" y="3698268"/>
            <a:ext cx="7917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祠堂族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譜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vs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聖經族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譜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祠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堂的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都不是完整的祖譜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祖先的最初源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頭 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: 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上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帝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90" b="100000" l="1455" r="95273">
                        <a14:backgroundMark x1="85455" y1="91257" x2="85455" y2="91257"/>
                        <a14:backgroundMark x1="92000" y1="88525" x2="92000" y2="88525"/>
                        <a14:backgroundMark x1="79636" y1="93989" x2="79636" y2="93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6919">
            <a:off x="5376373" y="3121717"/>
            <a:ext cx="3270155" cy="2176140"/>
          </a:xfrm>
          <a:prstGeom prst="rect">
            <a:avLst/>
          </a:prstGeom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0" y="3058337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68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46212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64780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祭拜錯誤期盼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與 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人死後去處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161" y="814277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華人重視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祭拜亡靈，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期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盼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565" y="1420823"/>
            <a:ext cx="7917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1.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燒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香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燒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紙錢紙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紮衣服財物， 企盼死者不愁吃穿，免成餓鬼孤魂：許多長者反對兒女信主，擔心死後若無人祭拜，會成餓鬼孤魂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480" y="2981568"/>
            <a:ext cx="79172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2. 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死後有人帶路：死人的路，活人從沒有走過，如何帶？有誰能帶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882" y="4104637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3. 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死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後能團聚一起：期待將來還能再團圓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22" y="5522973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40202" y="4841812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三大期盼在傳統宗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教信仰中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完全破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滅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565" y="5593789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4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祖先保守賜福</a:t>
            </a:r>
          </a:p>
        </p:txBody>
      </p:sp>
    </p:spTree>
    <p:extLst>
      <p:ext uri="{BB962C8B-B14F-4D97-AF65-F5344CB8AC3E}">
        <p14:creationId xmlns:p14="http://schemas.microsoft.com/office/powerpoint/2010/main" val="376545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  <p:bldP spid="9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24468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64780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祭拜錯誤期盼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與 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人死後去處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161" y="814277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基督教信仰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裡的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答案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565" y="1420823"/>
            <a:ext cx="79172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雲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彩消散而去</a:t>
            </a:r>
            <a:r>
              <a:rPr lang="en-US" sz="28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照樣</a:t>
            </a:r>
            <a:r>
              <a:rPr lang="en-US" sz="2800" dirty="0">
                <a:latin typeface="華康黑體 Std W7" pitchFamily="34" charset="-120"/>
                <a:ea typeface="華康黑體 Std W7" pitchFamily="34" charset="-120"/>
              </a:rPr>
              <a:t>,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人下陰間也不再上來。他不再回自己的家，他本地也不再認識他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28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28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   (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伯 </a:t>
            </a:r>
            <a:r>
              <a:rPr lang="en-US" altLang="zh-TW" sz="2800" dirty="0" smtClean="0">
                <a:latin typeface="華康黑體 Std W7" pitchFamily="34" charset="-120"/>
                <a:ea typeface="華康黑體 Std W7" pitchFamily="34" charset="-120"/>
              </a:rPr>
              <a:t>7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:9)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4393" y="2751924"/>
            <a:ext cx="79172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2113" indent="-392113"/>
            <a:r>
              <a:rPr lang="en-US" altLang="zh-CN" sz="2800" dirty="0" smtClean="0">
                <a:latin typeface="華康黑體 Std W7" pitchFamily="34" charset="-120"/>
                <a:ea typeface="華康黑體 Std W7" pitchFamily="34" charset="-120"/>
              </a:rPr>
              <a:t>2. 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在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我父的家裏有許多住處；若是沒有，我就早已告訴你們了。我去原是為你們預備地方去。我若去為你們預備了地方，就必再來接你們到我那裏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去。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約 </a:t>
            </a:r>
            <a:r>
              <a:rPr lang="en-US" altLang="zh-TW" sz="2800" dirty="0" smtClean="0">
                <a:latin typeface="華康黑體 Std W7" pitchFamily="34" charset="-120"/>
                <a:ea typeface="華康黑體 Std W7" pitchFamily="34" charset="-120"/>
              </a:rPr>
              <a:t>14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:2)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729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4559" y="4557307"/>
            <a:ext cx="7917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人死後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沒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有工作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，沒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有知識，也沒有智慧。 是睡著了， 等侯主再來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接我們。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59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0" y="-24468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6630" y="64158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真正</a:t>
            </a:r>
            <a:r>
              <a:rPr lang="zh-CN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的自</a:t>
            </a:r>
            <a:r>
              <a:rPr lang="zh-CN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由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161" y="814277"/>
            <a:ext cx="791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 在基督裏的自由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565" y="1420823"/>
            <a:ext cx="79172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凡事都可行，但不都有益處。凡事都可行，但不都造就人。無論何人，不要求自己的益處，乃要求別人的益處 。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林前 </a:t>
            </a:r>
            <a:r>
              <a:rPr lang="en-US" altLang="zh-TW" sz="2800" dirty="0" smtClean="0">
                <a:latin typeface="華康黑體 Std W7" pitchFamily="34" charset="-120"/>
                <a:ea typeface="華康黑體 Std W7" pitchFamily="34" charset="-120"/>
              </a:rPr>
              <a:t>10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:23)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51" y="3241286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4559" y="3944795"/>
            <a:ext cx="7917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不拘是猶太人，是希利尼人，是神的教會，你們都不要使他跌倒。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7649" y="2856696"/>
            <a:ext cx="7917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2288" indent="-522288"/>
            <a:r>
              <a:rPr lang="en-US" altLang="zh-TW" sz="2800" dirty="0" smtClean="0">
                <a:latin typeface="華康黑體 Std W7" pitchFamily="34" charset="-120"/>
                <a:ea typeface="華康黑體 Std W7" pitchFamily="34" charset="-120"/>
              </a:rPr>
              <a:t>2.   </a:t>
            </a:r>
            <a:r>
              <a:rPr lang="zh-TW" altLang="en-US" sz="2800" dirty="0" smtClean="0">
                <a:latin typeface="華康黑體 Std W7" pitchFamily="34" charset="-120"/>
                <a:ea typeface="華康黑體 Std W7" pitchFamily="34" charset="-120"/>
              </a:rPr>
              <a:t>我若謝恩而吃，為甚麼因我謝恩的物被人毀謗呢？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latin typeface="華康黑體 Std W7" pitchFamily="34" charset="-120"/>
                <a:ea typeface="華康黑體 Std W7" pitchFamily="34" charset="-120"/>
              </a:rPr>
              <a:t>林前 </a:t>
            </a:r>
            <a:r>
              <a:rPr lang="en-US" altLang="zh-TW" sz="2800" dirty="0" smtClean="0">
                <a:latin typeface="華康黑體 Std W7" pitchFamily="34" charset="-120"/>
                <a:ea typeface="華康黑體 Std W7" pitchFamily="34" charset="-120"/>
              </a:rPr>
              <a:t>10</a:t>
            </a:r>
            <a:r>
              <a:rPr lang="en-US" sz="2800" dirty="0" smtClean="0">
                <a:latin typeface="華康黑體 Std W7" pitchFamily="34" charset="-120"/>
                <a:ea typeface="華康黑體 Std W7" pitchFamily="34" charset="-120"/>
              </a:rPr>
              <a:t>:30)</a:t>
            </a:r>
            <a:endParaRPr lang="en-US" sz="2800" dirty="0"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97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10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55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62" y="3206216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2195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630" y="64158"/>
            <a:ext cx="68611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紀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念祖先 </a:t>
            </a:r>
            <a:r>
              <a:rPr lang="en-US" altLang="zh-TW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=&gt; 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不要把人 神</a:t>
            </a:r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格化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380" y="3891339"/>
            <a:ext cx="7917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=&gt;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為萬有都是本於他，倚靠他，歸於他。願榮耀歸給他，直到永遠。阿們！ 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羅 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11:36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7" y="772045"/>
            <a:ext cx="4093912" cy="28459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5" r="10583" b="20357"/>
          <a:stretch/>
        </p:blipFill>
        <p:spPr>
          <a:xfrm>
            <a:off x="124349" y="1287268"/>
            <a:ext cx="2575308" cy="1781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3842663" y="1471950"/>
            <a:ext cx="98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華康黑體 Std W7" pitchFamily="34" charset="-120"/>
                <a:ea typeface="華康黑體 Std W7" pitchFamily="34" charset="-120"/>
              </a:rPr>
              <a:t>vs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285" y="1910219"/>
            <a:ext cx="1667279" cy="1806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6"/>
          <a:stretch/>
        </p:blipFill>
        <p:spPr>
          <a:xfrm>
            <a:off x="4421959" y="983039"/>
            <a:ext cx="1958966" cy="182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issionary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3" y="487362"/>
            <a:ext cx="3514254" cy="28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18390" y="2421870"/>
            <a:ext cx="3554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今天宣教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情况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093" y="5289833"/>
            <a:ext cx="77187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跨文化宣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華人可接棒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向</a:t>
            </a:r>
            <a:endParaRPr lang="en-US" altLang="zh-TW" sz="4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福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音未得之民宣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1043" y="3815241"/>
            <a:ext cx="6803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同文化宣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多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是華人向華人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178" y="4523127"/>
            <a:ext cx="7257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近文化宣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 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 ABC /</a:t>
            </a:r>
            <a:r>
              <a:rPr lang="zh-TW" altLang="en-US" sz="4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華人下一代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50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MCj020301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005263"/>
            <a:ext cx="2697163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686" name="Group 6"/>
          <p:cNvGrpSpPr>
            <a:grpSpLocks/>
          </p:cNvGrpSpPr>
          <p:nvPr/>
        </p:nvGrpSpPr>
        <p:grpSpPr bwMode="auto">
          <a:xfrm>
            <a:off x="-112713" y="414338"/>
            <a:ext cx="8959851" cy="3917949"/>
            <a:chOff x="-71" y="578"/>
            <a:chExt cx="5644" cy="2468"/>
          </a:xfrm>
        </p:grpSpPr>
        <p:sp>
          <p:nvSpPr>
            <p:cNvPr id="10246" name="Text Box 3"/>
            <p:cNvSpPr txBox="1">
              <a:spLocks noChangeArrowheads="1"/>
            </p:cNvSpPr>
            <p:nvPr/>
          </p:nvSpPr>
          <p:spPr bwMode="auto">
            <a:xfrm>
              <a:off x="3696" y="2272"/>
              <a:ext cx="187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SzPct val="50000"/>
                <a:buFontTx/>
                <a:buBlip>
                  <a:blip r:embed="rId4"/>
                </a:buBlip>
              </a:pPr>
              <a:r>
                <a:rPr lang="en-US" altLang="zh-TW" sz="2400" dirty="0">
                  <a:solidFill>
                    <a:srgbClr val="000000"/>
                  </a:solidFill>
                </a:rPr>
                <a:t> </a:t>
              </a:r>
              <a:r>
                <a:rPr lang="zh-TW" altLang="en-US" sz="2400" b="0" dirty="0">
                  <a:solidFill>
                    <a:srgbClr val="00206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彼得前書三章</a:t>
              </a:r>
              <a:r>
                <a:rPr lang="en-US" altLang="zh-TW" sz="2400" b="0" dirty="0">
                  <a:solidFill>
                    <a:srgbClr val="00206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15</a:t>
              </a:r>
              <a:r>
                <a:rPr lang="zh-TW" altLang="en-US" sz="2400" b="0" dirty="0">
                  <a:solidFill>
                    <a:srgbClr val="00206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節</a:t>
              </a:r>
              <a:endParaRPr lang="zh-TW" altLang="en-GB" sz="2400" b="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endParaRPr>
            </a:p>
          </p:txBody>
        </p:sp>
        <p:sp>
          <p:nvSpPr>
            <p:cNvPr id="10247" name="AutoShape 5"/>
            <p:cNvSpPr>
              <a:spLocks noChangeArrowheads="1"/>
            </p:cNvSpPr>
            <p:nvPr/>
          </p:nvSpPr>
          <p:spPr bwMode="auto">
            <a:xfrm>
              <a:off x="-71" y="578"/>
              <a:ext cx="4309" cy="2468"/>
            </a:xfrm>
            <a:prstGeom prst="cloudCallout">
              <a:avLst>
                <a:gd name="adj1" fmla="val 45185"/>
                <a:gd name="adj2" fmla="val 611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b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只要心裡尊主基督為聖，有人問你們心中盼望的緣由，就要常</a:t>
              </a:r>
              <a:r>
                <a:rPr lang="zh-TW" altLang="en-US" b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作準備（</a:t>
              </a:r>
              <a:r>
                <a:rPr lang="zh-TW" altLang="en-US" b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衛</a:t>
              </a:r>
              <a:r>
                <a:rPr lang="zh-TW" altLang="en-US" b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道 </a:t>
              </a:r>
              <a:r>
                <a:rPr lang="en-US" altLang="zh-TW" b="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defense</a:t>
              </a:r>
              <a:r>
                <a:rPr lang="en-US" altLang="zh-TW" b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)</a:t>
              </a:r>
              <a:r>
                <a:rPr lang="zh-TW" altLang="en-US" b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，</a:t>
              </a:r>
              <a:r>
                <a:rPr lang="zh-TW" altLang="en-US" b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以</a:t>
              </a:r>
              <a:r>
                <a:rPr lang="zh-TW" altLang="en-US" b="0" dirty="0" smtClean="0">
                  <a:solidFill>
                    <a:srgbClr val="CCFF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溫 柔敬畏的</a:t>
              </a:r>
              <a:r>
                <a:rPr lang="zh-TW" altLang="en-US" b="0" dirty="0">
                  <a:solidFill>
                    <a:srgbClr val="CCFF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心</a:t>
              </a:r>
              <a:r>
                <a:rPr lang="zh-TW" altLang="en-US" b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回答各人。</a:t>
              </a:r>
              <a:endParaRPr lang="zh-TW" altLang="en-GB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endParaRPr>
            </a:p>
          </p:txBody>
        </p:sp>
      </p:grp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395288" y="5229225"/>
            <a:ext cx="56460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anose="02020500000000000000" pitchFamily="18" charset="-120"/>
                <a:sym typeface="Symbol" panose="05050102010706020507" pitchFamily="18" charset="2"/>
              </a:rPr>
              <a:t></a:t>
            </a:r>
            <a:r>
              <a:rPr lang="en-US" altLang="zh-TW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anose="02020500000000000000" pitchFamily="18" charset="-120"/>
                <a:sym typeface="Symbol" panose="05050102010706020507" pitchFamily="18" charset="2"/>
              </a:rPr>
              <a:t>DEFENSIVE ≠ OFFENSIVE</a:t>
            </a:r>
            <a:endParaRPr lang="zh-TW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anose="02020500000000000000" pitchFamily="18" charset="-12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774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2433" y="3360355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26706" y="1512987"/>
            <a:ext cx="21355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1. </a:t>
            </a:r>
            <a:r>
              <a:rPr lang="zh-TW" altLang="en-US" sz="3600" b="1" dirty="0"/>
              <a:t>認定神</a:t>
            </a:r>
            <a:r>
              <a:rPr lang="en-US" sz="3600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6659" y="301603"/>
            <a:ext cx="587853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latin typeface="華康黑體 Std W7" pitchFamily="34" charset="-120"/>
                <a:ea typeface="華康黑體 Std W7" pitchFamily="34" charset="-120"/>
              </a:rPr>
              <a:t>宣教</a:t>
            </a:r>
            <a:r>
              <a:rPr lang="zh-TW" altLang="en-US" sz="3600" b="1" dirty="0" smtClean="0">
                <a:latin typeface="華康黑體 Std W7" pitchFamily="34" charset="-120"/>
                <a:ea typeface="華康黑體 Std W7" pitchFamily="34" charset="-120"/>
              </a:rPr>
              <a:t>時</a:t>
            </a:r>
            <a:r>
              <a:rPr lang="zh-TW" altLang="en-US" sz="3600" b="1" dirty="0">
                <a:latin typeface="華康黑體 Std W7" pitchFamily="34" charset="-120"/>
                <a:ea typeface="華康黑體 Std W7" pitchFamily="34" charset="-120"/>
              </a:rPr>
              <a:t>面對文化社會倫理</a:t>
            </a:r>
            <a:r>
              <a:rPr lang="zh-TW" altLang="en-US" sz="3600" b="1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600" b="1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b="1" dirty="0">
                <a:latin typeface="華康黑體 Std W7" pitchFamily="34" charset="-120"/>
                <a:ea typeface="華康黑體 Std W7" pitchFamily="34" charset="-120"/>
              </a:rPr>
              <a:t>立場需要 </a:t>
            </a:r>
            <a:r>
              <a:rPr lang="en-US" altLang="zh-TW" sz="3600" b="1" dirty="0" smtClean="0"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600" b="1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3333750"/>
            <a:ext cx="5581650" cy="251460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312" b="100000" l="312" r="28349">
                        <a14:backgroundMark x1="17445" y1="48408" x2="17445" y2="48408"/>
                        <a14:backgroundMark x1="2492" y1="49682" x2="2492" y2="49682"/>
                        <a14:backgroundMark x1="23988" y1="88535" x2="23988" y2="88535"/>
                        <a14:backgroundMark x1="24299" y1="78981" x2="24299" y2="78981"/>
                        <a14:backgroundMark x1="24611" y1="50955" x2="24611" y2="50955"/>
                        <a14:backgroundMark x1="1246" y1="85987" x2="1246" y2="85987"/>
                        <a14:backgroundMark x1="10592" y1="88535" x2="10592" y2="88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655" r="70240"/>
          <a:stretch/>
        </p:blipFill>
        <p:spPr>
          <a:xfrm>
            <a:off x="214972" y="133350"/>
            <a:ext cx="2089288" cy="18660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32487" y="2135643"/>
            <a:ext cx="5933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2</a:t>
            </a:r>
            <a:r>
              <a:rPr lang="en-US" sz="3600" b="1" dirty="0" smtClean="0"/>
              <a:t>. </a:t>
            </a:r>
            <a:r>
              <a:rPr lang="zh-TW" altLang="en-US" sz="3600" b="1" dirty="0"/>
              <a:t>認定耶稣基</a:t>
            </a:r>
            <a:r>
              <a:rPr lang="zh-TW" altLang="en-US" sz="3600" b="1" dirty="0" smtClean="0"/>
              <a:t>督是</a:t>
            </a:r>
            <a:r>
              <a:rPr lang="zh-TW" altLang="en-US" sz="3600" b="1" dirty="0"/>
              <a:t>唯一</a:t>
            </a:r>
            <a:r>
              <a:rPr lang="en-US" sz="3600" dirty="0"/>
              <a:t> </a:t>
            </a:r>
            <a:r>
              <a:rPr lang="zh-TW" altLang="en-US" sz="3600" b="1" dirty="0"/>
              <a:t>救恩</a:t>
            </a:r>
            <a:r>
              <a:rPr lang="en-US" sz="3600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64553" y="2716664"/>
            <a:ext cx="4086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3. </a:t>
            </a:r>
            <a:r>
              <a:rPr lang="zh-TW" altLang="en-US" sz="3600" b="1" dirty="0" smtClean="0"/>
              <a:t>認</a:t>
            </a:r>
            <a:r>
              <a:rPr lang="zh-TW" altLang="en-US" sz="3600" b="1" dirty="0"/>
              <a:t>定聖經的權威</a:t>
            </a:r>
            <a:r>
              <a:rPr lang="en-US" sz="3600" dirty="0"/>
              <a:t> 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0144" y="4080382"/>
            <a:ext cx="6981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50000"/>
              <a:buBlip>
                <a:blip r:embed="rId8"/>
              </a:buBlip>
              <a:defRPr/>
            </a:pPr>
            <a:r>
              <a:rPr lang="zh-TW" altLang="en-US" sz="36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故此，我們必須要先熟讀聖經及</a:t>
            </a:r>
            <a:endParaRPr lang="en-US" altLang="zh-TW" sz="3600" dirty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C0C0C0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>
              <a:buSzPct val="50000"/>
              <a:defRPr/>
            </a:pPr>
            <a:r>
              <a:rPr lang="en-US" altLang="zh-TW" sz="36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6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對我們的信仰有深入了解</a:t>
            </a:r>
            <a:endParaRPr lang="zh-TW" altLang="en-GB" sz="3600" dirty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C0C0C0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74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eationswap.com/artwork/14/1/15/18264/14115_18264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95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大使命</a:t>
            </a:r>
            <a:endParaRPr lang="en-US" sz="3400" u="sng" dirty="0">
              <a:solidFill>
                <a:srgbClr val="FFFF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1007435"/>
            <a:ext cx="85029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但聖靈降臨在你們身上，你們就必得著能力，並要在耶路撒冷、猶太全地，和撒瑪利亞，直到地極，作我的見證。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使徒行傳 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1:8)</a:t>
            </a:r>
            <a:endParaRPr lang="en-US" sz="3200" kern="1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2675" y="2853717"/>
            <a:ext cx="85029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耶穌進前來，對他們說：天上地下所有的權柄都賜給我了。所以，你們要去，使萬民作我的門徒，奉父、子、聖靈的名給他們施洗。凡我所吩咐你們的，都教訓他們遵守，我就常與你們同在，直到世界的末了。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馬太福音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1:8)</a:t>
            </a:r>
            <a:endParaRPr lang="en-US" sz="3200" kern="1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7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16826</TotalTime>
  <Words>1368</Words>
  <Application>Microsoft Office PowerPoint</Application>
  <PresentationFormat>On-screen Show (4:3)</PresentationFormat>
  <Paragraphs>96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Ivy</cp:lastModifiedBy>
  <cp:revision>293</cp:revision>
  <cp:lastPrinted>2016-11-20T11:18:28Z</cp:lastPrinted>
  <dcterms:created xsi:type="dcterms:W3CDTF">2016-07-05T00:06:20Z</dcterms:created>
  <dcterms:modified xsi:type="dcterms:W3CDTF">2016-11-28T19:35:26Z</dcterms:modified>
</cp:coreProperties>
</file>