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33" r:id="rId2"/>
    <p:sldId id="391" r:id="rId3"/>
    <p:sldId id="381" r:id="rId4"/>
    <p:sldId id="350" r:id="rId5"/>
    <p:sldId id="376" r:id="rId6"/>
    <p:sldId id="377" r:id="rId7"/>
    <p:sldId id="349" r:id="rId8"/>
    <p:sldId id="378" r:id="rId9"/>
    <p:sldId id="370" r:id="rId10"/>
    <p:sldId id="371" r:id="rId11"/>
    <p:sldId id="372" r:id="rId12"/>
    <p:sldId id="373" r:id="rId13"/>
    <p:sldId id="374" r:id="rId14"/>
    <p:sldId id="382" r:id="rId15"/>
    <p:sldId id="383" r:id="rId16"/>
    <p:sldId id="379" r:id="rId17"/>
    <p:sldId id="375" r:id="rId18"/>
    <p:sldId id="384" r:id="rId19"/>
    <p:sldId id="380" r:id="rId20"/>
    <p:sldId id="385" r:id="rId21"/>
    <p:sldId id="386" r:id="rId22"/>
    <p:sldId id="387" r:id="rId23"/>
    <p:sldId id="388" r:id="rId24"/>
    <p:sldId id="389" r:id="rId25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88" autoAdjust="0"/>
    <p:restoredTop sz="62393" autoAdjust="0"/>
  </p:normalViewPr>
  <p:slideViewPr>
    <p:cSldViewPr>
      <p:cViewPr>
        <p:scale>
          <a:sx n="59" d="100"/>
          <a:sy n="59" d="100"/>
        </p:scale>
        <p:origin x="-738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318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ea typeface="宋体" pitchFamily="2" charset="-122"/>
              </a:rPr>
              <a:t>作者</a:t>
            </a:r>
            <a:r>
              <a:rPr lang="zh-CN" altLang="en-US" sz="1800" dirty="0" smtClean="0">
                <a:ea typeface="宋体" pitchFamily="2" charset="-122"/>
              </a:rPr>
              <a:t>，保罗，收信人，以弗所教会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内容：罗马书是福音最清晰的表达；以弗所书是福音最崇高最庄严的表达，从天上来看福音，神的心意，多次提到奥秘一词。钟马田用了</a:t>
            </a:r>
            <a:r>
              <a:rPr lang="en-US" altLang="zh-CN" sz="1800" dirty="0" smtClean="0">
                <a:ea typeface="宋体" pitchFamily="2" charset="-122"/>
              </a:rPr>
              <a:t>8</a:t>
            </a:r>
            <a:r>
              <a:rPr lang="zh-CN" altLang="en-US" sz="1800" smtClean="0">
                <a:ea typeface="宋体" pitchFamily="2" charset="-122"/>
              </a:rPr>
              <a:t>年的时间讲以弗所书，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以弗所书的分段，最简单的分法是分</a:t>
            </a:r>
            <a:r>
              <a:rPr lang="en-US" altLang="zh-CN" sz="1800" dirty="0" smtClean="0">
                <a:ea typeface="宋体" pitchFamily="2" charset="-122"/>
              </a:rPr>
              <a:t>2</a:t>
            </a:r>
            <a:r>
              <a:rPr lang="zh-CN" altLang="en-US" sz="1800" dirty="0" smtClean="0">
                <a:ea typeface="宋体" pitchFamily="2" charset="-122"/>
              </a:rPr>
              <a:t>段：</a:t>
            </a:r>
            <a:r>
              <a:rPr lang="en-US" altLang="zh-CN" sz="1800" dirty="0" smtClean="0">
                <a:ea typeface="宋体" pitchFamily="2" charset="-122"/>
              </a:rPr>
              <a:t>1-3</a:t>
            </a:r>
            <a:r>
              <a:rPr lang="zh-CN" altLang="en-US" sz="1800" dirty="0" smtClean="0">
                <a:ea typeface="宋体" pitchFamily="2" charset="-122"/>
              </a:rPr>
              <a:t>教义，</a:t>
            </a:r>
            <a:r>
              <a:rPr lang="en-US" altLang="zh-CN" sz="1800" dirty="0" smtClean="0">
                <a:ea typeface="宋体" pitchFamily="2" charset="-122"/>
              </a:rPr>
              <a:t>4-6</a:t>
            </a:r>
            <a:r>
              <a:rPr lang="zh-CN" altLang="en-US" sz="1800" dirty="0" smtClean="0">
                <a:ea typeface="宋体" pitchFamily="2" charset="-122"/>
              </a:rPr>
              <a:t>运用。就像罗马书</a:t>
            </a:r>
            <a:r>
              <a:rPr lang="en-US" altLang="zh-CN" sz="1800" dirty="0" smtClean="0">
                <a:ea typeface="宋体" pitchFamily="2" charset="-122"/>
              </a:rPr>
              <a:t>12</a:t>
            </a:r>
            <a:r>
              <a:rPr lang="zh-CN" altLang="en-US" sz="1800" dirty="0" smtClean="0">
                <a:ea typeface="宋体" pitchFamily="2" charset="-122"/>
              </a:rPr>
              <a:t>章的“所以”这个转折词。头</a:t>
            </a:r>
            <a:r>
              <a:rPr lang="en-US" altLang="zh-CN" sz="1800" dirty="0" smtClean="0">
                <a:ea typeface="宋体" pitchFamily="2" charset="-122"/>
              </a:rPr>
              <a:t>3</a:t>
            </a:r>
            <a:r>
              <a:rPr lang="zh-CN" altLang="en-US" sz="1800" dirty="0" smtClean="0">
                <a:ea typeface="宋体" pitchFamily="2" charset="-122"/>
              </a:rPr>
              <a:t>章提醒以弗所人他们的身份，是谁，如何成为这样的人；后</a:t>
            </a:r>
            <a:r>
              <a:rPr lang="en-US" altLang="zh-CN" sz="1800" dirty="0" smtClean="0">
                <a:ea typeface="宋体" pitchFamily="2" charset="-122"/>
              </a:rPr>
              <a:t>3</a:t>
            </a:r>
            <a:r>
              <a:rPr lang="zh-CN" altLang="en-US" sz="1800" dirty="0" smtClean="0">
                <a:ea typeface="宋体" pitchFamily="2" charset="-122"/>
              </a:rPr>
              <a:t>章，与蒙召的身份相称的行为，使徒不从道德教育和行为规范入手。</a:t>
            </a: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救恩（</a:t>
            </a:r>
            <a:r>
              <a:rPr lang="en-US" altLang="zh-CN" sz="1800" dirty="0" smtClean="0">
                <a:ea typeface="宋体" pitchFamily="2" charset="-122"/>
              </a:rPr>
              <a:t>3-14</a:t>
            </a:r>
            <a:r>
              <a:rPr lang="zh-CN" altLang="en-US" sz="1800" dirty="0" smtClean="0">
                <a:ea typeface="宋体" pitchFamily="2" charset="-122"/>
              </a:rPr>
              <a:t>）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救恩的概括，起源，目的，方法，途径，安排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从父神开始，到圣灵结束，完全是三位一体神的作为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从颂赞开始，到颂赞结束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祷告（</a:t>
            </a:r>
            <a:r>
              <a:rPr lang="en-US" altLang="zh-CN" sz="1800" dirty="0" smtClean="0">
                <a:ea typeface="宋体" pitchFamily="2" charset="-122"/>
              </a:rPr>
              <a:t>15-23</a:t>
            </a:r>
            <a:r>
              <a:rPr lang="zh-CN" altLang="en-US" sz="1800" dirty="0" smtClean="0">
                <a:ea typeface="宋体" pitchFamily="2" charset="-122"/>
              </a:rPr>
              <a:t>）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救恩的实施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祷告以弗所人真知道神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看见</a:t>
            </a: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神恩召的崇高</a:t>
            </a: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神的能力显在我们身上</a:t>
            </a: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什么是教会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写信的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人，</a:t>
            </a:r>
            <a:r>
              <a:rPr lang="zh-CN" altLang="en-US" sz="1800" dirty="0" smtClean="0">
                <a:ea typeface="宋体" pitchFamily="2" charset="-122"/>
              </a:rPr>
              <a:t>保</a:t>
            </a:r>
            <a:r>
              <a:rPr lang="zh-CN" altLang="en-US" sz="1800" dirty="0" smtClean="0">
                <a:ea typeface="宋体" pitchFamily="2" charset="-122"/>
              </a:rPr>
              <a:t>罗，一个使徒</a:t>
            </a:r>
            <a:r>
              <a:rPr lang="en-US" altLang="zh-CN" sz="1800" dirty="0" smtClean="0">
                <a:ea typeface="宋体" pitchFamily="2" charset="-122"/>
              </a:rPr>
              <a:t>(</a:t>
            </a:r>
            <a:r>
              <a:rPr lang="zh-CN" altLang="en-US" sz="1800" dirty="0" smtClean="0">
                <a:ea typeface="宋体" pitchFamily="2" charset="-122"/>
              </a:rPr>
              <a:t>被差遣的人</a:t>
            </a:r>
            <a:r>
              <a:rPr lang="en-US" altLang="zh-CN" sz="1800" dirty="0" smtClean="0">
                <a:ea typeface="宋体" pitchFamily="2" charset="-122"/>
              </a:rPr>
              <a:t>)</a:t>
            </a:r>
            <a:r>
              <a:rPr lang="zh-CN" altLang="en-US" sz="1800" dirty="0" smtClean="0">
                <a:ea typeface="宋体" pitchFamily="2" charset="-122"/>
              </a:rPr>
              <a:t>，属基督耶稣的使徒（属性），因为神的旨意成为使徒（如何</a:t>
            </a:r>
            <a:r>
              <a:rPr lang="zh-CN" altLang="en-US" sz="1800" dirty="0" smtClean="0">
                <a:ea typeface="宋体" pitchFamily="2" charset="-122"/>
              </a:rPr>
              <a:t>）。</a:t>
            </a:r>
            <a:endParaRPr lang="zh-CN" altLang="en-US" sz="1800" dirty="0" smtClean="0">
              <a:ea typeface="宋体" pitchFamily="2" charset="-122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z="1800" dirty="0" smtClean="0">
                <a:ea typeface="宋体" pitchFamily="2" charset="-122"/>
              </a:rPr>
              <a:t>收</a:t>
            </a:r>
            <a:r>
              <a:rPr lang="zh-CN" altLang="en-US" sz="1800" dirty="0" smtClean="0">
                <a:ea typeface="宋体" pitchFamily="2" charset="-122"/>
              </a:rPr>
              <a:t>信人，圣徒的定义，有信心（有忠心）的人。</a:t>
            </a:r>
            <a:endParaRPr lang="en-US" altLang="zh-CN" sz="1800" dirty="0" smtClean="0">
              <a:ea typeface="宋体" pitchFamily="2" charset="-122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z="1800" dirty="0" smtClean="0">
                <a:ea typeface="宋体" pitchFamily="2" charset="-122"/>
              </a:rPr>
              <a:t>恩惠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</a:pPr>
            <a:r>
              <a:rPr lang="en-US" altLang="zh-CN" sz="1800" dirty="0" smtClean="0">
                <a:ea typeface="宋体" pitchFamily="2" charset="-122"/>
              </a:rPr>
              <a:t>•</a:t>
            </a:r>
            <a:r>
              <a:rPr lang="zh-CN" altLang="en-US" sz="1800" dirty="0" smtClean="0">
                <a:ea typeface="宋体" pitchFamily="2" charset="-122"/>
              </a:rPr>
              <a:t>就是恩典，是神的工作，是我们生命生活改变的动力和原</a:t>
            </a:r>
            <a:r>
              <a:rPr lang="zh-CN" altLang="en-US" sz="1800" dirty="0" smtClean="0">
                <a:ea typeface="宋体" pitchFamily="2" charset="-122"/>
              </a:rPr>
              <a:t>因。</a:t>
            </a:r>
            <a:endParaRPr lang="zh-CN" altLang="en-US" sz="1800" dirty="0" smtClean="0">
              <a:ea typeface="宋体" pitchFamily="2" charset="-122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z="1800" dirty="0" smtClean="0">
                <a:ea typeface="宋体" pitchFamily="2" charset="-122"/>
              </a:rPr>
              <a:t>平安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</a:pPr>
            <a:r>
              <a:rPr lang="en-US" altLang="zh-CN" sz="1800" dirty="0" smtClean="0">
                <a:ea typeface="宋体" pitchFamily="2" charset="-122"/>
              </a:rPr>
              <a:t>•Peace</a:t>
            </a:r>
            <a:r>
              <a:rPr lang="zh-CN" altLang="en-US" sz="1800" dirty="0" smtClean="0">
                <a:ea typeface="宋体" pitchFamily="2" charset="-122"/>
              </a:rPr>
              <a:t>，我们没有平安是因为我们是神的敌人，罪使我们经历到神的愤怒。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</a:pPr>
            <a:r>
              <a:rPr lang="en-US" altLang="zh-CN" sz="1800" dirty="0" smtClean="0">
                <a:ea typeface="宋体" pitchFamily="2" charset="-122"/>
              </a:rPr>
              <a:t>•</a:t>
            </a:r>
            <a:r>
              <a:rPr lang="zh-CN" altLang="en-US" sz="1800" dirty="0" smtClean="0">
                <a:ea typeface="宋体" pitchFamily="2" charset="-122"/>
              </a:rPr>
              <a:t>耶稣基督是我们得平安的途径，耶稣复活后对他的门徒说，愿你们平安</a:t>
            </a:r>
            <a:r>
              <a:rPr lang="zh-CN" altLang="en-US" sz="1800" dirty="0" smtClean="0">
                <a:ea typeface="宋体" pitchFamily="2" charset="-122"/>
              </a:rPr>
              <a:t>。</a:t>
            </a:r>
            <a:endParaRPr lang="zh-CN" altLang="en-US" sz="1800" dirty="0" smtClean="0">
              <a:ea typeface="宋体" pitchFamily="2" charset="-122"/>
            </a:endParaRPr>
          </a:p>
          <a:p>
            <a:pPr marL="457200" lvl="1" indent="0" eaLnBrk="1" hangingPunct="1">
              <a:buFont typeface="Arial" panose="020B0604020202020204" pitchFamily="34" charset="0"/>
              <a:buNone/>
            </a:pPr>
            <a:r>
              <a:rPr lang="en-US" altLang="zh-CN" sz="1800" dirty="0" smtClean="0">
                <a:ea typeface="宋体" pitchFamily="2" charset="-122"/>
              </a:rPr>
              <a:t>•</a:t>
            </a:r>
            <a:r>
              <a:rPr lang="zh-CN" altLang="en-US" sz="1800" dirty="0" smtClean="0">
                <a:ea typeface="宋体" pitchFamily="2" charset="-122"/>
              </a:rPr>
              <a:t>平安是神的平安。平安是圣灵在我们里面工</a:t>
            </a:r>
            <a:r>
              <a:rPr lang="zh-CN" altLang="en-US" sz="1800" dirty="0" smtClean="0">
                <a:ea typeface="宋体" pitchFamily="2" charset="-122"/>
              </a:rPr>
              <a:t>作。</a:t>
            </a:r>
            <a:endParaRPr lang="zh-CN" altLang="en-US" sz="1800" dirty="0" smtClean="0">
              <a:ea typeface="宋体" pitchFamily="2" charset="-122"/>
            </a:endParaRPr>
          </a:p>
          <a:p>
            <a:pPr marL="457200" lvl="1" indent="0" eaLnBrk="1" hangingPunct="1">
              <a:buFont typeface="Arial" panose="020B0604020202020204" pitchFamily="34" charset="0"/>
              <a:buNone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更直接的翻译：愿颂赞归与神，我们的主耶稣基督的父</a:t>
            </a:r>
            <a:r>
              <a:rPr lang="zh-CN" altLang="en-US" sz="1800" dirty="0" smtClean="0">
                <a:ea typeface="宋体" pitchFamily="2" charset="-122"/>
              </a:rPr>
              <a:t>。按他的作为赞美他。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>
                <a:ea typeface="宋体" pitchFamily="2" charset="-122"/>
              </a:rPr>
              <a:t>Psm</a:t>
            </a:r>
            <a:r>
              <a:rPr lang="en-US" altLang="zh-CN" sz="1800" dirty="0" smtClean="0">
                <a:ea typeface="宋体" pitchFamily="2" charset="-122"/>
              </a:rPr>
              <a:t> 105:1 </a:t>
            </a:r>
            <a:r>
              <a:rPr lang="zh-CN" altLang="en-US" sz="1800" dirty="0" smtClean="0">
                <a:ea typeface="宋体" pitchFamily="2" charset="-122"/>
              </a:rPr>
              <a:t>你们要称谢耶和华，求告他的名，在万民中传扬他的作为。</a:t>
            </a:r>
            <a:endParaRPr lang="zh-CN" altLang="en-US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神赐给了我们福气，每一个福气，所有的福气，这福气是天上的，属灵的。我们是更愿意得到属地的属物质的福气呢？还是属天的属灵的福气呢？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什么事属天的属灵的福气呢？这一节就来加以解释。神在创世界以前，就选了我们，要使我们成为圣洁。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救恩的目的，使我们成为圣洁，无有瑕疵，而且是在神面前圣洁无瑕疵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救恩的方法，拣选。如何拣选呢？在基督里拣选</a:t>
            </a:r>
            <a:r>
              <a:rPr lang="zh-CN" altLang="en-US" sz="1800" dirty="0" smtClean="0">
                <a:ea typeface="宋体" pitchFamily="2" charset="-122"/>
              </a:rPr>
              <a:t>。</a:t>
            </a:r>
            <a:endParaRPr lang="zh-CN" altLang="en-US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宏伟的蓝图。一切不与这个蓝图相映的都不是真正的救恩。神造人不是让我们下地狱，神造人也不是让我们上天堂。天堂只是一个快</a:t>
            </a:r>
            <a:r>
              <a:rPr lang="zh-CN" altLang="en-US" sz="1800" dirty="0" smtClean="0">
                <a:ea typeface="宋体" pitchFamily="2" charset="-122"/>
              </a:rPr>
              <a:t>乐，永远活着的</a:t>
            </a:r>
            <a:r>
              <a:rPr lang="zh-CN" altLang="en-US" sz="1800" dirty="0" smtClean="0">
                <a:ea typeface="宋体" pitchFamily="2" charset="-122"/>
              </a:rPr>
              <a:t>地方吗？若是这样，神既然能够造一个物质的世界，让我们生活在这里，神也就能够造一个这样的天</a:t>
            </a:r>
            <a:r>
              <a:rPr lang="zh-CN" altLang="en-US" sz="1800" dirty="0" smtClean="0">
                <a:ea typeface="宋体" pitchFamily="2" charset="-122"/>
              </a:rPr>
              <a:t>堂。造</a:t>
            </a:r>
            <a:r>
              <a:rPr lang="zh-CN" altLang="en-US" sz="1800" dirty="0" smtClean="0">
                <a:ea typeface="宋体" pitchFamily="2" charset="-122"/>
              </a:rPr>
              <a:t>伊甸</a:t>
            </a:r>
            <a:r>
              <a:rPr lang="zh-CN" altLang="en-US" sz="1800" dirty="0" smtClean="0">
                <a:ea typeface="宋体" pitchFamily="2" charset="-122"/>
              </a:rPr>
              <a:t>园已</a:t>
            </a:r>
            <a:r>
              <a:rPr lang="zh-CN" altLang="en-US" sz="1800" dirty="0" smtClean="0">
                <a:ea typeface="宋体" pitchFamily="2" charset="-122"/>
              </a:rPr>
              <a:t>经达到目的地，只要把那棵分别善恶树挪去就已经成功了，就像我们经常忍不住要问的一个问题，问什么神要放分别善恶树在那里。亚当虽然是好的，但他还</a:t>
            </a:r>
            <a:r>
              <a:rPr lang="zh-CN" altLang="en-US" sz="1800" dirty="0" smtClean="0">
                <a:ea typeface="宋体" pitchFamily="2" charset="-122"/>
              </a:rPr>
              <a:t>不完全，</a:t>
            </a:r>
            <a:r>
              <a:rPr lang="zh-CN" altLang="en-US" sz="1800" dirty="0" smtClean="0">
                <a:ea typeface="宋体" pitchFamily="2" charset="-122"/>
              </a:rPr>
              <a:t>亚当有堕落的可能就证明他还</a:t>
            </a:r>
            <a:r>
              <a:rPr lang="zh-CN" altLang="en-US" sz="1800" dirty="0" smtClean="0">
                <a:ea typeface="宋体" pitchFamily="2" charset="-122"/>
              </a:rPr>
              <a:t>不完全。</a:t>
            </a:r>
            <a:endParaRPr lang="zh-CN" altLang="en-US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在爱中。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预定。拣选以后就预定。就是一种宿命，命中注定。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罗马书</a:t>
            </a:r>
            <a:r>
              <a:rPr lang="en-US" altLang="zh-CN" sz="1800" dirty="0" smtClean="0"/>
              <a:t>8:29</a:t>
            </a:r>
            <a:r>
              <a:rPr lang="zh-CN" altLang="en-US" sz="1800" dirty="0" smtClean="0"/>
              <a:t>因为他豫先所知道的人，就豫先定下效法他儿子的模样，使他儿子在许多弟兄中作长子。</a:t>
            </a:r>
            <a:r>
              <a:rPr lang="en-US" altLang="zh-CN" sz="1800" dirty="0" smtClean="0"/>
              <a:t>8:30</a:t>
            </a:r>
            <a:r>
              <a:rPr lang="zh-CN" altLang="en-US" sz="1800" dirty="0" smtClean="0"/>
              <a:t>豫先所定下的人又召他们来。所召来的人，又称他们为义。所称为义的人，又叫他们得荣耀。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预定后面的动力是神的旨意。神的旨意是不可阻挡的，是必定要成就的</a:t>
            </a:r>
            <a:r>
              <a:rPr lang="zh-CN" altLang="en-US" sz="1800" dirty="0" smtClean="0"/>
              <a:t>。</a:t>
            </a: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儿子的名分。亚当也曾被称为神的儿子。犯罪前的亚当虽然好，但他还只是一个属土的儿子，神要的是属灵的儿子</a:t>
            </a:r>
            <a:r>
              <a:rPr lang="zh-CN" altLang="en-US" sz="1800" dirty="0" smtClean="0"/>
              <a:t>。</a:t>
            </a: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我们得儿子名分的途径是藉著耶稣基督。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神赐给我们一切天上属灵的福气的目的是使他恩典的荣耀（</a:t>
            </a:r>
            <a:r>
              <a:rPr lang="en-US" altLang="zh-CN" sz="1800" dirty="0" smtClean="0"/>
              <a:t>Glory Of His</a:t>
            </a:r>
            <a:r>
              <a:rPr lang="en-US" altLang="zh-CN" sz="1800" baseline="0" dirty="0" smtClean="0"/>
              <a:t> Grace</a:t>
            </a:r>
            <a:r>
              <a:rPr lang="zh-CN" altLang="en-US" sz="1800" baseline="0" dirty="0" smtClean="0"/>
              <a:t>）</a:t>
            </a:r>
            <a:r>
              <a:rPr lang="zh-CN" altLang="en-US" sz="1800" dirty="0" smtClean="0"/>
              <a:t>得著称赞。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神荣耀的恩典，配得我们的称赞。我们称赞是因为我们看到了神的荣耀。信心是神说话之后，我们表赞同，这是我还没有用肉眼看见。称赞是我看见了，我经历了，确实是如神所说的</a:t>
            </a:r>
            <a:r>
              <a:rPr lang="zh-CN" altLang="en-US" sz="1800" dirty="0" smtClean="0"/>
              <a:t>。有</a:t>
            </a:r>
            <a:r>
              <a:rPr lang="zh-CN" altLang="en-US" sz="1800" dirty="0" smtClean="0"/>
              <a:t>一个年轻人曾经问我，天堂的生活是不是很单调？我们是不是也有过这样的感觉，只是没有勇气说出来？我们若是缺乏经历，就没法赞美，因为赞美必须是由心而发。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这恩典是他在爱子里所赐给我们的。这里提出爱子这个称呼。不只是名词的堆砌，而是让我们看到这恩典实在是因着这一位为神所爱者的缘故，爱子，英文翻译为</a:t>
            </a:r>
            <a:r>
              <a:rPr lang="en-US" altLang="zh-CN" sz="1800" dirty="0" smtClean="0"/>
              <a:t>the beloved</a:t>
            </a:r>
            <a:r>
              <a:rPr lang="zh-CN" altLang="en-US" sz="1800" dirty="0" smtClean="0"/>
              <a:t>。但我们说神是爱的时候，我们可能仅仅看到的是神爱我们，却忽略了三位一体神之间的爱，神的爱其实首先表现于三位一体之间的爱。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约翰福音</a:t>
            </a:r>
            <a:r>
              <a:rPr lang="en-US" altLang="zh-CN" sz="1800" dirty="0" smtClean="0"/>
              <a:t>3:35  </a:t>
            </a:r>
            <a:r>
              <a:rPr lang="zh-CN" altLang="en-US" sz="1800" dirty="0" smtClean="0"/>
              <a:t>父爱子，已将万有交在他手里。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Jhn</a:t>
            </a:r>
            <a:r>
              <a:rPr lang="en-US" altLang="zh-CN" sz="1800" dirty="0" smtClean="0"/>
              <a:t> 15:9 </a:t>
            </a:r>
            <a:r>
              <a:rPr lang="zh-CN" altLang="en-US" sz="1800" dirty="0" smtClean="0"/>
              <a:t>我爱你们，正如父爱我一样。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Jhn</a:t>
            </a:r>
            <a:r>
              <a:rPr lang="en-US" altLang="zh-CN" sz="1800" dirty="0" smtClean="0"/>
              <a:t> 17:24 </a:t>
            </a:r>
            <a:r>
              <a:rPr lang="zh-CN" altLang="en-US" sz="1800" dirty="0" smtClean="0"/>
              <a:t>父阿，我在哪里，愿你所赐给我的人也同我在哪里，叫他们看见你所赐给我的荣耀。因为创立世界以前，你已经爱我了。爱子这个词原文意思是</a:t>
            </a:r>
            <a:r>
              <a:rPr lang="en-US" altLang="zh-CN" sz="1800" dirty="0" smtClean="0"/>
              <a:t>the one having been loved.</a:t>
            </a:r>
            <a:r>
              <a:rPr lang="zh-CN" altLang="en-US" sz="1800" dirty="0" smtClean="0"/>
              <a:t>一直被爱者。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Jhn</a:t>
            </a:r>
            <a:r>
              <a:rPr lang="en-US" altLang="zh-CN" sz="1800" dirty="0" smtClean="0"/>
              <a:t> 17:26 </a:t>
            </a:r>
            <a:r>
              <a:rPr lang="zh-CN" altLang="en-US" sz="1800" dirty="0" smtClean="0"/>
              <a:t>我已将你的名指示他们，还要指示他们，使你所爱我的爱在他们里面，我也在他们里面。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每一句都提到基督。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全部是父神的工作。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前面是讲父神，现在开始讲爱子，救恩的实现。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这恩典是如何赐给我们的呢？藉这爱子的血，得蒙救赎，过犯得以赦免。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爱子的血，爱子的死，这是基督信仰与宗教的不同，也许有人来到教会是来追求道德的完善，就像别的宗教一样，有人说你就讲爱人如己就好了，讲神的博爱就好了，为什么要讲流血，讲十字架呢这些血腥的东西呢？但我们信心的开始必须从爱子的血开始，从钉十字架的耶稣开始，因为我们需要爱子的血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在那些方面需要呢，我们需要救赎。救赎，</a:t>
            </a:r>
            <a:r>
              <a:rPr lang="en-US" altLang="zh-CN" sz="1800" dirty="0" err="1" smtClean="0"/>
              <a:t>apolutrosin</a:t>
            </a:r>
            <a:r>
              <a:rPr lang="zh-CN" altLang="en-US" sz="1800" dirty="0" smtClean="0"/>
              <a:t>被松绑，释放，要从哪里得释放？从谁得释放？从神那里得释放，罪的工价就是死，这是律，神的公义所要求的，不能改变的。还有另一个释放，是从这必死的身体得释放，这里先不讲。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过犯得以赦免的释放，这也是得蒙救赎的解释。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而这释放是按照他丰富的恩典，既是恩典，就是白白给的，就像上一节所讲。耶稣基督的恩典极其丰富，每一个救赎都是恩典，这里着重的是恩典的丰富，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罗马书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章，只是罪在那里显多，恩典就更显多了。</a:t>
            </a:r>
            <a:endParaRPr lang="en-US" altLang="zh-CN" sz="180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上一节是提到父神恩典的荣耀，还记得</a:t>
            </a:r>
            <a:r>
              <a:rPr lang="en-US" altLang="zh-CN" sz="1800" dirty="0" smtClean="0"/>
              <a:t>1:2 </a:t>
            </a:r>
            <a:r>
              <a:rPr lang="zh-CN" altLang="en-US" sz="1800" dirty="0" smtClean="0"/>
              <a:t>愿恩惠平安，从神我们的父，和主耶稣基督，归与你们。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恩典是如何赐给，是藉这爱子的血，这是从我们得的角度，这恩典是怎样给，从神给的角度。充充足足给，像倾盆大雨一样的下下来，这就充充足足地给的意思。用诸般智慧聪明，诸般翻译的不好，应该是所有的，这恩典是神用全部的智慧给我们的。为什么这里要题到神的智慧聪明呢</a:t>
            </a:r>
            <a:r>
              <a:rPr lang="en-US" altLang="zh-CN" sz="1800" dirty="0" smtClean="0"/>
              <a:t>?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歌罗西书</a:t>
            </a:r>
            <a:r>
              <a:rPr lang="en-US" altLang="zh-CN" sz="1800" dirty="0" smtClean="0"/>
              <a:t>2:3 </a:t>
            </a:r>
            <a:r>
              <a:rPr lang="zh-CN" altLang="en-US" sz="1800" dirty="0" smtClean="0"/>
              <a:t>所积蓄的一切智慧知识的宝库，都在他里面藏</a:t>
            </a:r>
            <a:r>
              <a:rPr lang="zh-CN" altLang="en-US" sz="1800" dirty="0" smtClean="0"/>
              <a:t>着</a:t>
            </a: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前面讲神用了所有的聪明智慧讲恩典浇灌给我们，这里视乎似接上说，将恩典浇灌给我们的目的就是要让我们知道他的旨意，这旨意从前是一个秘密，而这一切是按照他所豫定的美意，就是说神乐意这样做。那么什么事他旨意的奥秘呢？这就是下一节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一切都是照所安排的，这是神的经纶</a:t>
            </a:r>
            <a:r>
              <a:rPr lang="en-US" altLang="zh-CN" sz="1800" dirty="0" smtClean="0"/>
              <a:t>Economy</a:t>
            </a:r>
            <a:r>
              <a:rPr lang="zh-CN" altLang="en-US" sz="1800" dirty="0" smtClean="0"/>
              <a:t>，一定要成就的，不可阻挡的</a:t>
            </a:r>
            <a:r>
              <a:rPr lang="zh-CN" altLang="en-US" sz="1800" dirty="0" smtClean="0"/>
              <a:t>，人</a:t>
            </a:r>
            <a:r>
              <a:rPr lang="zh-CN" altLang="en-US" sz="1800" dirty="0" smtClean="0"/>
              <a:t>不可抗拒的。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一个计划是什么呢？要照所安排的，在日期满足的时候，使天上地上一切所有的，都在基督里同归于一。我们在这里看到了神的终极心意，神赐给我们各样天上属灵的福气的目的，是为了这一终极心意，就是使天上地上一切所有的，都在基督里同归于一。</a:t>
            </a:r>
            <a:r>
              <a:rPr lang="zh-CN" altLang="en-US" sz="1800" dirty="0" smtClean="0">
                <a:solidFill>
                  <a:srgbClr val="FF0000"/>
                </a:solidFill>
              </a:rPr>
              <a:t>这是神及其荣耀的启示</a:t>
            </a:r>
            <a:r>
              <a:rPr lang="zh-CN" altLang="en-US" sz="1800" dirty="0" smtClean="0">
                <a:solidFill>
                  <a:srgbClr val="FF0000"/>
                </a:solidFill>
              </a:rPr>
              <a:t>。我</a:t>
            </a:r>
            <a:r>
              <a:rPr lang="zh-CN" altLang="en-US" sz="1800" dirty="0" smtClean="0">
                <a:solidFill>
                  <a:srgbClr val="FF0000"/>
                </a:solidFill>
              </a:rPr>
              <a:t>们看到听到了神的终极心意</a:t>
            </a:r>
            <a:r>
              <a:rPr lang="zh-CN" altLang="en-US" sz="1800" dirty="0" smtClean="0"/>
              <a:t>。救恩的最中心不是我们人，而是基督。有人听到这一点也许有些失望，因为我们已经习惯于以自我为中心，但这是不正确的救恩观。这样的观念会妨碍你的成圣，我们成为基督徒之后，很多的挣扎都来源于这一个错误，以人为中心的救恩观，没有成圣的动力，得救就好；以人为中心的救恩观，不能承受生活中的苦难与挫折，当我们不能得到我们所想要的，就抱怨甚至离弃神。但是在这里圣经告诉我们，救恩的中心是基督，如果我们在灵里有这一个看见，我们就会问，神啊，成就你的终极心意中，我当做什么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都在基督里同归于一是什么意思呢？就是都归基督。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Mat 28:18 </a:t>
            </a:r>
            <a:r>
              <a:rPr lang="zh-CN" altLang="en-US" sz="1800" dirty="0" smtClean="0"/>
              <a:t>耶稣进前来，对他们说，天上，地下所有的权柄，都赐给我了。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Eph</a:t>
            </a:r>
            <a:r>
              <a:rPr lang="en-US" altLang="zh-CN" sz="1800" dirty="0" smtClean="0"/>
              <a:t> 1:22 </a:t>
            </a:r>
            <a:r>
              <a:rPr lang="zh-CN" altLang="en-US" sz="1800" dirty="0" smtClean="0"/>
              <a:t>又将万有服在他的脚下，使他为教会作万有之首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Heb</a:t>
            </a:r>
            <a:r>
              <a:rPr lang="en-US" altLang="zh-CN" sz="1800" dirty="0" smtClean="0"/>
              <a:t> 1:2 </a:t>
            </a:r>
            <a:r>
              <a:rPr lang="zh-CN" altLang="en-US" sz="1800" dirty="0" smtClean="0"/>
              <a:t>就在这末世，借着他儿子晓谕我们，又早已立他为承受万有的，也曾借着他创造诸世界。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这是神的计划，这才是真正的潮流，一切不与此相合的都要归于无有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Psm</a:t>
            </a:r>
            <a:r>
              <a:rPr lang="en-US" altLang="zh-CN" sz="1800" dirty="0" smtClean="0"/>
              <a:t> 2:10-12 </a:t>
            </a:r>
            <a:r>
              <a:rPr lang="zh-CN" altLang="en-US" sz="1800" dirty="0" smtClean="0"/>
              <a:t>现在你们君王应当省悟。你们世上的审判官该受管教。</a:t>
            </a:r>
            <a:r>
              <a:rPr lang="en-US" altLang="zh-CN" sz="1800" dirty="0" smtClean="0"/>
              <a:t>2:11 </a:t>
            </a:r>
            <a:r>
              <a:rPr lang="zh-CN" altLang="en-US" sz="1800" dirty="0" smtClean="0"/>
              <a:t>当存畏惧事奉耶和华，又当存战兢而快乐。</a:t>
            </a:r>
            <a:r>
              <a:rPr lang="en-US" altLang="zh-CN" sz="1800" dirty="0" smtClean="0"/>
              <a:t>2:12 </a:t>
            </a:r>
            <a:r>
              <a:rPr lang="zh-CN" altLang="en-US" sz="1800" dirty="0" smtClean="0"/>
              <a:t>当以嘴亲子，恐怕他发怒，你们便在道中灭亡，因为他的怒气快要发作。凡投靠他的，都是有福的。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但耶稣基督并不以强力来达成这一目的，乃是以及其的谦卑来成就神的这一个目标，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Phl</a:t>
            </a:r>
            <a:r>
              <a:rPr lang="en-US" altLang="zh-CN" sz="1800" dirty="0" smtClean="0"/>
              <a:t> 2:6 </a:t>
            </a:r>
            <a:r>
              <a:rPr lang="zh-CN" altLang="en-US" sz="1800" dirty="0" smtClean="0"/>
              <a:t>他本有神的形像，不以自己与神同等为强夺的。</a:t>
            </a:r>
            <a:r>
              <a:rPr lang="en-US" altLang="zh-CN" sz="1800" dirty="0" smtClean="0"/>
              <a:t>2:7 </a:t>
            </a:r>
            <a:r>
              <a:rPr lang="zh-CN" altLang="en-US" sz="1800" dirty="0" smtClean="0"/>
              <a:t>反倒虚己，取了奴仆的形像，成为人的样式。</a:t>
            </a:r>
            <a:r>
              <a:rPr lang="en-US" altLang="zh-CN" sz="1800" dirty="0" smtClean="0"/>
              <a:t>2:8 </a:t>
            </a:r>
            <a:r>
              <a:rPr lang="zh-CN" altLang="en-US" sz="1800" dirty="0" smtClean="0"/>
              <a:t>既有人的样子，就自己卑微，存心顺服，以至于死，且死在十字架上。</a:t>
            </a:r>
            <a:r>
              <a:rPr lang="en-US" altLang="zh-CN" sz="1800" dirty="0" smtClean="0"/>
              <a:t>2:9 </a:t>
            </a:r>
            <a:r>
              <a:rPr lang="zh-CN" altLang="en-US" sz="1800" dirty="0" smtClean="0"/>
              <a:t>所以神将他升为至高，又赐给他那超乎万名之上的名，</a:t>
            </a:r>
            <a:r>
              <a:rPr lang="en-US" altLang="zh-CN" sz="1800" dirty="0" smtClean="0"/>
              <a:t>2:10 </a:t>
            </a:r>
            <a:r>
              <a:rPr lang="zh-CN" altLang="en-US" sz="1800" dirty="0" smtClean="0"/>
              <a:t>叫一切在天上的，地上的，和地底下的，因耶稣的名，无不屈膝，</a:t>
            </a:r>
            <a:r>
              <a:rPr lang="en-US" altLang="zh-CN" sz="1800" dirty="0" smtClean="0"/>
              <a:t>2:11 </a:t>
            </a:r>
            <a:r>
              <a:rPr lang="zh-CN" altLang="en-US" sz="1800" dirty="0" smtClean="0"/>
              <a:t>无不口称耶稣基督为主，使荣耀归与父神。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因为他降到极低，所以神将他升为至高。神旨意的奥秘是，使天上地上一切所有的，都在基督里同归于一。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在日期满足的时候，神的旨意不但是必然成就，而且是在神所定的时间，在日期满足的时候，在创世纪就有女人的后裔要砸烂撒旦的头，但是直到“</a:t>
            </a:r>
            <a:r>
              <a:rPr lang="en-US" altLang="zh-CN" sz="1800" dirty="0" smtClean="0"/>
              <a:t>Gal 4:4 </a:t>
            </a:r>
            <a:r>
              <a:rPr lang="zh-CN" altLang="en-US" sz="1800" dirty="0" smtClean="0"/>
              <a:t>及至时候满足，神就差遣他的儿子，为女子所生，且生在律法以下”，直到日期满足的时候，基督要再来，神要使他的的仇敌成了他的脚蹬，天上地上一切所有的，都在基督里同归于一。那么，我们在这个计划中是一个怎么样的位置呢？这就是下一节所讲的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我们也在他里面得了基业，请注意又是在他里面，我们若要从神得任何的东西，都是在基督里得的，离开基督我们一无所有，离开基督我们一无所得。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再一次强调，这原是那位随己意行作万事的，照著他旨意所豫定的。神是那位“随己意行作万事的”，是按照他的旨意行所有事情的，神是那位有自由意志的神，不需要我们给他出主意，所以我们会问为什么神让某些人有机会听到福音，又让某些人没有任何机会听到福音，这个问题问的不对，因为神是那位随己意行作万事的，对于这一位神，我们所能问的是神为什么让我听到福音</a:t>
            </a:r>
            <a:r>
              <a:rPr lang="en-US" altLang="zh-CN" sz="1800" dirty="0" smtClean="0"/>
              <a:t>?  </a:t>
            </a:r>
            <a:r>
              <a:rPr lang="zh-CN" altLang="en-US" sz="1800" dirty="0" smtClean="0"/>
              <a:t>神不欠任何人债，就像罗马书所说的那样，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Rom 11:34 </a:t>
            </a:r>
            <a:r>
              <a:rPr lang="zh-CN" altLang="en-US" sz="1800" dirty="0" smtClean="0"/>
              <a:t>谁知道主的心？谁作过他的谋士呢？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Rom 11:35 </a:t>
            </a:r>
            <a:r>
              <a:rPr lang="zh-CN" altLang="en-US" sz="1800" dirty="0" smtClean="0"/>
              <a:t>谁是先给了他，使他后来偿还呢？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我们也在他里面得了基业是什么意思呢？这基业到底是指的什么呢？是我们在新天新地中所要得到的一切，到末世要显现的救恩。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1Pe 1:3 </a:t>
            </a:r>
            <a:r>
              <a:rPr lang="zh-CN" altLang="en-US" sz="1800" dirty="0" smtClean="0"/>
              <a:t>愿颂赞归与我们主耶稣基督的父神，他曾照自己的大怜悯，借耶稣基督从死里复活重生了我们，叫我们有活泼的盼望，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1Pe 1:4 </a:t>
            </a:r>
            <a:r>
              <a:rPr lang="zh-CN" altLang="en-US" sz="1800" dirty="0" smtClean="0"/>
              <a:t>可以得着不能朽坏，不能玷污，不能衰残，为你们存留在天上的基业。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1Pe 1:5 </a:t>
            </a:r>
            <a:r>
              <a:rPr lang="zh-CN" altLang="en-US" sz="1800" dirty="0" smtClean="0"/>
              <a:t>你们这因信蒙神能力保守的人，必能得着所预备，到末世要显现的救恩。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2Co </a:t>
            </a:r>
            <a:r>
              <a:rPr lang="en-US" altLang="zh-CN" sz="1800" dirty="0" smtClean="0"/>
              <a:t>5:1 </a:t>
            </a:r>
            <a:r>
              <a:rPr lang="zh-CN" altLang="en-US" sz="1800" dirty="0" smtClean="0"/>
              <a:t>我们原知道，我们这地上的帐棚若拆毁了，必得神所造，不是人手所造，在天上永存的房屋。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在基督里得基业的目的是，叫他的荣耀得著称赞，从我们这首先在基督里有盼望的人。神荣耀一直在那里，神也不需要我们的称赞，但神乐意，将他的荣耀表明出来，通过他的工作让我们看见他是一位怎样的神，神的荣耀就是神的所是，但摩西在西奈山求神求你将你的荣耀显现给我看的时候，神就向他宣告耶和华的名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前</a:t>
            </a:r>
            <a:r>
              <a:rPr lang="zh-CN" altLang="en-US" sz="1800" dirty="0" smtClean="0"/>
              <a:t>面也提到过，我们的赞美，不会超过我们灵里的看见和我们实际的经历，若超过就是虚假，就是我们所说的阿谀奉承，若是在基督里得基业，实在是你属灵的看见和盼望，你就对神必然有发自内心的称赞。而这也是神要我们做的，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到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节，藉著耶稣基督得儿子的名分，使他荣耀的恩典得著称赞，在这一节，我们也在他里面得了基业，叫他的荣耀得著称赞。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何等辉煌与崇高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从这个角度看救恩，是我们现代的基督徒所缺乏的。</a:t>
            </a:r>
            <a:r>
              <a:rPr lang="zh-CN" altLang="en-US" sz="1800" dirty="0"/>
              <a:t>现</a:t>
            </a:r>
            <a:r>
              <a:rPr lang="zh-CN" altLang="en-US" sz="1800" dirty="0" smtClean="0"/>
              <a:t>在的问题是自我中心。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真理的道。科学知识是属物质的，是通过观察现象来归纳总结而得到的；真理的道是属灵的，只能通过神的启示而得到。属地的知识都是暂时的，相对的，而真理的道是不变的，永恒的，因而是更加真实的，它是真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使你们得救的福音，其实是救恩的福音。救恩这个词在新约圣经中，总是有两个含义，一个是我们已经得到的，从魔鬼和罪的权势解救出来了，另一个是我们还未得着的，是身体的得救，是主再来的时候我们才能得到的。这里指的是第一个</a:t>
            </a:r>
            <a:r>
              <a:rPr lang="zh-CN" altLang="en-US" sz="1800" dirty="0" smtClean="0"/>
              <a:t>。</a:t>
            </a: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使人得救的福音是真理的道。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圣</a:t>
            </a:r>
            <a:r>
              <a:rPr lang="zh-CN" altLang="en-US" sz="1800" dirty="0" smtClean="0"/>
              <a:t>灵的印</a:t>
            </a:r>
            <a:r>
              <a:rPr lang="zh-CN" altLang="en-US" sz="1800" dirty="0" smtClean="0"/>
              <a:t>记，</a:t>
            </a:r>
            <a:r>
              <a:rPr lang="zh-CN" altLang="en-US" sz="1800" dirty="0" smtClean="0"/>
              <a:t>开始讲圣灵，印记是鉴别真伪，也是一种保证。神灵印记的两个功用，一个是得救的记号，一个是成圣的保证</a:t>
            </a:r>
            <a:r>
              <a:rPr lang="zh-CN" altLang="en-US" sz="1800" dirty="0" smtClean="0"/>
              <a:t>。</a:t>
            </a: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哥林多后书</a:t>
            </a:r>
            <a:r>
              <a:rPr lang="en-US" altLang="zh-CN" sz="1800" dirty="0" smtClean="0"/>
              <a:t>5:5 -8 </a:t>
            </a:r>
            <a:r>
              <a:rPr lang="zh-CN" altLang="en-US" sz="1800" dirty="0" smtClean="0"/>
              <a:t>为此培植我们的就是神，他又赐给我们圣灵作凭据。所以我们时常坦然无惧，并且晓得我们住在身内，便与主相离。因我们行事为人，是凭着信心，不是凭着眼见。我们坦然无惧，是更愿意离开身体与主同住。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3</a:t>
            </a:r>
            <a:r>
              <a:rPr lang="zh-CN" altLang="en-US" sz="1800" dirty="0" smtClean="0"/>
              <a:t>节到</a:t>
            </a:r>
            <a:r>
              <a:rPr lang="en-US" altLang="zh-CN" sz="1800" dirty="0" smtClean="0"/>
              <a:t>14</a:t>
            </a:r>
            <a:r>
              <a:rPr lang="zh-CN" altLang="en-US" sz="1800" dirty="0" smtClean="0"/>
              <a:t>节整个是一句话，到此结束。从颂赞开始，到颂赞结束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因为看到神计划的实现在以弗所的圣徒身上，感谢是因为看见了神计划的实施。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开始保罗的祷告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既然以弗所的圣徒已经是神计划的一部分，保罗就祷告他们能够进入神丰富的荣耀。那就是将那赐人智慧和启示的灵，赏给他们，使他们真知道他</a:t>
            </a:r>
            <a:r>
              <a:rPr lang="zh-CN" altLang="en-US" sz="1800" dirty="0" smtClean="0"/>
              <a:t>。</a:t>
            </a: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使你们真知道他，认识神，经历神没有止境。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歌罗西书</a:t>
            </a:r>
            <a:r>
              <a:rPr lang="en-US" altLang="zh-CN" sz="1800" dirty="0" smtClean="0"/>
              <a:t>1:9  </a:t>
            </a:r>
            <a:r>
              <a:rPr lang="zh-CN" altLang="en-US" sz="1800" dirty="0" smtClean="0"/>
              <a:t>因此，我们自从听见的日子，也就为你们不住的祷告祈求，愿你们在一切属灵的智慧悟性上，满心知道神的旨意。被神的旨意的知识充满，在一切的圣灵的智慧和理解上，</a:t>
            </a:r>
            <a:r>
              <a:rPr lang="en-US" altLang="zh-CN" sz="1800" dirty="0" smtClean="0"/>
              <a:t>1:10</a:t>
            </a:r>
            <a:r>
              <a:rPr lang="zh-CN" altLang="en-US" sz="1800" dirty="0" smtClean="0"/>
              <a:t>好叫你们行事为人对得起主，凡事蒙他喜悦，在一切善事上结果子，渐渐的多知道　神。  </a:t>
            </a:r>
            <a:endParaRPr lang="en-US" altLang="zh-CN" sz="180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知</a:t>
            </a:r>
            <a:r>
              <a:rPr lang="zh-CN" altLang="en-US" sz="1800" dirty="0" smtClean="0"/>
              <a:t>道神的旨意</a:t>
            </a:r>
            <a:r>
              <a:rPr lang="en-US" altLang="zh-CN" sz="1800" dirty="0" smtClean="0"/>
              <a:t>-》</a:t>
            </a:r>
            <a:r>
              <a:rPr lang="zh-CN" altLang="en-US" sz="1800" dirty="0" smtClean="0"/>
              <a:t>凡事蒙他喜悦</a:t>
            </a:r>
            <a:r>
              <a:rPr lang="en-US" altLang="zh-CN" sz="1800" dirty="0" smtClean="0"/>
              <a:t>-》</a:t>
            </a:r>
            <a:r>
              <a:rPr lang="zh-CN" altLang="en-US" sz="1800" dirty="0" smtClean="0"/>
              <a:t>渐渐的多知道神。知识</a:t>
            </a:r>
            <a:r>
              <a:rPr lang="en-US" altLang="zh-CN" sz="1800" dirty="0" smtClean="0"/>
              <a:t>》</a:t>
            </a:r>
            <a:r>
              <a:rPr lang="zh-CN" altLang="en-US" sz="1800" dirty="0" smtClean="0"/>
              <a:t>行为</a:t>
            </a:r>
            <a:r>
              <a:rPr lang="en-US" altLang="zh-CN" sz="1800" dirty="0" smtClean="0"/>
              <a:t>》</a:t>
            </a:r>
            <a:r>
              <a:rPr lang="zh-CN" altLang="en-US" sz="1800" dirty="0" smtClean="0"/>
              <a:t>更深一步的知识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罗马书</a:t>
            </a:r>
            <a:r>
              <a:rPr lang="en-US" altLang="zh-CN" sz="1800" dirty="0" smtClean="0"/>
              <a:t>10:2  </a:t>
            </a:r>
            <a:r>
              <a:rPr lang="zh-CN" altLang="en-US" sz="1800" dirty="0" smtClean="0"/>
              <a:t>我们可以证明他们向神有热心，但</a:t>
            </a:r>
            <a:r>
              <a:rPr lang="zh-CN" altLang="en-US" sz="1800" dirty="0" smtClean="0"/>
              <a:t>不。</a:t>
            </a: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心中的眼睛，理智的眼睛，理解的眼睛，智慧的眼睛，</a:t>
            </a:r>
            <a:r>
              <a:rPr lang="en-US" altLang="zh-CN" sz="1800" dirty="0" smtClean="0"/>
              <a:t>the eyes of understanding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中文圣经中的心一般有两个含义，一个心是指情感</a:t>
            </a:r>
            <a:r>
              <a:rPr lang="en-US" altLang="zh-CN" sz="1800" dirty="0" smtClean="0"/>
              <a:t>Heart</a:t>
            </a:r>
            <a:r>
              <a:rPr lang="zh-CN" altLang="en-US" sz="1800" dirty="0" smtClean="0"/>
              <a:t>，另一个是指理智</a:t>
            </a:r>
            <a:r>
              <a:rPr lang="en-US" altLang="zh-CN" sz="1800" dirty="0" smtClean="0"/>
              <a:t>Mind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Understanding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指</a:t>
            </a:r>
            <a:r>
              <a:rPr lang="zh-CN" altLang="en-US" sz="1800" dirty="0" smtClean="0"/>
              <a:t>望，就是盼望，信望爱中之望，检验我们信的真伪的一个很好的指标是我们有没有这个盼望。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罗</a:t>
            </a:r>
            <a:r>
              <a:rPr lang="zh-CN" altLang="en-US" sz="1800" dirty="0" smtClean="0"/>
              <a:t>马书</a:t>
            </a:r>
            <a:r>
              <a:rPr lang="en-US" altLang="zh-CN" sz="1800" dirty="0" smtClean="0"/>
              <a:t>8:24</a:t>
            </a:r>
            <a:r>
              <a:rPr lang="zh-CN" altLang="en-US" sz="1800" dirty="0" smtClean="0"/>
              <a:t>我们得救是在乎盼望</a:t>
            </a:r>
            <a:r>
              <a:rPr lang="zh-CN" altLang="en-US" sz="1800" dirty="0" smtClean="0"/>
              <a:t>。</a:t>
            </a: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圣灵的工作</a:t>
            </a:r>
            <a:r>
              <a:rPr lang="en-US" altLang="zh-CN" sz="1800" dirty="0" smtClean="0"/>
              <a:t>-》</a:t>
            </a:r>
            <a:r>
              <a:rPr lang="zh-CN" altLang="en-US" sz="1800" dirty="0" smtClean="0"/>
              <a:t>看见</a:t>
            </a:r>
            <a:r>
              <a:rPr lang="en-US" altLang="zh-CN" sz="1800" dirty="0" smtClean="0"/>
              <a:t>-&gt;</a:t>
            </a:r>
            <a:r>
              <a:rPr lang="zh-CN" altLang="en-US" sz="1800" dirty="0" smtClean="0"/>
              <a:t>盼望</a:t>
            </a:r>
            <a:r>
              <a:rPr lang="en-US" altLang="zh-CN" sz="1800" dirty="0" smtClean="0"/>
              <a:t>-&gt;</a:t>
            </a:r>
            <a:r>
              <a:rPr lang="zh-CN" altLang="en-US" sz="1800" dirty="0" smtClean="0"/>
              <a:t>看见荣耀</a:t>
            </a:r>
            <a:r>
              <a:rPr lang="en-US" altLang="zh-CN" sz="1800" dirty="0" smtClean="0"/>
              <a:t>-》</a:t>
            </a:r>
            <a:r>
              <a:rPr lang="zh-CN" altLang="en-US" sz="1800" dirty="0" smtClean="0"/>
              <a:t>更多的盼望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让我们这信的人看见，他使基督从死里复活，从众多的死人（复数）之中使基督复活了</a:t>
            </a:r>
            <a:r>
              <a:rPr lang="en-US" altLang="zh-CN" sz="1800" dirty="0" smtClean="0"/>
              <a:t>Raised him out of the dead ones. </a:t>
            </a:r>
            <a:r>
              <a:rPr lang="zh-CN" altLang="en-US" sz="1800" dirty="0" smtClean="0"/>
              <a:t>不但是如此，他还使基督从诸天之中一切有能力和权柄的</a:t>
            </a:r>
            <a:r>
              <a:rPr lang="en-US" altLang="zh-CN" sz="1800" dirty="0" smtClean="0"/>
              <a:t>Being</a:t>
            </a:r>
            <a:r>
              <a:rPr lang="zh-CN" altLang="en-US" sz="1800" dirty="0" smtClean="0"/>
              <a:t>之中坐在自己的右边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</a:t>
            </a:r>
            <a:r>
              <a:rPr lang="zh-CN" altLang="en-US" sz="1800" dirty="0" smtClean="0"/>
              <a:t>们之所以能够不惧怕魔鬼，抵挡魔鬼，是因为我们在基督里的缘故。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一切这个词在圣经中的分量。一切有名的，不是说著名的，而是说一切有名字的，</a:t>
            </a:r>
            <a:r>
              <a:rPr lang="en-US" altLang="zh-CN" sz="1800" dirty="0" smtClean="0"/>
              <a:t>Every name has been named.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今世，这个世界。来世，将来的世界，希伯来书中我们所说将来的世界。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又将万有服在他的脚下，其实应该与</a:t>
            </a:r>
            <a:r>
              <a:rPr lang="en-US" altLang="zh-CN" sz="1800" dirty="0" smtClean="0"/>
              <a:t>21</a:t>
            </a:r>
            <a:r>
              <a:rPr lang="zh-CN" altLang="en-US" sz="1800" dirty="0" smtClean="0"/>
              <a:t>节连在一起。</a:t>
            </a:r>
            <a:r>
              <a:rPr lang="en-US" altLang="zh-CN" sz="1800" dirty="0" smtClean="0"/>
              <a:t>21</a:t>
            </a:r>
            <a:r>
              <a:rPr lang="zh-CN" altLang="en-US" sz="1800" dirty="0" smtClean="0"/>
              <a:t>节是指一</a:t>
            </a:r>
            <a:r>
              <a:rPr lang="zh-CN" altLang="en-US" sz="1800" dirty="0" smtClean="0"/>
              <a:t>切有灵</a:t>
            </a:r>
            <a:r>
              <a:rPr lang="zh-CN" altLang="en-US" sz="1800" dirty="0" smtClean="0"/>
              <a:t>性</a:t>
            </a:r>
            <a:r>
              <a:rPr lang="zh-CN" altLang="en-US" sz="1800" dirty="0" smtClean="0"/>
              <a:t>的，</a:t>
            </a:r>
            <a:r>
              <a:rPr lang="zh-CN" altLang="en-US" sz="1800" dirty="0" smtClean="0"/>
              <a:t>这里的万有就是指没有灵性的，使他为教会作一切之首。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终于教会这个词出来了，教会的意思是召出来的，就像以色列人是召出来的一样，将亚伯拉罕召出迦勒底，将以色列召出埃及。所以有人将他翻译为召会，是一个更好的翻译。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包含一群人，却是个单数，只有一个教会。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神的终极心意，</a:t>
            </a:r>
            <a:r>
              <a:rPr lang="en-US" altLang="zh-CN" sz="1800" dirty="0" smtClean="0"/>
              <a:t>1:10 </a:t>
            </a:r>
            <a:r>
              <a:rPr lang="zh-CN" altLang="en-US" sz="1800" dirty="0" smtClean="0"/>
              <a:t>要照所安排的，在日期满足的时候，使天上地上一切所有的，都在基督里同归于一。同归于一归于一个头。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为什么要说教会是他的身体</a:t>
            </a:r>
            <a:r>
              <a:rPr lang="zh-CN" altLang="en-US" sz="1800" dirty="0" smtClean="0"/>
              <a:t>？</a:t>
            </a: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就</a:t>
            </a:r>
            <a:r>
              <a:rPr lang="zh-CN" altLang="en-US" sz="1800" dirty="0" smtClean="0"/>
              <a:t>像耶稣在地上的时候，是父神具体的表现；教会在世界的末了来到之前是基督的表现。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教</a:t>
            </a:r>
            <a:r>
              <a:rPr lang="zh-CN" altLang="en-US" sz="1800" dirty="0" smtClean="0"/>
              <a:t>会是耶稣基督身体的事实，也是基督工作的方式和途径，一个身体，很多的肢体，彼此为肢体，就像一个人的身体一样，是一个活的有机体。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Eph</a:t>
            </a:r>
            <a:r>
              <a:rPr lang="en-US" altLang="zh-CN" sz="1800" dirty="0" smtClean="0"/>
              <a:t> </a:t>
            </a:r>
            <a:r>
              <a:rPr lang="en-US" altLang="zh-CN" sz="1800" dirty="0" smtClean="0"/>
              <a:t>4:16 </a:t>
            </a:r>
            <a:r>
              <a:rPr lang="zh-CN" altLang="en-US" sz="1800" dirty="0" smtClean="0"/>
              <a:t>全身都靠他联络得合式，百节各按各职，照着各体的功用，彼此相助，便叫身体渐渐增长，在爱中建立自己。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Eph</a:t>
            </a:r>
            <a:r>
              <a:rPr lang="en-US" altLang="zh-CN" sz="1800" dirty="0" smtClean="0"/>
              <a:t> 4:13 </a:t>
            </a:r>
            <a:r>
              <a:rPr lang="zh-CN" altLang="en-US" sz="1800" dirty="0" smtClean="0"/>
              <a:t>直等到我们众人在真道上同归于一，认识神的儿子，得以长大成人，满有基督长成的身量。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以弗</a:t>
            </a:r>
            <a:r>
              <a:rPr lang="zh-CN" altLang="en-US" sz="4000" dirty="0" smtClean="0">
                <a:ea typeface="宋体" pitchFamily="2" charset="-122"/>
              </a:rPr>
              <a:t>所书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2016/06/05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以弗所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书简介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zh-CN" altLang="en-US" dirty="0" smtClean="0">
                <a:ea typeface="宋体" pitchFamily="2" charset="-122"/>
              </a:rPr>
              <a:t>作者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r>
              <a:rPr lang="zh-CN" altLang="en-US" dirty="0" smtClean="0">
                <a:ea typeface="宋体" pitchFamily="2" charset="-122"/>
              </a:rPr>
              <a:t>内容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r>
              <a:rPr lang="zh-CN" altLang="en-US" dirty="0">
                <a:ea typeface="宋体" pitchFamily="2" charset="-122"/>
              </a:rPr>
              <a:t>分段</a:t>
            </a:r>
            <a:endParaRPr lang="en-US" altLang="zh-CN" dirty="0">
              <a:ea typeface="宋体" pitchFamily="2" charset="-122"/>
            </a:endParaRPr>
          </a:p>
          <a:p>
            <a:pPr eaLnBrk="1" hangingPunct="1"/>
            <a:endParaRPr lang="en-US" altLang="zh-CN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3635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以弗所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书 第一章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zh-CN" altLang="en-US" dirty="0" smtClean="0">
                <a:ea typeface="宋体" pitchFamily="2" charset="-122"/>
              </a:rPr>
              <a:t>问安</a:t>
            </a:r>
            <a:r>
              <a:rPr lang="en-US" altLang="zh-CN" dirty="0" smtClean="0">
                <a:ea typeface="宋体" pitchFamily="2" charset="-122"/>
              </a:rPr>
              <a:t>(1</a:t>
            </a:r>
            <a:r>
              <a:rPr lang="zh-CN" altLang="en-US" dirty="0">
                <a:ea typeface="宋体" pitchFamily="2" charset="-122"/>
              </a:rPr>
              <a:t>：</a:t>
            </a:r>
            <a:r>
              <a:rPr lang="en-US" altLang="zh-CN" dirty="0" smtClean="0">
                <a:ea typeface="宋体" pitchFamily="2" charset="-122"/>
              </a:rPr>
              <a:t>1-2)</a:t>
            </a:r>
          </a:p>
          <a:p>
            <a:pPr eaLnBrk="1" hangingPunct="1"/>
            <a:r>
              <a:rPr lang="zh-CN" altLang="en-US" dirty="0">
                <a:ea typeface="宋体" pitchFamily="2" charset="-122"/>
              </a:rPr>
              <a:t>救</a:t>
            </a:r>
            <a:r>
              <a:rPr lang="zh-CN" altLang="en-US" dirty="0" smtClean="0">
                <a:ea typeface="宋体" pitchFamily="2" charset="-122"/>
              </a:rPr>
              <a:t>恩（</a:t>
            </a:r>
            <a:r>
              <a:rPr lang="en-US" altLang="zh-CN" dirty="0" smtClean="0">
                <a:ea typeface="宋体" pitchFamily="2" charset="-122"/>
              </a:rPr>
              <a:t>1</a:t>
            </a:r>
            <a:r>
              <a:rPr lang="zh-CN" altLang="en-US" dirty="0" smtClean="0">
                <a:ea typeface="宋体" pitchFamily="2" charset="-122"/>
              </a:rPr>
              <a:t>：</a:t>
            </a:r>
            <a:r>
              <a:rPr lang="en-US" altLang="zh-CN" dirty="0" smtClean="0">
                <a:ea typeface="宋体" pitchFamily="2" charset="-122"/>
              </a:rPr>
              <a:t>3-14</a:t>
            </a:r>
            <a:r>
              <a:rPr lang="zh-CN" altLang="en-US" dirty="0" smtClean="0">
                <a:ea typeface="宋体" pitchFamily="2" charset="-122"/>
              </a:rPr>
              <a:t>）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r>
              <a:rPr lang="zh-CN" altLang="en-US" dirty="0" smtClean="0">
                <a:ea typeface="宋体" pitchFamily="2" charset="-122"/>
              </a:rPr>
              <a:t>祷</a:t>
            </a:r>
            <a:r>
              <a:rPr lang="zh-CN" altLang="en-US" dirty="0" smtClean="0">
                <a:ea typeface="宋体" pitchFamily="2" charset="-122"/>
              </a:rPr>
              <a:t>告（</a:t>
            </a:r>
            <a:r>
              <a:rPr lang="en-US" altLang="zh-CN" dirty="0" smtClean="0">
                <a:ea typeface="宋体" pitchFamily="2" charset="-122"/>
              </a:rPr>
              <a:t>1</a:t>
            </a:r>
            <a:r>
              <a:rPr lang="zh-CN" altLang="en-US" dirty="0" smtClean="0">
                <a:ea typeface="宋体" pitchFamily="2" charset="-122"/>
              </a:rPr>
              <a:t>：</a:t>
            </a:r>
            <a:r>
              <a:rPr lang="en-US" altLang="zh-CN" dirty="0" smtClean="0">
                <a:ea typeface="宋体" pitchFamily="2" charset="-122"/>
              </a:rPr>
              <a:t>15-23</a:t>
            </a:r>
            <a:r>
              <a:rPr lang="zh-CN" altLang="en-US" dirty="0" smtClean="0">
                <a:ea typeface="宋体" pitchFamily="2" charset="-122"/>
              </a:rPr>
              <a:t>）</a:t>
            </a:r>
            <a:endParaRPr lang="en-US" altLang="zh-CN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8025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以弗所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书 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1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1-2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</a:t>
            </a:r>
            <a:r>
              <a:rPr lang="zh-CN" altLang="en-US" sz="2800" dirty="0">
                <a:ea typeface="宋体" pitchFamily="2" charset="-122"/>
              </a:rPr>
              <a:t>奉神旨意，作基督耶稣使徒的保罗，写信给在以弗所的圣徒，就是在基督耶稣里有忠心的</a:t>
            </a:r>
            <a:r>
              <a:rPr lang="zh-CN" altLang="en-US" sz="2800" dirty="0" smtClean="0">
                <a:ea typeface="宋体" pitchFamily="2" charset="-122"/>
              </a:rPr>
              <a:t>人。</a:t>
            </a:r>
            <a:r>
              <a:rPr lang="en-US" altLang="zh-CN" sz="2800" dirty="0">
                <a:ea typeface="宋体" pitchFamily="2" charset="-122"/>
              </a:rPr>
              <a:t>1:2 </a:t>
            </a:r>
            <a:r>
              <a:rPr lang="zh-CN" altLang="en-US" sz="2800" dirty="0">
                <a:ea typeface="宋体" pitchFamily="2" charset="-122"/>
              </a:rPr>
              <a:t>愿恩惠平安，从神我们的父，和主耶稣基督，归与你们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TW" altLang="en-US" sz="2800" dirty="0">
                <a:ea typeface="宋体" pitchFamily="2" charset="-122"/>
              </a:rPr>
              <a:t>写信的</a:t>
            </a:r>
            <a:r>
              <a:rPr lang="zh-TW" altLang="en-US" sz="2800" dirty="0" smtClean="0">
                <a:ea typeface="宋体" pitchFamily="2" charset="-122"/>
              </a:rPr>
              <a:t>人</a:t>
            </a:r>
            <a:endParaRPr lang="en-US" altLang="zh-TW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收信</a:t>
            </a:r>
            <a:r>
              <a:rPr lang="zh-CN" altLang="en-US" sz="2800" dirty="0" smtClean="0">
                <a:ea typeface="宋体" pitchFamily="2" charset="-122"/>
              </a:rPr>
              <a:t>人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恩</a:t>
            </a:r>
            <a:r>
              <a:rPr lang="zh-CN" altLang="en-US" sz="2800" dirty="0" smtClean="0">
                <a:ea typeface="宋体" pitchFamily="2" charset="-122"/>
              </a:rPr>
              <a:t>惠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平安</a:t>
            </a:r>
            <a:endParaRPr lang="zh-TW" altLang="en-US" sz="2800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4516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天上各样属灵的福气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1:3</a:t>
            </a:r>
            <a:r>
              <a:rPr lang="zh-CN" altLang="en-US" sz="2800" dirty="0">
                <a:ea typeface="宋体" pitchFamily="2" charset="-122"/>
              </a:rPr>
              <a:t>愿颂赞归与我们主耶稣基督的</a:t>
            </a:r>
            <a:r>
              <a:rPr lang="zh-CN" altLang="en-US" sz="2800" dirty="0" smtClean="0">
                <a:ea typeface="宋体" pitchFamily="2" charset="-122"/>
              </a:rPr>
              <a:t>父神</a:t>
            </a:r>
            <a:r>
              <a:rPr lang="zh-CN" altLang="en-US" sz="2800" dirty="0">
                <a:ea typeface="宋体" pitchFamily="2" charset="-122"/>
              </a:rPr>
              <a:t>，他在基督里，曾赐给我们天上各样属灵的福气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救恩从神开始，基督是途径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福</a:t>
            </a:r>
            <a:r>
              <a:rPr lang="zh-CN" altLang="en-US" sz="2800" dirty="0" smtClean="0">
                <a:ea typeface="宋体" pitchFamily="2" charset="-122"/>
              </a:rPr>
              <a:t>气</a:t>
            </a:r>
            <a:endParaRPr lang="en-US" altLang="zh-CN" sz="2800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sz="2400" dirty="0">
                <a:ea typeface="宋体" pitchFamily="2" charset="-122"/>
              </a:rPr>
              <a:t>天</a:t>
            </a:r>
            <a:r>
              <a:rPr lang="zh-CN" altLang="en-US" sz="2400" dirty="0" smtClean="0">
                <a:ea typeface="宋体" pitchFamily="2" charset="-122"/>
              </a:rPr>
              <a:t>上的</a:t>
            </a:r>
            <a:endParaRPr lang="en-US" altLang="zh-CN" sz="2400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sz="2400" dirty="0">
                <a:ea typeface="宋体" pitchFamily="2" charset="-122"/>
              </a:rPr>
              <a:t>属灵</a:t>
            </a:r>
            <a:r>
              <a:rPr lang="zh-CN" altLang="en-US" sz="2400" dirty="0" smtClean="0">
                <a:ea typeface="宋体" pitchFamily="2" charset="-122"/>
              </a:rPr>
              <a:t>的</a:t>
            </a:r>
            <a:endParaRPr lang="en-US" altLang="zh-CN" sz="2400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sz="2400" dirty="0">
                <a:ea typeface="宋体" pitchFamily="2" charset="-122"/>
              </a:rPr>
              <a:t>所有</a:t>
            </a:r>
            <a:r>
              <a:rPr lang="zh-CN" altLang="en-US" sz="2400" dirty="0" smtClean="0">
                <a:ea typeface="宋体" pitchFamily="2" charset="-122"/>
              </a:rPr>
              <a:t>的</a:t>
            </a:r>
            <a:endParaRPr lang="en-US" altLang="zh-CN" sz="2400" dirty="0" smtClean="0">
              <a:ea typeface="宋体" pitchFamily="2" charset="-122"/>
            </a:endParaRPr>
          </a:p>
          <a:p>
            <a:pPr lvl="1" eaLnBrk="1" hangingPunct="1"/>
            <a:r>
              <a:rPr lang="zh-CN" altLang="en-US" sz="2400" dirty="0" smtClean="0">
                <a:ea typeface="宋体" pitchFamily="2" charset="-122"/>
              </a:rPr>
              <a:t>已经</a:t>
            </a:r>
            <a:endParaRPr lang="en-US" altLang="zh-CN" sz="2400" dirty="0" smtClean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7166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拣选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1:4 </a:t>
            </a:r>
            <a:r>
              <a:rPr lang="zh-CN" altLang="en-US" sz="2800" dirty="0">
                <a:ea typeface="宋体" pitchFamily="2" charset="-122"/>
              </a:rPr>
              <a:t>就如神从创立世界以前，在基督里拣选了我们，使我们在他面前成为圣洁，无有瑕疵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救恩的目的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救恩的方法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9435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豫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定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1:5 </a:t>
            </a:r>
            <a:r>
              <a:rPr lang="zh-CN" altLang="en-US" sz="2800" dirty="0">
                <a:ea typeface="宋体" pitchFamily="2" charset="-122"/>
              </a:rPr>
              <a:t>又因爱我们，就按著自己意旨所喜悦的，豫定我们，藉著耶稣基督得儿子的名分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豫</a:t>
            </a:r>
            <a:r>
              <a:rPr lang="zh-CN" altLang="en-US" sz="2800" dirty="0" smtClean="0">
                <a:ea typeface="宋体" pitchFamily="2" charset="-122"/>
              </a:rPr>
              <a:t>定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儿</a:t>
            </a:r>
            <a:r>
              <a:rPr lang="zh-CN" altLang="en-US" sz="2800" dirty="0" smtClean="0">
                <a:ea typeface="宋体" pitchFamily="2" charset="-122"/>
              </a:rPr>
              <a:t>子的名分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得儿子名分的途径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9495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神恩典的荣耀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1:6 </a:t>
            </a:r>
            <a:r>
              <a:rPr lang="zh-CN" altLang="en-US" sz="2800" dirty="0">
                <a:ea typeface="宋体" pitchFamily="2" charset="-122"/>
              </a:rPr>
              <a:t>使他荣耀的恩典得著称赞。这恩典是他在爱子里所赐给我们的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救恩的目的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称赞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爱子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0543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在基督里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1:3</a:t>
            </a:r>
            <a:r>
              <a:rPr lang="zh-CN" altLang="en-US" sz="2800" dirty="0">
                <a:ea typeface="宋体" pitchFamily="2" charset="-122"/>
              </a:rPr>
              <a:t>愿颂赞归与我们主耶稣基督的</a:t>
            </a:r>
            <a:r>
              <a:rPr lang="zh-CN" altLang="en-US" sz="2800" dirty="0" smtClean="0">
                <a:ea typeface="宋体" pitchFamily="2" charset="-122"/>
              </a:rPr>
              <a:t>父神</a:t>
            </a:r>
            <a:r>
              <a:rPr lang="zh-CN" altLang="en-US" sz="2800" dirty="0">
                <a:ea typeface="宋体" pitchFamily="2" charset="-122"/>
              </a:rPr>
              <a:t>，他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在基督里</a:t>
            </a:r>
            <a:r>
              <a:rPr lang="zh-CN" altLang="en-US" sz="2800" dirty="0">
                <a:ea typeface="宋体" pitchFamily="2" charset="-122"/>
              </a:rPr>
              <a:t>，曾赐给我们天上各样属灵的福气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1:4 </a:t>
            </a:r>
            <a:r>
              <a:rPr lang="zh-CN" altLang="en-US" sz="2800" dirty="0">
                <a:ea typeface="宋体" pitchFamily="2" charset="-122"/>
              </a:rPr>
              <a:t>就如神从创立世界以前，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在基督里</a:t>
            </a:r>
            <a:r>
              <a:rPr lang="zh-CN" altLang="en-US" sz="2800" dirty="0">
                <a:ea typeface="宋体" pitchFamily="2" charset="-122"/>
              </a:rPr>
              <a:t>拣选了我们，使我们在他面前成为圣洁，无有瑕疵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1:5 </a:t>
            </a:r>
            <a:r>
              <a:rPr lang="zh-CN" altLang="en-US" sz="2800" dirty="0">
                <a:ea typeface="宋体" pitchFamily="2" charset="-122"/>
              </a:rPr>
              <a:t>又因爱我们，就按著自己意旨所喜悦的，豫定我们，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藉著耶稣基督</a:t>
            </a:r>
            <a:r>
              <a:rPr lang="zh-CN" altLang="en-US" sz="2800" dirty="0">
                <a:ea typeface="宋体" pitchFamily="2" charset="-122"/>
              </a:rPr>
              <a:t>得儿子的名分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>
                <a:ea typeface="宋体" pitchFamily="2" charset="-122"/>
              </a:rPr>
              <a:t>1:6 </a:t>
            </a:r>
            <a:r>
              <a:rPr lang="zh-CN" altLang="en-US" sz="2800" dirty="0">
                <a:ea typeface="宋体" pitchFamily="2" charset="-122"/>
              </a:rPr>
              <a:t>使他荣耀的恩典得著称赞。这恩典是他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在爱子里</a:t>
            </a:r>
            <a:r>
              <a:rPr lang="zh-CN" altLang="en-US" sz="2800" dirty="0">
                <a:ea typeface="宋体" pitchFamily="2" charset="-122"/>
              </a:rPr>
              <a:t>所赐给我们的。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909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救赎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1:7 </a:t>
            </a:r>
            <a:r>
              <a:rPr lang="zh-CN" altLang="en-US" sz="2800" dirty="0">
                <a:ea typeface="宋体" pitchFamily="2" charset="-122"/>
              </a:rPr>
              <a:t>我们藉这爱子的血，得蒙救赎，过犯得以</a:t>
            </a:r>
            <a:r>
              <a:rPr lang="zh-CN" altLang="en-US" sz="2800" dirty="0" smtClean="0">
                <a:ea typeface="宋体" pitchFamily="2" charset="-122"/>
              </a:rPr>
              <a:t>赦免</a:t>
            </a:r>
            <a:r>
              <a:rPr lang="zh-CN" altLang="en-US" sz="2800" dirty="0">
                <a:ea typeface="宋体" pitchFamily="2" charset="-122"/>
              </a:rPr>
              <a:t>，乃是照他丰富的恩典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TW" altLang="en-US" sz="2800" dirty="0">
                <a:ea typeface="宋体" pitchFamily="2" charset="-122"/>
              </a:rPr>
              <a:t>爱子的</a:t>
            </a:r>
            <a:r>
              <a:rPr lang="zh-TW" altLang="en-US" sz="2800" dirty="0" smtClean="0">
                <a:ea typeface="宋体" pitchFamily="2" charset="-122"/>
              </a:rPr>
              <a:t>血</a:t>
            </a:r>
            <a:endParaRPr lang="en-US" altLang="zh-TW" sz="2800" dirty="0" smtClean="0">
              <a:ea typeface="宋体" pitchFamily="2" charset="-122"/>
            </a:endParaRPr>
          </a:p>
          <a:p>
            <a:pPr eaLnBrk="1" hangingPunct="1"/>
            <a:r>
              <a:rPr lang="zh-TW" altLang="en-US" sz="2800" dirty="0">
                <a:ea typeface="宋体" pitchFamily="2" charset="-122"/>
              </a:rPr>
              <a:t>救</a:t>
            </a:r>
            <a:r>
              <a:rPr lang="zh-TW" altLang="en-US" sz="2800" dirty="0" smtClean="0">
                <a:ea typeface="宋体" pitchFamily="2" charset="-122"/>
              </a:rPr>
              <a:t>赎</a:t>
            </a:r>
            <a:endParaRPr lang="en-US" altLang="zh-TW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丰富的恩</a:t>
            </a:r>
            <a:r>
              <a:rPr lang="zh-CN" altLang="en-US" sz="2800" dirty="0">
                <a:ea typeface="宋体" pitchFamily="2" charset="-122"/>
              </a:rPr>
              <a:t>典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65968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恩典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1:8 </a:t>
            </a:r>
            <a:r>
              <a:rPr lang="zh-CN" altLang="en-US" sz="2800" dirty="0">
                <a:ea typeface="宋体" pitchFamily="2" charset="-122"/>
              </a:rPr>
              <a:t>这恩典是神用诸般智慧聪明，充充足足赏给我们的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这恩典是怎样给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7951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旨意的奥秘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1:9  </a:t>
            </a:r>
            <a:r>
              <a:rPr lang="zh-CN" altLang="en-US" sz="2800" dirty="0">
                <a:ea typeface="宋体" pitchFamily="2" charset="-122"/>
              </a:rPr>
              <a:t>都是照他自己所豫定的美意，叫我们知道他旨意的奥秘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将恩典浇灌给我们的目的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7325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神的终极心意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1:10 </a:t>
            </a:r>
            <a:r>
              <a:rPr lang="zh-CN" altLang="en-US" sz="2800" dirty="0">
                <a:ea typeface="宋体" pitchFamily="2" charset="-122"/>
              </a:rPr>
              <a:t>要照所安排的，在日期满足的时候，使天上地上一切所有的，都在基督里同归于一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TW" altLang="en-US" sz="2800" dirty="0">
                <a:ea typeface="宋体" pitchFamily="2" charset="-122"/>
              </a:rPr>
              <a:t>所安排</a:t>
            </a:r>
            <a:r>
              <a:rPr lang="zh-TW" altLang="en-US" sz="2800" dirty="0" smtClean="0">
                <a:ea typeface="宋体" pitchFamily="2" charset="-122"/>
              </a:rPr>
              <a:t>的</a:t>
            </a:r>
            <a:endParaRPr lang="en-US" altLang="zh-TW" sz="2800" dirty="0" smtClean="0">
              <a:ea typeface="宋体" pitchFamily="2" charset="-122"/>
            </a:endParaRPr>
          </a:p>
          <a:p>
            <a:pPr eaLnBrk="1" hangingPunct="1"/>
            <a:r>
              <a:rPr lang="zh-TW" altLang="en-US" sz="2800" dirty="0">
                <a:ea typeface="宋体" pitchFamily="2" charset="-122"/>
              </a:rPr>
              <a:t>同归于</a:t>
            </a:r>
            <a:r>
              <a:rPr lang="zh-TW" altLang="en-US" sz="2800" dirty="0" smtClean="0">
                <a:ea typeface="宋体" pitchFamily="2" charset="-122"/>
              </a:rPr>
              <a:t>一</a:t>
            </a:r>
            <a:endParaRPr lang="en-US" altLang="zh-TW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日期满足的时候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3304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基业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1:11  </a:t>
            </a:r>
            <a:r>
              <a:rPr lang="zh-CN" altLang="en-US" sz="2800" dirty="0">
                <a:ea typeface="宋体" pitchFamily="2" charset="-122"/>
              </a:rPr>
              <a:t>我们也在他里面得了基业，这原是那位随己意行作万事的，照著他旨意所豫定的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我</a:t>
            </a:r>
            <a:r>
              <a:rPr lang="zh-CN" altLang="en-US" sz="2800" dirty="0" smtClean="0">
                <a:ea typeface="宋体" pitchFamily="2" charset="-122"/>
              </a:rPr>
              <a:t>们得基业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随己意行作万事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54075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神的荣耀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1:12 </a:t>
            </a:r>
            <a:r>
              <a:rPr lang="zh-CN" altLang="en-US" sz="2800" dirty="0">
                <a:ea typeface="宋体" pitchFamily="2" charset="-122"/>
              </a:rPr>
              <a:t>叫他的荣耀，从我们这首先在基督里有盼望的人，可以得著称赞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神的荣</a:t>
            </a:r>
            <a:r>
              <a:rPr lang="zh-CN" altLang="en-US" sz="2800" dirty="0" smtClean="0">
                <a:ea typeface="宋体" pitchFamily="2" charset="-122"/>
              </a:rPr>
              <a:t>耀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得著称赞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693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旨意的奥秘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1:7 </a:t>
            </a:r>
            <a:r>
              <a:rPr lang="zh-CN" altLang="en-US" sz="2800" dirty="0">
                <a:ea typeface="宋体" pitchFamily="2" charset="-122"/>
              </a:rPr>
              <a:t>我们藉这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爱子</a:t>
            </a:r>
            <a:r>
              <a:rPr lang="zh-CN" altLang="en-US" sz="2800" dirty="0">
                <a:ea typeface="宋体" pitchFamily="2" charset="-122"/>
              </a:rPr>
              <a:t>的血，得蒙救赎，过犯得以赦免，乃是照他丰富的恩典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1:8 </a:t>
            </a:r>
            <a:r>
              <a:rPr lang="zh-CN" altLang="en-US" sz="2800" dirty="0">
                <a:ea typeface="宋体" pitchFamily="2" charset="-122"/>
              </a:rPr>
              <a:t>这恩典是神用诸般智慧聪明，充充足足赏给我们的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>
                <a:ea typeface="宋体" pitchFamily="2" charset="-122"/>
              </a:rPr>
              <a:t>1:9  </a:t>
            </a:r>
            <a:r>
              <a:rPr lang="zh-CN" altLang="en-US" sz="2800" dirty="0">
                <a:ea typeface="宋体" pitchFamily="2" charset="-122"/>
              </a:rPr>
              <a:t>都是照他自己所豫定的美意，叫我们知道他旨意的奥秘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>
                <a:ea typeface="宋体" pitchFamily="2" charset="-122"/>
              </a:rPr>
              <a:t>1:10 </a:t>
            </a:r>
            <a:r>
              <a:rPr lang="zh-CN" altLang="en-US" sz="2800" dirty="0">
                <a:ea typeface="宋体" pitchFamily="2" charset="-122"/>
              </a:rPr>
              <a:t>要照所安排的，在日期满足的时候，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使天上地上一切所有的，都在基督里同归于一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1:11  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我们</a:t>
            </a:r>
            <a:r>
              <a:rPr lang="zh-CN" altLang="en-US" sz="2800" dirty="0">
                <a:ea typeface="宋体" pitchFamily="2" charset="-122"/>
              </a:rPr>
              <a:t>也在他里面得了基业，这原是那位随己意行作万事的，照著他旨意所豫定的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1:12 </a:t>
            </a:r>
            <a:r>
              <a:rPr lang="zh-CN" altLang="en-US" sz="2800" dirty="0">
                <a:ea typeface="宋体" pitchFamily="2" charset="-122"/>
              </a:rPr>
              <a:t>叫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他的荣耀</a:t>
            </a:r>
            <a:r>
              <a:rPr lang="zh-CN" altLang="en-US" sz="2800" dirty="0">
                <a:ea typeface="宋体" pitchFamily="2" charset="-122"/>
              </a:rPr>
              <a:t>，从我们这首先在基督里有盼望的人，可以</a:t>
            </a:r>
            <a:r>
              <a:rPr lang="zh-CN" altLang="en-US" sz="2800" dirty="0">
                <a:solidFill>
                  <a:srgbClr val="FF0000"/>
                </a:solidFill>
                <a:ea typeface="宋体" pitchFamily="2" charset="-122"/>
              </a:rPr>
              <a:t>得著称赞</a:t>
            </a:r>
            <a:r>
              <a:rPr lang="zh-CN" altLang="en-US" sz="2800" dirty="0">
                <a:ea typeface="宋体" pitchFamily="2" charset="-122"/>
              </a:rPr>
              <a:t>。</a:t>
            </a:r>
          </a:p>
          <a:p>
            <a:pPr eaLnBrk="1" hangingPunct="1"/>
            <a:endParaRPr lang="zh-CN" altLang="en-US" sz="2800" dirty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01208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圣灵的印记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1:13 </a:t>
            </a:r>
            <a:r>
              <a:rPr lang="zh-CN" altLang="en-US" sz="2800" dirty="0">
                <a:ea typeface="宋体" pitchFamily="2" charset="-122"/>
              </a:rPr>
              <a:t>你们既听见真理的道，就是那叫你们得救的福音，也信了基督，既然信他，就受了所应许的圣灵为印记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真理的道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TW" altLang="en-US" sz="2800" dirty="0">
                <a:ea typeface="宋体" pitchFamily="2" charset="-122"/>
              </a:rPr>
              <a:t>得救的福</a:t>
            </a:r>
            <a:r>
              <a:rPr lang="zh-TW" altLang="en-US" sz="2800" dirty="0" smtClean="0">
                <a:ea typeface="宋体" pitchFamily="2" charset="-122"/>
              </a:rPr>
              <a:t>音</a:t>
            </a:r>
            <a:endParaRPr lang="en-US" altLang="zh-TW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圣</a:t>
            </a:r>
            <a:r>
              <a:rPr lang="zh-CN" altLang="en-US" sz="2800" dirty="0" smtClean="0">
                <a:ea typeface="宋体" pitchFamily="2" charset="-122"/>
              </a:rPr>
              <a:t>灵的印记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1430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凭据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1:14 </a:t>
            </a:r>
            <a:r>
              <a:rPr lang="zh-CN" altLang="en-US" sz="2800" dirty="0">
                <a:ea typeface="宋体" pitchFamily="2" charset="-122"/>
              </a:rPr>
              <a:t>这圣灵，是我们得基业的凭据，（原文作质）直等</a:t>
            </a:r>
            <a:r>
              <a:rPr lang="zh-CN" altLang="en-US" sz="2800" dirty="0" smtClean="0">
                <a:ea typeface="宋体" pitchFamily="2" charset="-122"/>
              </a:rPr>
              <a:t>到神</a:t>
            </a:r>
            <a:r>
              <a:rPr lang="zh-CN" altLang="en-US" sz="2800" dirty="0">
                <a:ea typeface="宋体" pitchFamily="2" charset="-122"/>
              </a:rPr>
              <a:t>之民（民原文作产业）被赎，使他的荣耀得著称赞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凭据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08150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神计划的实施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1:15 </a:t>
            </a:r>
            <a:r>
              <a:rPr lang="zh-CN" altLang="en-US" sz="2800" dirty="0">
                <a:ea typeface="宋体" pitchFamily="2" charset="-122"/>
              </a:rPr>
              <a:t>因此，我既听见你们信从主耶稣，亲爱众圣徒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>
                <a:ea typeface="宋体" pitchFamily="2" charset="-122"/>
              </a:rPr>
              <a:t>1:16 </a:t>
            </a:r>
            <a:r>
              <a:rPr lang="zh-CN" altLang="en-US" sz="2800" dirty="0">
                <a:ea typeface="宋体" pitchFamily="2" charset="-122"/>
              </a:rPr>
              <a:t>就为你们不住的感谢神，祷告的时候，常题到你们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救恩的实现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感</a:t>
            </a:r>
            <a:r>
              <a:rPr lang="zh-CN" altLang="en-US" sz="2800" dirty="0" smtClean="0">
                <a:ea typeface="宋体" pitchFamily="2" charset="-122"/>
              </a:rPr>
              <a:t>谢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祷告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2649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真知道他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1:17 </a:t>
            </a:r>
            <a:r>
              <a:rPr lang="zh-CN" altLang="en-US" sz="2800" dirty="0">
                <a:ea typeface="宋体" pitchFamily="2" charset="-122"/>
              </a:rPr>
              <a:t>求我们主耶稣基督的神，荣耀的父，将那赐人智慧和启示的灵，赏给你们，使你们真知道他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智慧和启示的</a:t>
            </a:r>
            <a:r>
              <a:rPr lang="zh-CN" altLang="en-US" sz="2800" dirty="0" smtClean="0">
                <a:ea typeface="宋体" pitchFamily="2" charset="-122"/>
              </a:rPr>
              <a:t>灵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认识神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7915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看见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1:18 </a:t>
            </a:r>
            <a:r>
              <a:rPr lang="zh-CN" altLang="en-US" sz="2800" dirty="0">
                <a:ea typeface="宋体" pitchFamily="2" charset="-122"/>
              </a:rPr>
              <a:t>并且照明你们心中的眼睛，使你们知道他的恩召有何等指望。他在圣徒中得的基业，有何等丰盛的荣耀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心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指望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4008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神的能力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1:19</a:t>
            </a:r>
            <a:r>
              <a:rPr lang="zh-CN" altLang="en-US" sz="2800" dirty="0" smtClean="0">
                <a:ea typeface="宋体" pitchFamily="2" charset="-122"/>
              </a:rPr>
              <a:t>并</a:t>
            </a:r>
            <a:r>
              <a:rPr lang="zh-CN" altLang="en-US" sz="2800" dirty="0">
                <a:ea typeface="宋体" pitchFamily="2" charset="-122"/>
              </a:rPr>
              <a:t>知道他向我们这信的人所显的能力，是何等浩大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 smtClean="0">
                <a:ea typeface="宋体" pitchFamily="2" charset="-122"/>
              </a:rPr>
              <a:t>1:20</a:t>
            </a:r>
            <a:r>
              <a:rPr lang="zh-CN" altLang="en-US" sz="2800" dirty="0" smtClean="0">
                <a:ea typeface="宋体" pitchFamily="2" charset="-122"/>
              </a:rPr>
              <a:t>就</a:t>
            </a:r>
            <a:r>
              <a:rPr lang="zh-CN" altLang="en-US" sz="2800" dirty="0">
                <a:ea typeface="宋体" pitchFamily="2" charset="-122"/>
              </a:rPr>
              <a:t>是照他在基督身上，所运行的大能大力，使他从死里复活，叫他在天上坐在自己的右边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 smtClean="0">
                <a:ea typeface="宋体" pitchFamily="2" charset="-122"/>
              </a:rPr>
              <a:t>1:21</a:t>
            </a:r>
            <a:r>
              <a:rPr lang="zh-CN" altLang="en-US" sz="2800" dirty="0" smtClean="0">
                <a:ea typeface="宋体" pitchFamily="2" charset="-122"/>
              </a:rPr>
              <a:t>远</a:t>
            </a:r>
            <a:r>
              <a:rPr lang="zh-CN" altLang="en-US" sz="2800" dirty="0">
                <a:ea typeface="宋体" pitchFamily="2" charset="-122"/>
              </a:rPr>
              <a:t>超过一切执政的，掌权的，有能的，主治的，和一切有名的。不但是今世的，连来世的也都超过了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神的能力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死里复活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基</a:t>
            </a:r>
            <a:r>
              <a:rPr lang="zh-CN" altLang="en-US" sz="2800" dirty="0" smtClean="0">
                <a:ea typeface="宋体" pitchFamily="2" charset="-122"/>
              </a:rPr>
              <a:t>督的崇高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69543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教会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1:22 </a:t>
            </a:r>
            <a:r>
              <a:rPr lang="zh-CN" altLang="en-US" sz="2800" dirty="0">
                <a:ea typeface="宋体" pitchFamily="2" charset="-122"/>
              </a:rPr>
              <a:t>又将万有服在他的脚下，使他为教会作万有之首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1:23 </a:t>
            </a:r>
            <a:r>
              <a:rPr lang="zh-CN" altLang="en-US" sz="2800" dirty="0">
                <a:ea typeface="宋体" pitchFamily="2" charset="-122"/>
              </a:rPr>
              <a:t>教会是他的身体，是那充满万有者所充满的。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教</a:t>
            </a:r>
            <a:r>
              <a:rPr lang="zh-CN" altLang="en-US" sz="2800" dirty="0" smtClean="0">
                <a:ea typeface="宋体" pitchFamily="2" charset="-122"/>
              </a:rPr>
              <a:t>会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基督的身体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充满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7130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默想经文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1:10 </a:t>
            </a:r>
            <a:r>
              <a:rPr lang="zh-CN" altLang="en-US" sz="2800" dirty="0">
                <a:ea typeface="宋体" pitchFamily="2" charset="-122"/>
              </a:rPr>
              <a:t>要照所安排的，在日期满足的时候，使天上地上一切所有的，都在基督里同归于一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4614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16494</TotalTime>
  <Words>7152</Words>
  <Application>Microsoft Office PowerPoint</Application>
  <PresentationFormat>On-screen Show (4:3)</PresentationFormat>
  <Paragraphs>280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三谷基督徒会堂成人主日学</vt:lpstr>
      <vt:lpstr>以弗所书简介</vt:lpstr>
      <vt:lpstr>以弗所书 第一章</vt:lpstr>
      <vt:lpstr>以弗所书 1：1-2</vt:lpstr>
      <vt:lpstr>天上各样属灵的福气</vt:lpstr>
      <vt:lpstr>拣选</vt:lpstr>
      <vt:lpstr>豫定</vt:lpstr>
      <vt:lpstr>神恩典的荣耀</vt:lpstr>
      <vt:lpstr>在基督里</vt:lpstr>
      <vt:lpstr>救赎</vt:lpstr>
      <vt:lpstr>恩典</vt:lpstr>
      <vt:lpstr>旨意的奥秘</vt:lpstr>
      <vt:lpstr>神的终极心意</vt:lpstr>
      <vt:lpstr>基业</vt:lpstr>
      <vt:lpstr>神的荣耀</vt:lpstr>
      <vt:lpstr>旨意的奥秘</vt:lpstr>
      <vt:lpstr>圣灵的印记</vt:lpstr>
      <vt:lpstr>凭据</vt:lpstr>
      <vt:lpstr>神计划的实施</vt:lpstr>
      <vt:lpstr>真知道他</vt:lpstr>
      <vt:lpstr>看见</vt:lpstr>
      <vt:lpstr>神的能力</vt:lpstr>
      <vt:lpstr>教会</vt:lpstr>
      <vt:lpstr>默想经文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464</cp:revision>
  <cp:lastPrinted>2015-06-14T14:44:34Z</cp:lastPrinted>
  <dcterms:created xsi:type="dcterms:W3CDTF">2004-09-08T20:24:53Z</dcterms:created>
  <dcterms:modified xsi:type="dcterms:W3CDTF">2016-06-05T15:18:25Z</dcterms:modified>
</cp:coreProperties>
</file>