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16" r:id="rId2"/>
    <p:sldId id="312" r:id="rId3"/>
    <p:sldId id="313" r:id="rId4"/>
    <p:sldId id="314" r:id="rId5"/>
    <p:sldId id="283" r:id="rId6"/>
    <p:sldId id="294" r:id="rId7"/>
    <p:sldId id="297" r:id="rId8"/>
    <p:sldId id="295" r:id="rId9"/>
    <p:sldId id="296" r:id="rId10"/>
    <p:sldId id="280" r:id="rId11"/>
    <p:sldId id="309" r:id="rId12"/>
    <p:sldId id="308" r:id="rId13"/>
    <p:sldId id="31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6153" autoAdjust="0"/>
  </p:normalViewPr>
  <p:slideViewPr>
    <p:cSldViewPr snapToGrid="0" snapToObjects="1">
      <p:cViewPr varScale="1">
        <p:scale>
          <a:sx n="60" d="100"/>
          <a:sy n="60" d="100"/>
        </p:scale>
        <p:origin x="-2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9E331-CC8A-2B41-9EA6-206F646EB0EA}" type="datetimeFigureOut">
              <a:rPr lang="en-US" smtClean="0"/>
              <a:t>8/27/16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2BCE2-F83D-1E4C-8E97-963B5F545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什么叫我已经与基督同钉十字架？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以保罗为例，在还在叫扫罗时，他是迫害基督，迫害教会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在大马色的路上遇见主，好像换了一个人，不但名字改了，他的生命是一个新的生命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那个扫罗就好比被钉死在十字架上，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有一个新的保罗活出来，是因信神儿子而活。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这一切发生在保罗遇见主以后，那个老我的生命与主同订十字架，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被对付掉。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我们有没有这个与主同钉十字架的经历？这是一个得救的经历。如果不钉十字架，现在活着的还是那个老我，没有生命的改变。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我们更多的是看见“一些”老我“被钉了，不是完全。从一些心思意念里还能找到旧的生命。所以我们常常提醒自己，要被起十字架来跟随主。起初，我们有那么多的东西要对付，背着十字架来跟从是何等的艰辛。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我们看到这里保罗的经历</a:t>
            </a:r>
            <a:r>
              <a:rPr lang="zh-CN" altLang="en-US" smtClean="0"/>
              <a:t>，就看见在</a:t>
            </a:r>
            <a:r>
              <a:rPr lang="zh-CN" altLang="en-US" dirty="0" smtClean="0"/>
              <a:t>他里面活着的是基督的生命。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前几天有一个弟兄问我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－基督徒不是不能吃猪肉吗？我想弟兄是在看以赛亚书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65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66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17.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我就和弟兄讲，我们就在读加拉太书，希望这本书能帮到弟兄。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但舊約律法，確有輕重的分別，因主耶穌責備法利賽人時曾說：“你們這假冒為善的文士和法利賽人有禍了！因為你們將薄荷，茴香，芹菜獻上十分之一，那律法上更重要的事，就是公義，憐憫，信實，反倒不行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…”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（太二三：</a:t>
            </a:r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zh-CHT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），可見道德律比禮儀律更重要。</a:t>
            </a:r>
            <a:endParaRPr lang="en-US" altLang="zh-CH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H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）行律法带来的问题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活在律法下面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在罗马书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章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节，他这样回答：“我们晓得律法上的话，都是对律法以下之人说的，好塞住各人的口，叫普世的人都伏在上帝的审判之下。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也就是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，在律法之下的人就是违背律法的人，他们也是在律法的判决之下。这就是基督徒不在律法之下的原因。他们没有违背它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——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没有犯罪，也不能被它判刑。因此，他们不是在律法之下，而是在恩典的大能之下。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假冒伪善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有外在的行为，没有神的生命。举个例子，安息日救掉进井里的羊</a:t>
            </a: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在街口祷告，等等。主与有罪的税吏吃饭，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主与撒玛利亚妇人交谈，这似乎和敬虔的守神律法的犹太人相比是不守律法。但是主的爱高过律法。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“耶稣对他说，你要尽心、尽性、尽意，爱主你的上帝。这是诫命中的第一，且是最大的。其次也相仿，就是要爱人如己。这两条诫命，是律法和先知一切道理的总纲。”（太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37—40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是一面镜子而已，守律法不是目的，不是出路。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主成全律法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所以我们不是说要不要守律法，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而是说当我们已经抓住了那成全律法的主耶稣，律法就被完全了。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78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功用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律法仍具效力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－神不能以有罪为无罪，如果我们不知罪，就被赦罪，他不公义，与我们无益。律法是让我们知道我们是什么样的光景。－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有罪的，又没办法活在律法的要求里，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唯有等待他的恩典。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我们可以仍在罪中，叫恩典显多么？”换句话说，上帝的恩典给了我们一个可以违背祂律法的通行证吗？他的回答是：“断乎不可。我们在罪上死了的人，岂可仍在罪中活著呢。”（罗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 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我们必须非常谨慎地向大家指明律法所不能做的。虽然律法指明何谓罪，但却没有救人离罪的能力。在律法里面，没有称义和洁净罪恶的恩典。遵守全律法的所有的行为不足以使一个灵魂被拯救。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“所以凡有血气的没有一个，因行律法，能在上帝面前称义。因为律法本是叫人知罪。” （罗</a:t>
            </a:r>
            <a:r>
              <a:rPr lang="en-US" altLang="zh-TW" dirty="0" smtClean="0"/>
              <a:t>3</a:t>
            </a:r>
            <a:r>
              <a:rPr lang="zh-TW" altLang="en-US" dirty="0" smtClean="0"/>
              <a:t>：</a:t>
            </a:r>
            <a:r>
              <a:rPr lang="en-US" altLang="zh-TW" dirty="0" smtClean="0"/>
              <a:t>20</a:t>
            </a:r>
            <a:r>
              <a:rPr lang="zh-TW" altLang="en-US" dirty="0" smtClean="0"/>
              <a:t>） </a:t>
            </a:r>
            <a:endParaRPr lang="en-US" altLang="zh-CN" dirty="0" smtClean="0"/>
          </a:p>
          <a:p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律法与恩典不是相互竞争，而是完美协作的关系。律法指出罪恶，恩典救人脱离罪恶。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你们得救是本乎恩，也因着信，这并不是出于自己，乃是上帝所赐的。也不是出于行为，免得有人自夸。”（弗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</a:t>
            </a: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举个例子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开车在德国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有些地方没有限速，有些地方有。我拿了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ticket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2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开车在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Madison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，没有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ticket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，但开车有恩典，为了不会伤到人。凭着良知（良心）开车。当然如果超速，还是要承担后果。但是速度的控制是为了人，不是为了遵守交通规则。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）有一个教会，有一段时间就是讲恩典的教会。因为讲律法，知对错而已，不能帮到我们。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）父母对待孩子，光讲对错是没有办法帮到孩子。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总结：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所以“我因律法，就向律法死了”，叫我们可以向神活。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律法本身是好的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我们在律法里有所不能，会落在定罪里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现在活着的不再是我，乃是耶稣基督在我里面活。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－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活在律法之上。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我们主基督耶稣，为我们付上代价，把我们从律法底下赎出来，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神就因着我们信主耶稣基督看我们为义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（新的道路）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zh-CN" altLang="en-US" dirty="0" smtClean="0"/>
              <a:t>借着主的生命，我们就不在律法之下。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r>
              <a:rPr lang="zh-CN" altLang="zh-CN" dirty="0" smtClean="0">
                <a:solidFill>
                  <a:srgbClr val="FF0000"/>
                </a:solidFill>
              </a:rPr>
              <a:t>“</a:t>
            </a:r>
            <a:r>
              <a:rPr lang="zh-CN" altLang="en-US" dirty="0" smtClean="0">
                <a:solidFill>
                  <a:srgbClr val="FF0000"/>
                </a:solidFill>
              </a:rPr>
              <a:t>我不敢废掉神的恩典。</a:t>
            </a:r>
            <a:r>
              <a:rPr lang="zh-TW" altLang="en-US" dirty="0" smtClean="0">
                <a:solidFill>
                  <a:srgbClr val="FF0000"/>
                </a:solidFill>
              </a:rPr>
              <a:t>义若是借着律法得的，基督就是徒然死了</a:t>
            </a:r>
            <a:r>
              <a:rPr lang="zh-CN" altLang="en-US" dirty="0" smtClean="0">
                <a:solidFill>
                  <a:srgbClr val="FF0000"/>
                </a:solidFill>
              </a:rPr>
              <a:t>”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所以我们不是说要不要守律法，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而是说当我们已经抓住了那成全律法的主耶稣，律法就被完全了。现今我们所求的就是在基督里。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67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今天我们每个信主的人都要思考：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 smtClean="0"/>
              <a:t>1</a:t>
            </a:r>
            <a:r>
              <a:rPr lang="zh-CN" altLang="en-US" dirty="0" smtClean="0"/>
              <a:t>）我们信主蒙恩的经历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是靠逻辑，知识，还是凭相信？若不是那赐人智慧与启示的灵，我们没有办法认识神。江守道得救的见证。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我们得着那应许的圣灵了吗？得救的印记。圣灵在我们里面常有催逼，提醒，担忧，喜乐，圣灵不是那暂时的情感，冲动。。。如唱诗歌。。要有亲近神的，感恩的，因着赞美，敬拜而来的，而不是音乐的感觉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 smtClean="0"/>
              <a:t>3</a:t>
            </a:r>
            <a:r>
              <a:rPr lang="zh-CN" altLang="en-US" dirty="0" smtClean="0"/>
              <a:t>）我们每天有经历圣灵的带领吗？还是我们每天活在“肉体中”？如果我们不是在圣灵的带领里，每天支取神的恩典，很可惜，我们和没有得救的基督徒是一样的。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这里，保罗对加拉太人很强烈的指责。靠信心进入神的门，离开律法的定罪，却在神面前却走律法的道路，靠肉身行事。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19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引用创世记</a:t>
            </a:r>
            <a:r>
              <a:rPr lang="en-US" altLang="zh-CN" dirty="0" smtClean="0"/>
              <a:t>15:6</a:t>
            </a:r>
            <a:r>
              <a:rPr lang="zh-CN" altLang="en-US" dirty="0" smtClean="0"/>
              <a:t>，以亚伯拉罕为例，因为亚伯拉罕是犹太人的祖先</a:t>
            </a:r>
            <a:endParaRPr lang="en-US" altLang="zh-CN" dirty="0" smtClean="0"/>
          </a:p>
          <a:p>
            <a:r>
              <a:rPr lang="zh-CN" altLang="en-US" dirty="0" smtClean="0"/>
              <a:t>亚伯拉罕的信心</a:t>
            </a:r>
            <a:r>
              <a:rPr lang="en-US" altLang="zh-CN" dirty="0" smtClean="0"/>
              <a:t> </a:t>
            </a:r>
            <a:r>
              <a:rPr lang="zh-CN" altLang="en-US" dirty="0" smtClean="0"/>
              <a:t>。他的信心不是嘴上的，而是在生命的实际当中，信靠神。－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献以撒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这里的类比：</a:t>
            </a:r>
            <a:endParaRPr lang="en-US" altLang="zh-CN" dirty="0" smtClean="0"/>
          </a:p>
          <a:p>
            <a:r>
              <a:rPr lang="zh-CN" altLang="en-US" dirty="0" smtClean="0"/>
              <a:t>亚伯拉罕信神，神就算他为义，他与神立约后，按神的要求行割礼为立约的印记</a:t>
            </a:r>
            <a:endParaRPr lang="en-US" altLang="zh-CN" dirty="0" smtClean="0"/>
          </a:p>
          <a:p>
            <a:r>
              <a:rPr lang="zh-CN" altLang="en-US" dirty="0" smtClean="0"/>
              <a:t>我们因信神，进入神的恩典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神赐下圣灵为印记。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可见，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 </a:t>
            </a:r>
            <a:r>
              <a:rPr lang="zh-CN" altLang="en-US" dirty="0" smtClean="0"/>
              <a:t>行律法不是称义的必要条件。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）不管是犹太人还是外邦人，在神面前称义，唯有借着信心，没有别的道路。</a:t>
            </a:r>
            <a:endParaRPr lang="en-US" dirty="0" smtClean="0"/>
          </a:p>
          <a:p>
            <a:endParaRPr lang="en-US" dirty="0" smtClean="0"/>
          </a:p>
          <a:p>
            <a:r>
              <a:rPr lang="zh-CN" altLang="en-US" dirty="0" smtClean="0"/>
              <a:t>万国都必因你得福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这是恩典临到外邦人的应许。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74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我们凭着信心，与信心带来的应许有分。</a:t>
            </a:r>
            <a:endParaRPr lang="en-US" altLang="zh-CN" dirty="0" smtClean="0"/>
          </a:p>
          <a:p>
            <a:r>
              <a:rPr lang="zh-CN" altLang="en-US" dirty="0" smtClean="0"/>
              <a:t>我们因着信基督，进到亚伯拉罕的应许里。</a:t>
            </a:r>
            <a:endParaRPr lang="en-US" altLang="zh-CN" dirty="0" smtClean="0"/>
          </a:p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3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合一是何等的宝贵：</a:t>
            </a:r>
            <a:endParaRPr lang="en-US" altLang="zh-CN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不论是犹太人，外邦人（希腊人代表外邦人）都可以来到神的面前。对犹太基督徒来讲，这就是说，他们守律法也好，外邦人不守律法也好，都与神的恩典有分。律法不加增什么。</a:t>
            </a:r>
            <a:endParaRPr lang="en-US" altLang="zh-CN" dirty="0" smtClean="0"/>
          </a:p>
          <a:p>
            <a:r>
              <a:rPr lang="zh-CN" altLang="en-US" dirty="0" smtClean="0"/>
              <a:t>不论是自主的，为奴的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我们真的很难想象，若不是神的恩典，当时的人怎么有可能讲出这样的话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都成为一，没有区分，都平等，这是神的普世救恩的发表。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或男或女，在当时女人没有地位，可是若不是圣灵的感动，保罗怎能讲出这样的话？他曾经因着属灵次序的缘故，说过不许女人讲道，可是在神的恩典里面没有区分。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13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因着属乎基督，身份上有改变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成为亚伯拉罕的后裔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进入神的应许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成为神的儿女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承受神的产业。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什么是神的产业，神的产业都包括那些？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例子：儿子都是按照名分得父亲的产业。神的儿子承受什么呢？</a:t>
            </a:r>
            <a:endParaRPr lang="en-US" altLang="zh-CN" dirty="0" smtClean="0"/>
          </a:p>
          <a:p>
            <a:r>
              <a:rPr lang="zh-CN" altLang="en-US" dirty="0" smtClean="0"/>
              <a:t>我们的得着神的产业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）回到起初的伊甸园，管理万有，他要带领我们进入新天新地。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）得着神的性情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－基督在我们里面活，因着基督，得享一切属灵的福气</a:t>
            </a:r>
            <a:endParaRPr lang="en-US" altLang="zh-CN" dirty="0" smtClean="0"/>
          </a:p>
          <a:p>
            <a:r>
              <a:rPr lang="zh-CN" altLang="zh-CN" dirty="0" smtClean="0"/>
              <a:t>3</a:t>
            </a:r>
            <a:r>
              <a:rPr lang="zh-CN" altLang="en-US" dirty="0" smtClean="0"/>
              <a:t>）我们必要像他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磨成神儿子的形象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同时，</a:t>
            </a:r>
            <a:endParaRPr lang="en-US" altLang="zh-CN" dirty="0" smtClean="0"/>
          </a:p>
          <a:p>
            <a:r>
              <a:rPr lang="zh-CN" altLang="en-US" dirty="0" smtClean="0"/>
              <a:t>我们也成为神的产业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）成为神国的子民。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）神的旨意成就在我们中间。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如何承受神的产业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在基督里。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2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0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9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2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2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8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7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7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912196"/>
          </a:xfrm>
        </p:spPr>
        <p:txBody>
          <a:bodyPr>
            <a:normAutofit/>
          </a:bodyPr>
          <a:lstStyle/>
          <a:p>
            <a:pPr algn="ctr"/>
            <a:r>
              <a:rPr lang="zh-CN" altLang="en-US" sz="5100" b="1" dirty="0" smtClean="0">
                <a:solidFill>
                  <a:schemeClr val="tx1"/>
                </a:solidFill>
              </a:rPr>
              <a:t>加拉太书</a:t>
            </a:r>
            <a:r>
              <a:rPr lang="zh-CN" altLang="en-US" sz="5100" b="1" dirty="0" smtClean="0">
                <a:solidFill>
                  <a:schemeClr val="tx1"/>
                </a:solidFill>
              </a:rPr>
              <a:t>二</a:t>
            </a:r>
            <a:r>
              <a:rPr lang="zh-CN" altLang="en-US" sz="5100" b="1" dirty="0" smtClean="0">
                <a:solidFill>
                  <a:schemeClr val="tx1"/>
                </a:solidFill>
              </a:rPr>
              <a:t>章</a:t>
            </a:r>
            <a:endParaRPr lang="en-US" altLang="zh-CN" sz="5100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5100" b="1" dirty="0" smtClean="0">
                <a:solidFill>
                  <a:schemeClr val="tx1"/>
                </a:solidFill>
              </a:rPr>
              <a:t>补充</a:t>
            </a:r>
            <a:endParaRPr lang="en-US" altLang="zh-CN" sz="5100" b="1" dirty="0">
              <a:solidFill>
                <a:schemeClr val="tx1"/>
              </a:solidFill>
            </a:endParaRP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10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0545"/>
            <a:ext cx="8229600" cy="52256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dirty="0" smtClean="0"/>
              <a:t>2</a:t>
            </a:r>
            <a:r>
              <a:rPr lang="en-US" altLang="zh-CN" dirty="0" smtClean="0"/>
              <a:t>:20 </a:t>
            </a:r>
            <a:r>
              <a:rPr lang="zh-TW" altLang="en-US" dirty="0" smtClean="0"/>
              <a:t>我已经</a:t>
            </a:r>
            <a:r>
              <a:rPr lang="zh-TW" altLang="en-US" dirty="0"/>
              <a:t>与基督同钉十字架，现在活着的不再是我，乃是基督在我里面活着；并且我如今在肉身活着，是因信神的儿子而活，他是爱我，为我舍己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CN" altLang="en-US" dirty="0" smtClean="0"/>
              <a:t>从前的生命（血气的）被钉了十字架</a:t>
            </a:r>
            <a:endParaRPr lang="en-US" altLang="zh-CN" dirty="0" smtClean="0"/>
          </a:p>
          <a:p>
            <a:r>
              <a:rPr lang="zh-CN" altLang="en-US" dirty="0" smtClean="0"/>
              <a:t>现在的生命</a:t>
            </a:r>
            <a:r>
              <a:rPr lang="zh-CN" altLang="zh-CN" dirty="0" smtClean="0"/>
              <a:t>（</a:t>
            </a:r>
            <a:r>
              <a:rPr lang="zh-CN" altLang="en-US" dirty="0" smtClean="0"/>
              <a:t>基督耶稣的生命）</a:t>
            </a:r>
            <a:endParaRPr lang="en-US" altLang="zh-CN" dirty="0" smtClean="0"/>
          </a:p>
          <a:p>
            <a:r>
              <a:rPr lang="zh-CN" altLang="zh-CN" dirty="0"/>
              <a:t>“</a:t>
            </a:r>
            <a:r>
              <a:rPr lang="zh-CN" altLang="en-US" dirty="0"/>
              <a:t>并且我如今在肉身活着，是因信神儿子的信实而活”－等待完全的救赎</a:t>
            </a:r>
            <a:endParaRPr lang="en-US" altLang="zh-CN" dirty="0"/>
          </a:p>
          <a:p>
            <a:r>
              <a:rPr lang="zh-CN" altLang="en-US" dirty="0"/>
              <a:t>我们要从自己守律法，到交出主权，让基督的生命在我们身上显大</a:t>
            </a:r>
            <a:endParaRPr lang="en-US" altLang="zh-CN" dirty="0"/>
          </a:p>
          <a:p>
            <a:r>
              <a:rPr lang="zh-CN" altLang="en-US" dirty="0"/>
              <a:t>顺着圣灵行事，作新造的人。</a:t>
            </a:r>
            <a:endParaRPr lang="en-US" altLang="zh-CN" dirty="0"/>
          </a:p>
          <a:p>
            <a:endParaRPr lang="en-US" altLang="zh-TW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363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910"/>
            <a:ext cx="8229600" cy="1143000"/>
          </a:xfrm>
        </p:spPr>
        <p:txBody>
          <a:bodyPr/>
          <a:lstStyle/>
          <a:p>
            <a:r>
              <a:rPr lang="zh-CN" altLang="en-US" dirty="0"/>
              <a:t>要不要守律法？</a:t>
            </a:r>
            <a:endParaRPr lang="en-US" altLang="zh-C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45" y="1020242"/>
            <a:ext cx="6303049" cy="5837758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2:16</a:t>
            </a:r>
            <a:r>
              <a:rPr lang="zh-CN" altLang="en-US" sz="2400" dirty="0"/>
              <a:t>“</a:t>
            </a:r>
            <a:r>
              <a:rPr lang="zh-TW" altLang="en-US" sz="2400" dirty="0"/>
              <a:t>使我们因信基督称义，不因行律法称义</a:t>
            </a:r>
            <a:r>
              <a:rPr lang="zh-CN" altLang="en-US" sz="2400" dirty="0"/>
              <a:t>”</a:t>
            </a:r>
            <a:endParaRPr lang="en-US" altLang="zh-TW" sz="2400" dirty="0"/>
          </a:p>
          <a:p>
            <a:r>
              <a:rPr lang="zh-CN" altLang="en-US" sz="2400" dirty="0" smtClean="0"/>
              <a:t>旧约中十诫，饮食条例等。</a:t>
            </a:r>
            <a:endParaRPr lang="en-US" altLang="zh-TW" sz="2400" dirty="0" smtClean="0"/>
          </a:p>
          <a:p>
            <a:r>
              <a:rPr lang="zh-CN" altLang="en-US" sz="2400" dirty="0" smtClean="0"/>
              <a:t>律法不能把我们带到神的面前。如果我们活在</a:t>
            </a:r>
            <a:r>
              <a:rPr lang="zh-CN" altLang="en-US" sz="2400" dirty="0"/>
              <a:t>律法下面，就会落在律法的</a:t>
            </a:r>
            <a:r>
              <a:rPr lang="zh-CN" altLang="en-US" sz="2400" dirty="0" smtClean="0"/>
              <a:t>定罪里</a:t>
            </a:r>
            <a:endParaRPr lang="en-US" altLang="zh-CN" sz="2400" dirty="0" smtClean="0"/>
          </a:p>
          <a:p>
            <a:r>
              <a:rPr lang="zh-CN" altLang="en-US" sz="2400" dirty="0" smtClean="0"/>
              <a:t>主说</a:t>
            </a:r>
            <a:r>
              <a:rPr lang="zh-CN" altLang="en-US" sz="2400" dirty="0"/>
              <a:t>“我来不是要废掉律法，而是要成全”</a:t>
            </a:r>
            <a:endParaRPr lang="en-US" altLang="zh-CN" sz="2400" dirty="0"/>
          </a:p>
          <a:p>
            <a:pPr lvl="1"/>
            <a:r>
              <a:rPr lang="zh-CN" altLang="en-US" sz="2400" dirty="0"/>
              <a:t>什么叫成全律法？</a:t>
            </a:r>
            <a:endParaRPr lang="en-US" altLang="zh-CN" sz="2400" dirty="0"/>
          </a:p>
          <a:p>
            <a:pPr lvl="2"/>
            <a:r>
              <a:rPr lang="zh-CN" altLang="en-US" sz="2000" dirty="0"/>
              <a:t>主耶稣完全满足了律法的要求</a:t>
            </a:r>
            <a:r>
              <a:rPr lang="en-US" altLang="zh-CN" sz="2000" dirty="0"/>
              <a:t> </a:t>
            </a:r>
            <a:r>
              <a:rPr lang="zh-CN" altLang="en-US" sz="2000" dirty="0"/>
              <a:t>－</a:t>
            </a:r>
            <a:r>
              <a:rPr lang="en-US" altLang="zh-CN" sz="2000" dirty="0"/>
              <a:t> </a:t>
            </a:r>
            <a:r>
              <a:rPr lang="zh-CN" altLang="en-US" sz="2000" dirty="0"/>
              <a:t>没有犯罪</a:t>
            </a:r>
            <a:endParaRPr lang="en-US" altLang="zh-CN" sz="2000" dirty="0"/>
          </a:p>
          <a:p>
            <a:pPr lvl="2"/>
            <a:r>
              <a:rPr lang="zh-CN" altLang="en-US" sz="2000" dirty="0" smtClean="0"/>
              <a:t>主生在律法之下，且被钉死。</a:t>
            </a:r>
            <a:endParaRPr lang="en-US" altLang="zh-CN" sz="2000" dirty="0" smtClean="0"/>
          </a:p>
          <a:p>
            <a:pPr lvl="2"/>
            <a:r>
              <a:rPr lang="zh-CN" altLang="en-US" sz="2000" dirty="0" smtClean="0"/>
              <a:t>主替我们死</a:t>
            </a:r>
            <a:r>
              <a:rPr lang="zh-CN" altLang="en-US" sz="2000" dirty="0"/>
              <a:t>，为我们付上律法的代价，</a:t>
            </a:r>
            <a:r>
              <a:rPr lang="en-US" altLang="zh-CN" sz="2000" dirty="0"/>
              <a:t> </a:t>
            </a:r>
            <a:r>
              <a:rPr lang="zh-CN" altLang="en-US" sz="2000" dirty="0"/>
              <a:t>使我们不必借着律法去到神的面前，</a:t>
            </a:r>
            <a:r>
              <a:rPr lang="en-US" altLang="zh-CN" sz="2000" dirty="0"/>
              <a:t> </a:t>
            </a:r>
            <a:r>
              <a:rPr lang="zh-CN" altLang="en-US" sz="2000" dirty="0"/>
              <a:t>乃是借着主的恩典，</a:t>
            </a:r>
            <a:r>
              <a:rPr lang="en-US" altLang="zh-CN" sz="2000" dirty="0"/>
              <a:t> </a:t>
            </a:r>
            <a:r>
              <a:rPr lang="zh-CN" altLang="en-US" sz="2000" dirty="0"/>
              <a:t>这就是成全了律法。</a:t>
            </a:r>
            <a:endParaRPr lang="en-US" altLang="zh-CN" sz="2000" dirty="0"/>
          </a:p>
          <a:p>
            <a:pPr lvl="2"/>
            <a:endParaRPr lang="en-US" altLang="zh-CN" sz="2000" dirty="0"/>
          </a:p>
          <a:p>
            <a:pPr marL="914400" lvl="2" indent="0">
              <a:buNone/>
            </a:pPr>
            <a:r>
              <a:rPr lang="zh-TW" altLang="en-US" sz="2000" dirty="0"/>
              <a:t>“这样，我们因信废了律法么？断乎不是，更是坚固律法。”（罗</a:t>
            </a:r>
            <a:r>
              <a:rPr lang="en-US" altLang="zh-TW" sz="2000" dirty="0"/>
              <a:t>3</a:t>
            </a:r>
            <a:r>
              <a:rPr lang="zh-TW" altLang="en-US" sz="2000" dirty="0"/>
              <a:t>：</a:t>
            </a:r>
            <a:r>
              <a:rPr lang="en-US" altLang="zh-TW" sz="2000" dirty="0"/>
              <a:t>31</a:t>
            </a:r>
            <a:r>
              <a:rPr lang="zh-TW" altLang="en-US" sz="2000" dirty="0" smtClean="0"/>
              <a:t>）</a:t>
            </a:r>
            <a:endParaRPr lang="en-US" altLang="zh-TW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294" y="1232910"/>
            <a:ext cx="2743219" cy="431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5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539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dirty="0"/>
              <a:t>为什么神还给我们律法</a:t>
            </a:r>
            <a:r>
              <a:rPr lang="zh-CN" altLang="en-US" dirty="0" smtClean="0"/>
              <a:t>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968" y="899042"/>
            <a:ext cx="8846311" cy="5667461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Songti SC Regular"/>
                <a:cs typeface="Songti SC Regular"/>
              </a:rPr>
              <a:t>律法是神心意的发表</a:t>
            </a:r>
            <a:r>
              <a:rPr lang="zh-CN" altLang="zh-CN" sz="2000" dirty="0">
                <a:latin typeface="Songti SC Regular"/>
                <a:cs typeface="Songti SC Regular"/>
              </a:rPr>
              <a:t>。</a:t>
            </a:r>
            <a:r>
              <a:rPr lang="zh-CN" altLang="en-US" sz="2000" dirty="0">
                <a:latin typeface="Songti SC Regular"/>
                <a:cs typeface="Songti SC Regular"/>
              </a:rPr>
              <a:t>如果能够按着律法来作，人就可以活在神的面前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r>
              <a:rPr lang="zh-CN" altLang="en-US" sz="2000" dirty="0">
                <a:latin typeface="Songti SC Regular"/>
                <a:cs typeface="Songti SC Regular"/>
              </a:rPr>
              <a:t>“律法是因着人的软弱，有所不能行”－这是</a:t>
            </a:r>
            <a:r>
              <a:rPr lang="zh-CN" altLang="en-US" sz="2000" dirty="0" smtClean="0">
                <a:latin typeface="Songti SC Regular"/>
                <a:cs typeface="Songti SC Regular"/>
              </a:rPr>
              <a:t>人的问题，</a:t>
            </a:r>
            <a:r>
              <a:rPr lang="en-US" altLang="zh-CN" sz="2000" dirty="0" smtClean="0">
                <a:latin typeface="Songti SC Regular"/>
                <a:cs typeface="Songti SC Regular"/>
              </a:rPr>
              <a:t> </a:t>
            </a:r>
            <a:r>
              <a:rPr lang="zh-CN" altLang="en-US" sz="2000" dirty="0" smtClean="0">
                <a:latin typeface="Songti SC Regular"/>
                <a:cs typeface="Songti SC Regular"/>
              </a:rPr>
              <a:t>结果落在定罪里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r>
              <a:rPr lang="zh-CN" altLang="en-US" sz="2000" dirty="0">
                <a:latin typeface="Songti SC Regular"/>
                <a:cs typeface="Songti SC Regular"/>
              </a:rPr>
              <a:t>律法的功用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pPr lvl="1"/>
            <a:r>
              <a:rPr lang="zh-CN" altLang="en-US" sz="2000" dirty="0">
                <a:latin typeface="Songti SC Regular"/>
                <a:cs typeface="Songti SC Regular"/>
              </a:rPr>
              <a:t>叫人知罪，</a:t>
            </a:r>
            <a:r>
              <a:rPr lang="en-US" altLang="zh-CN" sz="2000" dirty="0">
                <a:latin typeface="Songti SC Regular"/>
                <a:cs typeface="Songti SC Regular"/>
              </a:rPr>
              <a:t> </a:t>
            </a:r>
            <a:r>
              <a:rPr lang="zh-CN" altLang="en-US" sz="2000" dirty="0">
                <a:latin typeface="Songti SC Regular"/>
                <a:cs typeface="Songti SC Regular"/>
              </a:rPr>
              <a:t>神不能以有罪为无罪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pPr lvl="1"/>
            <a:r>
              <a:rPr lang="zh-CN" altLang="en-US" sz="2000" dirty="0">
                <a:latin typeface="Songti SC Regular"/>
                <a:cs typeface="Songti SC Regular"/>
              </a:rPr>
              <a:t>预备我们的心等候</a:t>
            </a:r>
            <a:r>
              <a:rPr lang="zh-CN" altLang="en-US" sz="2000" dirty="0" smtClean="0">
                <a:latin typeface="Songti SC Regular"/>
                <a:cs typeface="Songti SC Regular"/>
              </a:rPr>
              <a:t>恩典（训蒙的师傅）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pPr lvl="1"/>
            <a:r>
              <a:rPr lang="zh-CN" altLang="en-US" sz="2000" dirty="0">
                <a:latin typeface="Songti SC Regular"/>
                <a:cs typeface="Songti SC Regular"/>
              </a:rPr>
              <a:t>律法对我们属灵的成长没有帮助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endParaRPr lang="en-US" altLang="zh-CN" sz="2000" dirty="0" smtClean="0">
              <a:latin typeface="Songti SC Regular"/>
              <a:cs typeface="Songti SC Regular"/>
            </a:endParaRPr>
          </a:p>
          <a:p>
            <a:r>
              <a:rPr lang="zh-CN" altLang="en-US" sz="2000" dirty="0">
                <a:latin typeface="Songti SC Regular"/>
                <a:cs typeface="Songti SC Regular"/>
              </a:rPr>
              <a:t>“我因律法，就向律法死了”，如此律法在我们身上没有权柄。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r>
              <a:rPr lang="zh-CN" altLang="en-US" sz="2000" dirty="0" smtClean="0">
                <a:latin typeface="Songti SC Regular"/>
                <a:cs typeface="Songti SC Regular"/>
              </a:rPr>
              <a:t>“现在或者不再是我，乃是基督在我里面活着”（</a:t>
            </a:r>
            <a:r>
              <a:rPr lang="en-US" altLang="zh-CN" sz="2000" dirty="0" smtClean="0">
                <a:latin typeface="Songti SC Regular"/>
                <a:cs typeface="Songti SC Regular"/>
              </a:rPr>
              <a:t>2:19</a:t>
            </a:r>
            <a:r>
              <a:rPr lang="zh-CN" altLang="en-US" sz="2000" dirty="0" smtClean="0">
                <a:latin typeface="Songti SC Regular"/>
                <a:cs typeface="Songti SC Regular"/>
              </a:rPr>
              <a:t>）。接受主的救恩，借着主的生命，我们就不在律法之下。</a:t>
            </a:r>
            <a:endParaRPr lang="en-US" altLang="zh-CN" sz="2000" dirty="0" smtClean="0">
              <a:latin typeface="Songti SC Regular"/>
              <a:cs typeface="Songti SC Regular"/>
            </a:endParaRPr>
          </a:p>
          <a:p>
            <a:r>
              <a:rPr lang="zh-CN" altLang="zh-CN" sz="2000" dirty="0" smtClean="0">
                <a:solidFill>
                  <a:srgbClr val="FF0000"/>
                </a:solidFill>
                <a:latin typeface="Songti SC Regular"/>
                <a:cs typeface="Songti SC Regular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Songti SC Regular"/>
                <a:cs typeface="Songti SC Regular"/>
              </a:rPr>
              <a:t>我不敢废掉神的恩典。</a:t>
            </a:r>
            <a:r>
              <a:rPr lang="zh-TW" altLang="en-US" sz="2000" dirty="0">
                <a:solidFill>
                  <a:srgbClr val="FF0000"/>
                </a:solidFill>
                <a:latin typeface="Songti SC Regular"/>
                <a:cs typeface="Songti SC Regular"/>
              </a:rPr>
              <a:t>义若是借着律法得的，基督就是徒然死了</a:t>
            </a:r>
            <a:r>
              <a:rPr lang="zh-CN" altLang="en-US" sz="2000" dirty="0" smtClean="0">
                <a:solidFill>
                  <a:srgbClr val="FF0000"/>
                </a:solidFill>
                <a:latin typeface="Songti SC Regular"/>
                <a:cs typeface="Songti SC Regular"/>
              </a:rPr>
              <a:t>”</a:t>
            </a:r>
            <a:endParaRPr lang="en-US" altLang="zh-CN" sz="2000" dirty="0" smtClean="0">
              <a:solidFill>
                <a:srgbClr val="FF0000"/>
              </a:solidFill>
              <a:latin typeface="Songti SC Regular"/>
              <a:cs typeface="Songti SC Regular"/>
            </a:endParaRPr>
          </a:p>
          <a:p>
            <a:pPr lvl="1"/>
            <a:r>
              <a:rPr lang="zh-CN" altLang="en-US" sz="2000" dirty="0" smtClean="0">
                <a:latin typeface="Songti SC Regular"/>
                <a:cs typeface="Songti SC Regular"/>
              </a:rPr>
              <a:t>不要</a:t>
            </a:r>
            <a:r>
              <a:rPr lang="zh-CN" altLang="en-US" sz="2000" dirty="0">
                <a:latin typeface="Songti SC Regular"/>
                <a:cs typeface="Songti SC Regular"/>
              </a:rPr>
              <a:t>“信”＋守律法</a:t>
            </a:r>
            <a:endParaRPr lang="en-US" altLang="zh-CN" sz="2000" dirty="0">
              <a:latin typeface="Songti SC Regular"/>
              <a:cs typeface="Songti SC Regular"/>
            </a:endParaRPr>
          </a:p>
          <a:p>
            <a:pPr lvl="1"/>
            <a:r>
              <a:rPr lang="zh-CN" altLang="en-US" sz="2000" dirty="0">
                <a:latin typeface="Songti SC Regular"/>
                <a:cs typeface="Songti SC Regular"/>
              </a:rPr>
              <a:t>我们所曾经拆毁的，现在又从新建造，那等于证明我们犯罪</a:t>
            </a:r>
            <a:r>
              <a:rPr lang="zh-CN" altLang="en-US" sz="2000" dirty="0" smtClean="0">
                <a:latin typeface="Songti SC Regular"/>
                <a:cs typeface="Songti SC Regular"/>
              </a:rPr>
              <a:t>了</a:t>
            </a:r>
            <a:endParaRPr lang="en-US" altLang="zh-CN" sz="2000" dirty="0" smtClean="0">
              <a:latin typeface="Songti SC Regular"/>
              <a:cs typeface="Songti SC Regular"/>
            </a:endParaRPr>
          </a:p>
          <a:p>
            <a:pPr lvl="1"/>
            <a:r>
              <a:rPr lang="zh-CN" altLang="en-US" sz="2000" dirty="0"/>
              <a:t>既然我们因着主耶稣基督离开了律法的轭，就不要再回到律法之下</a:t>
            </a:r>
            <a:r>
              <a:rPr lang="zh-CN" altLang="en-US" sz="2000" dirty="0" smtClean="0"/>
              <a:t>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16397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91219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zh-CN" altLang="en-US" sz="5100" b="1" dirty="0" smtClean="0">
                <a:solidFill>
                  <a:schemeClr val="tx1"/>
                </a:solidFill>
              </a:rPr>
              <a:t>加拉太书三章</a:t>
            </a:r>
            <a:endParaRPr lang="en-US" altLang="zh-CN" sz="5100" b="1" dirty="0">
              <a:solidFill>
                <a:schemeClr val="tx1"/>
              </a:solidFill>
            </a:endParaRPr>
          </a:p>
          <a:p>
            <a:pPr algn="ctr"/>
            <a:r>
              <a:rPr lang="zh-CN" altLang="en-US" sz="5100" b="1" dirty="0" smtClean="0">
                <a:solidFill>
                  <a:schemeClr val="tx1"/>
                </a:solidFill>
              </a:rPr>
              <a:t>信心与律法及神的应许</a:t>
            </a:r>
            <a:endParaRPr lang="en-US" altLang="zh-CN" sz="5100" b="1" dirty="0" smtClean="0">
              <a:solidFill>
                <a:schemeClr val="tx1"/>
              </a:solidFill>
            </a:endParaRPr>
          </a:p>
          <a:p>
            <a:pPr algn="ctr"/>
            <a:endParaRPr lang="en-US" altLang="zh-CN" sz="4000" b="1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3:1-5		</a:t>
            </a:r>
            <a:r>
              <a:rPr lang="zh-CN" altLang="en-US" sz="2800" dirty="0" smtClean="0">
                <a:solidFill>
                  <a:schemeClr val="tx1"/>
                </a:solidFill>
              </a:rPr>
              <a:t>加拉</a:t>
            </a:r>
            <a:r>
              <a:rPr lang="zh-CN" altLang="en-US" sz="2800" dirty="0">
                <a:solidFill>
                  <a:schemeClr val="tx1"/>
                </a:solidFill>
              </a:rPr>
              <a:t>太</a:t>
            </a:r>
            <a:r>
              <a:rPr lang="zh-CN" altLang="en-US" sz="2800" dirty="0" smtClean="0">
                <a:solidFill>
                  <a:schemeClr val="tx1"/>
                </a:solidFill>
              </a:rPr>
              <a:t>人的信主经历来看因信称义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3:6-14		</a:t>
            </a:r>
            <a:r>
              <a:rPr lang="zh-CN" altLang="en-US" sz="2800" dirty="0" smtClean="0">
                <a:solidFill>
                  <a:schemeClr val="tx1"/>
                </a:solidFill>
              </a:rPr>
              <a:t>亚伯拉罕之信心与神的应许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</a:p>
          <a:p>
            <a:r>
              <a:rPr lang="zh-CN" altLang="zh-CN" sz="2800" dirty="0">
                <a:solidFill>
                  <a:schemeClr val="tx1"/>
                </a:solidFill>
              </a:rPr>
              <a:t>3</a:t>
            </a:r>
            <a:r>
              <a:rPr lang="en-US" altLang="zh-CN" sz="2800" dirty="0">
                <a:solidFill>
                  <a:schemeClr val="tx1"/>
                </a:solidFill>
              </a:rPr>
              <a:t>: 15-29 </a:t>
            </a:r>
            <a:r>
              <a:rPr lang="en-US" altLang="zh-CN" sz="2800" dirty="0" smtClean="0">
                <a:solidFill>
                  <a:schemeClr val="tx1"/>
                </a:solidFill>
              </a:rPr>
              <a:t>	</a:t>
            </a:r>
            <a:r>
              <a:rPr lang="zh-CN" altLang="en-US" sz="2800" dirty="0" smtClean="0">
                <a:solidFill>
                  <a:schemeClr val="tx1"/>
                </a:solidFill>
              </a:rPr>
              <a:t>律法</a:t>
            </a:r>
            <a:r>
              <a:rPr lang="zh-CN" altLang="en-US" sz="2800" dirty="0">
                <a:solidFill>
                  <a:schemeClr val="tx1"/>
                </a:solidFill>
              </a:rPr>
              <a:t>与神的应许的关系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884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重要经文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685" y="1251541"/>
            <a:ext cx="8582519" cy="56064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 </a:t>
            </a:r>
            <a:r>
              <a:rPr lang="zh-CN" altLang="en-US" dirty="0"/>
              <a:t>我只要问你们这一件，你们受了圣灵，是因行律法呢？是因听信福音呢？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 </a:t>
            </a:r>
            <a:r>
              <a:rPr lang="zh-CN" altLang="en-US" dirty="0"/>
              <a:t>你们既靠圣灵入门，如今还靠肉身成全吗？你们是这样的无知吗？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6 </a:t>
            </a:r>
            <a:r>
              <a:rPr lang="zh-CN" altLang="en-US" dirty="0"/>
              <a:t>正如，亚伯拉罕信神，这就算为他的义。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7 </a:t>
            </a:r>
            <a:r>
              <a:rPr lang="zh-CN" altLang="en-US" dirty="0"/>
              <a:t>所以你们要知道那以信为本的人，就是亚伯拉罕的子孙。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11 </a:t>
            </a:r>
            <a:r>
              <a:rPr lang="zh-CN" altLang="en-US" dirty="0"/>
              <a:t>没有一个人靠着律法在神面前称义，这是明显的。因为经上说，义人必因信得生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26 </a:t>
            </a:r>
            <a:r>
              <a:rPr lang="zh-CN" altLang="en-US" dirty="0"/>
              <a:t>所以你们因信基督耶稣，都是神的儿子。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27 </a:t>
            </a:r>
            <a:r>
              <a:rPr lang="zh-CN" altLang="en-US" dirty="0"/>
              <a:t>你们受洗归入基督的，都是披戴基督了。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28 </a:t>
            </a:r>
            <a:r>
              <a:rPr lang="zh-CN" altLang="en-US" b="1" dirty="0"/>
              <a:t>并不分犹太人，希利尼人，自主的，为奴的，或男或女。因为你们在基督耶稣里都成为一了。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29 </a:t>
            </a:r>
            <a:r>
              <a:rPr lang="zh-CN" altLang="en-US" dirty="0"/>
              <a:t>你们既属乎基督，就是亚伯拉罕的后裔，是照着应许承受产业的了。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64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加拉太人的信主经历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从加拉太人的信主经历</a:t>
            </a:r>
            <a:endParaRPr lang="en-US" altLang="zh-CN" dirty="0" smtClean="0"/>
          </a:p>
          <a:p>
            <a:pPr lvl="1"/>
            <a:r>
              <a:rPr lang="zh-CN" altLang="en-US" dirty="0"/>
              <a:t>听了保罗的福音，凭信心信主后，才受了圣灵</a:t>
            </a:r>
            <a:endParaRPr lang="en-US" altLang="zh-CN" dirty="0"/>
          </a:p>
          <a:p>
            <a:pPr lvl="1"/>
            <a:r>
              <a:rPr lang="zh-CN" altLang="en-US" dirty="0" smtClean="0"/>
              <a:t>信主得救是从圣灵来</a:t>
            </a:r>
            <a:r>
              <a:rPr lang="zh-CN" altLang="zh-CN" dirty="0"/>
              <a:t>，</a:t>
            </a:r>
            <a:r>
              <a:rPr lang="zh-CN" altLang="en-US" dirty="0" smtClean="0"/>
              <a:t>不是从律法来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靠信心得救之后</a:t>
            </a:r>
            <a:r>
              <a:rPr lang="zh-CN" altLang="zh-CN" dirty="0" smtClean="0"/>
              <a:t>“</a:t>
            </a:r>
            <a:r>
              <a:rPr lang="zh-CN" altLang="en-US" dirty="0" smtClean="0"/>
              <a:t>靠肉身成全”？后来犹太派基督徒才要求加拉太人接受律法</a:t>
            </a:r>
            <a:r>
              <a:rPr lang="zh-CN" altLang="zh-CN" dirty="0"/>
              <a:t>，</a:t>
            </a:r>
            <a:r>
              <a:rPr lang="zh-CN" altLang="en-US" dirty="0" smtClean="0"/>
              <a:t>变成“犹太人”行律法？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回到律法对犹太基督徒是走回头路，对加拉太人豪无必要。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29817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亚伯拉罕之约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因信称义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 smtClean="0">
                <a:solidFill>
                  <a:srgbClr val="FF0000"/>
                </a:solidFill>
              </a:rPr>
              <a:t>2:</a:t>
            </a:r>
            <a:r>
              <a:rPr lang="en-US" altLang="zh-TW" b="1" dirty="0" smtClean="0">
                <a:solidFill>
                  <a:srgbClr val="FF0000"/>
                </a:solidFill>
              </a:rPr>
              <a:t>6 </a:t>
            </a:r>
            <a:r>
              <a:rPr lang="zh-CN" altLang="en-US" b="1" dirty="0" smtClean="0">
                <a:solidFill>
                  <a:srgbClr val="FF0000"/>
                </a:solidFill>
              </a:rPr>
              <a:t>“</a:t>
            </a:r>
            <a:r>
              <a:rPr lang="zh-TW" altLang="en-US" b="1" dirty="0" smtClean="0">
                <a:solidFill>
                  <a:srgbClr val="FF0000"/>
                </a:solidFill>
              </a:rPr>
              <a:t>正如</a:t>
            </a:r>
            <a:r>
              <a:rPr lang="zh-TW" altLang="en-US" b="1" dirty="0">
                <a:solidFill>
                  <a:srgbClr val="FF0000"/>
                </a:solidFill>
              </a:rPr>
              <a:t>，亚伯拉罕信神，这就算为他的义</a:t>
            </a:r>
            <a:r>
              <a:rPr lang="zh-TW" altLang="en-US" b="1" dirty="0" smtClean="0">
                <a:solidFill>
                  <a:srgbClr val="FF0000"/>
                </a:solidFill>
              </a:rPr>
              <a:t>。</a:t>
            </a:r>
            <a:r>
              <a:rPr lang="zh-CN" altLang="en-US" b="1" dirty="0" smtClean="0">
                <a:solidFill>
                  <a:srgbClr val="FF0000"/>
                </a:solidFill>
              </a:rPr>
              <a:t>”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000000"/>
                </a:solidFill>
              </a:rPr>
              <a:t>在神与亚伯拉罕立约时，比律法早</a:t>
            </a:r>
            <a:r>
              <a:rPr lang="en-US" altLang="zh-CN" b="1" dirty="0" smtClean="0">
                <a:solidFill>
                  <a:srgbClr val="000000"/>
                </a:solidFill>
              </a:rPr>
              <a:t>430</a:t>
            </a:r>
            <a:r>
              <a:rPr lang="zh-CN" altLang="en-US" b="1" dirty="0" smtClean="0">
                <a:solidFill>
                  <a:srgbClr val="000000"/>
                </a:solidFill>
              </a:rPr>
              <a:t>年。</a:t>
            </a:r>
            <a:endParaRPr lang="en-US" altLang="zh-CN" b="1" dirty="0" smtClean="0">
              <a:solidFill>
                <a:srgbClr val="000000"/>
              </a:solidFill>
            </a:endParaRPr>
          </a:p>
          <a:p>
            <a:r>
              <a:rPr lang="zh-CN" altLang="en-US" b="1" dirty="0" smtClean="0">
                <a:solidFill>
                  <a:srgbClr val="000000"/>
                </a:solidFill>
              </a:rPr>
              <a:t>亚伯拉罕因为信心被神接受，不是因律法称义。</a:t>
            </a:r>
            <a:endParaRPr lang="en-US" altLang="zh-CN" b="1" dirty="0" smtClean="0">
              <a:solidFill>
                <a:srgbClr val="000000"/>
              </a:solidFill>
            </a:endParaRPr>
          </a:p>
          <a:p>
            <a:r>
              <a:rPr lang="zh-TW" altLang="en-US" b="1" dirty="0">
                <a:solidFill>
                  <a:srgbClr val="000000"/>
                </a:solidFill>
                <a:latin typeface="Songti SC Regular"/>
                <a:cs typeface="Songti SC Regular"/>
              </a:rPr>
              <a:t>并且圣经既然预先看明，神要叫外邦人因信称义，</a:t>
            </a:r>
            <a:r>
              <a:rPr lang="zh-TW" altLang="en-US" b="1" dirty="0" smtClean="0">
                <a:solidFill>
                  <a:srgbClr val="000000"/>
                </a:solidFill>
                <a:latin typeface="Songti SC Regular"/>
                <a:cs typeface="Songti SC Regular"/>
              </a:rPr>
              <a:t>就早</a:t>
            </a:r>
            <a:r>
              <a:rPr lang="zh-CN" altLang="en-US" b="1" dirty="0" smtClean="0">
                <a:solidFill>
                  <a:srgbClr val="000000"/>
                </a:solidFill>
                <a:latin typeface="Songti SC Regular"/>
                <a:cs typeface="Songti SC Regular"/>
              </a:rPr>
              <a:t>按着</a:t>
            </a:r>
            <a:r>
              <a:rPr lang="zh-TW" altLang="en-US" b="1" dirty="0" smtClean="0">
                <a:solidFill>
                  <a:srgbClr val="000000"/>
                </a:solidFill>
                <a:latin typeface="Songti SC Regular"/>
                <a:cs typeface="Songti SC Regular"/>
              </a:rPr>
              <a:t>亚伯拉罕</a:t>
            </a:r>
            <a:r>
              <a:rPr lang="zh-CN" altLang="en-US" b="1" smtClean="0">
                <a:solidFill>
                  <a:srgbClr val="000000"/>
                </a:solidFill>
                <a:latin typeface="Songti SC Regular"/>
                <a:cs typeface="Songti SC Regular"/>
              </a:rPr>
              <a:t>的信心</a:t>
            </a:r>
            <a:r>
              <a:rPr lang="zh-TW" altLang="en-US" b="1" smtClean="0">
                <a:solidFill>
                  <a:srgbClr val="000000"/>
                </a:solidFill>
                <a:latin typeface="Songti SC Regular"/>
                <a:cs typeface="Songti SC Regular"/>
              </a:rPr>
              <a:t>，</a:t>
            </a:r>
            <a:r>
              <a:rPr lang="zh-TW" altLang="en-US" b="1" dirty="0">
                <a:solidFill>
                  <a:srgbClr val="000000"/>
                </a:solidFill>
                <a:latin typeface="Songti SC Regular"/>
                <a:cs typeface="Songti SC Regular"/>
              </a:rPr>
              <a:t>说，万国都必因你得福。</a:t>
            </a:r>
          </a:p>
          <a:p>
            <a:endParaRPr lang="zh-TW" altLang="en-US" b="1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9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进入亚伯拉罕的应许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7 </a:t>
            </a:r>
            <a:r>
              <a:rPr lang="zh-TW" altLang="en-US" b="1" dirty="0"/>
              <a:t>所以你们要知道那以信为本的人，就是亚伯拉罕的子孙</a:t>
            </a:r>
            <a:r>
              <a:rPr lang="zh-TW" altLang="en-US" b="1" dirty="0" smtClean="0"/>
              <a:t>。</a:t>
            </a:r>
            <a:endParaRPr lang="en-US" altLang="zh-TW" b="1" dirty="0" smtClean="0"/>
          </a:p>
          <a:p>
            <a:r>
              <a:rPr lang="en-US" altLang="zh-TW" dirty="0"/>
              <a:t>9 </a:t>
            </a:r>
            <a:r>
              <a:rPr lang="zh-TW" altLang="en-US" dirty="0"/>
              <a:t>可见那以信为本的人，和有信心的亚伯拉罕一同得福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b="1" dirty="0"/>
              <a:t>16 </a:t>
            </a:r>
            <a:r>
              <a:rPr lang="zh-TW" altLang="en-US" b="1" dirty="0"/>
              <a:t>所应许的原是向亚伯拉罕和他子孙说的。神并不是说众子孙，指着许多人，乃是说你那一个子孙，指着一个人，就是基督</a:t>
            </a:r>
            <a:r>
              <a:rPr lang="zh-TW" altLang="en-US" b="1" dirty="0" smtClean="0"/>
              <a:t>。</a:t>
            </a:r>
            <a:endParaRPr lang="en-US" altLang="zh-TW" dirty="0" smtClean="0"/>
          </a:p>
          <a:p>
            <a:endParaRPr lang="zh-TW" altLang="en-US" dirty="0"/>
          </a:p>
          <a:p>
            <a:endParaRPr lang="zh-TW" alt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5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律法与应许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260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3:19 </a:t>
            </a:r>
            <a:r>
              <a:rPr lang="zh-TW" altLang="en-US" dirty="0" smtClean="0"/>
              <a:t>这样说</a:t>
            </a:r>
            <a:r>
              <a:rPr lang="zh-TW" altLang="en-US" dirty="0"/>
              <a:t>来，律法是为什么有的呢？原是为过犯添上的，等候</a:t>
            </a:r>
            <a:r>
              <a:rPr lang="zh-TW" altLang="en-US" dirty="0">
                <a:solidFill>
                  <a:srgbClr val="FF0000"/>
                </a:solidFill>
              </a:rPr>
              <a:t>那蒙应许的子孙</a:t>
            </a:r>
            <a:r>
              <a:rPr lang="zh-TW" altLang="en-US" dirty="0"/>
              <a:t>来到。并且是借天使经中保之手设立的。</a:t>
            </a:r>
          </a:p>
          <a:p>
            <a:r>
              <a:rPr lang="zh-CN" altLang="en-US" dirty="0"/>
              <a:t>律法的</a:t>
            </a:r>
            <a:r>
              <a:rPr lang="zh-CN" altLang="en-US" dirty="0" smtClean="0"/>
              <a:t>功用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消极的：知罪，为过犯添上的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积极：等候基督耶稣的救恩</a:t>
            </a:r>
            <a:endParaRPr lang="en-US" altLang="zh-CN" dirty="0" smtClean="0"/>
          </a:p>
          <a:p>
            <a:pPr lvl="1"/>
            <a:r>
              <a:rPr lang="en-US" altLang="zh-CN" b="1" dirty="0" smtClean="0">
                <a:solidFill>
                  <a:srgbClr val="FF0000"/>
                </a:solidFill>
              </a:rPr>
              <a:t>3:24 </a:t>
            </a:r>
            <a:r>
              <a:rPr lang="zh-TW" altLang="en-US" b="1" dirty="0" smtClean="0">
                <a:solidFill>
                  <a:srgbClr val="FF0000"/>
                </a:solidFill>
              </a:rPr>
              <a:t>这样律法是我们训</a:t>
            </a:r>
            <a:r>
              <a:rPr lang="zh-TW" altLang="en-US" b="1" dirty="0">
                <a:solidFill>
                  <a:srgbClr val="FF0000"/>
                </a:solidFill>
              </a:rPr>
              <a:t>蒙的师傅，引我们到基督那里，使我们因信称义</a:t>
            </a:r>
            <a:r>
              <a:rPr lang="zh-TW" altLang="en-US" b="1" dirty="0" smtClean="0">
                <a:solidFill>
                  <a:srgbClr val="FF0000"/>
                </a:solidFill>
              </a:rPr>
              <a:t>。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/>
              <a:t>律法的时效</a:t>
            </a:r>
            <a:endParaRPr lang="en-US" altLang="zh-CN" b="1" dirty="0" smtClean="0"/>
          </a:p>
          <a:p>
            <a:pPr lvl="1"/>
            <a:r>
              <a:rPr lang="zh-CN" altLang="zh-CN" dirty="0" smtClean="0"/>
              <a:t>3</a:t>
            </a:r>
            <a:r>
              <a:rPr lang="en-US" altLang="zh-CN" dirty="0" smtClean="0"/>
              <a:t>:</a:t>
            </a:r>
            <a:r>
              <a:rPr lang="en-US" altLang="zh-TW" dirty="0" smtClean="0"/>
              <a:t>23 </a:t>
            </a:r>
            <a:r>
              <a:rPr lang="zh-TW" altLang="en-US" dirty="0"/>
              <a:t>但这因信得救的理，还未来以先，我们被看守在律法之下，直圈到那将来的真道显明出来。</a:t>
            </a:r>
          </a:p>
          <a:p>
            <a:pPr lvl="1"/>
            <a:r>
              <a:rPr lang="en-US" altLang="zh-CN" b="1" dirty="0" smtClean="0">
                <a:solidFill>
                  <a:srgbClr val="FF0000"/>
                </a:solidFill>
              </a:rPr>
              <a:t>3:</a:t>
            </a:r>
            <a:r>
              <a:rPr lang="en-US" altLang="zh-TW" b="1" dirty="0" smtClean="0">
                <a:solidFill>
                  <a:srgbClr val="FF0000"/>
                </a:solidFill>
              </a:rPr>
              <a:t>25 </a:t>
            </a:r>
            <a:r>
              <a:rPr lang="zh-TW" altLang="en-US" b="1" dirty="0">
                <a:solidFill>
                  <a:srgbClr val="FF0000"/>
                </a:solidFill>
              </a:rPr>
              <a:t>但这因信得救的理，既然来到，我们从此就不在师傅的手下了</a:t>
            </a:r>
            <a:r>
              <a:rPr lang="zh-TW" altLang="en-US" b="1" dirty="0" smtClean="0">
                <a:solidFill>
                  <a:srgbClr val="FF0000"/>
                </a:solidFill>
              </a:rPr>
              <a:t>。</a:t>
            </a:r>
            <a:endParaRPr lang="en-US" altLang="zh-CN" dirty="0" smtClean="0"/>
          </a:p>
          <a:p>
            <a:r>
              <a:rPr lang="zh-CN" altLang="en-US" dirty="0" smtClean="0"/>
              <a:t>神的应许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因信称义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因相信基督耶稣而得救，成为神的儿女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承受神的产业</a:t>
            </a:r>
            <a:endParaRPr lang="en-US" altLang="zh-CN" dirty="0" smtClean="0"/>
          </a:p>
          <a:p>
            <a:r>
              <a:rPr lang="zh-CN" altLang="en-US" dirty="0" smtClean="0"/>
              <a:t>应许不因律法而废去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神给亚伯拉罕的应许先于律法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97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在基督里合一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7636"/>
            <a:ext cx="8229600" cy="52185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b="1" dirty="0" smtClean="0">
                <a:solidFill>
                  <a:srgbClr val="000000"/>
                </a:solidFill>
              </a:rPr>
              <a:t>3:</a:t>
            </a:r>
            <a:r>
              <a:rPr lang="en-US" altLang="zh-TW" b="1" dirty="0" smtClean="0">
                <a:solidFill>
                  <a:srgbClr val="000000"/>
                </a:solidFill>
              </a:rPr>
              <a:t>26 </a:t>
            </a:r>
            <a:r>
              <a:rPr lang="zh-TW" altLang="en-US" b="1" dirty="0">
                <a:solidFill>
                  <a:srgbClr val="000000"/>
                </a:solidFill>
              </a:rPr>
              <a:t>所以你们因信基督耶稣，</a:t>
            </a:r>
            <a:r>
              <a:rPr lang="zh-TW" altLang="en-US" b="1" dirty="0">
                <a:solidFill>
                  <a:srgbClr val="FF0000"/>
                </a:solidFill>
              </a:rPr>
              <a:t>都是</a:t>
            </a:r>
            <a:r>
              <a:rPr lang="zh-TW" altLang="en-US" b="1" dirty="0">
                <a:solidFill>
                  <a:srgbClr val="000000"/>
                </a:solidFill>
              </a:rPr>
              <a:t>神的儿子。</a:t>
            </a: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000000"/>
                </a:solidFill>
              </a:rPr>
              <a:t>3:</a:t>
            </a:r>
            <a:r>
              <a:rPr lang="en-US" altLang="zh-TW" b="1" dirty="0" smtClean="0">
                <a:solidFill>
                  <a:srgbClr val="000000"/>
                </a:solidFill>
              </a:rPr>
              <a:t>27 </a:t>
            </a:r>
            <a:r>
              <a:rPr lang="zh-TW" altLang="en-US" b="1" dirty="0">
                <a:solidFill>
                  <a:srgbClr val="000000"/>
                </a:solidFill>
              </a:rPr>
              <a:t>你们受洗归入基督的，</a:t>
            </a:r>
            <a:r>
              <a:rPr lang="zh-TW" altLang="en-US" b="1" dirty="0">
                <a:solidFill>
                  <a:srgbClr val="FF0000"/>
                </a:solidFill>
              </a:rPr>
              <a:t>都是</a:t>
            </a:r>
            <a:r>
              <a:rPr lang="zh-TW" altLang="en-US" b="1" dirty="0">
                <a:solidFill>
                  <a:srgbClr val="000000"/>
                </a:solidFill>
              </a:rPr>
              <a:t>披戴基督了。</a:t>
            </a: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000000"/>
                </a:solidFill>
              </a:rPr>
              <a:t>3:</a:t>
            </a:r>
            <a:r>
              <a:rPr lang="en-US" altLang="zh-TW" b="1" dirty="0" smtClean="0">
                <a:solidFill>
                  <a:srgbClr val="000000"/>
                </a:solidFill>
              </a:rPr>
              <a:t>28 </a:t>
            </a:r>
            <a:r>
              <a:rPr lang="zh-TW" altLang="en-US" b="1" dirty="0">
                <a:solidFill>
                  <a:srgbClr val="000000"/>
                </a:solidFill>
              </a:rPr>
              <a:t>并不分犹太人，希利尼人，自主的，为奴的，或男或女。因为你们在基督耶稣里</a:t>
            </a:r>
            <a:r>
              <a:rPr lang="zh-TW" altLang="en-US" b="1" dirty="0">
                <a:solidFill>
                  <a:srgbClr val="FF0000"/>
                </a:solidFill>
              </a:rPr>
              <a:t>都成为</a:t>
            </a:r>
            <a:r>
              <a:rPr lang="zh-TW" altLang="en-US" b="1" dirty="0">
                <a:solidFill>
                  <a:srgbClr val="000000"/>
                </a:solidFill>
              </a:rPr>
              <a:t>一了。</a:t>
            </a:r>
          </a:p>
          <a:p>
            <a:r>
              <a:rPr lang="zh-CN" altLang="en-US" dirty="0" smtClean="0"/>
              <a:t>合一的前提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pPr lvl="1"/>
            <a:r>
              <a:rPr lang="zh-CN" altLang="en-US" dirty="0" smtClean="0"/>
              <a:t>信基督耶稣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受洗归入基督</a:t>
            </a:r>
            <a:endParaRPr lang="en-US" altLang="zh-CN" dirty="0" smtClean="0"/>
          </a:p>
          <a:p>
            <a:r>
              <a:rPr lang="zh-CN" altLang="en-US" dirty="0" smtClean="0"/>
              <a:t>合一的应许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不分犹太人和外邦人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不分身份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不分男女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9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承受产业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b="1" dirty="0" smtClean="0">
                <a:solidFill>
                  <a:srgbClr val="000000"/>
                </a:solidFill>
              </a:rPr>
              <a:t>3:29 </a:t>
            </a:r>
            <a:r>
              <a:rPr lang="zh-TW" altLang="en-US" b="1" dirty="0" smtClean="0">
                <a:solidFill>
                  <a:srgbClr val="000000"/>
                </a:solidFill>
              </a:rPr>
              <a:t>你们既属乎</a:t>
            </a:r>
            <a:r>
              <a:rPr lang="zh-TW" altLang="en-US" b="1" dirty="0">
                <a:solidFill>
                  <a:srgbClr val="000000"/>
                </a:solidFill>
              </a:rPr>
              <a:t>基督，就是亚伯拉罕的后裔，是照着应许承受产业的了</a:t>
            </a:r>
            <a:r>
              <a:rPr lang="zh-TW" altLang="en-US" b="1" dirty="0" smtClean="0">
                <a:solidFill>
                  <a:srgbClr val="000000"/>
                </a:solidFill>
              </a:rPr>
              <a:t>。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zh-CN" altLang="en-US" dirty="0" smtClean="0"/>
              <a:t>在基督里，成为亚伯拉罕的后裔，得着应许</a:t>
            </a:r>
            <a:endParaRPr lang="en-US" altLang="zh-CN" dirty="0" smtClean="0"/>
          </a:p>
          <a:p>
            <a:pPr lvl="1"/>
            <a:r>
              <a:rPr lang="zh-TW" altLang="en-US" b="1" dirty="0" smtClean="0">
                <a:solidFill>
                  <a:srgbClr val="FF0000"/>
                </a:solidFill>
              </a:rPr>
              <a:t>以信为本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因信称义所领受的恩典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神的产业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我们得着神的产业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神的儿女的名分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我们也成为神的产业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进入神的国度里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80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神的</a:t>
            </a:r>
            <a:r>
              <a:rPr lang="zh-CN" altLang="en-US" dirty="0" smtClean="0"/>
              <a:t>恩典</a:t>
            </a:r>
            <a:r>
              <a:rPr lang="zh-CN" altLang="en-US" dirty="0" smtClean="0"/>
              <a:t>三部曲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因信基督耶稣</a:t>
            </a:r>
            <a:r>
              <a:rPr lang="zh-CN" altLang="en-US" dirty="0" smtClean="0"/>
              <a:t>的福音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罪得赦免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得救</a:t>
            </a:r>
            <a:endParaRPr lang="en-US" altLang="zh-CN" dirty="0" smtClean="0"/>
          </a:p>
          <a:p>
            <a:r>
              <a:rPr lang="zh-CN" altLang="en-US" dirty="0" smtClean="0"/>
              <a:t>不但得救，还要成为神的儿女</a:t>
            </a:r>
            <a:endParaRPr lang="en-US" altLang="zh-CN" dirty="0" smtClean="0"/>
          </a:p>
          <a:p>
            <a:r>
              <a:rPr lang="zh-CN" altLang="en-US" dirty="0" smtClean="0"/>
              <a:t>按照应许承受神的产业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07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8986</TotalTime>
  <Words>1561</Words>
  <Application>Microsoft Macintosh PowerPoint</Application>
  <PresentationFormat>On-screen Show (4:3)</PresentationFormat>
  <Paragraphs>206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要不要守律法？</vt:lpstr>
      <vt:lpstr>为什么神还给我们律法？</vt:lpstr>
      <vt:lpstr>PowerPoint Presentation</vt:lpstr>
      <vt:lpstr>重要经文</vt:lpstr>
      <vt:lpstr>加拉太人的信主经历</vt:lpstr>
      <vt:lpstr>亚伯拉罕之约 － 因信称义</vt:lpstr>
      <vt:lpstr>进入亚伯拉罕的应许</vt:lpstr>
      <vt:lpstr>律法与应许</vt:lpstr>
      <vt:lpstr>在基督里合一</vt:lpstr>
      <vt:lpstr>承受产业</vt:lpstr>
      <vt:lpstr>神的恩典三部曲</vt:lpstr>
    </vt:vector>
  </TitlesOfParts>
  <Company>Apple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加拉太书</dc:title>
  <dc:creator>Yu Yang</dc:creator>
  <cp:lastModifiedBy>Yu Yang</cp:lastModifiedBy>
  <cp:revision>158</cp:revision>
  <cp:lastPrinted>2016-07-16T01:07:11Z</cp:lastPrinted>
  <dcterms:created xsi:type="dcterms:W3CDTF">2016-06-22T14:53:54Z</dcterms:created>
  <dcterms:modified xsi:type="dcterms:W3CDTF">2016-08-28T04:44:23Z</dcterms:modified>
</cp:coreProperties>
</file>