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84" r:id="rId2"/>
    <p:sldId id="292" r:id="rId3"/>
    <p:sldId id="286" r:id="rId4"/>
    <p:sldId id="295" r:id="rId5"/>
    <p:sldId id="285" r:id="rId6"/>
    <p:sldId id="297" r:id="rId7"/>
    <p:sldId id="298" r:id="rId8"/>
    <p:sldId id="293" r:id="rId9"/>
    <p:sldId id="290" r:id="rId10"/>
    <p:sldId id="300" r:id="rId11"/>
    <p:sldId id="299" r:id="rId12"/>
    <p:sldId id="30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65815" autoAdjust="0"/>
  </p:normalViewPr>
  <p:slideViewPr>
    <p:cSldViewPr snapToGrid="0" snapToObjects="1">
      <p:cViewPr varScale="1">
        <p:scale>
          <a:sx n="70" d="100"/>
          <a:sy n="70" d="100"/>
        </p:scale>
        <p:origin x="-254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10" d="100"/>
        <a:sy n="210" d="100"/>
      </p:scale>
      <p:origin x="0" y="184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9E331-CC8A-2B41-9EA6-206F646EB0EA}" type="datetimeFigureOut">
              <a:rPr lang="en-US" smtClean="0"/>
              <a:t>8/27/16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2BCE2-F83D-1E4C-8E97-963B5F545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87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6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这是从犹太人得救的经历来看，也可以宏观上从人类的整个历史来看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－从旧约看到新约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那些接受耶稣基督而得救的犹太人在律法时期就是全业的主人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承受产业</a:t>
            </a:r>
            <a:r>
              <a:rPr lang="en-US" altLang="zh-CN" dirty="0" smtClean="0"/>
              <a:t> </a:t>
            </a:r>
            <a:r>
              <a:rPr lang="zh-CN" altLang="en-US" dirty="0" smtClean="0"/>
              <a:t>不等于</a:t>
            </a:r>
            <a:r>
              <a:rPr lang="en-US" altLang="zh-CN" dirty="0" smtClean="0"/>
              <a:t> </a:t>
            </a:r>
            <a:r>
              <a:rPr lang="zh-CN" altLang="en-US" dirty="0" smtClean="0"/>
              <a:t>管理产业。例子，中国小皇帝登基后还不成熟前，都有一个管事大臣，一是教管小皇帝，二是管理国家。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在孩童的时候就是指在没有认识主耶稣基督之前，里面还没有基督的生命，如同小孩子一样，不能担当管理神的产业。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在律法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训蒙的师傅－下面，在世俗的小学里学习规范。。规条，礼仪等犹太人所强调的和主的生命相比是世俗的。因为主的救恩还没有完成，所认识的关于神的救恩是有限的，像小学里比较粗浅</a:t>
            </a:r>
            <a:endParaRPr lang="en-US" altLang="zh-CN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zh-CN" altLang="en-US" dirty="0" smtClean="0"/>
              <a:t>时候满足，神差遣他的儿子来到世上，</a:t>
            </a:r>
            <a:r>
              <a:rPr lang="zh-TW" altLang="en-US" dirty="0" smtClean="0"/>
              <a:t>为女子所生，且生在律法以下，</a:t>
            </a:r>
            <a:r>
              <a:rPr lang="en-US" altLang="zh-TW" dirty="0" smtClean="0"/>
              <a:t>5</a:t>
            </a:r>
            <a:r>
              <a:rPr lang="zh-TW" altLang="en-US" dirty="0" smtClean="0"/>
              <a:t>要把律法以下的人赎出来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这里说为女子所生，我们知道主耶稣是神从童女生子，乃是强调主耶稣基督是真实的人，他生在犹太人的家庭，在律法下长大，遵守律法，没有因犯律法，却在律法里为我们承担律法的咒诅而被钉死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目的是要把我们这些在律法之下的人救赎出来。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当主在十字架上被钉死，完成救赎的工作，圣灵降临到得救的人，神就给一切接受他儿子的名的人儿子的名分！</a:t>
            </a:r>
            <a:endParaRPr lang="en-US" altLang="zh-CN" dirty="0" smtClean="0"/>
          </a:p>
          <a:p>
            <a:r>
              <a:rPr lang="zh-CN" altLang="en-US" dirty="0" smtClean="0"/>
              <a:t>因着主耶稣得儿子的名分。我们可以呼喊神为阿爸父。</a:t>
            </a:r>
            <a:endParaRPr lang="en-US" altLang="zh-CN" dirty="0" smtClean="0"/>
          </a:p>
          <a:p>
            <a:r>
              <a:rPr lang="zh-CN" altLang="en-US" dirty="0" smtClean="0"/>
              <a:t>既是儿子，就完全得着承受神的产业的名分。从此，不在再是奴仆，乃是神的儿子。</a:t>
            </a:r>
            <a:endParaRPr lang="en-US" altLang="zh-CN" dirty="0" smtClean="0"/>
          </a:p>
          <a:p>
            <a:r>
              <a:rPr lang="zh-CN" altLang="en-US" dirty="0" smtClean="0"/>
              <a:t>我们要看到这个宝贵的应许</a:t>
            </a:r>
            <a:r>
              <a:rPr lang="en-US" altLang="zh-CN" dirty="0" smtClean="0"/>
              <a:t> </a:t>
            </a:r>
            <a:r>
              <a:rPr lang="zh-CN" altLang="en-US" dirty="0" smtClean="0"/>
              <a:t>，这就是新约，神以他儿子的血和我们所立的新约。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）神做成了大事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主耶稣“要把律法以下的人赎出来”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）我们接受基督耶稣为救主，得着神儿子的名分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这里最重要的是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时候已经到来，感谢主！我们已经进入到恩典时期！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4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不是神的</a:t>
            </a:r>
            <a:endParaRPr lang="en-US" altLang="zh-CN" dirty="0" smtClean="0"/>
          </a:p>
          <a:p>
            <a:r>
              <a:rPr lang="zh-CN" altLang="en-US" dirty="0" smtClean="0"/>
              <a:t>约翰一书</a:t>
            </a:r>
            <a:r>
              <a:rPr lang="en-US" altLang="zh-CN" baseline="0" dirty="0" smtClean="0"/>
              <a:t> 2:16</a:t>
            </a:r>
            <a:r>
              <a:rPr lang="zh-CN" altLang="en-US" baseline="0" dirty="0" smtClean="0"/>
              <a:t>，</a:t>
            </a:r>
            <a:r>
              <a:rPr lang="en-US" altLang="zh-CN" baseline="0" dirty="0" smtClean="0"/>
              <a:t> </a:t>
            </a:r>
            <a:r>
              <a:rPr lang="zh-CN" altLang="en-US" dirty="0" smtClean="0"/>
              <a:t>肉体的情欲，眼目的情欲，今生的骄傲，都不是从父来的，</a:t>
            </a:r>
            <a:r>
              <a:rPr lang="zh-CN" altLang="en-US" smtClean="0"/>
              <a:t>乃是从世界来的。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73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这些话是对加拉太人说的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endParaRPr lang="en-US" altLang="zh-CN" dirty="0" smtClean="0"/>
          </a:p>
          <a:p>
            <a:pPr marL="0" indent="0">
              <a:buFont typeface="Arial"/>
              <a:buNone/>
            </a:pPr>
            <a:r>
              <a:rPr lang="zh-CN" altLang="en-US" dirty="0" smtClean="0"/>
              <a:t>其实，加拉太对福音的认识还很有限，信心实在是小，真的能够因信称义吗？福音真的是白白的领受吗？是的，我们每个人都不配得的恩典，神不看我们的本像，就白白给我们了。</a:t>
            </a:r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举个例子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高中三年时买文具盒。</a:t>
            </a:r>
            <a:endParaRPr lang="en-US" dirty="0" smtClean="0"/>
          </a:p>
          <a:p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已经因着福音认识神了，得到了那至宝，却把律法拿出来遵守，就从自由后退到得救前的光景。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要离开那懦弱无用的小学，而且我们还要离开道理的开端，竭力进到完全的地步！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r>
              <a:rPr lang="zh-CN" altLang="en-US" dirty="0" smtClean="0"/>
              <a:t>我们既然认识神，</a:t>
            </a:r>
            <a:endParaRPr lang="en-US" altLang="zh-CN" dirty="0" smtClean="0"/>
          </a:p>
          <a:p>
            <a:pPr marL="628650" lvl="1" indent="-171450">
              <a:buFont typeface="Arial"/>
              <a:buChar char="•"/>
            </a:pPr>
            <a:r>
              <a:rPr lang="zh-CN" altLang="en-US" dirty="0" smtClean="0"/>
              <a:t>老实说，不认识神是容易的，我们干什么都凭眼见，凭证据，凭逻辑，可这些都没有办法去把我们带到认识神的地步。</a:t>
            </a:r>
            <a:endParaRPr lang="en-US" altLang="zh-CN" dirty="0" smtClean="0"/>
          </a:p>
          <a:p>
            <a:pPr marL="628650" lvl="1" indent="-171450">
              <a:buFont typeface="Arial"/>
              <a:buChar char="•"/>
            </a:pPr>
            <a:r>
              <a:rPr lang="zh-CN" altLang="en-US" dirty="0" smtClean="0"/>
              <a:t>认识神却是很不容易的事。乃是从福音，借着智慧与启示的灵来认识神</a:t>
            </a:r>
            <a:endParaRPr lang="en-US" altLang="zh-CN" dirty="0" smtClean="0"/>
          </a:p>
          <a:p>
            <a:pPr marL="628650" lvl="1" indent="-171450">
              <a:buFont typeface="Arial"/>
              <a:buChar char="•"/>
            </a:pPr>
            <a:r>
              <a:rPr lang="zh-CN" altLang="en-US" dirty="0" smtClean="0"/>
              <a:t>橘子甜不甜的故事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</a:p>
          <a:p>
            <a:pPr marL="628650" lvl="1" indent="-171450">
              <a:buFont typeface="Arial"/>
              <a:buChar char="•"/>
            </a:pPr>
            <a:endParaRPr lang="en-US" altLang="zh-CN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CN" altLang="en-US" dirty="0" smtClean="0"/>
              <a:t>我们认识神，同时也被神认识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CN" altLang="en-US" dirty="0" smtClean="0"/>
              <a:t>有什么区别吗？当然。我们认识美国总统，他却不一定认识你。</a:t>
            </a:r>
            <a:endParaRPr lang="en-US" altLang="zh-CN" dirty="0" smtClean="0"/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CN" altLang="en-US" dirty="0" smtClean="0"/>
              <a:t>可是这里，我们是被神所认识的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神认识我们！连我们的头发都被数过</a:t>
            </a:r>
            <a:r>
              <a:rPr lang="en-US" altLang="zh-CN" dirty="0" smtClean="0"/>
              <a:t> </a:t>
            </a:r>
            <a:r>
              <a:rPr lang="zh-CN" altLang="en-US" dirty="0" smtClean="0"/>
              <a:t>（马太</a:t>
            </a:r>
            <a:r>
              <a:rPr lang="en-US" altLang="zh-CN" dirty="0" smtClean="0"/>
              <a:t>10:30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CN" altLang="en-US" dirty="0" smtClean="0"/>
              <a:t>我们每个人的经历，神的带领都不一样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他体贴我们的软弱，神知道我们的需要，他听我们的祷告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他实在是认识我们的</a:t>
            </a:r>
            <a:endParaRPr lang="en-US" altLang="zh-CN" dirty="0" smtClean="0"/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zh-CN" altLang="en-US" dirty="0" smtClean="0"/>
              <a:t>他认识我们在基督里的，不在基督里就与神无分。我们能来到神的面前，是奉耶稣基督的名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披戴耶稣。</a:t>
            </a:r>
            <a:endParaRPr lang="en-US" altLang="zh-CN" dirty="0" smtClean="0"/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altLang="zh-CN" dirty="0" smtClean="0"/>
          </a:p>
          <a:p>
            <a:pPr marL="0" indent="0">
              <a:buFont typeface="Arial"/>
              <a:buNone/>
            </a:pPr>
            <a:endParaRPr lang="en-US" altLang="zh-CN" dirty="0" smtClean="0"/>
          </a:p>
          <a:p>
            <a:pPr marL="0" indent="0">
              <a:buFont typeface="Arial"/>
              <a:buNone/>
            </a:pPr>
            <a:r>
              <a:rPr lang="zh-CN" altLang="en-US" dirty="0" smtClean="0"/>
              <a:t>当耶稣在地上的时候，法利赛人和主面对面问耶稣为什么不守律法，为什么不守安息日，主说我是安息日的主。</a:t>
            </a:r>
            <a:r>
              <a:rPr lang="en-US" altLang="zh-CN" dirty="0" smtClean="0"/>
              <a:t> </a:t>
            </a:r>
            <a:r>
              <a:rPr lang="zh-CN" altLang="en-US" dirty="0" smtClean="0"/>
              <a:t>他们可悲的是紧紧抓住律法，却不认识那生命的主。</a:t>
            </a:r>
            <a:endParaRPr lang="en-US" altLang="zh-CN" dirty="0" smtClean="0"/>
          </a:p>
          <a:p>
            <a:pPr marL="171450" indent="-17145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40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我们之前都在讲道理，现在话题一转，保罗开始讲保罗和加拉太人的关系。</a:t>
            </a:r>
            <a:endParaRPr lang="en-US" altLang="zh-CN" dirty="0" smtClean="0"/>
          </a:p>
          <a:p>
            <a:r>
              <a:rPr lang="zh-CN" altLang="en-US" dirty="0" smtClean="0"/>
              <a:t>这里我们留意有一个关系的转变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）之前是接待保罗如同接待神的使者，</a:t>
            </a:r>
            <a:r>
              <a:rPr lang="en-US" altLang="zh-CN" dirty="0" smtClean="0"/>
              <a:t> </a:t>
            </a:r>
            <a:r>
              <a:rPr lang="zh-CN" altLang="en-US" dirty="0" smtClean="0"/>
              <a:t>如同耶稣基督，救赎把自己的眼睛挖出来，也都情愿。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）后来，成了仇敌</a:t>
            </a:r>
            <a:r>
              <a:rPr lang="en-US" altLang="zh-CN" dirty="0" smtClean="0"/>
              <a:t> </a:t>
            </a:r>
          </a:p>
          <a:p>
            <a:endParaRPr lang="en-US" dirty="0" smtClean="0"/>
          </a:p>
          <a:p>
            <a:r>
              <a:rPr lang="zh-CN" altLang="en-US" dirty="0" smtClean="0"/>
              <a:t>从什么时候开始呢</a:t>
            </a:r>
            <a:r>
              <a:rPr lang="zh-CN" altLang="zh-CN" dirty="0" smtClean="0"/>
              <a:t>？</a:t>
            </a:r>
            <a:r>
              <a:rPr lang="zh-CN" altLang="en-US" dirty="0" smtClean="0"/>
              <a:t>从耶路撒冷来的弟兄出现之后。这似乎也容易理解。从身份上，耶路撒冷那里来的是从有名望的人来的，而保罗不是，保罗也其貌不扬。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我们也不能走另外一个极端。当我们在教会只是看人的时候，很危险。</a:t>
            </a:r>
            <a:endParaRPr lang="en-US" altLang="zh-CN" dirty="0" smtClean="0"/>
          </a:p>
          <a:p>
            <a:r>
              <a:rPr lang="zh-CN" altLang="en-US" dirty="0" smtClean="0"/>
              <a:t>例子，比如我很喜欢</a:t>
            </a:r>
            <a:r>
              <a:rPr lang="en-US" altLang="zh-CN" dirty="0" smtClean="0"/>
              <a:t>XXX</a:t>
            </a:r>
            <a:r>
              <a:rPr lang="zh-CN" altLang="en-US" dirty="0" smtClean="0"/>
              <a:t>，他讲道我就很喜欢听，他讲道时我就来，别人讲道我就不来。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保罗劝加拉太人“要象我一样”。这不是自夸，而是勉励。在那些方面像我呢？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）像我一样爱你们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保罗肯为加拉太人受生产之苦，加拉太人也爱保罗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）对真理有个单纯对心。</a:t>
            </a:r>
            <a:endParaRPr lang="en-US" altLang="zh-CN" dirty="0" smtClean="0"/>
          </a:p>
          <a:p>
            <a:r>
              <a:rPr lang="zh-CN" altLang="en-US" dirty="0" smtClean="0"/>
              <a:t>那些人热心待你们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却不是好意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－因为他们把律法的枷锁放在加拉太人身上，把加拉太人从恩典带回到律法里。</a:t>
            </a:r>
            <a:endParaRPr lang="en-US" altLang="zh-CN" baseline="0" dirty="0" smtClean="0"/>
          </a:p>
          <a:p>
            <a:r>
              <a:rPr lang="en-US" altLang="zh-CN" baseline="0" dirty="0" smtClean="0"/>
              <a:t>	</a:t>
            </a:r>
          </a:p>
          <a:p>
            <a:r>
              <a:rPr lang="zh-CN" altLang="en-US" baseline="0" dirty="0" smtClean="0"/>
              <a:t>当心一些热心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－当时扫罗也为律法打发热心。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现在一些耶和华见证人，很热心，我们要小心这样的热心。</a:t>
            </a:r>
            <a:endParaRPr lang="en-US" altLang="zh-CN" baseline="0" dirty="0" smtClean="0"/>
          </a:p>
          <a:p>
            <a:r>
              <a:rPr lang="zh-CN" altLang="en-US" baseline="0" dirty="0" smtClean="0"/>
              <a:t>服事，光有热心是不够的。当我们在真理上有根有基。这当然很不容易识别。所以我们要好好去读经，亲近神，有一个辨别的灵。</a:t>
            </a:r>
            <a:endParaRPr lang="en-US" altLang="zh-CN" baseline="0" dirty="0" smtClean="0"/>
          </a:p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75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小子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好像老约翰一样，爱这些主内的后辈们的一个称呼。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在这里可以看到保罗牧养加拉太人的负担，愿意为加拉太人付出，摆上，担心。保罗实在是把神忠心的仆人。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6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创世记，</a:t>
            </a:r>
            <a:r>
              <a:rPr lang="en-US" altLang="zh-CN" dirty="0" smtClean="0"/>
              <a:t>16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21 </a:t>
            </a:r>
            <a:r>
              <a:rPr lang="zh-CN" altLang="en-US" dirty="0" smtClean="0"/>
              <a:t>章的事情，</a:t>
            </a:r>
            <a:endParaRPr lang="en-US" altLang="zh-CN" dirty="0" smtClean="0"/>
          </a:p>
          <a:p>
            <a:r>
              <a:rPr lang="zh-CN" altLang="en-US" dirty="0" smtClean="0"/>
              <a:t>我们常常说旧约就是一出戏，演出来让我们看见神的带领。如今我们在恩典时代如何从神完整的救赎来看旧约呢？记不得是那个弟兄之前讲过，如果我们按启示来读，看旧约里对耶稣的预表与应验，就会发现整本圣经是以耶稣基督为中心。</a:t>
            </a:r>
            <a:endParaRPr lang="en-US" altLang="zh-CN" dirty="0" smtClean="0"/>
          </a:p>
          <a:p>
            <a:r>
              <a:rPr lang="zh-CN" altLang="en-US" dirty="0" smtClean="0"/>
              <a:t>我们要从耶稣的家谱来看神的救恩的线路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路得一个外邦女子，走在神的旨意当中，就被神纪念。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撒拉也是走在基督这一条线上。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这段故事真有的看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你看撒拉长得美貌，却和亚伯拉罕一起撒谎，后来没有孩子，就按着传统把自己的使女给丈夫，使女生了孩子，妾凭子贵，轻视主母，撒拉就要赶夏甲出门。亚伯拉罕不太情愿，可是神启示他要按撒拉的意思去作。好像电视剧，要看人就站在夏甲这一边了，我们愿意同情弱者嘛。可是这不是神的旨意，神给她的经历是从神那里来的，而夏甲生以实玛利是人的安排。</a:t>
            </a:r>
            <a:r>
              <a:rPr lang="en-US" altLang="zh-CN" dirty="0" smtClean="0"/>
              <a:t> 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夏甲代表西奈山所颁的约，是再律法之下，作律法的奴仆。夏甲是使女，奴仆的身份，所生的儿女也是奴仆。因为他们不在神的应许里。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在上的耶路撒冷，是自由的，如撒拉是自主的妇人。所生的儿女要有儿子的名分，承受产业。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05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 smtClean="0"/>
              <a:t>什么是亚拉伯的西奈山，为什么说与现在的耶路撒冷同类？</a:t>
            </a:r>
            <a:endParaRPr lang="en-US" altLang="zh-TW" sz="1200" dirty="0" smtClean="0"/>
          </a:p>
          <a:p>
            <a:endParaRPr lang="en-US" altLang="zh-TW" sz="1200" dirty="0" smtClean="0"/>
          </a:p>
          <a:p>
            <a:pPr marL="0" indent="0">
              <a:buNone/>
            </a:pPr>
            <a:r>
              <a:rPr lang="zh-CN" altLang="en-US" dirty="0" smtClean="0"/>
              <a:t>西乃山</a:t>
            </a:r>
            <a:r>
              <a:rPr lang="en-US" altLang="zh-CN" dirty="0" smtClean="0"/>
              <a:t> </a:t>
            </a:r>
            <a:r>
              <a:rPr lang="zh-CN" altLang="en-US" dirty="0" smtClean="0"/>
              <a:t>（亚拉伯）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是神的仆人摩西颁布律法的地方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－代表律法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耶路撒冷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地上的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和西乃山一样遵行律法为名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天上的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新天新地</a:t>
            </a:r>
            <a:endParaRPr lang="en-US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03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不怀孕生养</a:t>
            </a:r>
            <a:endParaRPr lang="en-US" altLang="zh-CN" dirty="0" smtClean="0"/>
          </a:p>
          <a:p>
            <a:r>
              <a:rPr lang="zh-CN" altLang="zh-CN" dirty="0" smtClean="0"/>
              <a:t>1</a:t>
            </a:r>
            <a:r>
              <a:rPr lang="zh-CN" altLang="en-US" dirty="0" smtClean="0"/>
              <a:t>）可以理解为是耶路撒冷（以赛亚书</a:t>
            </a:r>
            <a:r>
              <a:rPr lang="en-US" altLang="zh-CN" dirty="0" smtClean="0"/>
              <a:t>54:1</a:t>
            </a:r>
            <a:r>
              <a:rPr lang="zh-CN" altLang="en-US" dirty="0" smtClean="0"/>
              <a:t>），耶路撒冷被掳，成为不怀孕不生养，没有丈夫，但神后来回复耶路撒冷，指新耶路撒冷，神的儿女无比兴盛。</a:t>
            </a:r>
            <a:endParaRPr lang="en-US" altLang="zh-CN" dirty="0" smtClean="0"/>
          </a:p>
          <a:p>
            <a:r>
              <a:rPr lang="zh-CN" altLang="zh-CN" dirty="0" smtClean="0"/>
              <a:t>2</a:t>
            </a:r>
            <a:r>
              <a:rPr lang="zh-CN" altLang="en-US" dirty="0" smtClean="0"/>
              <a:t>）可以理解为撒拉。之前不生养，后面在神的应许里她的后裔如海边的沙一样多。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没有丈夫的，比有丈夫的儿女更多</a:t>
            </a:r>
            <a:endParaRPr lang="en-US" altLang="zh-CN" dirty="0" smtClean="0"/>
          </a:p>
          <a:p>
            <a:r>
              <a:rPr lang="zh-CN" altLang="en-US" dirty="0" smtClean="0"/>
              <a:t>可能是指玛丽亚，从圣灵怀孕生子，不是从丈夫那里来的。可是在基督耶稣里承受应许的神的儿女很多。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91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我们如同以撒一样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我们前面提到了实在是在神的应许里生了以撒</a:t>
            </a:r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zh-CN" altLang="en-US" dirty="0" smtClean="0"/>
              <a:t>我们如同以撒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指的是我们在基督里重生，实在是生在神的应许里，如同以撒。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预表两条路：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因信称义，好比亚伯拉罕蒙神应许得以撒，我们就是自主妇人的儿女，按应许承受产业。</a:t>
            </a:r>
            <a:endParaRPr lang="en-US" altLang="zh-CN" dirty="0" smtClean="0"/>
          </a:p>
          <a:p>
            <a:r>
              <a:rPr lang="zh-CN" altLang="en-US" dirty="0" smtClean="0"/>
              <a:t>行律法，好比夏甲凭血气生以实玛利，没有神的应许在里面。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要作自主妇人的儿子，走在神的旨意当中！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94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五章六章是应用与保罗的劝勉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享受在基督里的自由，作新造的人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BCE2-F83D-1E4C-8E97-963B5F5451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4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2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0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9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2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2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8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7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7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508C-E58C-794D-9CBB-C5375D90F2B9}" type="datetimeFigureOut">
              <a:rPr lang="en-US" smtClean="0"/>
              <a:t>8/27/16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F06F9-B3C1-DE42-8AB4-547F92CC0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73" y="2906713"/>
            <a:ext cx="8722450" cy="2527634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600" b="1" dirty="0" smtClean="0">
                <a:solidFill>
                  <a:schemeClr val="tx1"/>
                </a:solidFill>
              </a:rPr>
              <a:t>			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四章</a:t>
            </a:r>
            <a:r>
              <a:rPr lang="en-US" altLang="zh-CN" sz="3600" b="1" dirty="0" smtClean="0">
                <a:solidFill>
                  <a:schemeClr val="tx1"/>
                </a:solidFill>
              </a:rPr>
              <a:t>  </a:t>
            </a:r>
            <a:r>
              <a:rPr lang="zh-CN" altLang="en-US" sz="3600" b="1" dirty="0">
                <a:solidFill>
                  <a:schemeClr val="tx1"/>
                </a:solidFill>
              </a:rPr>
              <a:t>凭应许作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神的儿女</a:t>
            </a:r>
            <a:endParaRPr lang="en-US" altLang="zh-CN" sz="3600" b="1" dirty="0" smtClean="0">
              <a:solidFill>
                <a:schemeClr val="tx1"/>
              </a:solidFill>
            </a:endParaRPr>
          </a:p>
          <a:p>
            <a:endParaRPr lang="en-US" altLang="zh-CN" sz="3600" b="1" dirty="0" smtClean="0">
              <a:solidFill>
                <a:schemeClr val="tx1"/>
              </a:solidFill>
            </a:endParaRPr>
          </a:p>
          <a:p>
            <a:r>
              <a:rPr lang="en-US" sz="3600" b="1" dirty="0" smtClean="0">
                <a:solidFill>
                  <a:schemeClr val="tx1"/>
                </a:solidFill>
              </a:rPr>
              <a:t>1-</a:t>
            </a:r>
            <a:r>
              <a:rPr lang="en-US" altLang="zh-CN" sz="3600" b="1" dirty="0" smtClean="0">
                <a:solidFill>
                  <a:schemeClr val="tx1"/>
                </a:solidFill>
              </a:rPr>
              <a:t>11</a:t>
            </a:r>
            <a:r>
              <a:rPr lang="en-US" sz="3600" b="1" dirty="0" smtClean="0">
                <a:solidFill>
                  <a:schemeClr val="tx1"/>
                </a:solidFill>
              </a:rPr>
              <a:t>: 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得着神儿子的名分，不在律法之下作奴仆</a:t>
            </a:r>
            <a:endParaRPr lang="en-US" sz="3600" b="1" dirty="0" smtClean="0">
              <a:solidFill>
                <a:schemeClr val="tx1"/>
              </a:solidFill>
            </a:endParaRPr>
          </a:p>
          <a:p>
            <a:r>
              <a:rPr lang="en-US" altLang="zh-CN" sz="3600" b="1" dirty="0" smtClean="0">
                <a:solidFill>
                  <a:schemeClr val="tx1"/>
                </a:solidFill>
              </a:rPr>
              <a:t>12</a:t>
            </a:r>
            <a:r>
              <a:rPr lang="en-US" sz="3600" b="1" dirty="0" smtClean="0">
                <a:solidFill>
                  <a:schemeClr val="tx1"/>
                </a:solidFill>
              </a:rPr>
              <a:t>-20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：保罗与加拉太信徒的关系</a:t>
            </a:r>
            <a:endParaRPr lang="en-US" sz="3600" b="1" dirty="0" smtClean="0">
              <a:solidFill>
                <a:schemeClr val="tx1"/>
              </a:solidFill>
            </a:endParaRPr>
          </a:p>
          <a:p>
            <a:r>
              <a:rPr lang="en-US" sz="3600" b="1" dirty="0" smtClean="0">
                <a:solidFill>
                  <a:schemeClr val="tx1"/>
                </a:solidFill>
              </a:rPr>
              <a:t>21-31: 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凭应许作神的儿女</a:t>
            </a:r>
            <a:endParaRPr lang="en-US" altLang="zh-CN" sz="36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51119" y="1091198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/>
              <a:t>加拉太书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4081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4:1-7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1</a:t>
            </a:r>
            <a:r>
              <a:rPr lang="zh-TW" altLang="en-US" dirty="0"/>
              <a:t>我说那承受产业的，虽然是全业的主人，但为孩童的时候，却与奴仆毫无分别。</a:t>
            </a:r>
          </a:p>
          <a:p>
            <a:pPr marL="0" indent="0">
              <a:buNone/>
            </a:pPr>
            <a:r>
              <a:rPr lang="en-US" altLang="zh-TW" dirty="0"/>
              <a:t>2</a:t>
            </a:r>
            <a:r>
              <a:rPr lang="zh-TW" altLang="en-US" dirty="0"/>
              <a:t>乃在师傅和管家的手下，直等他父亲预定的时候来到。</a:t>
            </a:r>
          </a:p>
          <a:p>
            <a:pPr marL="0" indent="0">
              <a:buNone/>
            </a:pPr>
            <a:r>
              <a:rPr lang="en-US" altLang="zh-TW" dirty="0"/>
              <a:t>3</a:t>
            </a:r>
            <a:r>
              <a:rPr lang="zh-TW" altLang="en-US" dirty="0"/>
              <a:t>我们为孩童的时候，受管于世俗小学之下，也是如此。</a:t>
            </a:r>
          </a:p>
          <a:p>
            <a:pPr marL="0" indent="0">
              <a:buNone/>
            </a:pPr>
            <a:r>
              <a:rPr lang="en-US" altLang="zh-TW" dirty="0"/>
              <a:t>4</a:t>
            </a:r>
            <a:r>
              <a:rPr lang="zh-TW" altLang="en-US" dirty="0"/>
              <a:t>及至时候满足，神就差遣他的儿子，为女子所生，且生在律法以下，</a:t>
            </a:r>
          </a:p>
          <a:p>
            <a:pPr marL="0" indent="0">
              <a:buNone/>
            </a:pPr>
            <a:r>
              <a:rPr lang="en-US" altLang="zh-TW" dirty="0"/>
              <a:t>5</a:t>
            </a:r>
            <a:r>
              <a:rPr lang="zh-TW" altLang="en-US" dirty="0"/>
              <a:t>要把律法以下的人赎出来，叫我们得着儿子的名分。</a:t>
            </a:r>
          </a:p>
          <a:p>
            <a:pPr marL="0" indent="0">
              <a:buNone/>
            </a:pPr>
            <a:r>
              <a:rPr lang="en-US" altLang="zh-TW" dirty="0"/>
              <a:t>6</a:t>
            </a:r>
            <a:r>
              <a:rPr lang="zh-TW" altLang="en-US" dirty="0"/>
              <a:t>你们既为儿子，神就差他儿子的灵，进入你们（原文作我们）的心，呼叫阿爸，父。</a:t>
            </a:r>
          </a:p>
          <a:p>
            <a:pPr marL="0" indent="0">
              <a:buNone/>
            </a:pPr>
            <a:r>
              <a:rPr lang="en-US" altLang="zh-TW" dirty="0"/>
              <a:t>7</a:t>
            </a:r>
            <a:r>
              <a:rPr lang="zh-TW" altLang="en-US" dirty="0"/>
              <a:t>可见，从此以后，你不是奴仆，乃是儿子了。既是儿子，就靠着神为后嗣。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3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两个时期（</a:t>
            </a:r>
            <a:r>
              <a:rPr lang="en-US" altLang="zh-CN" dirty="0" smtClean="0"/>
              <a:t>4:1-7</a:t>
            </a:r>
            <a:r>
              <a:rPr lang="zh-CN" altLang="en-US" dirty="0" smtClean="0"/>
              <a:t>）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865" y="1786469"/>
            <a:ext cx="4192839" cy="48993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/>
              <a:buChar char="•"/>
            </a:pPr>
            <a:r>
              <a:rPr lang="zh-TW" altLang="en-US" sz="2800" dirty="0">
                <a:solidFill>
                  <a:srgbClr val="000000"/>
                </a:solidFill>
              </a:rPr>
              <a:t>我说那承受产业</a:t>
            </a:r>
            <a:r>
              <a:rPr lang="zh-TW" altLang="en-US" sz="2800" dirty="0" smtClean="0">
                <a:solidFill>
                  <a:srgbClr val="000000"/>
                </a:solidFill>
              </a:rPr>
              <a:t>的</a:t>
            </a:r>
            <a:r>
              <a:rPr lang="zh-CN" altLang="en-US" sz="2800" dirty="0">
                <a:solidFill>
                  <a:srgbClr val="000000"/>
                </a:solidFill>
              </a:rPr>
              <a:t>，</a:t>
            </a:r>
            <a:r>
              <a:rPr lang="zh-CN" altLang="en-US" sz="2800" dirty="0" smtClean="0">
                <a:solidFill>
                  <a:srgbClr val="000000"/>
                </a:solidFill>
              </a:rPr>
              <a:t>是</a:t>
            </a:r>
            <a:r>
              <a:rPr lang="zh-TW" altLang="en-US" sz="2800" dirty="0" smtClean="0">
                <a:solidFill>
                  <a:srgbClr val="000000"/>
                </a:solidFill>
              </a:rPr>
              <a:t>全业</a:t>
            </a:r>
            <a:r>
              <a:rPr lang="zh-TW" altLang="en-US" sz="2800" dirty="0">
                <a:solidFill>
                  <a:srgbClr val="000000"/>
                </a:solidFill>
              </a:rPr>
              <a:t>的</a:t>
            </a:r>
            <a:r>
              <a:rPr lang="zh-TW" altLang="en-US" sz="2800" dirty="0" smtClean="0">
                <a:solidFill>
                  <a:srgbClr val="000000"/>
                </a:solidFill>
              </a:rPr>
              <a:t>主人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zh-TW" altLang="en-US" sz="2800" dirty="0">
                <a:solidFill>
                  <a:srgbClr val="000000"/>
                </a:solidFill>
              </a:rPr>
              <a:t>为孩童的时候</a:t>
            </a:r>
            <a:r>
              <a:rPr lang="zh-CN" altLang="en-US" sz="2800" dirty="0">
                <a:solidFill>
                  <a:srgbClr val="000000"/>
                </a:solidFill>
              </a:rPr>
              <a:t>时候不能承受产业，和奴仆无异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zh-TW" altLang="en-US" sz="2800" dirty="0">
                <a:solidFill>
                  <a:srgbClr val="000000"/>
                </a:solidFill>
              </a:rPr>
              <a:t>为孩童的时候乃在师傅和管家的手下</a:t>
            </a:r>
            <a:r>
              <a:rPr lang="zh-CN" altLang="en-US" sz="2800" dirty="0">
                <a:solidFill>
                  <a:srgbClr val="000000"/>
                </a:solidFill>
              </a:rPr>
              <a:t>，</a:t>
            </a:r>
            <a:r>
              <a:rPr lang="zh-TW" altLang="en-US" sz="2800" dirty="0">
                <a:solidFill>
                  <a:srgbClr val="000000"/>
                </a:solidFill>
              </a:rPr>
              <a:t>受管于世俗小学之下</a:t>
            </a:r>
            <a:endParaRPr lang="en-US" altLang="zh-TW" sz="2800" dirty="0">
              <a:solidFill>
                <a:srgbClr val="0000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zh-TW" altLang="en-US" sz="2800" dirty="0">
                <a:solidFill>
                  <a:srgbClr val="000000"/>
                </a:solidFill>
              </a:rPr>
              <a:t>等他父亲预定的时候来</a:t>
            </a:r>
            <a:r>
              <a:rPr lang="zh-TW" altLang="en-US" sz="2800" dirty="0" smtClean="0">
                <a:solidFill>
                  <a:srgbClr val="000000"/>
                </a:solidFill>
              </a:rPr>
              <a:t>到</a:t>
            </a:r>
            <a:r>
              <a:rPr lang="zh-CN" altLang="en-US" sz="2800" dirty="0">
                <a:solidFill>
                  <a:srgbClr val="000000"/>
                </a:solidFill>
              </a:rPr>
              <a:t>。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algn="ctr"/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0039" y="1786469"/>
            <a:ext cx="4305591" cy="48993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zh-TW" altLang="en-US" sz="2600" dirty="0">
                <a:solidFill>
                  <a:srgbClr val="000000"/>
                </a:solidFill>
              </a:rPr>
              <a:t>及至时候满</a:t>
            </a:r>
            <a:r>
              <a:rPr lang="zh-TW" altLang="en-US" sz="2600" dirty="0" smtClean="0">
                <a:solidFill>
                  <a:srgbClr val="000000"/>
                </a:solidFill>
              </a:rPr>
              <a:t>足</a:t>
            </a:r>
            <a:r>
              <a:rPr lang="zh-CN" altLang="en-US" sz="2600" dirty="0" smtClean="0">
                <a:solidFill>
                  <a:srgbClr val="000000"/>
                </a:solidFill>
              </a:rPr>
              <a:t>，</a:t>
            </a:r>
            <a:r>
              <a:rPr lang="zh-TW" altLang="en-US" sz="2600" dirty="0" smtClean="0">
                <a:solidFill>
                  <a:srgbClr val="000000"/>
                </a:solidFill>
              </a:rPr>
              <a:t>神就</a:t>
            </a:r>
            <a:r>
              <a:rPr lang="zh-TW" altLang="en-US" sz="2600" dirty="0">
                <a:solidFill>
                  <a:srgbClr val="000000"/>
                </a:solidFill>
              </a:rPr>
              <a:t>差遣</a:t>
            </a:r>
            <a:r>
              <a:rPr lang="zh-TW" altLang="en-US" sz="2600" dirty="0" smtClean="0">
                <a:solidFill>
                  <a:srgbClr val="000000"/>
                </a:solidFill>
              </a:rPr>
              <a:t>他的儿子</a:t>
            </a:r>
            <a:r>
              <a:rPr lang="zh-CN" altLang="zh-TW" sz="2600" dirty="0">
                <a:solidFill>
                  <a:srgbClr val="000000"/>
                </a:solidFill>
              </a:rPr>
              <a:t>，</a:t>
            </a:r>
            <a:r>
              <a:rPr lang="zh-TW" altLang="en-US" sz="2600" dirty="0" smtClean="0">
                <a:solidFill>
                  <a:srgbClr val="000000"/>
                </a:solidFill>
              </a:rPr>
              <a:t>要把</a:t>
            </a:r>
            <a:r>
              <a:rPr lang="zh-TW" altLang="en-US" sz="2600" dirty="0">
                <a:solidFill>
                  <a:srgbClr val="000000"/>
                </a:solidFill>
              </a:rPr>
              <a:t>律法以下的人赎出来，叫我们得着儿子的名分</a:t>
            </a:r>
            <a:r>
              <a:rPr lang="zh-TW" altLang="en-US" sz="2600" dirty="0" smtClean="0">
                <a:solidFill>
                  <a:srgbClr val="000000"/>
                </a:solidFill>
              </a:rPr>
              <a:t>。</a:t>
            </a:r>
            <a:endParaRPr lang="en-US" altLang="zh-TW" sz="2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zh-TW" altLang="en-US" sz="2600" dirty="0">
                <a:solidFill>
                  <a:srgbClr val="000000"/>
                </a:solidFill>
              </a:rPr>
              <a:t>你们既为儿子，神就差他儿子的灵，</a:t>
            </a:r>
            <a:r>
              <a:rPr lang="zh-TW" altLang="en-US" sz="2600" dirty="0" smtClean="0">
                <a:solidFill>
                  <a:srgbClr val="000000"/>
                </a:solidFill>
              </a:rPr>
              <a:t>进入你们的</a:t>
            </a:r>
            <a:r>
              <a:rPr lang="zh-TW" altLang="en-US" sz="2600" dirty="0">
                <a:solidFill>
                  <a:srgbClr val="000000"/>
                </a:solidFill>
              </a:rPr>
              <a:t>心，呼叫阿爸，父</a:t>
            </a:r>
            <a:r>
              <a:rPr lang="zh-TW" altLang="en-US" sz="2600" dirty="0" smtClean="0">
                <a:solidFill>
                  <a:srgbClr val="000000"/>
                </a:solidFill>
              </a:rPr>
              <a:t>。</a:t>
            </a:r>
            <a:endParaRPr lang="en-US" altLang="zh-TW" sz="2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zh-TW" altLang="en-US" sz="2600" dirty="0">
                <a:solidFill>
                  <a:srgbClr val="000000"/>
                </a:solidFill>
              </a:rPr>
              <a:t>可见，从此以后，你不是奴仆，乃是儿子了。既是儿子，就靠着神为后嗣</a:t>
            </a:r>
            <a:r>
              <a:rPr lang="zh-TW" altLang="en-US" sz="2600" dirty="0" smtClean="0">
                <a:solidFill>
                  <a:srgbClr val="000000"/>
                </a:solidFill>
              </a:rPr>
              <a:t>。</a:t>
            </a:r>
            <a:endParaRPr lang="zh-TW" altLang="en-US" sz="2600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7966" y="119242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律法时期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35262" y="115602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恩典时期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265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4867"/>
            <a:ext cx="8229600" cy="5935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8</a:t>
            </a:r>
            <a:r>
              <a:rPr lang="zh-TW" altLang="en-US" dirty="0"/>
              <a:t>但从前你们不认识神的时候，是给那些本来不是神的作奴仆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CN" altLang="en-US" dirty="0" smtClean="0"/>
              <a:t>不是神的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一切神以外的</a:t>
            </a:r>
            <a:endParaRPr lang="en-US" altLang="zh-CN" dirty="0" smtClean="0"/>
          </a:p>
          <a:p>
            <a:r>
              <a:rPr lang="zh-CN" altLang="en-US" dirty="0" smtClean="0"/>
              <a:t>撒旦</a:t>
            </a:r>
            <a:endParaRPr lang="en-US" altLang="zh-CN" dirty="0" smtClean="0"/>
          </a:p>
          <a:p>
            <a:r>
              <a:rPr lang="zh-CN" altLang="en-US" dirty="0" smtClean="0"/>
              <a:t>律法</a:t>
            </a:r>
            <a:endParaRPr lang="en-US" altLang="zh-CN" dirty="0" smtClean="0"/>
          </a:p>
          <a:p>
            <a:r>
              <a:rPr lang="zh-CN" altLang="en-US" dirty="0" smtClean="0"/>
              <a:t>工作</a:t>
            </a:r>
            <a:endParaRPr lang="en-US" altLang="zh-CN" dirty="0" smtClean="0"/>
          </a:p>
          <a:p>
            <a:r>
              <a:rPr lang="zh-CN" altLang="en-US" dirty="0" smtClean="0"/>
              <a:t>肉体的情欲，眼目的情欲，今生的骄傲（</a:t>
            </a:r>
            <a:r>
              <a:rPr lang="zh-CN" altLang="en-US" dirty="0"/>
              <a:t>约翰一书</a:t>
            </a:r>
            <a:r>
              <a:rPr lang="en-US" altLang="zh-CN" dirty="0"/>
              <a:t> 2:</a:t>
            </a:r>
            <a:r>
              <a:rPr lang="en-US" altLang="zh-CN" dirty="0" smtClean="0"/>
              <a:t>16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等等</a:t>
            </a:r>
            <a:endParaRPr lang="zh-TW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03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世俗的小学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9</a:t>
            </a:r>
            <a:r>
              <a:rPr lang="zh-TW" altLang="en-US" dirty="0"/>
              <a:t>现在你们既然认识神，更可说是被神所认识的，怎么还要归回那懦弱无用的小学，情愿再给它作奴仆呢？</a:t>
            </a:r>
          </a:p>
          <a:p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6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8185"/>
            <a:ext cx="8229600" cy="642101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dirty="0"/>
              <a:t>12</a:t>
            </a:r>
            <a:r>
              <a:rPr lang="zh-TW" altLang="en-US" dirty="0"/>
              <a:t>弟兄们，我劝你们要象我一样，因为我也象你们一样。你们一点没有亏负我。</a:t>
            </a:r>
          </a:p>
          <a:p>
            <a:pPr marL="0" indent="0">
              <a:buNone/>
            </a:pPr>
            <a:r>
              <a:rPr lang="en-US" altLang="zh-TW" dirty="0"/>
              <a:t>13</a:t>
            </a:r>
            <a:r>
              <a:rPr lang="zh-TW" altLang="en-US" dirty="0"/>
              <a:t>你们知道我头一次传福音给你们，是因为身体有疾病。</a:t>
            </a:r>
          </a:p>
          <a:p>
            <a:pPr marL="0" indent="0">
              <a:buNone/>
            </a:pPr>
            <a:r>
              <a:rPr lang="en-US" altLang="zh-TW" dirty="0"/>
              <a:t>14</a:t>
            </a:r>
            <a:r>
              <a:rPr lang="zh-TW" altLang="en-US" dirty="0"/>
              <a:t>你们为我身体的缘故受试炼，没有轻看我，也没有厌弃我。反倒接待我，如同神的使者，如同基督耶稣。</a:t>
            </a:r>
          </a:p>
          <a:p>
            <a:pPr marL="0" indent="0">
              <a:buNone/>
            </a:pPr>
            <a:r>
              <a:rPr lang="en-US" altLang="zh-TW" dirty="0"/>
              <a:t>15</a:t>
            </a:r>
            <a:r>
              <a:rPr lang="zh-TW" altLang="en-US" dirty="0"/>
              <a:t>你们当日所夸的福气在哪里呢？那时你们若能行，就是把自己的眼睛剜出来给我，也都情愿。这是我可以给你们作见证的。</a:t>
            </a:r>
          </a:p>
          <a:p>
            <a:pPr marL="0" indent="0">
              <a:buNone/>
            </a:pPr>
            <a:r>
              <a:rPr lang="en-US" altLang="zh-TW" dirty="0"/>
              <a:t>16</a:t>
            </a:r>
            <a:r>
              <a:rPr lang="zh-TW" altLang="en-US" dirty="0"/>
              <a:t>如今我将真理告诉你们，就成了你们的仇敌吗？</a:t>
            </a:r>
          </a:p>
          <a:p>
            <a:pPr marL="0" indent="0">
              <a:buNone/>
            </a:pPr>
            <a:r>
              <a:rPr lang="en-US" altLang="zh-TW" dirty="0"/>
              <a:t>17</a:t>
            </a:r>
            <a:r>
              <a:rPr lang="zh-TW" altLang="en-US" dirty="0"/>
              <a:t>那些人热心待你们，却不是好意，是要离间（原文作把你们关在外面）你们，叫你们热心待他们。</a:t>
            </a:r>
          </a:p>
          <a:p>
            <a:pPr marL="0" indent="0">
              <a:buNone/>
            </a:pPr>
            <a:r>
              <a:rPr lang="en-US" altLang="zh-TW" dirty="0"/>
              <a:t>18</a:t>
            </a:r>
            <a:r>
              <a:rPr lang="zh-TW" altLang="en-US" dirty="0"/>
              <a:t>在善事上，常用热心待人，原是好的，却不单我与你们同在的时候才这样。</a:t>
            </a:r>
          </a:p>
          <a:p>
            <a:pPr marL="0" indent="0">
              <a:buNone/>
            </a:pPr>
            <a:r>
              <a:rPr lang="en-US" altLang="zh-TW" dirty="0"/>
              <a:t>19</a:t>
            </a:r>
            <a:r>
              <a:rPr lang="zh-TW" altLang="en-US" dirty="0"/>
              <a:t>我小子阿，我为你们再受生产之苦，直等到基督成形在你们心里。</a:t>
            </a:r>
          </a:p>
          <a:p>
            <a:pPr marL="0" indent="0">
              <a:buNone/>
            </a:pPr>
            <a:r>
              <a:rPr lang="en-US" altLang="zh-TW" dirty="0"/>
              <a:t>20</a:t>
            </a:r>
            <a:r>
              <a:rPr lang="zh-TW" altLang="en-US" dirty="0"/>
              <a:t>我巴不得现今在你们那里，改换口气，因我为你们，心里作难。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89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altLang="zh-TW" sz="2800" dirty="0"/>
              <a:t>19</a:t>
            </a:r>
            <a:r>
              <a:rPr lang="zh-TW" altLang="en-US" sz="2800" dirty="0"/>
              <a:t>我小子阿，我为你们再受生产之苦，直等到基督成形在你们心里。</a:t>
            </a:r>
            <a:br>
              <a:rPr lang="zh-TW" alt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2396"/>
            <a:ext cx="8229600" cy="3943767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 smtClean="0"/>
              <a:t>生产之苦</a:t>
            </a:r>
            <a:r>
              <a:rPr lang="en-US" altLang="zh-CN" dirty="0" smtClean="0"/>
              <a:t> </a:t>
            </a:r>
          </a:p>
          <a:p>
            <a:pPr lvl="1"/>
            <a:r>
              <a:rPr lang="zh-CN" altLang="en-US" dirty="0" smtClean="0"/>
              <a:t>保罗把加拉太人当成他属灵的孩子，称呼他们“我小子阿”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要把福音的种子种在加拉太人的心里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让刚刚得救的生命被真理来喂养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好像十月怀胎一样，一个艰苦的过程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直等到基督成形在你们心里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到了时候生命成熟，成形了，活出基督的生命</a:t>
            </a:r>
            <a:endParaRPr lang="en-US" altLang="zh-CN" dirty="0" smtClean="0"/>
          </a:p>
          <a:p>
            <a:r>
              <a:rPr lang="zh-CN" altLang="en-US" dirty="0"/>
              <a:t>再受生产之</a:t>
            </a:r>
            <a:r>
              <a:rPr lang="zh-CN" altLang="en-US" dirty="0" smtClean="0"/>
              <a:t>苦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保罗决心要把加拉太人带回到救恩里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10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22</a:t>
            </a:r>
            <a:r>
              <a:rPr lang="zh-TW" altLang="en-US" dirty="0"/>
              <a:t>因为律法上记着，亚伯拉罕有两个儿子，一个是使女生的，一个是自主之妇人生的。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478718" y="2910395"/>
            <a:ext cx="0" cy="13990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822128" y="4309438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以撒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028850" y="434594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以实玛利</a:t>
            </a:r>
            <a:endParaRPr lang="en-US" sz="4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49697" y="2776562"/>
            <a:ext cx="0" cy="13990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170625" y="3378167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/>
              <a:t>撒拉</a:t>
            </a:r>
            <a:endParaRPr lang="en-US" altLang="zh-CN" sz="3600" dirty="0"/>
          </a:p>
        </p:txBody>
      </p:sp>
      <p:sp>
        <p:nvSpPr>
          <p:cNvPr id="10" name="Rectangle 9"/>
          <p:cNvSpPr/>
          <p:nvPr/>
        </p:nvSpPr>
        <p:spPr>
          <a:xfrm>
            <a:off x="926598" y="322069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zh-CN" altLang="en-US" sz="3600" dirty="0"/>
              <a:t>夏甲</a:t>
            </a:r>
            <a:endParaRPr lang="en-US" altLang="zh-CN" sz="36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两个妇人</a:t>
            </a:r>
            <a:r>
              <a:rPr lang="en-US" altLang="zh-CN" dirty="0" smtClean="0"/>
              <a:t> </a:t>
            </a:r>
            <a:r>
              <a:rPr lang="zh-CN" altLang="en-US" dirty="0" smtClean="0"/>
              <a:t>－</a:t>
            </a:r>
            <a:r>
              <a:rPr lang="en-US" altLang="zh-CN" dirty="0" smtClean="0"/>
              <a:t> </a:t>
            </a:r>
            <a:r>
              <a:rPr lang="zh-CN" altLang="en-US" dirty="0" smtClean="0"/>
              <a:t>代表两约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47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6504" y="315704"/>
            <a:ext cx="4038600" cy="45259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撒拉</a:t>
            </a:r>
            <a:endParaRPr lang="en-US" altLang="zh-CN" sz="3200" dirty="0"/>
          </a:p>
          <a:p>
            <a:pPr lvl="1"/>
            <a:r>
              <a:rPr lang="zh-CN" altLang="en-US" sz="2800" dirty="0"/>
              <a:t>自主之妇</a:t>
            </a:r>
            <a:endParaRPr lang="en-US" altLang="zh-CN" sz="2800" dirty="0"/>
          </a:p>
          <a:p>
            <a:pPr lvl="1"/>
            <a:r>
              <a:rPr lang="zh-CN" altLang="en-US" sz="2800" dirty="0" smtClean="0"/>
              <a:t>预表“在上的耶路撒冷”（神的应许）</a:t>
            </a:r>
            <a:endParaRPr lang="en-US" altLang="zh-CN" sz="2800" dirty="0" smtClean="0"/>
          </a:p>
          <a:p>
            <a:pPr lvl="1"/>
            <a:r>
              <a:rPr lang="zh-CN" altLang="en-US" sz="2800" u="sng" dirty="0" smtClean="0">
                <a:solidFill>
                  <a:schemeClr val="bg1"/>
                </a:solidFill>
              </a:rPr>
              <a:t>从神的应许生子</a:t>
            </a:r>
            <a:r>
              <a:rPr lang="zh-CN" altLang="zh-CN" sz="2800" u="sng" dirty="0" smtClean="0">
                <a:solidFill>
                  <a:schemeClr val="bg1"/>
                </a:solidFill>
              </a:rPr>
              <a:t>（</a:t>
            </a:r>
            <a:r>
              <a:rPr lang="zh-CN" altLang="en-US" sz="2800" u="sng" dirty="0" smtClean="0">
                <a:solidFill>
                  <a:schemeClr val="bg1"/>
                </a:solidFill>
              </a:rPr>
              <a:t>以撒）</a:t>
            </a:r>
            <a:endParaRPr lang="en-US" altLang="zh-CN" sz="2800" u="sng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/>
              <a:t>承受神的产业</a:t>
            </a:r>
            <a:endParaRPr lang="en-US" altLang="zh-CN" sz="2800" dirty="0" smtClean="0"/>
          </a:p>
          <a:p>
            <a:pPr lvl="1"/>
            <a:r>
              <a:rPr lang="zh-CN" altLang="en-US" sz="2800" dirty="0" smtClean="0"/>
              <a:t>我们是自主之妇的儿女</a:t>
            </a:r>
            <a:endParaRPr lang="en-US" altLang="zh-CN" sz="2800" dirty="0" smtClean="0"/>
          </a:p>
          <a:p>
            <a:pPr marL="457200" lvl="1" indent="0">
              <a:buNone/>
            </a:pPr>
            <a:endParaRPr lang="en-US" altLang="zh-CN" sz="2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15704"/>
            <a:ext cx="4495800" cy="452596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zh-CN" altLang="en-US" sz="3200" dirty="0">
                <a:solidFill>
                  <a:schemeClr val="lt1"/>
                </a:solidFill>
              </a:rPr>
              <a:t>夏甲</a:t>
            </a:r>
            <a:endParaRPr lang="en-US" altLang="zh-CN" sz="3200" dirty="0">
              <a:solidFill>
                <a:schemeClr val="lt1"/>
              </a:solidFill>
            </a:endParaRPr>
          </a:p>
          <a:p>
            <a:pPr lvl="1"/>
            <a:r>
              <a:rPr lang="zh-CN" altLang="en-US" sz="2800" dirty="0"/>
              <a:t>使女</a:t>
            </a:r>
            <a:endParaRPr lang="en-US" altLang="zh-CN" sz="2800" dirty="0"/>
          </a:p>
          <a:p>
            <a:pPr lvl="1"/>
            <a:r>
              <a:rPr lang="zh-CN" altLang="en-US" sz="2800" dirty="0" smtClean="0">
                <a:solidFill>
                  <a:schemeClr val="lt1"/>
                </a:solidFill>
              </a:rPr>
              <a:t>预表</a:t>
            </a:r>
            <a:r>
              <a:rPr lang="zh-CN" altLang="en-US" sz="2800" dirty="0">
                <a:solidFill>
                  <a:schemeClr val="lt1"/>
                </a:solidFill>
              </a:rPr>
              <a:t>“西奈山之约</a:t>
            </a:r>
            <a:r>
              <a:rPr lang="zh-CN" altLang="en-US" sz="2800" dirty="0" smtClean="0">
                <a:solidFill>
                  <a:schemeClr val="lt1"/>
                </a:solidFill>
              </a:rPr>
              <a:t>”</a:t>
            </a:r>
            <a:endParaRPr lang="en-US" altLang="zh-CN" sz="2800" dirty="0">
              <a:solidFill>
                <a:schemeClr val="lt1"/>
              </a:solidFill>
            </a:endParaRPr>
          </a:p>
          <a:p>
            <a:pPr lvl="1"/>
            <a:r>
              <a:rPr lang="zh-CN" altLang="en-US" sz="2800" u="sng" dirty="0" smtClean="0">
                <a:solidFill>
                  <a:schemeClr val="lt1"/>
                </a:solidFill>
              </a:rPr>
              <a:t>按着血气</a:t>
            </a:r>
            <a:r>
              <a:rPr lang="zh-CN" altLang="en-US" sz="2800" u="sng" dirty="0">
                <a:solidFill>
                  <a:schemeClr val="lt1"/>
                </a:solidFill>
              </a:rPr>
              <a:t>生子（以实玛利）</a:t>
            </a:r>
            <a:endParaRPr lang="en-US" altLang="zh-CN" sz="2800" u="sng" dirty="0">
              <a:solidFill>
                <a:schemeClr val="lt1"/>
              </a:solidFill>
            </a:endParaRPr>
          </a:p>
          <a:p>
            <a:pPr lvl="1"/>
            <a:r>
              <a:rPr lang="zh-CN" altLang="en-US" sz="2800" dirty="0">
                <a:solidFill>
                  <a:schemeClr val="lt1"/>
                </a:solidFill>
              </a:rPr>
              <a:t>逼迫圣灵生的</a:t>
            </a:r>
            <a:endParaRPr lang="en-US" altLang="zh-CN" sz="2800" dirty="0">
              <a:solidFill>
                <a:schemeClr val="lt1"/>
              </a:solidFill>
            </a:endParaRPr>
          </a:p>
          <a:p>
            <a:pPr lvl="1"/>
            <a:r>
              <a:rPr lang="zh-CN" altLang="en-US" sz="2800" dirty="0">
                <a:solidFill>
                  <a:schemeClr val="lt1"/>
                </a:solidFill>
              </a:rPr>
              <a:t>不能承受神的产业</a:t>
            </a:r>
            <a:endParaRPr lang="en-US" sz="2800" dirty="0">
              <a:solidFill>
                <a:schemeClr val="l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8061" y="5570866"/>
            <a:ext cx="2863219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/>
              <a:t>听从福音得救，进入神的家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405221" y="5587554"/>
            <a:ext cx="2863219" cy="10772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/>
              <a:t>遵行律法，不在神的应许里</a:t>
            </a:r>
            <a:endParaRPr lang="en-US" sz="3200" dirty="0"/>
          </a:p>
        </p:txBody>
      </p:sp>
      <p:sp>
        <p:nvSpPr>
          <p:cNvPr id="8" name="Right Arrow 7"/>
          <p:cNvSpPr/>
          <p:nvPr/>
        </p:nvSpPr>
        <p:spPr>
          <a:xfrm rot="5400000">
            <a:off x="1959044" y="4972434"/>
            <a:ext cx="775007" cy="4218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6610787" y="5018242"/>
            <a:ext cx="775007" cy="42185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173010" y="947044"/>
            <a:ext cx="18466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20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322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26</a:t>
            </a:r>
            <a:r>
              <a:rPr lang="zh-TW" altLang="en-US" dirty="0"/>
              <a:t>但那在上的耶路撒冷是自主的，她是我们的母。</a:t>
            </a:r>
          </a:p>
          <a:p>
            <a:pPr marL="0" indent="0">
              <a:buNone/>
            </a:pPr>
            <a:r>
              <a:rPr lang="en-US" altLang="zh-TW" dirty="0"/>
              <a:t>27</a:t>
            </a:r>
            <a:r>
              <a:rPr lang="zh-TW" altLang="en-US" dirty="0"/>
              <a:t>因为经上记着，不怀孕不生养的，你要欢乐。未曾经过产难的，你要高声欢呼，因为没有丈夫的，比有丈夫的儿女更多。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179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神的应许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28</a:t>
            </a:r>
            <a:r>
              <a:rPr lang="zh-TW" altLang="en-US" dirty="0"/>
              <a:t>弟兄们，我们是凭着应许作儿女，如同以撒一样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30</a:t>
            </a:r>
            <a:r>
              <a:rPr lang="zh-TW" altLang="en-US" dirty="0"/>
              <a:t>然而经上是怎么说的呢？是说，把使女和她儿子赶出去，因为使女的儿子，不可与自主妇人的儿子一同承受产业。</a:t>
            </a:r>
          </a:p>
          <a:p>
            <a:pPr marL="0" indent="0">
              <a:buNone/>
            </a:pPr>
            <a:r>
              <a:rPr lang="en-US" altLang="zh-TW" dirty="0"/>
              <a:t>31</a:t>
            </a:r>
            <a:r>
              <a:rPr lang="zh-TW" altLang="en-US" dirty="0"/>
              <a:t>弟兄们，这样看来，我们不是使女的儿女，乃是自主妇人的儿女了。</a:t>
            </a:r>
            <a:endParaRPr lang="en-US" dirty="0"/>
          </a:p>
          <a:p>
            <a:pPr marL="0" indent="0">
              <a:buNone/>
            </a:pPr>
            <a:endParaRPr lang="zh-TW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08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1</a:t>
            </a:r>
            <a:r>
              <a:rPr lang="en-US" altLang="zh-CN" dirty="0" smtClean="0"/>
              <a:t>-4 </a:t>
            </a:r>
            <a:r>
              <a:rPr lang="zh-CN" altLang="en-US" dirty="0" smtClean="0"/>
              <a:t>章</a:t>
            </a:r>
            <a:r>
              <a:rPr lang="en-US" altLang="zh-CN" dirty="0"/>
              <a:t> </a:t>
            </a:r>
            <a:r>
              <a:rPr lang="zh-CN" altLang="en-US" dirty="0" smtClean="0"/>
              <a:t>小结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得救是因那启示的福音，信耶稣基督得生命，律法不是得救的道路</a:t>
            </a:r>
            <a:endParaRPr lang="en-US" altLang="zh-CN" dirty="0" smtClean="0"/>
          </a:p>
          <a:p>
            <a:r>
              <a:rPr lang="zh-CN" altLang="en-US" dirty="0" smtClean="0"/>
              <a:t>得救之后，我们不是因</a:t>
            </a:r>
            <a:r>
              <a:rPr lang="zh-CN" altLang="en-US" dirty="0"/>
              <a:t>行律法，乃是因信基督耶稣称义。 </a:t>
            </a:r>
            <a:r>
              <a:rPr lang="zh-CN" altLang="en-US" dirty="0" smtClean="0"/>
              <a:t>（因信称义）</a:t>
            </a:r>
            <a:endParaRPr lang="en-US" altLang="zh-CN" dirty="0" smtClean="0"/>
          </a:p>
          <a:p>
            <a:r>
              <a:rPr lang="zh-CN" altLang="en-US" dirty="0" smtClean="0"/>
              <a:t>以信为本的人进入神的应许，不再是律法的奴仆。</a:t>
            </a:r>
            <a:endParaRPr lang="en-US" altLang="zh-CN" dirty="0" smtClean="0"/>
          </a:p>
          <a:p>
            <a:r>
              <a:rPr lang="zh-CN" altLang="en-US" dirty="0"/>
              <a:t>我们凭</a:t>
            </a:r>
            <a:r>
              <a:rPr lang="zh-CN" altLang="en-US" dirty="0" smtClean="0"/>
              <a:t>神的应许作儿女，因着神儿子的名分，承受产业。</a:t>
            </a:r>
            <a:endParaRPr lang="en-US" altLang="zh-CN" dirty="0" smtClean="0"/>
          </a:p>
          <a:p>
            <a:pPr lvl="0"/>
            <a:r>
              <a:rPr lang="zh-CN" altLang="en-US" dirty="0"/>
              <a:t>是自主妇人的儿女，走在神的旨意当中。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060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8517</TotalTime>
  <Words>1239</Words>
  <Application>Microsoft Macintosh PowerPoint</Application>
  <PresentationFormat>On-screen Show (4:3)</PresentationFormat>
  <Paragraphs>196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4:1-7</vt:lpstr>
      <vt:lpstr>两个时期（4:1-7）</vt:lpstr>
      <vt:lpstr>PowerPoint Presentation</vt:lpstr>
      <vt:lpstr>世俗的小学</vt:lpstr>
      <vt:lpstr>PowerPoint Presentation</vt:lpstr>
      <vt:lpstr>19我小子阿，我为你们再受生产之苦，直等到基督成形在你们心里。 </vt:lpstr>
      <vt:lpstr>两个妇人 － 代表两约</vt:lpstr>
      <vt:lpstr>PowerPoint Presentation</vt:lpstr>
      <vt:lpstr>PowerPoint Presentation</vt:lpstr>
      <vt:lpstr>神的应许</vt:lpstr>
      <vt:lpstr>1-4 章 小结</vt:lpstr>
    </vt:vector>
  </TitlesOfParts>
  <Company>Apple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加拉太书</dc:title>
  <dc:creator>Yu Yang</dc:creator>
  <cp:lastModifiedBy>Yu Yang</cp:lastModifiedBy>
  <cp:revision>167</cp:revision>
  <cp:lastPrinted>2016-08-20T23:56:35Z</cp:lastPrinted>
  <dcterms:created xsi:type="dcterms:W3CDTF">2016-06-22T14:53:54Z</dcterms:created>
  <dcterms:modified xsi:type="dcterms:W3CDTF">2016-08-28T04:48:54Z</dcterms:modified>
</cp:coreProperties>
</file>