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94" r:id="rId1"/>
    <p:sldMasterId id="2147483712" r:id="rId2"/>
    <p:sldMasterId id="2147483724" r:id="rId3"/>
  </p:sldMasterIdLst>
  <p:notesMasterIdLst>
    <p:notesMasterId r:id="rId26"/>
  </p:notesMasterIdLst>
  <p:handoutMasterIdLst>
    <p:handoutMasterId r:id="rId27"/>
  </p:handoutMasterIdLst>
  <p:sldIdLst>
    <p:sldId id="285" r:id="rId4"/>
    <p:sldId id="306" r:id="rId5"/>
    <p:sldId id="291" r:id="rId6"/>
    <p:sldId id="287" r:id="rId7"/>
    <p:sldId id="307" r:id="rId8"/>
    <p:sldId id="289" r:id="rId9"/>
    <p:sldId id="312" r:id="rId10"/>
    <p:sldId id="309" r:id="rId11"/>
    <p:sldId id="294" r:id="rId12"/>
    <p:sldId id="295" r:id="rId13"/>
    <p:sldId id="292" r:id="rId14"/>
    <p:sldId id="293" r:id="rId15"/>
    <p:sldId id="286" r:id="rId16"/>
    <p:sldId id="297" r:id="rId17"/>
    <p:sldId id="303" r:id="rId18"/>
    <p:sldId id="299" r:id="rId19"/>
    <p:sldId id="300" r:id="rId20"/>
    <p:sldId id="288" r:id="rId21"/>
    <p:sldId id="310" r:id="rId22"/>
    <p:sldId id="296" r:id="rId23"/>
    <p:sldId id="311" r:id="rId24"/>
    <p:sldId id="305" r:id="rId25"/>
  </p:sldIdLst>
  <p:sldSz cx="9144000" cy="6858000" type="screen4x3"/>
  <p:notesSz cx="9288463" cy="7007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72172" autoAdjust="0"/>
  </p:normalViewPr>
  <p:slideViewPr>
    <p:cSldViewPr>
      <p:cViewPr>
        <p:scale>
          <a:sx n="70" d="100"/>
          <a:sy n="70" d="100"/>
        </p:scale>
        <p:origin x="-20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2563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A7A1DE1B-C7F7-4F4F-A966-E5F1E8D1A29A}" type="datetimeFigureOut">
              <a:rPr lang="en-US"/>
              <a:pPr>
                <a:defRPr/>
              </a:pPr>
              <a:t>3/6/2016</a:t>
            </a:fld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2563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55A15998-AEB0-4BF4-8FE6-058FBEFB97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04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0975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4013" y="525463"/>
            <a:ext cx="3503612" cy="2627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688" y="3327400"/>
            <a:ext cx="7431087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0975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92F85B1F-DB6E-40BA-B442-33298C07E8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3596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43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>
                <a:solidFill>
                  <a:prstClr val="black"/>
                </a:solidFill>
              </a:rPr>
              <a:pPr/>
              <a:t>2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43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4F45A342-3057-4BC1-ADD2-3C147984A746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34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0957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622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約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3156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人：万物之灵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1524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6327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7382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4B0111-72B5-4CE4-A4AB-E0694804082D}" type="slidenum">
              <a:rPr lang="en-US" alt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83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dirty="0" smtClean="0"/>
              <a:t>關係的破壞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FC142E-C4F6-45A2-B25A-B62BA4AE4CF4}" type="slidenum">
              <a:rPr lang="en-US" alt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622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622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24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D072FD9-A619-4930-9ECD-18432FE98E5F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274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E3A7-0041-4498-B4F2-5E163F2005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54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72E0671-8A7F-4AF3-86C5-8FD1DC03D03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52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782964-0202-4C91-AD3B-B1C24394602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917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D09B61-64E0-4DBA-994D-1D0A10A4F84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9E62-9724-45E2-924C-FBC6B6F8C00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423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C6F3-8D18-4ABD-A420-7F86252D5FD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413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AAC8-36F6-493F-9528-1301DB962C5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018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FD85BAE-E074-43E3-99C0-72413A9B6D0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514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131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502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101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636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6804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9E177-D11F-47F8-9E04-0D972B7EEED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77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6B51-1001-4700-AC41-F6B767F513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64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78799A-47E4-4424-9DAF-D6A4F33EEA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8862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236-38B4-47E0-B981-7BE246379511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20E4C-6CCA-4242-8604-99EAC9B83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345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93EF-59B4-4CDB-A41B-7CFFD0B9AE05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226A4-B766-4B54-BC1F-2B1C0CF7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204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B002-1BBC-4935-A8F3-D99E82487598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D9AD-10A7-4C24-AF75-485710785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650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9999-937F-4C26-91FE-51F0540B64E8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A277-E530-4957-86A1-013D75AA1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327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2E0-DCD2-4987-A74C-BBFCC22B6F7D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0443-BB1C-46AD-B4A9-59A8F942E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637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6D1-5672-45F6-8C1B-ABD8C64DF568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080F4-DF7B-4645-8878-E23A53669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651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284E-A9AF-44C5-8752-72399B1E809E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71051-D674-4EC9-808F-2646EDDCF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95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96AE-D721-4514-B76B-6ADDB7C1918A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909C1-7415-45E7-BAB6-931C09193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375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B2BF-72BD-4283-A518-56B7B51C3D0E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5AE8F-4406-438C-897D-F45AEA95C9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059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B538-8FD8-4BAD-A14E-31E8567A74FB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CAEB-6E23-4B97-A2A3-B67DAED2F0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658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A46A-BB8C-4D8E-AC36-852B85D79F14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67430-A629-407B-A37E-365F952DB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146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236-38B4-47E0-B981-7BE246379511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20E4C-6CCA-4242-8604-99EAC9B83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8707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93EF-59B4-4CDB-A41B-7CFFD0B9AE05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226A4-B766-4B54-BC1F-2B1C0CF7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6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B002-1BBC-4935-A8F3-D99E82487598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D9AD-10A7-4C24-AF75-485710785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460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9999-937F-4C26-91FE-51F0540B64E8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A277-E530-4957-86A1-013D75AA1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311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2E0-DCD2-4987-A74C-BBFCC22B6F7D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0443-BB1C-46AD-B4A9-59A8F942E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948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6D1-5672-45F6-8C1B-ABD8C64DF568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080F4-DF7B-4645-8878-E23A53669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229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284E-A9AF-44C5-8752-72399B1E809E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71051-D674-4EC9-808F-2646EDDCF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879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96AE-D721-4514-B76B-6ADDB7C1918A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909C1-7415-45E7-BAB6-931C09193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880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B2BF-72BD-4283-A518-56B7B51C3D0E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5AE8F-4406-438C-897D-F45AEA95C9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9106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B538-8FD8-4BAD-A14E-31E8567A74FB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CAEB-6E23-4B97-A2A3-B67DAED2F0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2506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A46A-BB8C-4D8E-AC36-852B85D79F14}" type="datetimeFigureOut">
              <a:rPr lang="en-US"/>
              <a:pPr>
                <a:defRPr/>
              </a:pPr>
              <a:t>3/6/2016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67430-A629-407B-A37E-365F952DB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2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27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A0056-9B8E-4944-9A85-A60F394B5F55}" type="datetimeFigureOut">
              <a:rPr lang="en-US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>
                <a:defRPr/>
              </a:pPr>
              <a:t>3/6/2016</a:t>
            </a:fld>
            <a:endParaRPr lang="en-US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528AE2F-2F83-49A7-8327-A88FC3CC52D8}" type="slidenum">
              <a:rPr lang="en-US" altLang="en-US" smtClean="0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A0056-9B8E-4944-9A85-A60F394B5F55}" type="datetimeFigureOut">
              <a:rPr lang="en-US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>
                <a:defRPr/>
              </a:pPr>
              <a:t>3/6/2016</a:t>
            </a:fld>
            <a:endParaRPr lang="en-US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528AE2F-2F83-49A7-8327-A88FC3CC52D8}" type="slidenum">
              <a:rPr lang="en-US" altLang="en-US" smtClean="0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1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3352800"/>
            <a:ext cx="7772400" cy="14700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ea typeface="PMingLiU" pitchFamily="18" charset="-120"/>
              </a:rPr>
              <a:t>神</a:t>
            </a:r>
            <a:r>
              <a:rPr lang="zh-CN" altLang="en-US" sz="4000" dirty="0">
                <a:ea typeface="PMingLiU" pitchFamily="18" charset="-120"/>
              </a:rPr>
              <a:t>与</a:t>
            </a:r>
            <a:r>
              <a:rPr lang="zh-CN" altLang="en-US" sz="4000" dirty="0" smtClean="0">
                <a:ea typeface="PMingLiU" pitchFamily="18" charset="-120"/>
              </a:rPr>
              <a:t>人</a:t>
            </a:r>
            <a:endParaRPr lang="zh-TW" altLang="en-US" sz="4000" dirty="0" smtClean="0"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477" y="1752600"/>
            <a:ext cx="7772400" cy="5556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FF0000"/>
                </a:solidFill>
                <a:ea typeface="PMingLiU" pitchFamily="18" charset="-120"/>
              </a:rPr>
              <a:t>神</a:t>
            </a:r>
            <a:r>
              <a:rPr lang="zh-CN" altLang="en-US" sz="4000" dirty="0" smtClean="0">
                <a:solidFill>
                  <a:srgbClr val="FF0000"/>
                </a:solidFill>
                <a:ea typeface="PMingLiU" pitchFamily="18" charset="-120"/>
              </a:rPr>
              <a:t> 创造万物与人</a:t>
            </a:r>
            <a:endParaRPr lang="zh-TW" altLang="en-US" sz="4000" dirty="0" smtClean="0">
              <a:solidFill>
                <a:srgbClr val="FF0000"/>
              </a:solidFill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14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5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AutoShape 7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4340" name="Picture 9" descr="0606251741791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724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7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800" dirty="0" smtClean="0">
                <a:ea typeface="+mj-ea"/>
              </a:rPr>
              <a:t>亞當被造前後地上的情況</a:t>
            </a:r>
            <a:r>
              <a:rPr lang="zh-CN" altLang="en-US" dirty="0" smtClean="0">
                <a:ea typeface="+mj-ea"/>
              </a:rPr>
              <a:t> </a:t>
            </a:r>
          </a:p>
        </p:txBody>
      </p:sp>
      <p:graphicFrame>
        <p:nvGraphicFramePr>
          <p:cNvPr id="7270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901728193"/>
              </p:ext>
            </p:extLst>
          </p:nvPr>
        </p:nvGraphicFramePr>
        <p:xfrm>
          <a:off x="609600" y="1905000"/>
          <a:ext cx="8229600" cy="3505201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6667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　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亞當被造前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創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2: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5-6)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亞當被造後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創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2: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9-14)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植物的生長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野地沒有草，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田間菜蔬沒有長起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各樣的樹從地裏長出來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神的工作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神沒有降雨在地上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神使各樣的樹從地裏長出來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地與人的關係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沒有人耕地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可悅人的眼目，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其上的果子好作食物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地如何得滋潤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有霧氣從地上騰，滋潤遍地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有河從伊甸流出，滋潤園子，從那裏分為四道河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8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9309" y="4038600"/>
            <a:ext cx="7315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馬太福音</a:t>
            </a:r>
            <a:r>
              <a:rPr lang="en-US" altLang="zh-TW" sz="2400" dirty="0"/>
              <a:t>5</a:t>
            </a:r>
            <a:r>
              <a:rPr lang="zh-TW" altLang="en-US" sz="2400" dirty="0"/>
              <a:t>：</a:t>
            </a:r>
            <a:r>
              <a:rPr lang="en-US" altLang="zh-TW" sz="2400" dirty="0"/>
              <a:t>8-9 </a:t>
            </a:r>
          </a:p>
          <a:p>
            <a:r>
              <a:rPr lang="zh-TW" altLang="en-US" sz="2400" dirty="0"/>
              <a:t>因為你們沒有祈求以先，你們所需用的 ，你們所需用的，你們的父早已知道了。所以，你們禱告要這樣 ，你們禱告要這樣說：我們在天上的父：願人都尊你</a:t>
            </a:r>
          </a:p>
          <a:p>
            <a:r>
              <a:rPr lang="zh-TW" altLang="en-US" sz="2400" dirty="0"/>
              <a:t>的名為聖</a:t>
            </a:r>
          </a:p>
          <a:p>
            <a:endParaRPr lang="en-US" altLang="zh-CN" sz="2400" baseline="300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572677"/>
            <a:ext cx="7772400" cy="5556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FF0000"/>
                </a:solidFill>
                <a:ea typeface="PMingLiU" pitchFamily="18" charset="-120"/>
              </a:rPr>
              <a:t>神</a:t>
            </a:r>
            <a:r>
              <a:rPr lang="zh-CN" altLang="en-US" sz="4000" dirty="0" smtClean="0">
                <a:solidFill>
                  <a:srgbClr val="FF0000"/>
                </a:solidFill>
                <a:ea typeface="PMingLiU" pitchFamily="18" charset="-120"/>
              </a:rPr>
              <a:t> 是我們的天父</a:t>
            </a:r>
            <a:endParaRPr lang="zh-TW" altLang="en-US" sz="4000" dirty="0" smtClean="0">
              <a:solidFill>
                <a:srgbClr val="FF0000"/>
              </a:solidFill>
              <a:ea typeface="PMingLiU" pitchFamily="18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9309" y="1371599"/>
            <a:ext cx="79161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3600" dirty="0"/>
          </a:p>
          <a:p>
            <a:r>
              <a:rPr lang="zh-CN" altLang="en-US" sz="2400" dirty="0"/>
              <a:t>以賽亞書 </a:t>
            </a:r>
            <a:r>
              <a:rPr lang="en-US" altLang="zh-CN" sz="2400" dirty="0"/>
              <a:t>46:3-4</a:t>
            </a:r>
          </a:p>
          <a:p>
            <a:endParaRPr lang="en-US" altLang="zh-CN" sz="2400" b="1" baseline="30000" dirty="0"/>
          </a:p>
          <a:p>
            <a:r>
              <a:rPr lang="zh-TW" altLang="en-US" sz="3600" baseline="30000" dirty="0"/>
              <a:t>你們自從生下，就蒙我保抱；自從出胎，便蒙我懷揣。 </a:t>
            </a:r>
            <a:endParaRPr lang="en-US" altLang="zh-TW" sz="3600" baseline="30000" dirty="0"/>
          </a:p>
          <a:p>
            <a:r>
              <a:rPr lang="zh-TW" altLang="en-US" sz="3600" baseline="30000" dirty="0"/>
              <a:t>直到你們年老，我仍這樣；直到你們髮白，我仍懷揣。我已造做，也必保抱；我必懷抱，也必拯救。</a:t>
            </a:r>
            <a:endParaRPr lang="en-US" altLang="zh-CN" sz="3600" baseline="30000" dirty="0"/>
          </a:p>
          <a:p>
            <a:endParaRPr lang="zh-TW" altLang="en-US" sz="3600" dirty="0"/>
          </a:p>
          <a:p>
            <a:r>
              <a:rPr lang="zh-TW" altLang="en-US" sz="3600" dirty="0"/>
              <a:t>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8411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t1.gstatic.com/images?q=tbn:ANd9GcRnI_QQ9Rke5QtkH_Ml5HTw_6DNDCkNb6fFmUGUpe4JvtpEYes09L-Vgn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85800"/>
            <a:ext cx="1646238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43000" y="3733800"/>
            <a:ext cx="2286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1907-1997</a:t>
            </a:r>
            <a:br>
              <a:rPr lang="en-US" altLang="en-US" dirty="0"/>
            </a:br>
            <a:r>
              <a:rPr lang="en-US" altLang="en-US" dirty="0" err="1"/>
              <a:t>美国著名的人类学家和散文家</a:t>
            </a:r>
            <a:endParaRPr lang="en-US" altLang="en-US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038600" y="1601788"/>
            <a:ext cx="3581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 err="1"/>
              <a:t>宇宙的中心是一丝微笑</a:t>
            </a:r>
            <a:r>
              <a:rPr lang="en-US" altLang="en-US" sz="2400" dirty="0"/>
              <a:t>， </a:t>
            </a:r>
            <a:r>
              <a:rPr lang="en-US" altLang="en-US" sz="2400" dirty="0" err="1"/>
              <a:t>一份从创世之初就跳跃着喜乐的脉动，至今仍延续着</a:t>
            </a:r>
            <a:r>
              <a:rPr lang="en-US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8671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人的使命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88391"/>
            <a:ext cx="73152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/>
          </a:p>
          <a:p>
            <a:r>
              <a:rPr lang="en-US" altLang="zh-CN" sz="2400" baseline="30000" dirty="0" smtClean="0"/>
              <a:t>26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神說：「</a:t>
            </a:r>
            <a:r>
              <a:rPr lang="zh-CN" altLang="en-US" sz="2400" b="1" dirty="0"/>
              <a:t>我們要照著我們的形象，按著我們的樣式造人</a:t>
            </a:r>
            <a:r>
              <a:rPr lang="zh-CN" altLang="en-US" sz="2400" dirty="0"/>
              <a:t>，使他們管理海裡的魚、空中的鳥、地上的牲畜和全地，並地上所爬的一切昆蟲。」 </a:t>
            </a:r>
            <a:endParaRPr lang="en-US" altLang="zh-CN" sz="2400" dirty="0" smtClean="0"/>
          </a:p>
          <a:p>
            <a:endParaRPr lang="en-US" altLang="zh-CN" sz="2400" baseline="30000" dirty="0"/>
          </a:p>
          <a:p>
            <a:r>
              <a:rPr lang="en-US" altLang="zh-CN" sz="2400" baseline="30000" dirty="0" smtClean="0"/>
              <a:t>27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神就照著自己的形象造人，乃是照著他的形象，造男造女。 </a:t>
            </a:r>
            <a:endParaRPr lang="en-US" altLang="zh-CN" sz="2400" dirty="0" smtClean="0"/>
          </a:p>
          <a:p>
            <a:endParaRPr lang="en-US" altLang="zh-CN" sz="2400" baseline="30000" dirty="0"/>
          </a:p>
          <a:p>
            <a:endParaRPr lang="en-US" altLang="zh-CN" sz="24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89958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63845" y="1345754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神</a:t>
            </a:r>
            <a:endParaRPr lang="en-US" sz="3600" b="1" dirty="0"/>
          </a:p>
        </p:txBody>
      </p:sp>
      <p:sp>
        <p:nvSpPr>
          <p:cNvPr id="3" name="Oval 2"/>
          <p:cNvSpPr/>
          <p:nvPr/>
        </p:nvSpPr>
        <p:spPr>
          <a:xfrm>
            <a:off x="2057400" y="4523671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25277" y="4857135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971800" y="2209800"/>
            <a:ext cx="1355931" cy="220980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2172756">
            <a:off x="3106700" y="27432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敬畏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044322">
            <a:off x="3825913" y="3173361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親近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867400" y="4478938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649765" y="5180300"/>
            <a:ext cx="2065235" cy="2506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78294" y="4857134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603300" y="2209800"/>
            <a:ext cx="1674994" cy="226913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9216964">
            <a:off x="5580367" y="2885766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敬畏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9459586">
            <a:off x="4915943" y="3319662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親近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213237" y="4672468"/>
            <a:ext cx="6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尊重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54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0668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26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神說：「我們要照著我們的形象，按著我們的樣式造人，使他們管理海裡的魚、空中的鳥、地上的牲畜和全地，並地上所爬的一切昆蟲。」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b="1" dirty="0"/>
              <a:t>神就照著自己的形象造人，乃是照著他的形象，造男造女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</a:rPr>
              <a:t>。 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28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神就賜福給他們，又對他們說：「要生養眾多，遍滿地面，治理這地，也要管理海裡的魚、空中的鳥和地上各樣行動的活物。」 </a:t>
            </a:r>
          </a:p>
        </p:txBody>
      </p:sp>
    </p:spTree>
    <p:extLst>
      <p:ext uri="{BB962C8B-B14F-4D97-AF65-F5344CB8AC3E}">
        <p14:creationId xmlns:p14="http://schemas.microsoft.com/office/powerpoint/2010/main" val="358486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495800" y="2667000"/>
            <a:ext cx="1230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骨中的骨肉中的肉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667000" y="2827606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35691" y="3174447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sp>
        <p:nvSpPr>
          <p:cNvPr id="9" name="Oval 8"/>
          <p:cNvSpPr/>
          <p:nvPr/>
        </p:nvSpPr>
        <p:spPr>
          <a:xfrm>
            <a:off x="5951806" y="2819400"/>
            <a:ext cx="1363394" cy="136339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0497" y="3166241"/>
            <a:ext cx="54160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人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965645" y="1717967"/>
            <a:ext cx="68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男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28703" y="1730514"/>
            <a:ext cx="68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女</a:t>
            </a:r>
            <a:endParaRPr lang="en-US" sz="4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174588" y="3364463"/>
            <a:ext cx="1692812" cy="4103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174588" y="3520966"/>
            <a:ext cx="16928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24400" y="3581400"/>
            <a:ext cx="100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幫助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0668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/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26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神說：「我們要照著我們的形象，按著我們的樣式造人，使他們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管理海裡的魚、空中的鳥、地上的牲畜和全地，並地上所爬的一切昆蟲。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」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神就照著自己的形象造人，乃是照著他的形象，造男造女。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/>
          </a:p>
          <a:p>
            <a:endParaRPr lang="en-US" altLang="zh-CN" sz="2400" baseline="30000" dirty="0" smtClean="0"/>
          </a:p>
          <a:p>
            <a:r>
              <a:rPr lang="en-US" altLang="zh-CN" sz="2400" baseline="30000" dirty="0" smtClean="0"/>
              <a:t>28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神就賜福給他們，又對他們說：「</a:t>
            </a:r>
            <a:r>
              <a:rPr lang="zh-CN" altLang="en-US" sz="2400" b="1" dirty="0"/>
              <a:t>要生養眾多，遍滿地面，治理這地，也要管理海裡的魚、空中的鳥和地上各樣行動的活物。</a:t>
            </a:r>
            <a:r>
              <a:rPr lang="zh-CN" altLang="en-US" sz="2400" dirty="0"/>
              <a:t>」 </a:t>
            </a:r>
          </a:p>
        </p:txBody>
      </p:sp>
    </p:spTree>
    <p:extLst>
      <p:ext uri="{BB962C8B-B14F-4D97-AF65-F5344CB8AC3E}">
        <p14:creationId xmlns:p14="http://schemas.microsoft.com/office/powerpoint/2010/main" val="99738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737903" y="2366303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06594" y="2713144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264233" y="41910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管理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48503" y="4033966"/>
            <a:ext cx="1105737" cy="130003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953000" y="5562600"/>
            <a:ext cx="1485900" cy="9154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動物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514600" y="5562600"/>
            <a:ext cx="1485900" cy="9154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地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76600" y="4033966"/>
            <a:ext cx="1100798" cy="1300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52800" y="41910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治理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1143000" y="1371600"/>
            <a:ext cx="82296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耶和华神将那人</a:t>
            </a:r>
            <a:r>
              <a:rPr lang="zh-CN" altLang="en-US" sz="24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安置</a:t>
            </a:r>
            <a:r>
              <a:rPr lang="zh-CN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在伊甸园，使他修理看守。 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143000" y="2149475"/>
            <a:ext cx="7696200" cy="16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altLang="zh-CN" sz="2400" b="1" baseline="300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en-US" altLang="zh-CN" sz="2400" b="1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</a:t>
            </a:r>
            <a:r>
              <a:rPr lang="zh-CN" altLang="en-US" sz="2400" dirty="0">
                <a:solidFill>
                  <a:srgbClr val="FF0000"/>
                </a:solidFill>
              </a:rPr>
              <a:t>吩咐</a:t>
            </a:r>
            <a:r>
              <a:rPr lang="zh-CN" altLang="en-US" sz="2400" dirty="0"/>
              <a:t>他说，园中各样树上的果子，你可以随意吃。</a:t>
            </a:r>
          </a:p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只</a:t>
            </a:r>
            <a:r>
              <a:rPr lang="zh-CN" altLang="en-US" sz="2400" dirty="0"/>
              <a:t>是分别善恶树上的果子，你不可吃，因为你吃的日子必定死。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219200" y="3962400"/>
            <a:ext cx="754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18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和华神说，那人独居不好，我要为他</a:t>
            </a:r>
            <a:r>
              <a:rPr lang="zh-CN" altLang="en-US" sz="2400" dirty="0">
                <a:solidFill>
                  <a:srgbClr val="FF0000"/>
                </a:solidFill>
              </a:rPr>
              <a:t>造</a:t>
            </a:r>
            <a:r>
              <a:rPr lang="zh-CN" altLang="en-US" sz="2400" dirty="0"/>
              <a:t>一个配偶帮助他。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1219200" y="4953000"/>
            <a:ext cx="7772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19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和华神用土所造成的野地各样走兽和空中各样飞鸟都</a:t>
            </a:r>
            <a:r>
              <a:rPr lang="zh-CN" altLang="en-US" sz="2400" dirty="0">
                <a:solidFill>
                  <a:srgbClr val="FF0000"/>
                </a:solidFill>
              </a:rPr>
              <a:t>带到</a:t>
            </a:r>
            <a:r>
              <a:rPr lang="zh-CN" altLang="en-US" sz="2400" dirty="0"/>
              <a:t>那人面前，看他叫什么。那人怎样叫各样的活物，那就是它的名字。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1219200" y="621269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2:15-19</a:t>
            </a:r>
            <a:endParaRPr lang="en-US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/>
      <p:bldP spid="665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143000" y="2819400"/>
            <a:ext cx="7696200" cy="16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altLang="zh-CN" sz="2400" b="1" baseline="30000" dirty="0" smtClean="0">
                <a:solidFill>
                  <a:schemeClr val="bg1">
                    <a:lumMod val="50000"/>
                  </a:schemeClr>
                </a:solidFill>
              </a:rPr>
              <a:t>6 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</a:t>
            </a:r>
            <a:r>
              <a:rPr lang="zh-CN" altLang="en-US" sz="2400" dirty="0">
                <a:solidFill>
                  <a:srgbClr val="FF0000"/>
                </a:solidFill>
              </a:rPr>
              <a:t>吩咐</a:t>
            </a:r>
            <a:r>
              <a:rPr lang="zh-CN" altLang="en-US" sz="2400" dirty="0"/>
              <a:t>他说，园中各样树上的果子，你可以</a:t>
            </a:r>
            <a:r>
              <a:rPr lang="zh-CN" altLang="en-US" sz="2400" b="1" dirty="0">
                <a:solidFill>
                  <a:srgbClr val="0070C0"/>
                </a:solidFill>
              </a:rPr>
              <a:t>随意</a:t>
            </a:r>
            <a:r>
              <a:rPr lang="zh-CN" altLang="en-US" sz="2400" dirty="0"/>
              <a:t>吃。</a:t>
            </a:r>
          </a:p>
          <a:p>
            <a:pPr>
              <a:spcBef>
                <a:spcPct val="20000"/>
              </a:spcBef>
            </a:pPr>
            <a:r>
              <a:rPr lang="en-US" altLang="zh-CN" sz="2400" baseline="30000" dirty="0" smtClean="0"/>
              <a:t>1</a:t>
            </a:r>
            <a:r>
              <a:rPr lang="en-US" altLang="zh-CN" sz="2400" b="1" baseline="30000" dirty="0" smtClean="0"/>
              <a:t>7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只</a:t>
            </a:r>
            <a:r>
              <a:rPr lang="zh-CN" altLang="en-US" sz="2400" b="1" dirty="0">
                <a:solidFill>
                  <a:srgbClr val="0070C0"/>
                </a:solidFill>
              </a:rPr>
              <a:t>是</a:t>
            </a:r>
            <a:r>
              <a:rPr lang="zh-CN" altLang="en-US" sz="2400" dirty="0"/>
              <a:t>分别善恶树上的果子，你不可吃，因为你吃的日子必定死。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0372" y="2209800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2:16-17</a:t>
            </a:r>
            <a:endParaRPr lang="en-US" altLang="zh-CN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神給人的命令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7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13716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endParaRPr lang="en-US" altLang="en-US" sz="2400" dirty="0">
              <a:latin typeface="SimSun" panose="02010600030101010101" pitchFamily="2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323165"/>
            <a:ext cx="55976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。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9769" y="1507768"/>
            <a:ext cx="830006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1 耶和華神所造的</a:t>
            </a:r>
            <a:r>
              <a:rPr lang="en-US" altLang="en-US" sz="2400" dirty="0">
                <a:latin typeface="SimSun" panose="02010600030101010101" pitchFamily="2" charset="-122"/>
              </a:rPr>
              <a:t>，惟有蛇比田野一切的活物更狡猾。蛇對女人說：神豈是真說不許你們吃園中所有樹上的果子嗎？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2 女人對蛇說</a:t>
            </a:r>
            <a:r>
              <a:rPr lang="en-US" altLang="en-US" sz="2400" dirty="0">
                <a:latin typeface="SimSun" panose="02010600030101010101" pitchFamily="2" charset="-122"/>
              </a:rPr>
              <a:t>：園中樹上的果子，我們可以吃，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3 惟有園當中那棵樹上的果子</a:t>
            </a:r>
            <a:r>
              <a:rPr lang="en-US" altLang="en-US" sz="2400" dirty="0">
                <a:latin typeface="SimSun" panose="02010600030101010101" pitchFamily="2" charset="-122"/>
              </a:rPr>
              <a:t>，神曾說：你們不可吃，也不可摸，免得你們死。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4 蛇對女人說</a:t>
            </a:r>
            <a:r>
              <a:rPr lang="en-US" altLang="en-US" sz="2400" dirty="0">
                <a:latin typeface="SimSun" panose="02010600030101010101" pitchFamily="2" charset="-122"/>
              </a:rPr>
              <a:t>：你們不一定死；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5 因為神知道</a:t>
            </a:r>
            <a:r>
              <a:rPr lang="en-US" altLang="en-US" sz="2400" dirty="0">
                <a:latin typeface="SimSun" panose="02010600030101010101" pitchFamily="2" charset="-122"/>
              </a:rPr>
              <a:t>，你們吃的日子眼睛就明亮了，你們便如神能知道善惡。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6 於是女人見那棵樹的果子好作食物</a:t>
            </a:r>
            <a:r>
              <a:rPr lang="en-US" altLang="en-US" sz="2400" dirty="0">
                <a:latin typeface="SimSun" panose="02010600030101010101" pitchFamily="2" charset="-122"/>
              </a:rPr>
              <a:t>，也悅人的眼目，且是可喜愛的，能使人有智慧，就摘下果子來吃了，又給他丈夫，他丈夫也吃了。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7 他們二人的眼睛就明亮了</a:t>
            </a:r>
            <a:r>
              <a:rPr lang="en-US" altLang="en-US" sz="2400" dirty="0">
                <a:latin typeface="SimSun" panose="02010600030101010101" pitchFamily="2" charset="-122"/>
              </a:rPr>
              <a:t>，才知道自己是赤身露體，</a:t>
            </a:r>
            <a:r>
              <a:rPr lang="en-US" altLang="en-US" sz="2400" dirty="0" smtClean="0">
                <a:latin typeface="SimSun" panose="02010600030101010101" pitchFamily="2" charset="-122"/>
              </a:rPr>
              <a:t>便拿無花果樹的葉子為自己編做裙子</a:t>
            </a:r>
            <a:r>
              <a:rPr lang="en-US" altLang="en-US" sz="2400" dirty="0">
                <a:latin typeface="SimSun" panose="02010600030101010101" pitchFamily="2" charset="-122"/>
              </a:rPr>
              <a:t> 。</a:t>
            </a:r>
            <a:endParaRPr lang="en-US" sz="2400" dirty="0">
              <a:latin typeface="SimSun" panose="02010600030101010101" pitchFamily="2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1600" y="885686"/>
            <a:ext cx="1364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3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022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81600" y="4038600"/>
            <a:ext cx="2312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FFFF"/>
                </a:solidFill>
                <a:cs typeface="方正舒体"/>
              </a:rPr>
              <a:t>missing the mark</a:t>
            </a:r>
            <a:r>
              <a:rPr lang="zh-CN" altLang="en-US" sz="2400" smtClean="0">
                <a:solidFill>
                  <a:srgbClr val="FFFFFF"/>
                </a:solidFill>
                <a:cs typeface="方正舒体"/>
              </a:rPr>
              <a:t>                      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  <a:p>
            <a:pPr eaLnBrk="1" hangingPunct="1"/>
            <a:endParaRPr lang="en-US" altLang="en-US" sz="2400" smtClean="0">
              <a:solidFill>
                <a:srgbClr val="292934"/>
              </a:solidFill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600200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cs typeface="方正舒体"/>
              </a:rPr>
              <a:t>罪</a:t>
            </a:r>
            <a:endParaRPr lang="en-US" sz="5400" b="1" dirty="0">
              <a:ln w="10541" cmpd="sng">
                <a:solidFill>
                  <a:srgbClr val="93A299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93A299">
                      <a:tint val="40000"/>
                      <a:satMod val="250000"/>
                    </a:srgbClr>
                  </a:gs>
                  <a:gs pos="9000">
                    <a:srgbClr val="93A299">
                      <a:tint val="52000"/>
                      <a:satMod val="300000"/>
                    </a:srgbClr>
                  </a:gs>
                  <a:gs pos="50000">
                    <a:srgbClr val="93A299">
                      <a:shade val="20000"/>
                      <a:satMod val="300000"/>
                    </a:srgbClr>
                  </a:gs>
                  <a:gs pos="79000">
                    <a:srgbClr val="93A299">
                      <a:tint val="52000"/>
                      <a:satMod val="300000"/>
                    </a:srgbClr>
                  </a:gs>
                  <a:gs pos="100000">
                    <a:srgbClr val="93A299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2895600"/>
            <a:ext cx="115288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562600" y="4800600"/>
            <a:ext cx="133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偏离了正道</a:t>
            </a:r>
            <a:endParaRPr lang="en-US" altLang="en-US" smtClean="0">
              <a:solidFill>
                <a:srgbClr val="292934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885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114800" y="1524000"/>
            <a:ext cx="2276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b="1" smtClean="0">
                <a:solidFill>
                  <a:srgbClr val="FFFFFF"/>
                </a:solidFill>
                <a:ea typeface="微軟正黑體" panose="020B0604030504040204" pitchFamily="34" charset="-120"/>
              </a:rPr>
              <a:t>背叛了神的主權</a:t>
            </a:r>
            <a:endParaRPr lang="en-US" altLang="zh-TW" b="1" smtClean="0">
              <a:solidFill>
                <a:srgbClr val="FFFFFF"/>
              </a:solidFill>
              <a:ea typeface="微軟正黑體" panose="020B0604030504040204" pitchFamily="34" charset="-120"/>
            </a:endParaRPr>
          </a:p>
          <a:p>
            <a:pPr eaLnBrk="1" hangingPunct="1"/>
            <a:r>
              <a:rPr lang="zh-CN" altLang="en-US" b="1" smtClean="0">
                <a:solidFill>
                  <a:srgbClr val="FFFFFF"/>
                </a:solidFill>
                <a:cs typeface="方正舒体"/>
              </a:rPr>
              <a:t>逾越了神所定的界限</a:t>
            </a:r>
            <a:endParaRPr lang="en-US" altLang="zh-CN" b="1" smtClean="0">
              <a:solidFill>
                <a:srgbClr val="FFFFFF"/>
              </a:solidFill>
              <a:cs typeface="方正舒体"/>
            </a:endParaRPr>
          </a:p>
          <a:p>
            <a:pPr eaLnBrk="1" hangingPunct="1"/>
            <a:r>
              <a:rPr lang="zh-TW" altLang="en-US" b="1" smtClean="0">
                <a:solidFill>
                  <a:srgbClr val="FFFFFF"/>
                </a:solidFill>
                <a:ea typeface="微軟正黑體" panose="020B0604030504040204" pitchFamily="34" charset="-120"/>
              </a:rPr>
              <a:t>達不到神的標準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 rot="1394267">
            <a:off x="1288460" y="3124200"/>
            <a:ext cx="175954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cap="all" dirty="0">
                <a:ln w="0"/>
                <a:gradFill flip="none">
                  <a:gsLst>
                    <a:gs pos="0">
                      <a:srgbClr val="93A29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93A29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93A299">
                        <a:shade val="65000"/>
                        <a:satMod val="130000"/>
                      </a:srgbClr>
                    </a:gs>
                    <a:gs pos="92000">
                      <a:srgbClr val="93A299">
                        <a:shade val="50000"/>
                        <a:satMod val="120000"/>
                      </a:srgbClr>
                    </a:gs>
                    <a:gs pos="100000">
                      <a:srgbClr val="93A29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失准</a:t>
            </a:r>
            <a:endParaRPr lang="en-US" sz="5400" b="1" cap="all" dirty="0">
              <a:ln w="0"/>
              <a:gradFill flip="none">
                <a:gsLst>
                  <a:gs pos="0">
                    <a:srgbClr val="93A299">
                      <a:tint val="75000"/>
                      <a:shade val="75000"/>
                      <a:satMod val="170000"/>
                    </a:srgbClr>
                  </a:gs>
                  <a:gs pos="49000">
                    <a:srgbClr val="93A299">
                      <a:tint val="88000"/>
                      <a:shade val="65000"/>
                      <a:satMod val="172000"/>
                    </a:srgbClr>
                  </a:gs>
                  <a:gs pos="50000">
                    <a:srgbClr val="93A299">
                      <a:shade val="65000"/>
                      <a:satMod val="130000"/>
                    </a:srgbClr>
                  </a:gs>
                  <a:gs pos="92000">
                    <a:srgbClr val="93A299">
                      <a:shade val="50000"/>
                      <a:satMod val="120000"/>
                    </a:srgbClr>
                  </a:gs>
                  <a:gs pos="100000">
                    <a:srgbClr val="93A29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13977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cs typeface="Arial" panose="020B0604020202020204" pitchFamily="34" charset="0"/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1528" y="4267200"/>
            <a:ext cx="155523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困惑</a:t>
            </a:r>
            <a:r>
              <a:rPr lang="en-US" altLang="zh-CN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冲突</a:t>
            </a:r>
            <a:endParaRPr lang="en-US" sz="2400" b="1" cap="all" dirty="0">
              <a:ln/>
              <a:solidFill>
                <a:srgbClr val="93A299"/>
              </a:solidFill>
              <a:effectLst>
                <a:outerShdw blurRad="19685" dist="12700" dir="5400000" algn="tl" rotWithShape="0">
                  <a:srgbClr val="93A29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4046538" y="3276600"/>
            <a:ext cx="4030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无法和神校准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         </a:t>
            </a:r>
            <a:r>
              <a:rPr lang="zh-CN" altLang="en-US" smtClean="0">
                <a:solidFill>
                  <a:srgbClr val="FFFFFF"/>
                </a:solidFill>
                <a:cs typeface="方正舒体"/>
              </a:rPr>
              <a:t> 远离神 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Ungodliness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5607" name="TextBox 11"/>
          <p:cNvSpPr txBox="1">
            <a:spLocks noChangeArrowheads="1"/>
          </p:cNvSpPr>
          <p:nvPr/>
        </p:nvSpPr>
        <p:spPr bwMode="auto">
          <a:xfrm>
            <a:off x="4029075" y="3897313"/>
            <a:ext cx="4581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无法和自己校准</a:t>
            </a:r>
            <a:r>
              <a:rPr lang="zh-CN" altLang="en-US" smtClean="0">
                <a:solidFill>
                  <a:srgbClr val="292934"/>
                </a:solidFill>
                <a:cs typeface="方正舒体"/>
              </a:rPr>
              <a:t>失 </a:t>
            </a:r>
            <a:r>
              <a:rPr lang="zh-CN" altLang="en-US" smtClean="0">
                <a:solidFill>
                  <a:srgbClr val="FFFFFF"/>
                </a:solidFill>
                <a:cs typeface="方正舒体"/>
              </a:rPr>
              <a:t> 失去了圣洁 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Unholiness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3962400" y="4562475"/>
            <a:ext cx="4962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rgbClr val="292934"/>
                </a:solidFill>
                <a:cs typeface="方正舒体"/>
              </a:rPr>
              <a:t> </a:t>
            </a:r>
            <a:r>
              <a:rPr lang="zh-CN" altLang="en-US" dirty="0" smtClean="0">
                <a:solidFill>
                  <a:srgbClr val="FFFFFF"/>
                </a:solidFill>
                <a:cs typeface="方正舒体"/>
              </a:rPr>
              <a:t>无法和他人校准      失去了公义 </a:t>
            </a:r>
            <a:r>
              <a:rPr lang="en-US" altLang="zh-CN" dirty="0" smtClean="0">
                <a:solidFill>
                  <a:srgbClr val="FFFFFF"/>
                </a:solidFill>
                <a:cs typeface="方正舒体"/>
              </a:rPr>
              <a:t>Unrighteousness</a:t>
            </a:r>
            <a:endParaRPr lang="en-US" altLang="en-US" dirty="0" smtClean="0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168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6" grpId="0"/>
      <p:bldP spid="25607" grpId="0"/>
      <p:bldP spid="256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lextiger.myweb.hinet.net/Decalog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990600"/>
            <a:ext cx="4648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1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219200" y="685800"/>
            <a:ext cx="7772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第</a:t>
            </a:r>
            <a:r>
              <a:rPr lang="zh-TW" altLang="en-US" b="1" dirty="0"/>
              <a:t>一誡 </a:t>
            </a:r>
            <a:r>
              <a:rPr lang="zh-TW" altLang="en-US" dirty="0"/>
              <a:t>除了我以外，你不可有別的神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二誡 </a:t>
            </a:r>
            <a:r>
              <a:rPr lang="zh-TW" altLang="en-US" dirty="0"/>
              <a:t>不可為自己雕刻偶像，也不可作什麼形像彷彿上天、下地，和地底下、水中的百物。不可跪拜那些像，也不可事奉他，因為我耶和華─你的神是忌邪的神。恨我的，我必追討他的罪，自父及子，直到三四代；愛我、守我誡命的，我必向他們發慈愛，直到千代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三誡 </a:t>
            </a:r>
            <a:r>
              <a:rPr lang="zh-TW" altLang="en-US" dirty="0"/>
              <a:t>不可妄稱耶和華─你神的名；因為妄稱耶和華名的，耶和華必不以他為無罪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四誡 </a:t>
            </a:r>
            <a:r>
              <a:rPr lang="zh-TW" altLang="en-US" dirty="0"/>
              <a:t>當記念安息日，守為聖日。六日要勞碌作你一切的工，但第七日是向耶和華─你神當守的安息日。這一日你和你的兒女、僕婢、牲畜，並你城裡寄居的客旅，無論何工都不可作；因為六日之內，耶和華造天、地、海，和其中的萬物，第七日便安息，所以耶和華賜福與安息日，定為聖日</a:t>
            </a:r>
            <a:r>
              <a:rPr lang="zh-TW" altLang="en-US" dirty="0" smtClean="0"/>
              <a:t>。 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五誡 </a:t>
            </a:r>
            <a:r>
              <a:rPr lang="zh-TW" altLang="en-US" dirty="0"/>
              <a:t>當孝敬父母，使你的日子在耶和華─你神所賜你的地上得以長久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六誡 </a:t>
            </a:r>
            <a:r>
              <a:rPr lang="zh-TW" altLang="en-US" dirty="0"/>
              <a:t>不可殺人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七誡 </a:t>
            </a:r>
            <a:r>
              <a:rPr lang="zh-TW" altLang="en-US" dirty="0"/>
              <a:t>不可姦淫</a:t>
            </a:r>
            <a:r>
              <a:rPr lang="zh-TW" altLang="en-US" dirty="0" smtClean="0"/>
              <a:t>。 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八誡 </a:t>
            </a:r>
            <a:r>
              <a:rPr lang="zh-TW" altLang="en-US" dirty="0"/>
              <a:t>不可偷盜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九誡 </a:t>
            </a:r>
            <a:r>
              <a:rPr lang="zh-TW" altLang="en-US" dirty="0"/>
              <a:t>不可作假見證陷害人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b="1" dirty="0" smtClean="0"/>
              <a:t>第</a:t>
            </a:r>
            <a:r>
              <a:rPr lang="zh-TW" altLang="en-US" b="1" dirty="0"/>
              <a:t>十誡 </a:t>
            </a:r>
            <a:r>
              <a:rPr lang="zh-TW" altLang="en-US" dirty="0"/>
              <a:t>不可貪戀人的房屋；也不可貪戀人的妻子、僕婢、牛驢，並他一切所有的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3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371600" y="609600"/>
            <a:ext cx="7772400" cy="5556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FF0000"/>
                </a:solidFill>
                <a:ea typeface="PMingLiU" pitchFamily="18" charset="-120"/>
              </a:rPr>
              <a:t>神</a:t>
            </a:r>
            <a:r>
              <a:rPr lang="zh-CN" altLang="en-US" sz="4000" dirty="0" smtClean="0">
                <a:solidFill>
                  <a:srgbClr val="FF0000"/>
                </a:solidFill>
                <a:ea typeface="PMingLiU" pitchFamily="18" charset="-120"/>
              </a:rPr>
              <a:t> 是我們的</a:t>
            </a:r>
            <a:r>
              <a:rPr lang="zh-CN" altLang="en-US" sz="4000" dirty="0">
                <a:solidFill>
                  <a:srgbClr val="FF0000"/>
                </a:solidFill>
                <a:ea typeface="PMingLiU" pitchFamily="18" charset="-120"/>
              </a:rPr>
              <a:t>審判</a:t>
            </a:r>
            <a:r>
              <a:rPr lang="zh-CN" altLang="en-US" sz="4000" dirty="0" smtClean="0">
                <a:solidFill>
                  <a:srgbClr val="FF0000"/>
                </a:solidFill>
                <a:ea typeface="PMingLiU" pitchFamily="18" charset="-120"/>
              </a:rPr>
              <a:t>者和</a:t>
            </a:r>
            <a:r>
              <a:rPr lang="zh-CN" altLang="en-US" sz="4000" dirty="0">
                <a:solidFill>
                  <a:srgbClr val="FF0000"/>
                </a:solidFill>
                <a:ea typeface="PMingLiU" pitchFamily="18" charset="-120"/>
              </a:rPr>
              <a:t>拯救者</a:t>
            </a:r>
            <a:endParaRPr lang="zh-TW" altLang="en-US" sz="4000" dirty="0" smtClean="0">
              <a:solidFill>
                <a:srgbClr val="FF0000"/>
              </a:solidFill>
              <a:ea typeface="PMingLiU" pitchFamily="18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1371600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/>
              <a:t>傳道</a:t>
            </a:r>
            <a:r>
              <a:rPr lang="zh-CN" altLang="en-US" sz="3600" dirty="0" smtClean="0"/>
              <a:t>書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1371600" y="21336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/>
              <a:t>13 </a:t>
            </a:r>
            <a:r>
              <a:rPr lang="zh-TW" altLang="en-US" sz="2000" dirty="0"/>
              <a:t>這些事都已聽見了．總意就是敬畏神、謹守他的誡命</a:t>
            </a:r>
            <a:r>
              <a:rPr lang="zh-TW" altLang="en-US" sz="2000" dirty="0" smtClean="0"/>
              <a:t>、   這</a:t>
            </a:r>
            <a:r>
              <a:rPr lang="zh-TW" altLang="en-US" sz="2000" dirty="0"/>
              <a:t>是人所當盡的本分。</a:t>
            </a:r>
          </a:p>
          <a:p>
            <a:r>
              <a:rPr lang="en-US" altLang="zh-TW" sz="2000" dirty="0"/>
              <a:t>14 </a:t>
            </a:r>
            <a:r>
              <a:rPr lang="zh-TW" altLang="en-US" sz="2000" dirty="0"/>
              <a:t>因為人所作的事、連一切隱藏的事、無論是善是惡、神都必審問。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19200" y="3505200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約翰福音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1257869" y="43434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神愛世人，甚至將祂的獨生子賜給他們，叫一切信祂的，不至滅亡，反得永生。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4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02824" y="2711329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善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4202824" y="4350603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惡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10668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聖潔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8899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神的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心意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1837691"/>
            <a:ext cx="8991599" cy="50203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77670" y="3235676"/>
            <a:ext cx="6170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/>
              <a:t>帖撒羅尼迦前書</a:t>
            </a:r>
            <a:r>
              <a:rPr lang="en-US" altLang="zh-CN" sz="2400" dirty="0" smtClean="0"/>
              <a:t>4:3-4</a:t>
            </a: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神的旨意</a:t>
            </a:r>
            <a:r>
              <a:rPr lang="zh-TW" altLang="en-US" sz="2400" dirty="0" smtClean="0"/>
              <a:t>就是要你們</a:t>
            </a:r>
            <a:r>
              <a:rPr lang="zh-TW" altLang="en-US" sz="2400" dirty="0" smtClean="0">
                <a:solidFill>
                  <a:srgbClr val="FF0000"/>
                </a:solidFill>
              </a:rPr>
              <a:t>成為聖潔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FF0000"/>
                </a:solidFill>
              </a:rPr>
              <a:t>遠避淫行</a:t>
            </a:r>
            <a:r>
              <a:rPr lang="zh-TW" altLang="en-US" sz="2400" dirty="0" smtClean="0"/>
              <a:t>； </a:t>
            </a:r>
          </a:p>
          <a:p>
            <a:r>
              <a:rPr lang="zh-TW" altLang="en-US" sz="2400" dirty="0" smtClean="0"/>
              <a:t>要你們各人曉得怎樣用聖潔、尊貴守著自己的身體。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334" y="1926838"/>
            <a:ext cx="5955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+mn-ea"/>
              </a:rPr>
              <a:t>利</a:t>
            </a:r>
            <a:r>
              <a:rPr lang="zh-CN" altLang="en-US" sz="2400" dirty="0" smtClean="0">
                <a:latin typeface="+mn-ea"/>
              </a:rPr>
              <a:t>未記</a:t>
            </a:r>
            <a:r>
              <a:rPr lang="en-US" altLang="zh-TW" sz="2400" dirty="0" smtClean="0">
                <a:latin typeface="+mn-ea"/>
              </a:rPr>
              <a:t>19:2</a:t>
            </a:r>
            <a:r>
              <a:rPr lang="zh-TW" altLang="en-US" sz="2400" dirty="0" smtClean="0">
                <a:latin typeface="+mn-ea"/>
              </a:rPr>
              <a:t>  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/>
              <a:t>你曉諭以色列全會眾說：你們要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，因為我耶和華─你們的神是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</a:t>
            </a:r>
            <a:r>
              <a:rPr lang="zh-CN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888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1246</Words>
  <Application>Microsoft Office PowerPoint</Application>
  <PresentationFormat>On-screen Show (4:3)</PresentationFormat>
  <Paragraphs>154</Paragraphs>
  <Slides>22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Wisp</vt:lpstr>
      <vt:lpstr>Clarity</vt:lpstr>
      <vt:lpstr>1_Clarity</vt:lpstr>
      <vt:lpstr>神与人</vt:lpstr>
      <vt:lpstr>神 创造万物与人</vt:lpstr>
      <vt:lpstr>PowerPoint Presentation</vt:lpstr>
      <vt:lpstr>亞當被造前後地上的情況 </vt:lpstr>
      <vt:lpstr>PowerPoint Presentation</vt:lpstr>
      <vt:lpstr>PowerPoint Presentation</vt:lpstr>
      <vt:lpstr>人的使命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神給人的命令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神的心意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2015-04-03T02:33:05Z</dcterms:created>
  <dcterms:modified xsi:type="dcterms:W3CDTF">2016-03-07T05:43:41Z</dcterms:modified>
</cp:coreProperties>
</file>