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0"/>
  </p:notesMasterIdLst>
  <p:handoutMasterIdLst>
    <p:handoutMasterId r:id="rId21"/>
  </p:handoutMasterIdLst>
  <p:sldIdLst>
    <p:sldId id="269" r:id="rId2"/>
    <p:sldId id="270" r:id="rId3"/>
    <p:sldId id="274" r:id="rId4"/>
    <p:sldId id="271" r:id="rId5"/>
    <p:sldId id="273" r:id="rId6"/>
    <p:sldId id="286" r:id="rId7"/>
    <p:sldId id="275" r:id="rId8"/>
    <p:sldId id="279" r:id="rId9"/>
    <p:sldId id="276" r:id="rId10"/>
    <p:sldId id="277" r:id="rId11"/>
    <p:sldId id="278" r:id="rId12"/>
    <p:sldId id="280" r:id="rId13"/>
    <p:sldId id="281" r:id="rId14"/>
    <p:sldId id="282" r:id="rId15"/>
    <p:sldId id="283" r:id="rId16"/>
    <p:sldId id="272" r:id="rId17"/>
    <p:sldId id="285"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3B6405C-6879-0C4A-BA27-2078603982D4}">
          <p14:sldIdLst>
            <p14:sldId id="269"/>
            <p14:sldId id="270"/>
            <p14:sldId id="274"/>
            <p14:sldId id="271"/>
            <p14:sldId id="273"/>
            <p14:sldId id="286"/>
            <p14:sldId id="275"/>
            <p14:sldId id="279"/>
            <p14:sldId id="276"/>
            <p14:sldId id="277"/>
            <p14:sldId id="278"/>
            <p14:sldId id="280"/>
            <p14:sldId id="281"/>
            <p14:sldId id="282"/>
            <p14:sldId id="283"/>
            <p14:sldId id="272"/>
            <p14:sldId id="285"/>
            <p14:sldId id="284"/>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46" autoAdjust="0"/>
    <p:restoredTop sz="58851" autoAdjust="0"/>
  </p:normalViewPr>
  <p:slideViewPr>
    <p:cSldViewPr>
      <p:cViewPr varScale="1">
        <p:scale>
          <a:sx n="65" d="100"/>
          <a:sy n="65" d="100"/>
        </p:scale>
        <p:origin x="-2968" y="-10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38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2FB0DC-1288-1A43-80B1-4CA57A3CF42A}" type="datetimeFigureOut">
              <a:rPr lang="en-US" smtClean="0"/>
              <a:t>8/28/16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846707-B4C7-F740-8F62-8CA499DD5C75}" type="slidenum">
              <a:rPr lang="en-US" smtClean="0"/>
              <a:t>‹#›</a:t>
            </a:fld>
            <a:endParaRPr lang="en-US"/>
          </a:p>
        </p:txBody>
      </p:sp>
    </p:spTree>
    <p:extLst>
      <p:ext uri="{BB962C8B-B14F-4D97-AF65-F5344CB8AC3E}">
        <p14:creationId xmlns:p14="http://schemas.microsoft.com/office/powerpoint/2010/main" val="14004924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78747-137A-4C27-9399-7FDF15D737D7}" type="datetimeFigureOut">
              <a:rPr lang="en-US" smtClean="0"/>
              <a:pPr/>
              <a:t>8/28/16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93356-78E7-42F2-988C-9F74EE78C675}" type="slidenum">
              <a:rPr lang="en-US" smtClean="0"/>
              <a:pPr/>
              <a:t>‹#›</a:t>
            </a:fld>
            <a:endParaRPr lang="en-US"/>
          </a:p>
        </p:txBody>
      </p:sp>
    </p:spTree>
    <p:extLst>
      <p:ext uri="{BB962C8B-B14F-4D97-AF65-F5344CB8AC3E}">
        <p14:creationId xmlns:p14="http://schemas.microsoft.com/office/powerpoint/2010/main" val="2715665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米兰赦令</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kern="1200" dirty="0" smtClean="0">
                <a:solidFill>
                  <a:schemeClr val="tx1"/>
                </a:solidFill>
                <a:latin typeface="+mn-lt"/>
                <a:ea typeface="+mn-ea"/>
                <a:cs typeface="+mn-cs"/>
              </a:rPr>
              <a:t>羅馬帝國皇帝君士坦丁一世和李錫尼在</a:t>
            </a:r>
            <a:r>
              <a:rPr lang="en-US" altLang="zh-CHT" sz="1200" kern="1200" dirty="0" smtClean="0">
                <a:solidFill>
                  <a:schemeClr val="tx1"/>
                </a:solidFill>
                <a:latin typeface="+mn-lt"/>
                <a:ea typeface="+mn-ea"/>
                <a:cs typeface="+mn-cs"/>
              </a:rPr>
              <a:t>313</a:t>
            </a:r>
            <a:r>
              <a:rPr lang="zh-CHT" altLang="en-US" sz="1200" kern="1200" dirty="0" smtClean="0">
                <a:solidFill>
                  <a:schemeClr val="tx1"/>
                </a:solidFill>
                <a:latin typeface="+mn-lt"/>
                <a:ea typeface="+mn-ea"/>
                <a:cs typeface="+mn-cs"/>
              </a:rPr>
              <a:t>年於意大利的米蘭頒發的一個寬容基督教的敕令；此詔書宣佈羅馬帝國境內有信仰基督教的自由</a:t>
            </a:r>
            <a:endParaRPr lang="en-US" altLang="zh-CHT" sz="1200" kern="1200" dirty="0" smtClean="0">
              <a:solidFill>
                <a:schemeClr val="tx1"/>
              </a:solidFill>
              <a:latin typeface="+mn-lt"/>
              <a:ea typeface="+mn-ea"/>
              <a:cs typeface="+mn-cs"/>
            </a:endParaRPr>
          </a:p>
          <a:p>
            <a:endParaRPr lang="en-US" altLang="zh-CHT"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歸正時期 （</a:t>
            </a:r>
            <a:r>
              <a:rPr lang="en-US" altLang="zh-CHT" sz="1200" kern="1200" dirty="0" smtClean="0">
                <a:solidFill>
                  <a:schemeClr val="tx1"/>
                </a:solidFill>
                <a:latin typeface="+mn-lt"/>
                <a:ea typeface="+mn-ea"/>
                <a:cs typeface="+mn-cs"/>
              </a:rPr>
              <a:t>1517-1648 A.D </a:t>
            </a:r>
            <a:r>
              <a:rPr lang="zh-CHT" altLang="en-US" sz="1200" kern="1200" dirty="0" smtClean="0">
                <a:solidFill>
                  <a:schemeClr val="tx1"/>
                </a:solidFill>
                <a:latin typeface="+mn-lt"/>
                <a:ea typeface="+mn-ea"/>
                <a:cs typeface="+mn-cs"/>
              </a:rPr>
              <a:t>從馬丁路德的九十五條至三十年戰爭結束）</a:t>
            </a:r>
            <a:endParaRPr lang="en-US" altLang="zh-CHT" sz="1200" kern="1200" dirty="0" smtClean="0">
              <a:solidFill>
                <a:schemeClr val="tx1"/>
              </a:solidFill>
              <a:latin typeface="+mn-lt"/>
              <a:ea typeface="+mn-ea"/>
              <a:cs typeface="+mn-cs"/>
            </a:endParaRPr>
          </a:p>
          <a:p>
            <a:pPr marL="228600" indent="-228600">
              <a:buAutoNum type="arabicPeriod"/>
            </a:pPr>
            <a:r>
              <a:rPr lang="zh-CHT" altLang="en-US" sz="1200" b="1" kern="1200" dirty="0" smtClean="0">
                <a:solidFill>
                  <a:schemeClr val="tx1"/>
                </a:solidFill>
                <a:latin typeface="+mn-lt"/>
                <a:ea typeface="+mn-ea"/>
                <a:cs typeface="+mn-cs"/>
              </a:rPr>
              <a:t>路德</a:t>
            </a:r>
            <a:endParaRPr lang="en-US" altLang="zh-CHT"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b="1" kern="1200" dirty="0" smtClean="0">
                <a:solidFill>
                  <a:schemeClr val="tx1"/>
                </a:solidFill>
                <a:latin typeface="+mn-lt"/>
                <a:ea typeface="+mn-ea"/>
                <a:cs typeface="+mn-cs"/>
              </a:rPr>
              <a:t>德國基督教神學家，宗教改革運動的主要发起人，基督教新教信義宗教會（即路德宗）的開創者</a:t>
            </a:r>
            <a:endParaRPr lang="en-US" altLang="zh-CHT"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HT" sz="1200" b="1" kern="1200" dirty="0" smtClean="0">
              <a:solidFill>
                <a:schemeClr val="tx1"/>
              </a:solidFill>
              <a:latin typeface="+mn-lt"/>
              <a:ea typeface="+mn-ea"/>
              <a:cs typeface="+mn-cs"/>
            </a:endParaRPr>
          </a:p>
          <a:p>
            <a:r>
              <a:rPr lang="en-US" altLang="zh-CHT" sz="1200" kern="1200" dirty="0" smtClean="0">
                <a:solidFill>
                  <a:schemeClr val="tx1"/>
                </a:solidFill>
                <a:latin typeface="+mn-lt"/>
                <a:ea typeface="+mn-ea"/>
                <a:cs typeface="+mn-cs"/>
              </a:rPr>
              <a:t>2</a:t>
            </a:r>
            <a:r>
              <a:rPr lang="en-US" altLang="zh-CN" sz="1200" kern="1200" dirty="0" smtClean="0">
                <a:solidFill>
                  <a:schemeClr val="tx1"/>
                </a:solidFill>
                <a:latin typeface="+mn-lt"/>
                <a:ea typeface="+mn-ea"/>
                <a:cs typeface="+mn-cs"/>
              </a:rPr>
              <a:t>. </a:t>
            </a:r>
            <a:r>
              <a:rPr lang="zh-CHT" altLang="en-US" sz="1200" kern="1200" dirty="0" smtClean="0">
                <a:solidFill>
                  <a:schemeClr val="tx1"/>
                </a:solidFill>
                <a:latin typeface="+mn-lt"/>
                <a:ea typeface="+mn-ea"/>
                <a:cs typeface="+mn-cs"/>
              </a:rPr>
              <a:t>慈運理，瑞士</a:t>
            </a:r>
            <a:endParaRPr lang="en-US" altLang="zh-CHT" sz="1200" kern="1200" dirty="0" smtClean="0">
              <a:solidFill>
                <a:schemeClr val="tx1"/>
              </a:solidFill>
              <a:latin typeface="+mn-lt"/>
              <a:ea typeface="+mn-ea"/>
              <a:cs typeface="+mn-cs"/>
            </a:endParaRPr>
          </a:p>
          <a:p>
            <a:endParaRPr lang="en-US" altLang="zh-CHT" sz="1200" b="1" kern="1200" dirty="0" smtClean="0">
              <a:solidFill>
                <a:schemeClr val="tx1"/>
              </a:solidFill>
              <a:latin typeface="+mn-lt"/>
              <a:ea typeface="+mn-ea"/>
              <a:cs typeface="+mn-cs"/>
            </a:endParaRPr>
          </a:p>
          <a:p>
            <a:r>
              <a:rPr lang="zh-CHT" altLang="zh-CHT" sz="1200" b="1" kern="1200" dirty="0" smtClean="0">
                <a:solidFill>
                  <a:schemeClr val="tx1"/>
                </a:solidFill>
                <a:latin typeface="+mn-lt"/>
                <a:ea typeface="+mn-ea"/>
                <a:cs typeface="+mn-cs"/>
              </a:rPr>
              <a:t>3</a:t>
            </a:r>
            <a:r>
              <a:rPr lang="en-US" altLang="zh-CHT" sz="1200" b="1" kern="1200" dirty="0" smtClean="0">
                <a:solidFill>
                  <a:schemeClr val="tx1"/>
                </a:solidFill>
                <a:latin typeface="+mn-lt"/>
                <a:ea typeface="+mn-ea"/>
                <a:cs typeface="+mn-cs"/>
              </a:rPr>
              <a:t>. </a:t>
            </a:r>
            <a:r>
              <a:rPr lang="zh-CHT" altLang="en-US" sz="1200" kern="1200" dirty="0" smtClean="0">
                <a:solidFill>
                  <a:schemeClr val="tx1"/>
                </a:solidFill>
                <a:latin typeface="+mn-lt"/>
                <a:ea typeface="+mn-ea"/>
                <a:cs typeface="+mn-cs"/>
              </a:rPr>
              <a:t>加爾文，法國</a:t>
            </a:r>
            <a:endParaRPr lang="en-US" altLang="zh-CHT" sz="1200" b="1"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法国著名的宗教改革家、神學家，新教的重要派别</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改革宗（或称歸正宗、加尔文派）的创始人。</a:t>
            </a:r>
            <a:endParaRPr lang="en-US" altLang="zh-TW" sz="1200" kern="1200" dirty="0" smtClean="0">
              <a:solidFill>
                <a:schemeClr val="tx1"/>
              </a:solidFill>
              <a:latin typeface="+mn-lt"/>
              <a:ea typeface="+mn-ea"/>
              <a:cs typeface="+mn-cs"/>
            </a:endParaRPr>
          </a:p>
          <a:p>
            <a:endParaRPr lang="en-US" altLang="zh-CN"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latin typeface="+mn-lt"/>
                <a:ea typeface="+mn-ea"/>
                <a:cs typeface="+mn-cs"/>
              </a:rPr>
              <a:t>理性主义统治时期</a:t>
            </a:r>
            <a:r>
              <a:rPr lang="en-US" altLang="zh-CN"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1648-1789</a:t>
            </a:r>
            <a:r>
              <a:rPr lang="zh-CN" altLang="en-US"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又稱</a:t>
            </a:r>
            <a:r>
              <a:rPr lang="zh-CHT" altLang="en-US" sz="1200" b="1" kern="1200" dirty="0" smtClean="0">
                <a:solidFill>
                  <a:schemeClr val="tx1"/>
                </a:solidFill>
                <a:latin typeface="+mn-lt"/>
                <a:ea typeface="+mn-ea"/>
                <a:cs typeface="+mn-cs"/>
              </a:rPr>
              <a:t>啟蒙時代</a:t>
            </a:r>
            <a:r>
              <a:rPr lang="en-US" altLang="zh-CHT" sz="1200" b="1" kern="1200" dirty="0" smtClean="0">
                <a:solidFill>
                  <a:schemeClr val="tx1"/>
                </a:solidFill>
                <a:latin typeface="+mn-lt"/>
                <a:ea typeface="+mn-ea"/>
                <a:cs typeface="+mn-cs"/>
              </a:rPr>
              <a:t>,</a:t>
            </a:r>
            <a:r>
              <a:rPr lang="en-US" altLang="zh-CHT" sz="1200" b="1" kern="1200" baseline="0" dirty="0" smtClean="0">
                <a:solidFill>
                  <a:schemeClr val="tx1"/>
                </a:solidFill>
                <a:latin typeface="+mn-lt"/>
                <a:ea typeface="+mn-ea"/>
                <a:cs typeface="+mn-cs"/>
              </a:rPr>
              <a:t> </a:t>
            </a:r>
            <a:r>
              <a:rPr lang="zh-CHT" altLang="en-US" dirty="0" smtClean="0"/>
              <a:t>接續文藝，認為科學和藝術知識的理性發展可以改進人類生活，包含了自由與平等概念的世界觀。</a:t>
            </a:r>
            <a:endParaRPr lang="en-US" dirty="0" smtClean="0"/>
          </a:p>
          <a:p>
            <a:pPr marL="228600" indent="-228600">
              <a:buAutoNum type="arabicPeriod"/>
            </a:pPr>
            <a:r>
              <a:rPr lang="zh-CN" altLang="en-US" dirty="0" smtClean="0"/>
              <a:t>约翰</a:t>
            </a:r>
            <a:r>
              <a:rPr lang="en-US" altLang="zh-CN" dirty="0" smtClean="0"/>
              <a:t> </a:t>
            </a:r>
            <a:r>
              <a:rPr lang="zh-CN" altLang="en-US" dirty="0" smtClean="0"/>
              <a:t>本仁</a:t>
            </a:r>
            <a:r>
              <a:rPr lang="en-US" altLang="zh-CN" dirty="0" smtClean="0"/>
              <a:t> </a:t>
            </a:r>
          </a:p>
          <a:p>
            <a:pPr marL="0" indent="0">
              <a:buNone/>
            </a:pPr>
            <a:r>
              <a:rPr lang="zh-CHT" altLang="en-US" sz="1200" dirty="0" smtClean="0"/>
              <a:t>英格蘭基督教作家、佈道家，浸信教會史上的名牧之一。</a:t>
            </a:r>
            <a:endParaRPr lang="en-US" sz="1200" dirty="0" smtClean="0"/>
          </a:p>
          <a:p>
            <a:pPr marL="0" indent="0">
              <a:buNone/>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2. </a:t>
            </a:r>
            <a:r>
              <a:rPr lang="zh-CN" altLang="en-US" dirty="0" smtClean="0"/>
              <a:t>约翰</a:t>
            </a:r>
            <a:r>
              <a:rPr lang="en-US" altLang="zh-CN" dirty="0" smtClean="0"/>
              <a:t> </a:t>
            </a:r>
            <a:r>
              <a:rPr lang="zh-CN" altLang="en-US" dirty="0" smtClean="0"/>
              <a:t>卫斯理</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dirty="0" smtClean="0"/>
              <a:t>衛理宗（</a:t>
            </a:r>
            <a:r>
              <a:rPr lang="en-US" altLang="zh-CHT" sz="1200" dirty="0" smtClean="0"/>
              <a:t>Methodism</a:t>
            </a:r>
            <a:r>
              <a:rPr lang="zh-CHT" altLang="en-US" sz="1200" dirty="0" smtClean="0"/>
              <a:t>）的創始者。他所建立的循道會跨及英格蘭、蘇格蘭、威爾斯和愛爾蘭四個地區，帶起了英國福音派的大復興。</a:t>
            </a:r>
            <a:endParaRPr lang="en-US" altLang="zh-CN" sz="1200" dirty="0" smtClean="0"/>
          </a:p>
          <a:p>
            <a:pPr marL="0" indent="0">
              <a:buNone/>
            </a:pPr>
            <a:endParaRPr lang="en-US" altLang="zh-CN" dirty="0" smtClean="0"/>
          </a:p>
          <a:p>
            <a:pPr marL="0" indent="0">
              <a:buNone/>
            </a:pPr>
            <a:r>
              <a:rPr lang="en-US" altLang="zh-CN" dirty="0" smtClean="0"/>
              <a:t>3. </a:t>
            </a:r>
            <a:r>
              <a:rPr lang="zh-CN" altLang="en-US" dirty="0" smtClean="0"/>
              <a:t>约拿单</a:t>
            </a:r>
            <a:r>
              <a:rPr lang="en-US" altLang="zh-CN" dirty="0" smtClean="0"/>
              <a:t> </a:t>
            </a:r>
            <a:r>
              <a:rPr lang="zh-CN" altLang="en-US" dirty="0" smtClean="0"/>
              <a:t>爱德华兹</a:t>
            </a:r>
            <a:r>
              <a:rPr lang="en-US" altLang="zh-CN" dirty="0" smtClean="0"/>
              <a:t> </a:t>
            </a:r>
          </a:p>
          <a:p>
            <a:pPr marL="0" indent="0">
              <a:buNone/>
            </a:pPr>
            <a:r>
              <a:rPr lang="zh-CHT" altLang="en-US" dirty="0" smtClean="0"/>
              <a:t>神學家</a:t>
            </a:r>
            <a:r>
              <a:rPr lang="en-US" altLang="zh-CHT" dirty="0" smtClean="0"/>
              <a:t> </a:t>
            </a:r>
            <a:r>
              <a:rPr lang="zh-CN" altLang="en-US" dirty="0" smtClean="0"/>
              <a:t>＋牧者</a:t>
            </a:r>
            <a:r>
              <a:rPr lang="en-US" altLang="zh-CN" dirty="0" smtClean="0"/>
              <a:t>, </a:t>
            </a:r>
            <a:r>
              <a:rPr lang="zh-CHT" altLang="en-US" dirty="0" smtClean="0"/>
              <a:t>十八世紀美國大覺醒運動的領導者</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普世宣教</a:t>
            </a:r>
            <a:r>
              <a:rPr lang="en-US" altLang="zh-CN" sz="1200" dirty="0" smtClean="0"/>
              <a:t> 1</a:t>
            </a:r>
            <a:r>
              <a:rPr lang="zh-CN" altLang="en-US" sz="1200" dirty="0" smtClean="0"/>
              <a:t>（</a:t>
            </a:r>
            <a:r>
              <a:rPr lang="en-US" altLang="zh-CN" sz="1200" dirty="0" smtClean="0"/>
              <a:t>1789-1900</a:t>
            </a:r>
            <a:r>
              <a:rPr lang="zh-CN" altLang="en-US" sz="1200" dirty="0" smtClean="0"/>
              <a:t>）</a:t>
            </a:r>
            <a:endParaRPr lang="en-US" altLang="zh-C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1. </a:t>
            </a:r>
            <a:r>
              <a:rPr lang="zh-CN" altLang="en-US" dirty="0" smtClean="0"/>
              <a:t>芬尼</a:t>
            </a:r>
            <a:r>
              <a:rPr lang="en-US" altLang="zh-CN" dirty="0" smtClean="0"/>
              <a:t> </a:t>
            </a:r>
            <a:r>
              <a:rPr lang="zh-CN" altLang="en-US" dirty="0" smtClean="0"/>
              <a:t>克罗斯比</a:t>
            </a:r>
            <a:r>
              <a:rPr lang="en-US" altLang="zh-CN" dirty="0" smtClean="0"/>
              <a:t> </a:t>
            </a:r>
            <a:endParaRPr lang="en-US" altLang="zh-CN" b="1" dirty="0" smtClean="0"/>
          </a:p>
          <a:p>
            <a:r>
              <a:rPr lang="zh-TW" altLang="en-US" dirty="0" smtClean="0"/>
              <a:t>盲眼诗人</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2. </a:t>
            </a:r>
            <a:r>
              <a:rPr lang="zh-TW" altLang="en-US" dirty="0" smtClean="0"/>
              <a:t>慕迪</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dirty="0" smtClean="0"/>
              <a:t>佈道家</a:t>
            </a:r>
            <a:r>
              <a:rPr lang="en-US" altLang="zh-CHT" sz="1200" dirty="0" smtClean="0"/>
              <a:t>, </a:t>
            </a:r>
            <a:r>
              <a:rPr lang="zh-TW" altLang="en-US" dirty="0" smtClean="0"/>
              <a:t>一生旅行百万余里，向一亿余人传福音，亲自为七十五万罪人祷告。</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3. </a:t>
            </a:r>
            <a:r>
              <a:rPr lang="zh-CN" altLang="en-US" dirty="0" smtClean="0"/>
              <a:t>戴德生</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dirty="0" smtClean="0"/>
              <a:t>佈道家</a:t>
            </a:r>
            <a:r>
              <a:rPr lang="en-US" altLang="zh-CHT" sz="1200" dirty="0" smtClean="0"/>
              <a:t>,</a:t>
            </a:r>
            <a:r>
              <a:rPr lang="zh-CHT" altLang="en-US" sz="1200" dirty="0" smtClean="0"/>
              <a:t>中國內地會（今海外基督使團）創辦人</a:t>
            </a:r>
            <a:endParaRPr lang="en-US" altLang="zh-CHT" sz="1200" dirty="0" smtClean="0"/>
          </a:p>
          <a:p>
            <a:endParaRPr lang="en-US" altLang="zh-CN" dirty="0" smtClean="0">
              <a:latin typeface="Arial" pitchFamily="34" charset="0"/>
            </a:endParaRPr>
          </a:p>
          <a:p>
            <a:r>
              <a:rPr lang="zh-CN" altLang="en-US" sz="1200" dirty="0" smtClean="0"/>
              <a:t>普世宣教</a:t>
            </a:r>
            <a:r>
              <a:rPr lang="en-US" altLang="zh-CN" sz="1200" dirty="0" smtClean="0"/>
              <a:t> 2 </a:t>
            </a:r>
            <a:r>
              <a:rPr lang="zh-CN" altLang="en-US" sz="1200" dirty="0" smtClean="0"/>
              <a:t>（</a:t>
            </a:r>
            <a:r>
              <a:rPr lang="en-US" altLang="zh-CN" sz="1200" dirty="0" smtClean="0"/>
              <a:t>1901-</a:t>
            </a:r>
            <a:r>
              <a:rPr lang="zh-CN" altLang="en-US" sz="1200" dirty="0" smtClean="0"/>
              <a:t>）</a:t>
            </a:r>
            <a:endParaRPr lang="en-US" altLang="zh-CN" sz="1200" dirty="0" smtClean="0"/>
          </a:p>
          <a:p>
            <a:pPr marL="228600" indent="-228600">
              <a:buAutoNum type="arabicPeriod"/>
            </a:pPr>
            <a:r>
              <a:rPr lang="zh-TW" altLang="en-US" sz="1200" dirty="0" smtClean="0"/>
              <a:t>宋尚节</a:t>
            </a:r>
            <a:endParaRPr lang="en-US" altLang="zh-TW" sz="1200" dirty="0" smtClean="0"/>
          </a:p>
          <a:p>
            <a:pPr marL="228600" indent="-228600">
              <a:buAutoNum type="arabicPeriod"/>
            </a:pPr>
            <a:r>
              <a:rPr lang="zh-CN" altLang="en-US" dirty="0" smtClean="0"/>
              <a:t>王明道</a:t>
            </a:r>
            <a:r>
              <a:rPr lang="en-US" altLang="zh-CN" dirty="0" smtClean="0"/>
              <a:t> </a:t>
            </a:r>
          </a:p>
          <a:p>
            <a:pPr marL="228600" indent="-228600">
              <a:buAutoNum type="arabicPeriod"/>
            </a:pPr>
            <a:r>
              <a:rPr lang="zh-CN" altLang="en-US" sz="1200" dirty="0" smtClean="0"/>
              <a:t>倪柝声</a:t>
            </a:r>
            <a:r>
              <a:rPr lang="en-US" altLang="zh-CN" sz="1200" dirty="0" smtClean="0"/>
              <a:t> </a:t>
            </a:r>
            <a:endParaRPr lang="zh-CN" altLang="en-US" dirty="0" smtClean="0">
              <a:latin typeface="Arial" pitchFamily="34" charset="0"/>
            </a:endParaRPr>
          </a:p>
        </p:txBody>
      </p:sp>
    </p:spTree>
    <p:extLst>
      <p:ext uri="{BB962C8B-B14F-4D97-AF65-F5344CB8AC3E}">
        <p14:creationId xmlns:p14="http://schemas.microsoft.com/office/powerpoint/2010/main" val="286707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latin typeface="+mn-lt"/>
                <a:ea typeface="+mn-ea"/>
                <a:cs typeface="+mn-cs"/>
              </a:rPr>
              <a:t>8</a:t>
            </a:r>
            <a:r>
              <a:rPr lang="zh-TW" altLang="en-US" sz="1200" kern="1200" dirty="0" smtClean="0">
                <a:solidFill>
                  <a:schemeClr val="tx1"/>
                </a:solidFill>
                <a:latin typeface="+mn-lt"/>
                <a:ea typeface="+mn-ea"/>
                <a:cs typeface="+mn-cs"/>
              </a:rPr>
              <a:t>月</a:t>
            </a:r>
            <a:r>
              <a:rPr lang="en-US" altLang="zh-TW" sz="1200" kern="1200" dirty="0" smtClean="0">
                <a:solidFill>
                  <a:schemeClr val="tx1"/>
                </a:solidFill>
                <a:latin typeface="+mn-lt"/>
                <a:ea typeface="+mn-ea"/>
                <a:cs typeface="+mn-cs"/>
              </a:rPr>
              <a:t>28</a:t>
            </a:r>
            <a:r>
              <a:rPr lang="zh-TW" altLang="en-US" sz="1200" kern="1200" dirty="0" smtClean="0">
                <a:solidFill>
                  <a:schemeClr val="tx1"/>
                </a:solidFill>
                <a:latin typeface="+mn-lt"/>
                <a:ea typeface="+mn-ea"/>
                <a:cs typeface="+mn-cs"/>
              </a:rPr>
              <a:t>日是奥古斯丁纪念日</a:t>
            </a:r>
            <a:r>
              <a:rPr lang="en-US" altLang="zh-TW"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 （西方基督教</a:t>
            </a:r>
            <a:r>
              <a:rPr lang="zh-CN" altLang="zh-CHT"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泛指包括拉丁禮天主教會、普世聖公宗和新教在内的各种形态的基督教宗派</a:t>
            </a:r>
            <a:r>
              <a:rPr lang="en-US" altLang="zh-TW"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a:t>
            </a:r>
            <a:endParaRPr lang="en-US" altLang="zh-TW"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TW" sz="1200" kern="1200" dirty="0" smtClean="0">
                <a:solidFill>
                  <a:schemeClr val="tx1"/>
                </a:solidFill>
                <a:latin typeface="+mn-lt"/>
                <a:ea typeface="+mn-ea"/>
                <a:cs typeface="+mn-cs"/>
              </a:rPr>
              <a:t>（</a:t>
            </a:r>
            <a:r>
              <a:rPr lang="zh-TW" altLang="en-US" dirty="0" smtClean="0"/>
              <a:t>希波的奥古斯丁</a:t>
            </a:r>
            <a:r>
              <a:rPr lang="zh-CN" altLang="en-US" sz="1200" kern="1200" dirty="0" smtClean="0">
                <a:solidFill>
                  <a:schemeClr val="tx1"/>
                </a:solidFill>
                <a:latin typeface="+mn-lt"/>
                <a:ea typeface="+mn-ea"/>
                <a:cs typeface="+mn-cs"/>
              </a:rPr>
              <a:t>与</a:t>
            </a:r>
            <a:r>
              <a:rPr lang="zh-CHT" altLang="en-US" sz="1200" kern="1200" dirty="0" smtClean="0">
                <a:solidFill>
                  <a:schemeClr val="tx1"/>
                </a:solidFill>
                <a:latin typeface="+mn-lt"/>
                <a:ea typeface="+mn-ea"/>
                <a:cs typeface="+mn-cs"/>
              </a:rPr>
              <a:t>坎特伯雷的奧古斯丁</a:t>
            </a:r>
            <a:r>
              <a:rPr lang="zh-CN" altLang="en-US" sz="1200" kern="1200" dirty="0" smtClean="0">
                <a:solidFill>
                  <a:schemeClr val="tx1"/>
                </a:solidFill>
                <a:latin typeface="+mn-lt"/>
                <a:ea typeface="+mn-ea"/>
                <a:cs typeface="+mn-cs"/>
              </a:rPr>
              <a:t>是不同的人）</a:t>
            </a:r>
            <a:endParaRPr lang="en-US" altLang="zh-CN"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柏柏尔人</a:t>
            </a:r>
            <a:r>
              <a:rPr lang="zh-TW" altLang="en-US" sz="1200" kern="1200" dirty="0" smtClean="0">
                <a:solidFill>
                  <a:schemeClr val="tx1"/>
                </a:solidFill>
                <a:latin typeface="+mn-lt"/>
                <a:ea typeface="+mn-ea"/>
                <a:cs typeface="+mn-cs"/>
              </a:rPr>
              <a:t>主要集中在摩洛哥和阿尔及利亚。</a:t>
            </a:r>
            <a:r>
              <a:rPr lang="zh-TW" altLang="en-US" dirty="0" smtClean="0"/>
              <a:t>希波</a:t>
            </a:r>
            <a:r>
              <a:rPr lang="zh-CN" altLang="en-US" dirty="0" smtClean="0"/>
              <a:t>在</a:t>
            </a:r>
            <a:r>
              <a:rPr lang="zh-CN" altLang="en-US" sz="1200" kern="1200" dirty="0" smtClean="0">
                <a:solidFill>
                  <a:schemeClr val="tx1"/>
                </a:solidFill>
                <a:effectLst/>
                <a:latin typeface="+mn-lt"/>
                <a:ea typeface="+mn-ea"/>
                <a:cs typeface="+mn-cs"/>
              </a:rPr>
              <a:t>今日的阿尔及利亚 （</a:t>
            </a:r>
            <a:r>
              <a:rPr lang="en-US" sz="1200" kern="1200" dirty="0" smtClean="0">
                <a:solidFill>
                  <a:schemeClr val="tx1"/>
                </a:solidFill>
                <a:effectLst/>
                <a:latin typeface="+mn-lt"/>
                <a:ea typeface="+mn-ea"/>
                <a:cs typeface="+mn-cs"/>
              </a:rPr>
              <a:t>Algeria</a:t>
            </a:r>
            <a:r>
              <a:rPr lang="zh-CN" altLang="en-US" sz="1200" kern="1200" dirty="0" smtClean="0">
                <a:solidFill>
                  <a:schemeClr val="tx1"/>
                </a:solidFill>
                <a:effectLst/>
                <a:latin typeface="+mn-lt"/>
                <a:ea typeface="+mn-ea"/>
                <a:cs typeface="+mn-cs"/>
              </a:rPr>
              <a:t>）东部</a:t>
            </a:r>
            <a:r>
              <a:rPr lang="en-US" dirty="0" smtClean="0">
                <a:effectLst/>
              </a:rPr>
              <a:t> </a:t>
            </a:r>
            <a:r>
              <a:rPr lang="zh-CN" altLang="en-US" dirty="0" smtClean="0">
                <a:effectLst/>
              </a:rPr>
              <a:t>。</a:t>
            </a:r>
            <a:endParaRPr lang="en-US" altLang="zh-CN"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593356-78E7-42F2-988C-9F74EE78C675}" type="slidenum">
              <a:rPr lang="en-US" smtClean="0"/>
              <a:pPr/>
              <a:t>2</a:t>
            </a:fld>
            <a:endParaRPr lang="en-US"/>
          </a:p>
        </p:txBody>
      </p:sp>
    </p:spTree>
    <p:extLst>
      <p:ext uri="{BB962C8B-B14F-4D97-AF65-F5344CB8AC3E}">
        <p14:creationId xmlns:p14="http://schemas.microsoft.com/office/powerpoint/2010/main" val="971816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b="1" dirty="0" smtClean="0"/>
              <a:t>说话不如叹息，流泪胜于言语</a:t>
            </a:r>
            <a:endParaRPr lang="en-US" altLang="zh-TW"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奥古斯丁在</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忏悔录</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The Confessions</a:t>
            </a:r>
            <a:r>
              <a:rPr lang="zh-CN" altLang="en-US" sz="1200" kern="1200" dirty="0" smtClean="0">
                <a:solidFill>
                  <a:schemeClr val="tx1"/>
                </a:solidFill>
                <a:effectLst/>
                <a:latin typeface="+mn-lt"/>
                <a:ea typeface="+mn-ea"/>
                <a:cs typeface="+mn-cs"/>
              </a:rPr>
              <a:t>）中，赞扬他的母亲慕妮卡一生以宽恕待人，常宽恕别人对她的亏欠。又说母亲设法使丈夫归向主，用贤德来赢得丈夫的心。她又忍受了丈夫的缺点，对他的不轨行为从不争吵，她只等待主怜悯她丈夫，希望他早日信主。慕妮卡的宽恕和容忍并没有白费，她丈夫巴里修斯后来在临终前前天，终于幡然悔悟，归向了基督。</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zh-CHT" altLang="en-US" sz="1200" kern="1200" dirty="0" smtClean="0">
                <a:solidFill>
                  <a:schemeClr val="tx1"/>
                </a:solidFill>
                <a:latin typeface="+mn-lt"/>
                <a:ea typeface="+mn-ea"/>
                <a:cs typeface="+mn-cs"/>
              </a:rPr>
              <a:t>我父親的心地很好，不過易於發怒。許多夫人們，她們閨中談話往往批評丈夫的行為，我的母親卻批評她們的長舌，帶著玩笑的口吻，給她們進盡忠言：這些婦女知道她嫁著一個粗暴的丈夫，但從未聽到或看出巴特利西烏斯曾毆打妻子或為家庭瑣事而發生口舌，因此都很詫異，閒談中向她詢問原因。凡是受她指導的，琴瑟和好，每來向她致謝；不肯遵照的，依舊遭受折磨。 </a:t>
            </a:r>
            <a:endParaRPr lang="en-US" altLang="zh-TW" sz="1200" kern="1200" dirty="0" smtClean="0">
              <a:solidFill>
                <a:schemeClr val="tx1"/>
              </a:solidFill>
              <a:latin typeface="+mn-lt"/>
              <a:ea typeface="+mn-ea"/>
              <a:cs typeface="+mn-cs"/>
            </a:endParaRP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dirty="0" smtClean="0"/>
              <a:t>篤：一心一意</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3</a:t>
            </a:fld>
            <a:endParaRPr lang="en-US"/>
          </a:p>
        </p:txBody>
      </p:sp>
    </p:spTree>
    <p:extLst>
      <p:ext uri="{BB962C8B-B14F-4D97-AF65-F5344CB8AC3E}">
        <p14:creationId xmlns:p14="http://schemas.microsoft.com/office/powerpoint/2010/main" val="2550109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4</a:t>
            </a:fld>
            <a:endParaRPr lang="en-US"/>
          </a:p>
        </p:txBody>
      </p:sp>
    </p:spTree>
    <p:extLst>
      <p:ext uri="{BB962C8B-B14F-4D97-AF65-F5344CB8AC3E}">
        <p14:creationId xmlns:p14="http://schemas.microsoft.com/office/powerpoint/2010/main" val="3891452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而奥古斯丁生前，曾在</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勘订</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Retractions</a:t>
            </a:r>
            <a:r>
              <a:rPr lang="zh-CN" altLang="en-US" sz="1200" kern="1200" dirty="0" smtClean="0">
                <a:solidFill>
                  <a:schemeClr val="tx1"/>
                </a:solidFill>
                <a:effectLst/>
                <a:latin typeface="+mn-lt"/>
                <a:ea typeface="+mn-ea"/>
                <a:cs typeface="+mn-cs"/>
              </a:rPr>
              <a:t>）两大卷巨著中，列出其出版的书目，达二百三十二本。</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r>
              <a:rPr lang="zh-CN" altLang="en-US" dirty="0" smtClean="0"/>
              <a:t>流传至今的，仍有一百多本</a:t>
            </a:r>
            <a:r>
              <a:rPr lang="en-US" dirty="0" smtClean="0"/>
              <a:t> </a:t>
            </a:r>
            <a:r>
              <a:rPr lang="zh-CHT" altLang="en-US" dirty="0" smtClean="0"/>
              <a:t>。</a:t>
            </a:r>
            <a:endParaRPr lang="en-US" altLang="zh-CHT" dirty="0" smtClean="0"/>
          </a:p>
          <a:p>
            <a:endParaRPr lang="en-US" altLang="zh-TW"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“你们要是不信，定然不得理解”</a:t>
            </a:r>
            <a:endParaRPr lang="en-US" altLang="zh-TW" sz="1200" kern="1200" dirty="0" smtClean="0">
              <a:solidFill>
                <a:schemeClr val="tx1"/>
              </a:solidFill>
              <a:latin typeface="+mn-lt"/>
              <a:ea typeface="+mn-ea"/>
              <a:cs typeface="+mn-cs"/>
            </a:endParaRPr>
          </a:p>
          <a:p>
            <a:endParaRPr lang="en-US" altLang="zh-TW"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无论是过去、现在、将来，对上帝来说都是现在。</a:t>
            </a:r>
            <a:endParaRPr lang="en-US" altLang="zh-TW" sz="1200" kern="1200" dirty="0" smtClean="0">
              <a:solidFill>
                <a:schemeClr val="tx1"/>
              </a:solidFill>
              <a:latin typeface="+mn-lt"/>
              <a:ea typeface="+mn-ea"/>
              <a:cs typeface="+mn-cs"/>
            </a:endParaRPr>
          </a:p>
          <a:p>
            <a:endParaRPr lang="en-US" altLang="zh-CHT"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三一神的位格在神格裡關係密切。祂們本體相同，但因子從父生，所以子稱為子，父稱為父；聖靈又從父子而出，是父子的共同恩賜及溝通，因此有稱謂的區別。奧氏解釋三一神的合一建立在其彼此真實存活的關係。</a:t>
            </a:r>
            <a:endParaRPr lang="en-US" altLang="zh-CHT" sz="1200" kern="1200" dirty="0" smtClean="0">
              <a:solidFill>
                <a:schemeClr val="tx1"/>
              </a:solidFill>
              <a:latin typeface="+mn-lt"/>
              <a:ea typeface="+mn-ea"/>
              <a:cs typeface="+mn-cs"/>
            </a:endParaRPr>
          </a:p>
          <a:p>
            <a:endParaRPr lang="en-US" dirty="0" smtClean="0"/>
          </a:p>
          <a:p>
            <a:r>
              <a:rPr lang="zh-CHT" altLang="en-US" b="1" dirty="0" smtClean="0"/>
              <a:t>強調罪的自發性。他相信人的罪行使人遠離神，而導致惡。人因著犯罪就不能再行神所愛的真善，也不能瞭解他生命的意義。</a:t>
            </a:r>
            <a:endParaRPr lang="en-US" altLang="zh-CHT" b="1" dirty="0" smtClean="0"/>
          </a:p>
          <a:p>
            <a:r>
              <a:rPr lang="zh-CHT" altLang="en-US" dirty="0" smtClean="0"/>
              <a:t>原罪：我們都從亞當承接人性，而人性的傳遞是藉由性（奧氏認為其中也有不好的慾念），因此世人都從罪中所生。</a:t>
            </a:r>
            <a:endParaRPr lang="en-US" altLang="zh-CHT" dirty="0" smtClean="0"/>
          </a:p>
          <a:p>
            <a:endParaRPr lang="en-US" altLang="zh-CHT" b="1"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5</a:t>
            </a:fld>
            <a:endParaRPr lang="en-US"/>
          </a:p>
        </p:txBody>
      </p:sp>
    </p:spTree>
    <p:extLst>
      <p:ext uri="{BB962C8B-B14F-4D97-AF65-F5344CB8AC3E}">
        <p14:creationId xmlns:p14="http://schemas.microsoft.com/office/powerpoint/2010/main" val="2809802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6</a:t>
            </a:fld>
            <a:endParaRPr lang="en-US"/>
          </a:p>
        </p:txBody>
      </p:sp>
    </p:spTree>
    <p:extLst>
      <p:ext uri="{BB962C8B-B14F-4D97-AF65-F5344CB8AC3E}">
        <p14:creationId xmlns:p14="http://schemas.microsoft.com/office/powerpoint/2010/main" val="188265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7</a:t>
            </a:fld>
            <a:endParaRPr lang="en-US"/>
          </a:p>
        </p:txBody>
      </p:sp>
    </p:spTree>
    <p:extLst>
      <p:ext uri="{BB962C8B-B14F-4D97-AF65-F5344CB8AC3E}">
        <p14:creationId xmlns:p14="http://schemas.microsoft.com/office/powerpoint/2010/main" val="201458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忏悔录</a:t>
            </a:r>
            <a:r>
              <a:rPr lang="en-US" altLang="zh-CN"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在神面前没有一人是纯洁无罪的，即使是出生仅仅一天的婴孩，亦是如此，他引用诗篇五十一篇五节的话：“我是在罪孽里生的，在我母亲怀胎的时候，就有了罪。”</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C3593356-78E7-42F2-988C-9F74EE78C675}" type="slidenum">
              <a:rPr lang="en-US" smtClean="0"/>
              <a:pPr/>
              <a:t>8</a:t>
            </a:fld>
            <a:endParaRPr lang="en-US"/>
          </a:p>
        </p:txBody>
      </p:sp>
    </p:spTree>
    <p:extLst>
      <p:ext uri="{BB962C8B-B14F-4D97-AF65-F5344CB8AC3E}">
        <p14:creationId xmlns:p14="http://schemas.microsoft.com/office/powerpoint/2010/main" val="2531130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受洗后，不可活在罪中，恐怕责罚更重？</a:t>
            </a:r>
            <a:endParaRPr lang="en-US" altLang="zh-CN" dirty="0" smtClean="0"/>
          </a:p>
          <a:p>
            <a:endParaRPr lang="en-US" dirty="0" smtClean="0"/>
          </a:p>
          <a:p>
            <a:r>
              <a:rPr lang="zh-CN" altLang="en-US" dirty="0" smtClean="0"/>
              <a:t>这段话不是埋冤，而是说出作者的痛悔。人生若能避免这些罪多好。</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9</a:t>
            </a:fld>
            <a:endParaRPr lang="en-US"/>
          </a:p>
        </p:txBody>
      </p:sp>
    </p:spTree>
    <p:extLst>
      <p:ext uri="{BB962C8B-B14F-4D97-AF65-F5344CB8AC3E}">
        <p14:creationId xmlns:p14="http://schemas.microsoft.com/office/powerpoint/2010/main" val="2704946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他偷窃，不是由于贫困所驱使，而是由于罪性使然。他承认，有时他所偷的东西，家里也有，而且有的更多更好。在他的邻居，有一棵梨树，树上果子累累，但长得并不丰满香甜。他和一群坏朋友，经常玩得通宵达旦；有一夜，他们摇晃这棵梨树，把梨子都摇下来，然后进行分赃。奥古斯丁所拿到的赃物，虽然尝了几颗，但大部分却拿去喂猪。他承认说，他所追逐的，不是梨子，而是罪恶本身；因为他的灵魂是丑恶的，所追求的是羞耻。</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zh-CHT" altLang="en-US" dirty="0" smtClean="0"/>
              <a:t>人們願意看自己不願遭遇的悲慘故事而傷心，這究竟為了什麼？一人願意從看戲引起悲痛，而這悲痛就</a:t>
            </a:r>
          </a:p>
          <a:p>
            <a:r>
              <a:rPr lang="zh-CHT" altLang="en-US" dirty="0" smtClean="0"/>
              <a:t>作為他的樂趣。這豈非一種可憐的變態？</a:t>
            </a:r>
          </a:p>
          <a:p>
            <a:endParaRPr lang="zh-CHT" altLang="en-US" dirty="0" smtClean="0"/>
          </a:p>
          <a:p>
            <a:r>
              <a:rPr lang="zh-CHT" altLang="en-US" dirty="0" smtClean="0"/>
              <a:t>於此可見，人們歡喜的是眼淚和悲傷。但誰都要快樂，誰也不願受苦，卻願意同情別人</a:t>
            </a:r>
          </a:p>
          <a:p>
            <a:r>
              <a:rPr lang="zh-CHT" altLang="en-US" dirty="0" smtClean="0"/>
              <a:t>的痛苦；同情必然帶來悲苦的情味。那末是否僅僅由於這一原因而甘願傷心？</a:t>
            </a: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10</a:t>
            </a:fld>
            <a:endParaRPr lang="en-US"/>
          </a:p>
        </p:txBody>
      </p:sp>
    </p:spTree>
    <p:extLst>
      <p:ext uri="{BB962C8B-B14F-4D97-AF65-F5344CB8AC3E}">
        <p14:creationId xmlns:p14="http://schemas.microsoft.com/office/powerpoint/2010/main" val="2601182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在</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忏悔录</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中，奥古斯丁强调，任何一本书，不管其文字如何典雅，引证如何确实，假若没有耶稣基督的名字，就不能抓住他的心。他用歌罗西书二章八至九节，来忠告那些被现代哲学迷惑的人：“你们要谨慎，恐怕有人用他的理学，和虚空的妄言，不照着基督，乃照人间的遗传，和世上的小学，就把你们掳去，因为神本性一切的丰盛，都有形有体地居住在基督里面。”</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11</a:t>
            </a:fld>
            <a:endParaRPr lang="en-US"/>
          </a:p>
        </p:txBody>
      </p:sp>
    </p:spTree>
    <p:extLst>
      <p:ext uri="{BB962C8B-B14F-4D97-AF65-F5344CB8AC3E}">
        <p14:creationId xmlns:p14="http://schemas.microsoft.com/office/powerpoint/2010/main" val="536413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HT" altLang="en-US" sz="1200" kern="1200" dirty="0" smtClean="0">
                <a:solidFill>
                  <a:schemeClr val="tx1"/>
                </a:solidFill>
                <a:latin typeface="+mn-lt"/>
                <a:ea typeface="+mn-ea"/>
                <a:cs typeface="+mn-cs"/>
              </a:rPr>
              <a:t>受摩尼教的迷惑。</a:t>
            </a:r>
            <a:endParaRPr lang="en-US" altLang="zh-CHT"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HT" altLang="en-US" dirty="0" smtClean="0"/>
              <a:t>因為我在錯誤的黑暗中打滾，大約有九年之久！我屢次想站起來，而每次使我陷得更深一層，但我的母親，一如你所喜愛的貞靜、誠敬、樸素的節婦，雖則抱著滿懷希望，但依舊痛哭呻吟，在祈禱時繼續為我向你發出哀號，她的祈禱達到你面前，你卻讓我繼續在黑暗中旋轉。</a:t>
            </a: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12</a:t>
            </a:fld>
            <a:endParaRPr lang="en-US"/>
          </a:p>
        </p:txBody>
      </p:sp>
    </p:spTree>
    <p:extLst>
      <p:ext uri="{BB962C8B-B14F-4D97-AF65-F5344CB8AC3E}">
        <p14:creationId xmlns:p14="http://schemas.microsoft.com/office/powerpoint/2010/main" val="4225718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摩尼教吸收了善恶二元论思想、基督教的耶稣崇拜、佛教的轮回观念、以及诺斯底主义的“灵知”思想。否定物質世界，希望利用虔诚的信仰和严格的戒律获得灵知，回归光明世界。</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zh-CHT" altLang="en-US" sz="1200" kern="1200" dirty="0" smtClean="0">
                <a:solidFill>
                  <a:schemeClr val="tx1"/>
                </a:solidFill>
                <a:latin typeface="+mn-lt"/>
                <a:ea typeface="+mn-ea"/>
                <a:cs typeface="+mn-cs"/>
              </a:rPr>
              <a:t>天主啊，你是知道我為何離此而他往，可是你並不向我點明，也不指示我的母親；我的</a:t>
            </a:r>
          </a:p>
          <a:p>
            <a:r>
              <a:rPr lang="zh-CHT" altLang="en-US" sz="1200" kern="1200" dirty="0" smtClean="0">
                <a:solidFill>
                  <a:schemeClr val="tx1"/>
                </a:solidFill>
                <a:latin typeface="+mn-lt"/>
                <a:ea typeface="+mn-ea"/>
                <a:cs typeface="+mn-cs"/>
              </a:rPr>
              <a:t>出走使她悲痛欲絕，她一直跟我到海濱。她和我寸步不離，竭力要留住我，或跟我一起動</a:t>
            </a:r>
          </a:p>
          <a:p>
            <a:r>
              <a:rPr lang="zh-CHT" altLang="en-US" sz="1200" kern="1200" dirty="0" smtClean="0">
                <a:solidFill>
                  <a:schemeClr val="tx1"/>
                </a:solidFill>
                <a:latin typeface="+mn-lt"/>
                <a:ea typeface="+mn-ea"/>
                <a:cs typeface="+mn-cs"/>
              </a:rPr>
              <a:t>身；我欺騙她，推說有朋友等候順風開船，在他出發之前，我不願離開他。我說謊，欺騙了</a:t>
            </a:r>
          </a:p>
          <a:p>
            <a:r>
              <a:rPr lang="zh-CHT" altLang="en-US" sz="1200" kern="1200" dirty="0" smtClean="0">
                <a:solidFill>
                  <a:schemeClr val="tx1"/>
                </a:solidFill>
                <a:latin typeface="+mn-lt"/>
                <a:ea typeface="+mn-ea"/>
                <a:cs typeface="+mn-cs"/>
              </a:rPr>
              <a:t>我的母親，欺騙了這樣一位母親！我竟出走了。</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13</a:t>
            </a:fld>
            <a:endParaRPr lang="en-US"/>
          </a:p>
        </p:txBody>
      </p:sp>
    </p:spTree>
    <p:extLst>
      <p:ext uri="{BB962C8B-B14F-4D97-AF65-F5344CB8AC3E}">
        <p14:creationId xmlns:p14="http://schemas.microsoft.com/office/powerpoint/2010/main" val="2770034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15</a:t>
            </a:fld>
            <a:endParaRPr lang="en-US"/>
          </a:p>
        </p:txBody>
      </p:sp>
    </p:spTree>
    <p:extLst>
      <p:ext uri="{BB962C8B-B14F-4D97-AF65-F5344CB8AC3E}">
        <p14:creationId xmlns:p14="http://schemas.microsoft.com/office/powerpoint/2010/main" val="1143784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zh-CN" altLang="en-US" sz="1200" kern="1200" dirty="0" smtClean="0">
                <a:solidFill>
                  <a:schemeClr val="tx1"/>
                </a:solidFill>
                <a:effectLst/>
                <a:latin typeface="+mn-lt"/>
                <a:ea typeface="+mn-ea"/>
                <a:cs typeface="+mn-cs"/>
              </a:rPr>
              <a:t>用诗篇六篇三节的话，对主耶稣呼求说：“主啊！我还要等到几时呢？我还要等到几时呢？”</a:t>
            </a:r>
            <a:r>
              <a:rPr lang="en-US" dirty="0" smtClean="0">
                <a:effectLst/>
              </a:rPr>
              <a:t> </a:t>
            </a:r>
          </a:p>
          <a:p>
            <a:endParaRPr lang="en-US" dirty="0" smtClean="0">
              <a:effectLst/>
            </a:endParaRPr>
          </a:p>
          <a:p>
            <a:r>
              <a:rPr lang="zh-CN" altLang="en-US" sz="1200" kern="1200" dirty="0" smtClean="0">
                <a:solidFill>
                  <a:schemeClr val="tx1"/>
                </a:solidFill>
                <a:effectLst/>
                <a:latin typeface="+mn-lt"/>
                <a:ea typeface="+mn-ea"/>
                <a:cs typeface="+mn-cs"/>
              </a:rPr>
              <a:t>读到罗马书十三章十三节：“行事为人要端正，好像行在白昼；不可荒宴醉酒；不可好色邪荡；不可争竞嫉妒。总要披戴主耶稣基督；不要为肉体安排，去放纵私欲。”</a:t>
            </a:r>
            <a:r>
              <a:rPr lang="en-US" dirty="0" smtClean="0">
                <a:effectLst/>
              </a:rPr>
              <a:t> </a:t>
            </a:r>
          </a:p>
          <a:p>
            <a:endParaRPr lang="en-US" dirty="0" smtClean="0">
              <a:effectLst/>
            </a:endParaRPr>
          </a:p>
          <a:p>
            <a:r>
              <a:rPr lang="zh-CHT" altLang="en-US" sz="1200" kern="1200" dirty="0" smtClean="0">
                <a:solidFill>
                  <a:schemeClr val="tx1"/>
                </a:solidFill>
                <a:latin typeface="+mn-lt"/>
                <a:ea typeface="+mn-ea"/>
                <a:cs typeface="+mn-cs"/>
              </a:rPr>
              <a:t>我當時的情況，他完全看出，因為我不知道說了什麼話，說時已是不勝嗚咽。我起身</a:t>
            </a:r>
          </a:p>
          <a:p>
            <a:r>
              <a:rPr lang="zh-CHT" altLang="en-US" sz="1200" kern="1200" dirty="0" smtClean="0">
                <a:solidFill>
                  <a:schemeClr val="tx1"/>
                </a:solidFill>
                <a:latin typeface="+mn-lt"/>
                <a:ea typeface="+mn-ea"/>
                <a:cs typeface="+mn-cs"/>
              </a:rPr>
              <a:t>後，他非常詫異，留在我們並坐的地方。</a:t>
            </a:r>
            <a:endParaRPr lang="en-US" altLang="zh-CHT" sz="1200" kern="1200" dirty="0" smtClean="0">
              <a:solidFill>
                <a:schemeClr val="tx1"/>
              </a:solidFill>
              <a:latin typeface="+mn-lt"/>
              <a:ea typeface="+mn-ea"/>
              <a:cs typeface="+mn-cs"/>
            </a:endParaRPr>
          </a:p>
          <a:p>
            <a:endParaRPr lang="zh-CHT" altLang="en-US" sz="1200" kern="1200" dirty="0" smtClean="0">
              <a:solidFill>
                <a:schemeClr val="tx1"/>
              </a:solidFill>
              <a:latin typeface="+mn-lt"/>
              <a:ea typeface="+mn-ea"/>
              <a:cs typeface="+mn-cs"/>
            </a:endParaRPr>
          </a:p>
          <a:p>
            <a:r>
              <a:rPr lang="zh-CHT" altLang="en-US" sz="1200" kern="1200" dirty="0" smtClean="0">
                <a:solidFill>
                  <a:schemeClr val="tx1"/>
                </a:solidFill>
                <a:latin typeface="+mn-lt"/>
                <a:ea typeface="+mn-ea"/>
                <a:cs typeface="+mn-cs"/>
              </a:rPr>
              <a:t>我用手或其他方法在書上作一標記，合上書本，滿面春風地把一切經過告訴阿利比烏</a:t>
            </a:r>
          </a:p>
          <a:p>
            <a:r>
              <a:rPr lang="zh-CHT" altLang="en-US" sz="1200" kern="1200" dirty="0" smtClean="0">
                <a:solidFill>
                  <a:schemeClr val="tx1"/>
                </a:solidFill>
                <a:latin typeface="+mn-lt"/>
                <a:ea typeface="+mn-ea"/>
                <a:cs typeface="+mn-cs"/>
              </a:rPr>
              <a:t>斯。他也把他的感覺</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我也不知道</a:t>
            </a:r>
            <a:r>
              <a:rPr lang="en-US" altLang="zh-CHT" sz="1200"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告訴我。他要求看我所讀的一節。我指給他看。他</a:t>
            </a:r>
          </a:p>
          <a:p>
            <a:r>
              <a:rPr lang="zh-CHT" altLang="en-US" sz="1200" kern="1200" dirty="0" smtClean="0">
                <a:solidFill>
                  <a:schemeClr val="tx1"/>
                </a:solidFill>
                <a:latin typeface="+mn-lt"/>
                <a:ea typeface="+mn-ea"/>
                <a:cs typeface="+mn-cs"/>
              </a:rPr>
              <a:t>接著再讀下去，我並不知下文如何。接下去的一句是：“信心軟弱的人，你們要接納他。”</a:t>
            </a:r>
            <a:endParaRPr lang="en-US" altLang="zh-CHT" sz="1200" kern="1200" dirty="0" smtClean="0">
              <a:solidFill>
                <a:schemeClr val="tx1"/>
              </a:solidFill>
              <a:latin typeface="+mn-lt"/>
              <a:ea typeface="+mn-ea"/>
              <a:cs typeface="+mn-cs"/>
            </a:endParaRPr>
          </a:p>
          <a:p>
            <a:endParaRPr lang="en-US" altLang="zh-CHT" sz="1200" kern="1200" dirty="0" smtClean="0">
              <a:solidFill>
                <a:schemeClr val="tx1"/>
              </a:solidFill>
              <a:latin typeface="+mn-lt"/>
              <a:ea typeface="+mn-ea"/>
              <a:cs typeface="+mn-cs"/>
            </a:endParaRPr>
          </a:p>
          <a:p>
            <a:endParaRPr lang="zh-CHT" alt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593356-78E7-42F2-988C-9F74EE78C675}" type="slidenum">
              <a:rPr lang="en-US" smtClean="0"/>
              <a:pPr/>
              <a:t>16</a:t>
            </a:fld>
            <a:endParaRPr lang="en-US"/>
          </a:p>
        </p:txBody>
      </p:sp>
    </p:spTree>
    <p:extLst>
      <p:ext uri="{BB962C8B-B14F-4D97-AF65-F5344CB8AC3E}">
        <p14:creationId xmlns:p14="http://schemas.microsoft.com/office/powerpoint/2010/main" val="3998323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17</a:t>
            </a:fld>
            <a:endParaRPr lang="en-US"/>
          </a:p>
        </p:txBody>
      </p:sp>
    </p:spTree>
    <p:extLst>
      <p:ext uri="{BB962C8B-B14F-4D97-AF65-F5344CB8AC3E}">
        <p14:creationId xmlns:p14="http://schemas.microsoft.com/office/powerpoint/2010/main" val="3376162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18</a:t>
            </a:fld>
            <a:endParaRPr lang="en-US"/>
          </a:p>
        </p:txBody>
      </p:sp>
    </p:spTree>
    <p:extLst>
      <p:ext uri="{BB962C8B-B14F-4D97-AF65-F5344CB8AC3E}">
        <p14:creationId xmlns:p14="http://schemas.microsoft.com/office/powerpoint/2010/main" val="1761973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1"/>
            <a:ext cx="8229600" cy="533400"/>
          </a:xfrm>
        </p:spPr>
        <p:txBody>
          <a:bodyPr anchor="b">
            <a:normAutofit/>
          </a:bodyPr>
          <a:lstStyle>
            <a:lvl1pPr>
              <a:defRPr sz="2000"/>
            </a:lvl1pPr>
          </a:lstStyle>
          <a:p>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E25843EF-32FB-3C4C-892A-AD47C7A3814D}" type="datetime1">
              <a:rPr lang="en-US" smtClean="0"/>
              <a:t>8/28/16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8"/>
          <p:cNvSpPr/>
          <p:nvPr/>
        </p:nvSpPr>
        <p:spPr bwMode="auto">
          <a:xfrm>
            <a:off x="-228600" y="1295400"/>
            <a:ext cx="685800" cy="304800"/>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99220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01000" cy="4572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914400" y="762000"/>
            <a:ext cx="8000999"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reeform 11"/>
          <p:cNvSpPr/>
          <p:nvPr/>
        </p:nvSpPr>
        <p:spPr bwMode="auto">
          <a:xfrm flipV="1">
            <a:off x="-3177" y="228600"/>
            <a:ext cx="914342" cy="43180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52400" y="228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36882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848600" cy="381000"/>
          </a:xfrm>
        </p:spPr>
        <p:txBody>
          <a:bodyPr anchor="b">
            <a:normAutofit/>
          </a:bodyPr>
          <a:lstStyle>
            <a:lvl1pPr algn="l">
              <a:defRPr sz="2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14400" y="1143000"/>
            <a:ext cx="7848599" cy="48768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CB76368A-66C2-2E48-B89A-14857A52E9E0}" type="datetime1">
              <a:rPr lang="en-US" smtClean="0"/>
              <a:t>8/28/16</a:t>
            </a:fld>
            <a:endParaRPr lang="en-US"/>
          </a:p>
        </p:txBody>
      </p:sp>
      <p:sp>
        <p:nvSpPr>
          <p:cNvPr id="5" name="Footer Placeholder 4"/>
          <p:cNvSpPr>
            <a:spLocks noGrp="1"/>
          </p:cNvSpPr>
          <p:nvPr>
            <p:ph type="ftr" sz="quarter" idx="11"/>
          </p:nvPr>
        </p:nvSpPr>
        <p:spPr>
          <a:xfrm>
            <a:off x="838200" y="6324600"/>
            <a:ext cx="5716488" cy="365125"/>
          </a:xfrm>
          <a:prstGeom prst="rect">
            <a:avLst/>
          </a:prstGeom>
        </p:spPr>
        <p:txBody>
          <a:bodyPr/>
          <a:lstStyle/>
          <a:p>
            <a:endParaRPr lang="en-US" dirty="0"/>
          </a:p>
        </p:txBody>
      </p:sp>
      <p:sp>
        <p:nvSpPr>
          <p:cNvPr id="11" name="Freeform 11"/>
          <p:cNvSpPr/>
          <p:nvPr/>
        </p:nvSpPr>
        <p:spPr bwMode="auto">
          <a:xfrm flipV="1">
            <a:off x="152400" y="609600"/>
            <a:ext cx="685800" cy="381000"/>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609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05278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4D04D15F-7AEB-7B4D-8468-F2974B2446C0}"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7801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772400" y="6135089"/>
            <a:ext cx="766380" cy="370171"/>
          </a:xfrm>
          <a:prstGeom prst="rect">
            <a:avLst/>
          </a:prstGeom>
        </p:spPr>
        <p:txBody>
          <a:bodyPr/>
          <a:lstStyle/>
          <a:p>
            <a:fld id="{C60EA7DD-CFCA-DE43-A43A-409507E43470}" type="datetime1">
              <a:rPr lang="en-US" smtClean="0"/>
              <a:t>8/28/16</a:t>
            </a:fld>
            <a:endParaRPr lang="en-US"/>
          </a:p>
        </p:txBody>
      </p:sp>
      <p:sp>
        <p:nvSpPr>
          <p:cNvPr id="8" name="Footer Placeholder 7"/>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960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fld id="{F58351FC-FAAC-7F43-AF1D-00D540D3DB10}" type="datetime1">
              <a:rPr lang="en-US" smtClean="0"/>
              <a:t>8/28/16</a:t>
            </a:fld>
            <a:endParaRPr lang="en-US"/>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43379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fld id="{D317D01A-4C73-2848-82F7-A6AB356C7628}" type="datetime1">
              <a:rPr lang="en-US" smtClean="0"/>
              <a:t>8/28/16</a:t>
            </a:fld>
            <a:endParaRPr lang="en-US"/>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91381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3CBA92F0-A3D3-0D49-85B3-ABE1D27F5335}"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22877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7F24411-8BEB-154A-8F96-923AC81E2EE4}"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85853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A7236524-5771-F947-803E-F7B0D0349F05}" type="datetime1">
              <a:rPr lang="en-US" smtClean="0"/>
              <a:t>8/28/16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8353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7E11F37-B4B1-9545-A384-A9E615ABA719}" type="datetime1">
              <a:rPr lang="en-US" smtClean="0"/>
              <a:t>8/28/16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788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5CA7B913-B912-3646-92B7-228EB751202B}"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13225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6B070F87-B737-9747-9F9D-07F142F6093E}"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4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0BF24CD7-14B8-AA48-A9C8-BB6C136AA3E1}" type="datetime1">
              <a:rPr lang="en-US" smtClean="0"/>
              <a:t>8/28/16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55053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F8669FD-82B5-184A-834D-5A037C9A02FD}" type="datetime1">
              <a:rPr lang="en-US" smtClean="0"/>
              <a:t>8/28/16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2421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DBE73974-0331-8545-85A0-D4E55DF93856}" type="datetime1">
              <a:rPr lang="en-US" smtClean="0"/>
              <a:t>8/28/16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734371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143000" y="228600"/>
            <a:ext cx="7848600" cy="4572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43000" y="838200"/>
            <a:ext cx="7848599" cy="5715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bwMode="gray">
          <a:xfrm>
            <a:off x="457200" y="838200"/>
            <a:ext cx="584978" cy="365125"/>
          </a:xfrm>
          <a:prstGeom prst="rect">
            <a:avLst/>
          </a:prstGeom>
        </p:spPr>
        <p:txBody>
          <a:bodyPr vert="horz" lIns="91440" tIns="45720" rIns="91440" bIns="45720" rtlCol="0" anchor="ctr"/>
          <a:lstStyle>
            <a:lvl1pPr algn="r">
              <a:defRPr sz="2000">
                <a:solidFill>
                  <a:srgbClr val="FEFFFF"/>
                </a:solidFill>
              </a:defRPr>
            </a:lvl1p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138206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l" defTabSz="457200" rtl="0" eaLnBrk="1" latinLnBrk="0" hangingPunct="1">
        <a:spcBef>
          <a:spcPct val="0"/>
        </a:spcBef>
        <a:buNone/>
        <a:defRPr sz="2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ctrTitle"/>
          </p:nvPr>
        </p:nvSpPr>
        <p:spPr>
          <a:xfrm>
            <a:off x="1219200" y="1066800"/>
            <a:ext cx="7162800" cy="5638800"/>
          </a:xfrm>
        </p:spPr>
        <p:txBody>
          <a:bodyPr anchor="ctr" anchorCtr="0">
            <a:normAutofit fontScale="90000"/>
          </a:bodyPr>
          <a:lstStyle/>
          <a:p>
            <a:pPr>
              <a:defRPr/>
            </a:pPr>
            <a:r>
              <a:rPr lang="zh-CN" altLang="en-US" dirty="0" smtClean="0"/>
              <a:t>米兰赦令后的早期教会</a:t>
            </a:r>
            <a:r>
              <a:rPr lang="en-US" altLang="zh-CN" dirty="0"/>
              <a:t> </a:t>
            </a:r>
            <a:r>
              <a:rPr lang="en-US" altLang="zh-CN" dirty="0" smtClean="0"/>
              <a:t> </a:t>
            </a:r>
            <a:r>
              <a:rPr lang="zh-CN" altLang="en-US" dirty="0" smtClean="0"/>
              <a:t>（</a:t>
            </a:r>
            <a:r>
              <a:rPr lang="en-US" altLang="zh-CN" dirty="0" smtClean="0"/>
              <a:t>313-590</a:t>
            </a:r>
            <a:r>
              <a:rPr lang="zh-CN" altLang="en-US" dirty="0" smtClean="0"/>
              <a:t>）</a:t>
            </a:r>
            <a:r>
              <a:rPr lang="en-US" altLang="zh-CN" dirty="0" smtClean="0"/>
              <a:t/>
            </a:r>
            <a:br>
              <a:rPr lang="en-US" altLang="zh-CN" dirty="0" smtClean="0"/>
            </a:br>
            <a:r>
              <a:rPr lang="zh-CN" altLang="zh-CN" dirty="0" smtClean="0"/>
              <a:t>8</a:t>
            </a:r>
            <a:r>
              <a:rPr lang="en-US" altLang="zh-CN" dirty="0"/>
              <a:t>/28	</a:t>
            </a:r>
            <a:r>
              <a:rPr lang="zh-TW" altLang="en-US" b="1" dirty="0" smtClean="0"/>
              <a:t>奥勒留</a:t>
            </a:r>
            <a:r>
              <a:rPr lang="en-US" altLang="zh-TW" b="1" dirty="0" smtClean="0"/>
              <a:t> </a:t>
            </a:r>
            <a:r>
              <a:rPr lang="zh-TW" altLang="en-US" dirty="0" smtClean="0"/>
              <a:t>奥古斯丁</a:t>
            </a:r>
            <a:r>
              <a:rPr lang="en-US" altLang="zh-TW" dirty="0"/>
              <a:t>	</a:t>
            </a:r>
            <a:r>
              <a:rPr lang="en-US" altLang="zh-TW" dirty="0" smtClean="0"/>
              <a:t>	</a:t>
            </a:r>
            <a:r>
              <a:rPr lang="en-US" dirty="0" smtClean="0"/>
              <a:t>Aurelius </a:t>
            </a:r>
            <a:r>
              <a:rPr lang="en-US" dirty="0" err="1" smtClean="0"/>
              <a:t>Augustinus</a:t>
            </a:r>
            <a:r>
              <a:rPr lang="en-US" dirty="0" smtClean="0"/>
              <a:t>	(354-430)</a:t>
            </a:r>
            <a:r>
              <a:rPr lang="en-US" altLang="zh-CHT" dirty="0">
                <a:solidFill>
                  <a:schemeClr val="tx1"/>
                </a:solidFill>
              </a:rPr>
              <a:t/>
            </a:r>
            <a:br>
              <a:rPr lang="en-US" altLang="zh-CHT" dirty="0">
                <a:solidFill>
                  <a:schemeClr val="tx1"/>
                </a:solidFill>
              </a:rPr>
            </a:br>
            <a:r>
              <a:rPr lang="en-US" altLang="zh-CHT" dirty="0" smtClean="0">
                <a:solidFill>
                  <a:schemeClr val="tx1"/>
                </a:solidFill>
              </a:rPr>
              <a:t/>
            </a:r>
            <a:br>
              <a:rPr lang="en-US" altLang="zh-CHT" dirty="0" smtClean="0">
                <a:solidFill>
                  <a:schemeClr val="tx1"/>
                </a:solidFill>
              </a:rPr>
            </a:br>
            <a:r>
              <a:rPr lang="zh-CHT" altLang="en-US" dirty="0" smtClean="0">
                <a:solidFill>
                  <a:schemeClr val="tx1"/>
                </a:solidFill>
              </a:rPr>
              <a:t>歸</a:t>
            </a:r>
            <a:r>
              <a:rPr lang="zh-CHT" altLang="en-US" dirty="0">
                <a:solidFill>
                  <a:schemeClr val="tx1"/>
                </a:solidFill>
              </a:rPr>
              <a:t>正時期 （</a:t>
            </a:r>
            <a:r>
              <a:rPr lang="en-US" altLang="zh-CHT" dirty="0">
                <a:solidFill>
                  <a:schemeClr val="tx1"/>
                </a:solidFill>
              </a:rPr>
              <a:t>1517-</a:t>
            </a:r>
            <a:r>
              <a:rPr lang="en-US" altLang="zh-CHT" dirty="0" smtClean="0">
                <a:solidFill>
                  <a:schemeClr val="tx1"/>
                </a:solidFill>
              </a:rPr>
              <a:t>1648)</a:t>
            </a:r>
            <a:r>
              <a:rPr lang="en-US" altLang="zh-CN" sz="2000" dirty="0" smtClean="0">
                <a:ea typeface="+mj-ea"/>
              </a:rPr>
              <a:t/>
            </a:r>
            <a:br>
              <a:rPr lang="en-US" altLang="zh-CN" sz="2000" dirty="0" smtClean="0">
                <a:ea typeface="+mj-ea"/>
              </a:rPr>
            </a:br>
            <a:r>
              <a:rPr lang="en-US" altLang="zh-CN" sz="2000" dirty="0" smtClean="0">
                <a:ea typeface="+mj-ea"/>
              </a:rPr>
              <a:t>6/5 		</a:t>
            </a:r>
            <a:r>
              <a:rPr lang="zh-CN" altLang="en-US" sz="2000" dirty="0" smtClean="0">
                <a:ea typeface="+mj-ea"/>
              </a:rPr>
              <a:t>马丁</a:t>
            </a:r>
            <a:r>
              <a:rPr lang="en-US" altLang="zh-CN" sz="2000" dirty="0" smtClean="0">
                <a:ea typeface="+mj-ea"/>
              </a:rPr>
              <a:t> </a:t>
            </a:r>
            <a:r>
              <a:rPr lang="zh-CN" altLang="en-US" sz="2000" dirty="0" smtClean="0">
                <a:ea typeface="+mj-ea"/>
              </a:rPr>
              <a:t>路德</a:t>
            </a:r>
            <a:r>
              <a:rPr lang="en-US" altLang="zh-CN" sz="2000" dirty="0" smtClean="0">
                <a:ea typeface="+mj-ea"/>
              </a:rPr>
              <a:t>			Martin Luther		(1483-1546) </a:t>
            </a:r>
            <a:br>
              <a:rPr lang="en-US" altLang="zh-CN" sz="2000" dirty="0" smtClean="0">
                <a:ea typeface="+mj-ea"/>
              </a:rPr>
            </a:br>
            <a:r>
              <a:rPr lang="zh-CN" altLang="zh-CN" dirty="0" smtClean="0"/>
              <a:t>6</a:t>
            </a:r>
            <a:r>
              <a:rPr lang="en-US" altLang="zh-CN" dirty="0"/>
              <a:t>/26	</a:t>
            </a:r>
            <a:r>
              <a:rPr lang="zh-CN" altLang="en-US" dirty="0" smtClean="0"/>
              <a:t>约翰</a:t>
            </a:r>
            <a:r>
              <a:rPr lang="en-US" altLang="zh-CN" dirty="0" smtClean="0"/>
              <a:t> </a:t>
            </a:r>
            <a:r>
              <a:rPr lang="zh-CN" altLang="en-US" dirty="0" smtClean="0"/>
              <a:t>加尔</a:t>
            </a:r>
            <a:r>
              <a:rPr lang="zh-CN" altLang="en-US" dirty="0"/>
              <a:t>文</a:t>
            </a:r>
            <a:r>
              <a:rPr lang="en-US" altLang="zh-CN" dirty="0"/>
              <a:t> </a:t>
            </a:r>
            <a:r>
              <a:rPr lang="en-US" altLang="zh-CN" dirty="0" smtClean="0"/>
              <a:t>			Jean Calvin			(1509-1564)</a:t>
            </a:r>
            <a:br>
              <a:rPr lang="en-US" altLang="zh-CN" dirty="0" smtClean="0"/>
            </a:br>
            <a:r>
              <a:rPr lang="en-US" altLang="zh-CN" dirty="0" smtClean="0"/>
              <a:t/>
            </a:r>
            <a:br>
              <a:rPr lang="en-US" altLang="zh-CN" dirty="0" smtClean="0"/>
            </a:br>
            <a:r>
              <a:rPr lang="zh-CN" altLang="en-US" dirty="0" smtClean="0">
                <a:solidFill>
                  <a:schemeClr val="tx1"/>
                </a:solidFill>
              </a:rPr>
              <a:t>理性主义统治时期</a:t>
            </a:r>
            <a:r>
              <a:rPr lang="en-US" altLang="zh-CN" dirty="0" smtClean="0">
                <a:solidFill>
                  <a:schemeClr val="tx1"/>
                </a:solidFill>
              </a:rPr>
              <a:t> </a:t>
            </a:r>
            <a:r>
              <a:rPr lang="zh-CN" altLang="en-US" dirty="0">
                <a:solidFill>
                  <a:schemeClr val="tx1"/>
                </a:solidFill>
              </a:rPr>
              <a:t>（</a:t>
            </a:r>
            <a:r>
              <a:rPr lang="en-US" altLang="zh-CN" dirty="0">
                <a:solidFill>
                  <a:schemeClr val="tx1"/>
                </a:solidFill>
              </a:rPr>
              <a:t>1648-1789</a:t>
            </a:r>
            <a:r>
              <a:rPr lang="zh-CN" altLang="en-US" dirty="0">
                <a:solidFill>
                  <a:schemeClr val="tx1"/>
                </a:solidFill>
              </a:rPr>
              <a:t>）</a:t>
            </a:r>
            <a:r>
              <a:rPr lang="en-US" dirty="0"/>
              <a:t/>
            </a:r>
            <a:br>
              <a:rPr lang="en-US" dirty="0"/>
            </a:br>
            <a:r>
              <a:rPr lang="zh-CN" altLang="zh-CN" dirty="0"/>
              <a:t>8</a:t>
            </a:r>
            <a:r>
              <a:rPr lang="en-US" altLang="zh-CN" dirty="0"/>
              <a:t>/21	</a:t>
            </a:r>
            <a:r>
              <a:rPr lang="zh-CN" altLang="en-US" dirty="0" smtClean="0"/>
              <a:t>约翰</a:t>
            </a:r>
            <a:r>
              <a:rPr lang="en-US" altLang="zh-CN" dirty="0" smtClean="0"/>
              <a:t> </a:t>
            </a:r>
            <a:r>
              <a:rPr lang="zh-CN" altLang="en-US" dirty="0" smtClean="0"/>
              <a:t>本仁</a:t>
            </a:r>
            <a:r>
              <a:rPr lang="en-US" altLang="zh-CHT" dirty="0" smtClean="0"/>
              <a:t>			</a:t>
            </a:r>
            <a:r>
              <a:rPr lang="en-US" dirty="0" smtClean="0"/>
              <a:t>John Bunyan		(1628 -1688)</a:t>
            </a:r>
            <a:br>
              <a:rPr lang="en-US" dirty="0" smtClean="0"/>
            </a:br>
            <a:r>
              <a:rPr lang="zh-CN" altLang="zh-CN" dirty="0"/>
              <a:t>7</a:t>
            </a:r>
            <a:r>
              <a:rPr lang="en-US" altLang="zh-CN" dirty="0"/>
              <a:t>/24	</a:t>
            </a:r>
            <a:r>
              <a:rPr lang="zh-CN" altLang="en-US" dirty="0"/>
              <a:t>约翰</a:t>
            </a:r>
            <a:r>
              <a:rPr lang="en-US" altLang="zh-CN" dirty="0"/>
              <a:t> </a:t>
            </a:r>
            <a:r>
              <a:rPr lang="zh-CN" altLang="en-US" dirty="0"/>
              <a:t>卫斯</a:t>
            </a:r>
            <a:r>
              <a:rPr lang="zh-CN" altLang="en-US" dirty="0" smtClean="0"/>
              <a:t>理</a:t>
            </a:r>
            <a:r>
              <a:rPr lang="en-US" altLang="zh-CN" dirty="0" smtClean="0"/>
              <a:t>			John Wesley			(1703-1791)</a:t>
            </a:r>
            <a:r>
              <a:rPr lang="en-US" dirty="0" smtClean="0"/>
              <a:t/>
            </a:r>
            <a:br>
              <a:rPr lang="en-US" dirty="0" smtClean="0"/>
            </a:br>
            <a:r>
              <a:rPr lang="zh-CN" altLang="zh-CN" dirty="0" smtClean="0"/>
              <a:t>8</a:t>
            </a:r>
            <a:r>
              <a:rPr lang="en-US" altLang="zh-CN" dirty="0"/>
              <a:t>/14	</a:t>
            </a:r>
            <a:r>
              <a:rPr lang="zh-CN" altLang="en-US" dirty="0" smtClean="0"/>
              <a:t>约拿单</a:t>
            </a:r>
            <a:r>
              <a:rPr lang="en-US" altLang="zh-CN" dirty="0" smtClean="0"/>
              <a:t> </a:t>
            </a:r>
            <a:r>
              <a:rPr lang="zh-CN" altLang="en-US" dirty="0" smtClean="0"/>
              <a:t>爱德华兹</a:t>
            </a:r>
            <a:r>
              <a:rPr lang="en-US" altLang="zh-CN" dirty="0" smtClean="0"/>
              <a:t> 		</a:t>
            </a:r>
            <a:r>
              <a:rPr lang="en-US" dirty="0" smtClean="0"/>
              <a:t>Jonathan </a:t>
            </a:r>
            <a:r>
              <a:rPr lang="en-US" dirty="0"/>
              <a:t>Edwards</a:t>
            </a:r>
            <a:r>
              <a:rPr lang="en-US" dirty="0" smtClean="0"/>
              <a:t>，	（</a:t>
            </a:r>
            <a:r>
              <a:rPr lang="en-US" dirty="0"/>
              <a:t>1703-1758） </a:t>
            </a:r>
            <a:r>
              <a:rPr lang="en-US" dirty="0" smtClean="0"/>
              <a:t/>
            </a:r>
            <a:br>
              <a:rPr lang="en-US" dirty="0" smtClean="0"/>
            </a:br>
            <a:r>
              <a:rPr lang="en-US" dirty="0" smtClean="0"/>
              <a:t/>
            </a:r>
            <a:br>
              <a:rPr lang="en-US" dirty="0" smtClean="0"/>
            </a:br>
            <a:r>
              <a:rPr lang="zh-CN" altLang="en-US" dirty="0" smtClean="0"/>
              <a:t>普</a:t>
            </a:r>
            <a:r>
              <a:rPr lang="zh-CN" altLang="en-US" dirty="0"/>
              <a:t>世宣教</a:t>
            </a:r>
            <a:r>
              <a:rPr lang="en-US" altLang="zh-CN" dirty="0"/>
              <a:t> 1</a:t>
            </a:r>
            <a:r>
              <a:rPr lang="zh-CN" altLang="en-US" dirty="0"/>
              <a:t>（</a:t>
            </a:r>
            <a:r>
              <a:rPr lang="en-US" altLang="zh-CN" dirty="0"/>
              <a:t>1789-1900</a:t>
            </a:r>
            <a:r>
              <a:rPr lang="zh-CN" altLang="en-US" dirty="0"/>
              <a:t>）</a:t>
            </a:r>
            <a:r>
              <a:rPr lang="en-US" altLang="zh-CN" dirty="0"/>
              <a:t/>
            </a:r>
            <a:br>
              <a:rPr lang="en-US" altLang="zh-CN" dirty="0"/>
            </a:br>
            <a:r>
              <a:rPr lang="zh-CN" altLang="zh-CN" dirty="0"/>
              <a:t>8</a:t>
            </a:r>
            <a:r>
              <a:rPr lang="en-US" altLang="zh-CN" dirty="0"/>
              <a:t>/7		</a:t>
            </a:r>
            <a:r>
              <a:rPr lang="zh-CN" altLang="en-US" dirty="0"/>
              <a:t>芬尼</a:t>
            </a:r>
            <a:r>
              <a:rPr lang="en-US" altLang="zh-CN" dirty="0"/>
              <a:t> </a:t>
            </a:r>
            <a:r>
              <a:rPr lang="zh-CN" altLang="en-US" dirty="0"/>
              <a:t>克罗斯比</a:t>
            </a:r>
            <a:r>
              <a:rPr lang="en-US" altLang="zh-CN" dirty="0"/>
              <a:t>		</a:t>
            </a:r>
            <a:r>
              <a:rPr lang="en-US" dirty="0"/>
              <a:t>Fanny </a:t>
            </a:r>
            <a:r>
              <a:rPr lang="en-US" dirty="0" smtClean="0"/>
              <a:t>Crosby		（</a:t>
            </a:r>
            <a:r>
              <a:rPr lang="en-US" dirty="0"/>
              <a:t>1820-1915</a:t>
            </a:r>
            <a:r>
              <a:rPr lang="en-US" dirty="0" smtClean="0"/>
              <a:t>）</a:t>
            </a:r>
            <a:r>
              <a:rPr lang="en-US" altLang="zh-CN" dirty="0" smtClean="0"/>
              <a:t/>
            </a:r>
            <a:br>
              <a:rPr lang="en-US" altLang="zh-CN" dirty="0" smtClean="0"/>
            </a:br>
            <a:r>
              <a:rPr lang="zh-CN" altLang="zh-CN" dirty="0" smtClean="0"/>
              <a:t>8</a:t>
            </a:r>
            <a:r>
              <a:rPr lang="en-US" altLang="zh-CN" dirty="0"/>
              <a:t>/14	</a:t>
            </a:r>
            <a:r>
              <a:rPr lang="zh-TW" altLang="en-US" dirty="0" smtClean="0"/>
              <a:t>德怀特</a:t>
            </a:r>
            <a:r>
              <a:rPr lang="en-US" altLang="zh-TW" dirty="0" smtClean="0"/>
              <a:t> </a:t>
            </a:r>
            <a:r>
              <a:rPr lang="zh-TW" altLang="en-US" dirty="0" smtClean="0"/>
              <a:t>慕迪</a:t>
            </a:r>
            <a:r>
              <a:rPr lang="en-US" altLang="zh-CN" dirty="0" smtClean="0"/>
              <a:t>			</a:t>
            </a:r>
            <a:r>
              <a:rPr lang="en-US" dirty="0" smtClean="0"/>
              <a:t>Dwight </a:t>
            </a:r>
            <a:r>
              <a:rPr lang="en-US" dirty="0"/>
              <a:t>L. Moody </a:t>
            </a:r>
            <a:r>
              <a:rPr lang="en-US" dirty="0" smtClean="0"/>
              <a:t>	(1837</a:t>
            </a:r>
            <a:r>
              <a:rPr lang="en-US" dirty="0"/>
              <a:t>-1899) </a:t>
            </a:r>
            <a:r>
              <a:rPr lang="en-US" dirty="0" smtClean="0"/>
              <a:t/>
            </a:r>
            <a:br>
              <a:rPr lang="en-US" dirty="0" smtClean="0"/>
            </a:br>
            <a:r>
              <a:rPr lang="zh-CN" altLang="zh-CN" dirty="0" smtClean="0"/>
              <a:t>7</a:t>
            </a:r>
            <a:r>
              <a:rPr lang="en-US" altLang="zh-CN" dirty="0"/>
              <a:t>/17	</a:t>
            </a:r>
            <a:r>
              <a:rPr lang="zh-CN" altLang="en-US" dirty="0" smtClean="0"/>
              <a:t>戴德生</a:t>
            </a:r>
            <a:r>
              <a:rPr lang="en-US" altLang="zh-CN" dirty="0" smtClean="0"/>
              <a:t>				James Hudson Taylor (1832-1905)</a:t>
            </a:r>
            <a:br>
              <a:rPr lang="en-US" altLang="zh-CN" dirty="0" smtClean="0"/>
            </a:br>
            <a:r>
              <a:rPr lang="en-US" altLang="zh-CN" dirty="0"/>
              <a:t/>
            </a:r>
            <a:br>
              <a:rPr lang="en-US" altLang="zh-CN" dirty="0"/>
            </a:br>
            <a:r>
              <a:rPr lang="zh-CN" altLang="en-US" dirty="0"/>
              <a:t>普世宣教</a:t>
            </a:r>
            <a:r>
              <a:rPr lang="en-US" altLang="zh-CN" dirty="0"/>
              <a:t> 2 </a:t>
            </a:r>
            <a:r>
              <a:rPr lang="zh-CN" altLang="en-US" dirty="0"/>
              <a:t>（</a:t>
            </a:r>
            <a:r>
              <a:rPr lang="en-US" altLang="zh-CN" dirty="0"/>
              <a:t>1901-</a:t>
            </a:r>
            <a:r>
              <a:rPr lang="zh-CN" altLang="en-US" dirty="0" smtClean="0"/>
              <a:t>）</a:t>
            </a:r>
            <a:r>
              <a:rPr lang="en-US" altLang="zh-CN" dirty="0" smtClean="0"/>
              <a:t/>
            </a:r>
            <a:br>
              <a:rPr lang="en-US" altLang="zh-CN" dirty="0" smtClean="0"/>
            </a:br>
            <a:r>
              <a:rPr lang="zh-CN" altLang="zh-CN" sz="2000" dirty="0" smtClean="0"/>
              <a:t>6</a:t>
            </a:r>
            <a:r>
              <a:rPr lang="en-US" altLang="zh-CN" sz="2000" dirty="0" smtClean="0"/>
              <a:t>/12	</a:t>
            </a:r>
            <a:r>
              <a:rPr lang="zh-TW" altLang="en-US" sz="2000" dirty="0" smtClean="0"/>
              <a:t>宋尚节</a:t>
            </a:r>
            <a:r>
              <a:rPr lang="en-US" altLang="zh-TW" sz="2000" dirty="0" smtClean="0"/>
              <a:t>									(1901-1944)</a:t>
            </a:r>
            <a:br>
              <a:rPr lang="en-US" altLang="zh-TW" sz="2000" dirty="0" smtClean="0"/>
            </a:br>
            <a:r>
              <a:rPr lang="zh-TW" altLang="zh-TW" sz="2000" dirty="0" smtClean="0"/>
              <a:t>6</a:t>
            </a:r>
            <a:r>
              <a:rPr lang="en-US" altLang="zh-TW" sz="2000" dirty="0" smtClean="0"/>
              <a:t>/</a:t>
            </a:r>
            <a:r>
              <a:rPr lang="en-US" altLang="zh-CN" sz="2000" dirty="0" smtClean="0"/>
              <a:t>19	</a:t>
            </a:r>
            <a:r>
              <a:rPr lang="zh-CN" altLang="en-US" sz="2000" dirty="0" smtClean="0"/>
              <a:t>倪柝声</a:t>
            </a:r>
            <a:r>
              <a:rPr lang="en-US" altLang="zh-CN" sz="2000" dirty="0" smtClean="0"/>
              <a:t> 									(</a:t>
            </a:r>
            <a:r>
              <a:rPr lang="en-US" altLang="zh-CHT" dirty="0" smtClean="0"/>
              <a:t>1903</a:t>
            </a:r>
            <a:r>
              <a:rPr lang="en-US" altLang="zh-CHT" dirty="0"/>
              <a:t>-</a:t>
            </a:r>
            <a:r>
              <a:rPr lang="en-US" altLang="zh-CHT" dirty="0" smtClean="0"/>
              <a:t>1972)</a:t>
            </a:r>
            <a:r>
              <a:rPr lang="en-US" altLang="zh-CN" sz="2000" dirty="0" smtClean="0"/>
              <a:t/>
            </a:r>
            <a:br>
              <a:rPr lang="en-US" altLang="zh-CN" sz="2000" dirty="0" smtClean="0"/>
            </a:br>
            <a:r>
              <a:rPr lang="zh-CN" altLang="zh-CN" sz="2000" dirty="0" smtClean="0"/>
              <a:t>7</a:t>
            </a:r>
            <a:r>
              <a:rPr lang="en-US" altLang="zh-CN" sz="2000" dirty="0" smtClean="0"/>
              <a:t>/10	</a:t>
            </a:r>
            <a:r>
              <a:rPr lang="zh-CN" altLang="en-US" dirty="0"/>
              <a:t>王</a:t>
            </a:r>
            <a:r>
              <a:rPr lang="zh-CN" altLang="en-US" dirty="0" smtClean="0"/>
              <a:t>明道</a:t>
            </a:r>
            <a:r>
              <a:rPr lang="en-US" altLang="zh-CN" dirty="0" smtClean="0"/>
              <a:t> </a:t>
            </a:r>
            <a:r>
              <a:rPr lang="en-US" altLang="zh-CN" sz="2000" dirty="0" smtClean="0"/>
              <a:t>									(1900-1991)</a:t>
            </a:r>
            <a:endParaRPr lang="zh-CN" altLang="en-US" sz="2000" dirty="0" smtClean="0">
              <a:ea typeface="+mj-ea"/>
            </a:endParaRPr>
          </a:p>
        </p:txBody>
      </p:sp>
      <p:sp>
        <p:nvSpPr>
          <p:cNvPr id="8" name="Slide Number Placeholder 7"/>
          <p:cNvSpPr>
            <a:spLocks noGrp="1"/>
          </p:cNvSpPr>
          <p:nvPr>
            <p:ph type="sldNum" sz="quarter" idx="12"/>
          </p:nvPr>
        </p:nvSpPr>
        <p:spPr>
          <a:xfrm>
            <a:off x="381000" y="3810000"/>
            <a:ext cx="584978" cy="365125"/>
          </a:xfrm>
        </p:spPr>
        <p:txBody>
          <a:bodyPr/>
          <a:lstStyle/>
          <a:p>
            <a:fld id="{F51B561C-0023-41A3-B203-BFA2A4A5DADD}" type="slidenum">
              <a:rPr lang="en-US" smtClean="0"/>
              <a:pPr/>
              <a:t>1</a:t>
            </a:fld>
            <a:endParaRPr lang="en-US"/>
          </a:p>
        </p:txBody>
      </p:sp>
      <p:sp>
        <p:nvSpPr>
          <p:cNvPr id="5" name="Title 1"/>
          <p:cNvSpPr txBox="1">
            <a:spLocks/>
          </p:cNvSpPr>
          <p:nvPr/>
        </p:nvSpPr>
        <p:spPr>
          <a:xfrm>
            <a:off x="228600" y="152400"/>
            <a:ext cx="8915400" cy="685800"/>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2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dirty="0"/>
              <a:t>“从前引导你们、传神之道给你们的人，你们要想念他们，效法他们的信心，留心看他们为人的结局。耶稣基督昨日今日，一直到永远，是一样的”（来</a:t>
            </a:r>
            <a:r>
              <a:rPr lang="en-US" altLang="zh-TW" dirty="0"/>
              <a:t>13∶7-8</a:t>
            </a:r>
            <a:r>
              <a:rPr lang="zh-TW" altLang="en-US" dirty="0" smtClean="0"/>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TW" altLang="en-US" dirty="0"/>
              <a:t>希波的奥古斯丁</a:t>
            </a:r>
            <a:r>
              <a:rPr lang="zh-CN" altLang="en-US" dirty="0" smtClean="0"/>
              <a:t>，</a:t>
            </a:r>
            <a:r>
              <a:rPr lang="en-US" dirty="0" smtClean="0"/>
              <a:t>Aurelius </a:t>
            </a:r>
            <a:r>
              <a:rPr lang="en-US" dirty="0" err="1"/>
              <a:t>Augustinus</a:t>
            </a:r>
            <a:r>
              <a:rPr lang="en-US" dirty="0"/>
              <a:t>	(354-430)</a:t>
            </a:r>
            <a:r>
              <a:rPr lang="en-US" altLang="zh-CHT" dirty="0">
                <a:solidFill>
                  <a:schemeClr val="tx1"/>
                </a:solidFill>
              </a:rPr>
              <a:t/>
            </a:r>
            <a:br>
              <a:rPr lang="en-US" altLang="zh-CHT" dirty="0">
                <a:solidFill>
                  <a:schemeClr val="tx1"/>
                </a:solidFill>
              </a:rPr>
            </a:br>
            <a:endParaRPr lang="en-US" dirty="0"/>
          </a:p>
        </p:txBody>
      </p:sp>
      <p:sp>
        <p:nvSpPr>
          <p:cNvPr id="3" name="Content Placeholder 2"/>
          <p:cNvSpPr>
            <a:spLocks noGrp="1"/>
          </p:cNvSpPr>
          <p:nvPr>
            <p:ph idx="1"/>
          </p:nvPr>
        </p:nvSpPr>
        <p:spPr>
          <a:xfrm>
            <a:off x="4114800" y="762000"/>
            <a:ext cx="4800599" cy="5943600"/>
          </a:xfrm>
        </p:spPr>
        <p:txBody>
          <a:bodyPr/>
          <a:lstStyle/>
          <a:p>
            <a:r>
              <a:rPr lang="zh-TW" altLang="en-US" dirty="0" smtClean="0"/>
              <a:t>罗马</a:t>
            </a:r>
            <a:r>
              <a:rPr lang="zh-TW" altLang="en-US" dirty="0"/>
              <a:t>帝国末期北非的柏柏尔人，早期西方基督教的神学家、</a:t>
            </a:r>
            <a:r>
              <a:rPr lang="zh-TW" altLang="en-US" dirty="0" smtClean="0"/>
              <a:t>哲学家。</a:t>
            </a:r>
            <a:endParaRPr lang="en-US" altLang="zh-TW" dirty="0" smtClean="0"/>
          </a:p>
          <a:p>
            <a:endParaRPr lang="en-US" altLang="zh-CN" dirty="0" smtClean="0"/>
          </a:p>
          <a:p>
            <a:r>
              <a:rPr lang="zh-CN" altLang="en-US" dirty="0" smtClean="0"/>
              <a:t>德国历史学家哈那克曾这样说</a:t>
            </a:r>
            <a:r>
              <a:rPr lang="zh-CN" altLang="en-US" dirty="0"/>
              <a:t>：“自从保罗以后，无人能与奥古斯丁相比；时至今日，我们仍受他的思想和精神所影响。我们是文艺复兴和宗教改革的后裔，但这两样都从奥古斯丁所持守的信仰衍生出来。”</a:t>
            </a:r>
            <a:r>
              <a:rPr lang="en-US" dirty="0"/>
              <a:t> </a:t>
            </a:r>
            <a:br>
              <a:rPr lang="en-US" dirty="0"/>
            </a:br>
            <a:endParaRPr lang="en-US" dirty="0" smtClean="0"/>
          </a:p>
          <a:p>
            <a:pPr marL="0" indent="0">
              <a:buNone/>
            </a:pPr>
            <a:endParaRPr lang="en-US" altLang="zh-TW"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a:t>
            </a:fld>
            <a:endParaRPr lang="en-US" dirty="0"/>
          </a:p>
        </p:txBody>
      </p:sp>
      <p:pic>
        <p:nvPicPr>
          <p:cNvPr id="5" name="Picture 4" descr="Unknow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62000"/>
            <a:ext cx="3594418" cy="4800600"/>
          </a:xfrm>
          <a:prstGeom prst="rect">
            <a:avLst/>
          </a:prstGeom>
        </p:spPr>
      </p:pic>
    </p:spTree>
    <p:extLst>
      <p:ext uri="{BB962C8B-B14F-4D97-AF65-F5344CB8AC3E}">
        <p14:creationId xmlns:p14="http://schemas.microsoft.com/office/powerpoint/2010/main" val="1046259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说话不如叹息，流泪胜于言语</a:t>
            </a:r>
            <a:endParaRPr lang="en-US" dirty="0"/>
          </a:p>
        </p:txBody>
      </p:sp>
      <p:sp>
        <p:nvSpPr>
          <p:cNvPr id="3" name="Content Placeholder 2"/>
          <p:cNvSpPr>
            <a:spLocks noGrp="1"/>
          </p:cNvSpPr>
          <p:nvPr>
            <p:ph idx="1"/>
          </p:nvPr>
        </p:nvSpPr>
        <p:spPr>
          <a:xfrm>
            <a:off x="4648200" y="762000"/>
            <a:ext cx="4267199" cy="5943600"/>
          </a:xfrm>
        </p:spPr>
        <p:txBody>
          <a:bodyPr>
            <a:normAutofit/>
          </a:bodyPr>
          <a:lstStyle/>
          <a:p>
            <a:r>
              <a:rPr lang="zh-TW" altLang="en-US" dirty="0"/>
              <a:t>这位伟大的母亲为了没有信仰的丈夫与堕落的儿子唯一所做事就是：为他们不住的流泪</a:t>
            </a:r>
            <a:r>
              <a:rPr lang="zh-TW" altLang="en-US" dirty="0" smtClean="0"/>
              <a:t>祈祷</a:t>
            </a:r>
            <a:r>
              <a:rPr lang="en-US" altLang="zh-TW" dirty="0" smtClean="0"/>
              <a:t>3</a:t>
            </a:r>
            <a:r>
              <a:rPr lang="zh-CN" altLang="zh-CN" dirty="0"/>
              <a:t>1</a:t>
            </a:r>
            <a:r>
              <a:rPr lang="zh-CN" altLang="en-US" dirty="0" smtClean="0"/>
              <a:t>年</a:t>
            </a:r>
            <a:r>
              <a:rPr lang="zh-TW" altLang="en-US" dirty="0" smtClean="0"/>
              <a:t>。</a:t>
            </a:r>
            <a:endParaRPr lang="en-US" altLang="zh-TW" dirty="0" smtClean="0"/>
          </a:p>
          <a:p>
            <a:endParaRPr lang="en-US" altLang="zh-TW" dirty="0" smtClean="0"/>
          </a:p>
          <a:p>
            <a:r>
              <a:rPr lang="zh-TW" altLang="en-US" dirty="0" smtClean="0"/>
              <a:t>当</a:t>
            </a:r>
            <a:r>
              <a:rPr lang="zh-TW" altLang="en-US" dirty="0"/>
              <a:t>他的丈夫去世之前，终于领洗。而此后她</a:t>
            </a:r>
            <a:r>
              <a:rPr lang="zh-TW" altLang="en-US" dirty="0" smtClean="0"/>
              <a:t>的儿子回头改过</a:t>
            </a:r>
            <a:r>
              <a:rPr lang="zh-CN" altLang="en-US" dirty="0" smtClean="0"/>
              <a:t>。</a:t>
            </a:r>
            <a:endParaRPr lang="en-US" altLang="zh-CN" dirty="0" smtClean="0"/>
          </a:p>
          <a:p>
            <a:endParaRPr lang="en-US" altLang="zh-CN" dirty="0" smtClean="0">
              <a:solidFill>
                <a:schemeClr val="tx1"/>
              </a:solidFill>
            </a:endParaRPr>
          </a:p>
          <a:p>
            <a:r>
              <a:rPr lang="zh-CN" altLang="en-US" dirty="0" smtClean="0">
                <a:solidFill>
                  <a:schemeClr val="tx1"/>
                </a:solidFill>
              </a:rPr>
              <a:t>忏悔录：“</a:t>
            </a:r>
            <a:r>
              <a:rPr lang="zh-CHT" altLang="en-US" dirty="0" smtClean="0"/>
              <a:t>她</a:t>
            </a:r>
            <a:r>
              <a:rPr lang="zh-CHT" altLang="en-US" dirty="0"/>
              <a:t>的聖善生活的結果證明這一點。</a:t>
            </a:r>
            <a:r>
              <a:rPr lang="zh-CHT" altLang="en-US" dirty="0" smtClean="0"/>
              <a:t>她以</a:t>
            </a:r>
            <a:r>
              <a:rPr lang="zh-CHT" altLang="en-US" dirty="0"/>
              <a:t>忠貞事夫，</a:t>
            </a:r>
            <a:r>
              <a:rPr lang="zh-CHT" altLang="en-US" dirty="0" smtClean="0"/>
              <a:t>以孝</a:t>
            </a:r>
            <a:r>
              <a:rPr lang="zh-CHT" altLang="en-US" dirty="0"/>
              <a:t>順事親，以誠篤治理家政，有賢德之稱。</a:t>
            </a:r>
            <a:r>
              <a:rPr lang="zh-CHT" altLang="en-US" dirty="0" smtClean="0"/>
              <a:t>”她</a:t>
            </a:r>
            <a:r>
              <a:rPr lang="zh-CHT" altLang="en-US" dirty="0"/>
              <a:t>教養子女，每次看見他們疏遠你，便每</a:t>
            </a:r>
            <a:r>
              <a:rPr lang="zh-CHT" altLang="en-US" dirty="0" smtClean="0"/>
              <a:t>次進行再造之</a:t>
            </a:r>
            <a:r>
              <a:rPr lang="zh-CHT" altLang="en-US" dirty="0"/>
              <a:t>功。主啊，至於我們，你的僕人們</a:t>
            </a:r>
            <a:r>
              <a:rPr lang="en-US" altLang="zh-CHT" dirty="0"/>
              <a:t>——</a:t>
            </a:r>
            <a:r>
              <a:rPr lang="zh-CHT" altLang="en-US" dirty="0"/>
              <a:t>由於你的慈愛，我們敢這樣自稱</a:t>
            </a:r>
            <a:r>
              <a:rPr lang="en-US" altLang="zh-CHT" dirty="0"/>
              <a:t>——</a:t>
            </a:r>
            <a:r>
              <a:rPr lang="zh-CHT" altLang="en-US" dirty="0" smtClean="0"/>
              <a:t>在她去</a:t>
            </a:r>
            <a:r>
              <a:rPr lang="zh-CHT" altLang="en-US" dirty="0"/>
              <a:t>世前，領受了洗禮的恩澤，我們已同心同德生活在你的懷抱中，而她關心我們，</a:t>
            </a:r>
            <a:r>
              <a:rPr lang="zh-CHT" altLang="en-US" dirty="0" smtClean="0"/>
              <a:t>真是我們一</a:t>
            </a:r>
            <a:r>
              <a:rPr lang="zh-CHT" altLang="en-US" dirty="0"/>
              <a:t>輩的慈母，她服侍我們，又似我們一輩的孝女。</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3</a:t>
            </a:fld>
            <a:endParaRPr lang="en-US" dirty="0"/>
          </a:p>
        </p:txBody>
      </p:sp>
      <p:pic>
        <p:nvPicPr>
          <p:cNvPr id="5" name="Picture 4" descr="2015060901044744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62000"/>
            <a:ext cx="4116309" cy="4724400"/>
          </a:xfrm>
          <a:prstGeom prst="rect">
            <a:avLst/>
          </a:prstGeom>
        </p:spPr>
      </p:pic>
    </p:spTree>
    <p:extLst>
      <p:ext uri="{BB962C8B-B14F-4D97-AF65-F5344CB8AC3E}">
        <p14:creationId xmlns:p14="http://schemas.microsoft.com/office/powerpoint/2010/main" val="2886767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對基督教神學有極大的貢獻</a:t>
            </a:r>
            <a:endParaRPr lang="en-US" dirty="0"/>
          </a:p>
        </p:txBody>
      </p:sp>
      <p:sp>
        <p:nvSpPr>
          <p:cNvPr id="3" name="Content Placeholder 2"/>
          <p:cNvSpPr>
            <a:spLocks noGrp="1"/>
          </p:cNvSpPr>
          <p:nvPr>
            <p:ph idx="1"/>
          </p:nvPr>
        </p:nvSpPr>
        <p:spPr/>
        <p:txBody>
          <a:bodyPr/>
          <a:lstStyle/>
          <a:p>
            <a:pPr marL="0" indent="0">
              <a:buNone/>
            </a:pPr>
            <a:r>
              <a:rPr lang="zh-CN" altLang="en-US" dirty="0" smtClean="0"/>
              <a:t>马丁路德是奥古斯丁派的</a:t>
            </a:r>
            <a:r>
              <a:rPr lang="zh-CN" altLang="en-US" dirty="0"/>
              <a:t>修道士</a:t>
            </a:r>
            <a:r>
              <a:rPr lang="zh-CN" altLang="en-US" dirty="0" smtClean="0"/>
              <a:t>，在</a:t>
            </a:r>
            <a:r>
              <a:rPr lang="zh-CN" altLang="en-US" dirty="0"/>
              <a:t>他的著作中，引述了奥古斯丁的论点最多</a:t>
            </a:r>
            <a:r>
              <a:rPr lang="zh-CN" altLang="en-US" dirty="0" smtClean="0"/>
              <a:t>。</a:t>
            </a:r>
            <a:endParaRPr lang="en-US" altLang="zh-CN" dirty="0" smtClean="0"/>
          </a:p>
          <a:p>
            <a:pPr marL="0" indent="0">
              <a:buNone/>
            </a:pPr>
            <a:endParaRPr lang="en-US" altLang="zh-CN" dirty="0" smtClean="0"/>
          </a:p>
          <a:p>
            <a:pPr marL="0" indent="0">
              <a:buNone/>
            </a:pPr>
            <a:r>
              <a:rPr lang="zh-CN" altLang="en-US" dirty="0" smtClean="0"/>
              <a:t>加尔文被天主教抨击他背经弃</a:t>
            </a:r>
            <a:r>
              <a:rPr lang="zh-CN" altLang="en-US" dirty="0"/>
              <a:t>道的时候，曾为自己这样辩护，他持守的信仰与奥吉斯丁并无二致</a:t>
            </a:r>
            <a:r>
              <a:rPr lang="zh-CN" altLang="en-US" dirty="0" smtClean="0"/>
              <a:t>，他</a:t>
            </a:r>
            <a:r>
              <a:rPr lang="zh-CN" altLang="en-US" dirty="0"/>
              <a:t>完全可以用奥古斯丁</a:t>
            </a:r>
            <a:r>
              <a:rPr lang="en-US" altLang="zh-CN" dirty="0"/>
              <a:t>《</a:t>
            </a:r>
            <a:r>
              <a:rPr lang="zh-CN" altLang="en-US" dirty="0"/>
              <a:t>忏悔录</a:t>
            </a:r>
            <a:r>
              <a:rPr lang="en-US" altLang="zh-CN" dirty="0"/>
              <a:t>》</a:t>
            </a:r>
            <a:r>
              <a:rPr lang="zh-CN" altLang="en-US" dirty="0"/>
              <a:t>的语言</a:t>
            </a:r>
            <a:r>
              <a:rPr lang="zh-CN" altLang="en-US" dirty="0" smtClean="0"/>
              <a:t>，写出另一部加尔</a:t>
            </a:r>
            <a:r>
              <a:rPr lang="zh-CN" altLang="en-US" dirty="0"/>
              <a:t>文版的</a:t>
            </a:r>
            <a:r>
              <a:rPr lang="en-US" altLang="zh-CN" dirty="0"/>
              <a:t>《</a:t>
            </a:r>
            <a:r>
              <a:rPr lang="zh-CN" altLang="en-US" dirty="0"/>
              <a:t>忏悔录</a:t>
            </a:r>
            <a:r>
              <a:rPr lang="en-US" altLang="zh-CN" dirty="0"/>
              <a:t>》</a:t>
            </a:r>
            <a:r>
              <a:rPr lang="zh-CN" altLang="en-US" dirty="0"/>
              <a:t>。</a:t>
            </a:r>
            <a:r>
              <a:rPr lang="en-US" dirty="0"/>
              <a:t> </a:t>
            </a:r>
            <a:br>
              <a:rPr lang="en-US" dirty="0"/>
            </a:br>
            <a:endParaRPr lang="en-US" dirty="0" smtClean="0"/>
          </a:p>
          <a:p>
            <a:pPr marL="0" indent="0">
              <a:buNone/>
            </a:pPr>
            <a:r>
              <a:rPr lang="zh-CN" altLang="en-US" dirty="0"/>
              <a:t>一九八七年十一月，美国基督教的权威刊物</a:t>
            </a:r>
            <a:r>
              <a:rPr lang="en-US" altLang="zh-CN" dirty="0"/>
              <a:t>《</a:t>
            </a:r>
            <a:r>
              <a:rPr lang="zh-CN" altLang="en-US" dirty="0"/>
              <a:t>基督教历史</a:t>
            </a:r>
            <a:r>
              <a:rPr lang="en-US" altLang="zh-CN" dirty="0"/>
              <a:t>》</a:t>
            </a:r>
            <a:r>
              <a:rPr lang="zh-CN" altLang="en-US" dirty="0"/>
              <a:t>（</a:t>
            </a:r>
            <a:r>
              <a:rPr lang="en-US" dirty="0"/>
              <a:t>Christian History</a:t>
            </a:r>
            <a:r>
              <a:rPr lang="zh-CN" altLang="en-US" dirty="0"/>
              <a:t>）为奥古斯丁出版了特刊</a:t>
            </a:r>
            <a:r>
              <a:rPr lang="zh-CN" altLang="en-US" dirty="0" smtClean="0"/>
              <a:t>，询问读者</a:t>
            </a:r>
            <a:r>
              <a:rPr lang="zh-CN" altLang="en-US" dirty="0"/>
              <a:t>是否同意，奥古斯丁是在使徒保罗之后，教会历史上最重要的人物。</a:t>
            </a:r>
            <a:r>
              <a:rPr lang="en-US" dirty="0"/>
              <a:t> </a:t>
            </a:r>
            <a:endParaRPr lang="en-US" dirty="0" smtClean="0"/>
          </a:p>
          <a:p>
            <a:pPr marL="0" indent="0">
              <a:buNone/>
            </a:pPr>
            <a:endParaRPr lang="en-US" dirty="0"/>
          </a:p>
          <a:p>
            <a:pPr marL="0" indent="0">
              <a:buNone/>
            </a:pPr>
            <a:r>
              <a:rPr lang="zh-CN" altLang="en-US" dirty="0" smtClean="0"/>
              <a:t>奥古斯丁之所以伟</a:t>
            </a:r>
            <a:r>
              <a:rPr lang="zh-CN" altLang="en-US" dirty="0"/>
              <a:t>大，是因为他比别人更认识到神的恩典；他并像摩西一样，忠心地服事神的儿女。最重要的一点，他把一切的荣耀完全归给神。</a:t>
            </a:r>
            <a:r>
              <a:rPr lang="en-US" dirty="0"/>
              <a:t>  </a:t>
            </a:r>
          </a:p>
        </p:txBody>
      </p:sp>
      <p:sp>
        <p:nvSpPr>
          <p:cNvPr id="4" name="Slide Number Placeholder 3"/>
          <p:cNvSpPr>
            <a:spLocks noGrp="1"/>
          </p:cNvSpPr>
          <p:nvPr>
            <p:ph type="sldNum" sz="quarter" idx="12"/>
          </p:nvPr>
        </p:nvSpPr>
        <p:spPr/>
        <p:txBody>
          <a:bodyPr/>
          <a:lstStyle/>
          <a:p>
            <a:fld id="{F51B561C-0023-41A3-B203-BFA2A4A5DADD}" type="slidenum">
              <a:rPr lang="en-US" smtClean="0"/>
              <a:pPr/>
              <a:t>4</a:t>
            </a:fld>
            <a:endParaRPr lang="en-US" dirty="0"/>
          </a:p>
        </p:txBody>
      </p:sp>
    </p:spTree>
    <p:extLst>
      <p:ext uri="{BB962C8B-B14F-4D97-AF65-F5344CB8AC3E}">
        <p14:creationId xmlns:p14="http://schemas.microsoft.com/office/powerpoint/2010/main" val="39450621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HT" altLang="en-US" dirty="0"/>
              <a:t>對基督教神學</a:t>
            </a:r>
            <a:r>
              <a:rPr lang="zh-CN" altLang="en-US" dirty="0"/>
              <a:t>的贡献，实在超越了时代和地域。</a:t>
            </a:r>
            <a:r>
              <a:rPr lang="en-US" dirty="0"/>
              <a:t> </a:t>
            </a:r>
            <a:r>
              <a:rPr lang="zh-CN" altLang="en-US" dirty="0" smtClean="0"/>
              <a:t>今天我们仍受影响。</a:t>
            </a:r>
            <a:endParaRPr lang="en-US" dirty="0"/>
          </a:p>
        </p:txBody>
      </p:sp>
      <p:sp>
        <p:nvSpPr>
          <p:cNvPr id="3" name="Content Placeholder 2"/>
          <p:cNvSpPr>
            <a:spLocks noGrp="1"/>
          </p:cNvSpPr>
          <p:nvPr>
            <p:ph idx="1"/>
          </p:nvPr>
        </p:nvSpPr>
        <p:spPr>
          <a:xfrm>
            <a:off x="914400" y="685800"/>
            <a:ext cx="8000999" cy="5943600"/>
          </a:xfrm>
        </p:spPr>
        <p:txBody>
          <a:bodyPr>
            <a:normAutofit/>
          </a:bodyPr>
          <a:lstStyle/>
          <a:p>
            <a:r>
              <a:rPr lang="en-US" altLang="zh-CHT" dirty="0" smtClean="0"/>
              <a:t>《</a:t>
            </a:r>
            <a:r>
              <a:rPr lang="zh-CHT" altLang="en-US" dirty="0"/>
              <a:t>懺悔錄</a:t>
            </a:r>
            <a:r>
              <a:rPr lang="en-US" altLang="zh-CHT" dirty="0" smtClean="0"/>
              <a:t>》</a:t>
            </a:r>
            <a:r>
              <a:rPr lang="zh-CN" altLang="en-US" dirty="0" smtClean="0"/>
              <a:t>：</a:t>
            </a:r>
            <a:r>
              <a:rPr lang="zh-CN" altLang="en-US" dirty="0"/>
              <a:t>是用文字记载自己蒙恩的经过</a:t>
            </a:r>
            <a:r>
              <a:rPr lang="en-US" dirty="0"/>
              <a:t> </a:t>
            </a:r>
            <a:r>
              <a:rPr lang="zh-CN" altLang="en-US" dirty="0" smtClean="0"/>
              <a:t>。</a:t>
            </a:r>
            <a:r>
              <a:rPr lang="zh-CN" altLang="en-US" dirty="0"/>
              <a:t>自传</a:t>
            </a:r>
            <a:r>
              <a:rPr lang="en-US" dirty="0"/>
              <a:t> </a:t>
            </a:r>
            <a:r>
              <a:rPr lang="zh-CN" altLang="en-US" dirty="0" smtClean="0"/>
              <a:t>。</a:t>
            </a:r>
            <a:endParaRPr lang="en-US" altLang="zh-CHT" dirty="0" smtClean="0"/>
          </a:p>
          <a:p>
            <a:r>
              <a:rPr lang="en-US" altLang="zh-CHT" dirty="0" smtClean="0"/>
              <a:t>《</a:t>
            </a:r>
            <a:r>
              <a:rPr lang="zh-CHT" altLang="en-US" dirty="0"/>
              <a:t>上帝之城</a:t>
            </a:r>
            <a:r>
              <a:rPr lang="en-US" altLang="zh-CHT" dirty="0" smtClean="0"/>
              <a:t>》</a:t>
            </a:r>
            <a:r>
              <a:rPr lang="zh-CN" altLang="en-US" dirty="0"/>
              <a:t>：尘世上的一切，都会过去，只有属乎神的，才会永世长存。  </a:t>
            </a:r>
            <a:endParaRPr lang="en-US" altLang="zh-CN" dirty="0" smtClean="0"/>
          </a:p>
          <a:p>
            <a:r>
              <a:rPr lang="en-US" altLang="zh-CHT" dirty="0" smtClean="0"/>
              <a:t>《</a:t>
            </a:r>
            <a:r>
              <a:rPr lang="zh-CHT" altLang="en-US" dirty="0"/>
              <a:t>論三位一體</a:t>
            </a:r>
            <a:r>
              <a:rPr lang="en-US" altLang="zh-CHT" dirty="0" smtClean="0"/>
              <a:t>》</a:t>
            </a:r>
            <a:r>
              <a:rPr lang="zh-CN" altLang="en-US" dirty="0" smtClean="0"/>
              <a:t>：</a:t>
            </a:r>
            <a:r>
              <a:rPr lang="zh-CN" altLang="en-US" dirty="0"/>
              <a:t>被西方教会承认为</a:t>
            </a:r>
            <a:r>
              <a:rPr lang="en-US" altLang="zh-CN" dirty="0"/>
              <a:t>《</a:t>
            </a:r>
            <a:r>
              <a:rPr lang="zh-CN" altLang="en-US" dirty="0"/>
              <a:t>尼西亚信经</a:t>
            </a:r>
            <a:r>
              <a:rPr lang="en-US" altLang="zh-CN" dirty="0" smtClean="0"/>
              <a:t>》</a:t>
            </a:r>
            <a:r>
              <a:rPr lang="zh-CN" altLang="en-US" dirty="0" smtClean="0"/>
              <a:t>的</a:t>
            </a:r>
            <a:r>
              <a:rPr lang="zh-CN" altLang="en-US" dirty="0"/>
              <a:t>一部分。</a:t>
            </a:r>
            <a:r>
              <a:rPr lang="en-US" dirty="0"/>
              <a:t> </a:t>
            </a:r>
            <a:endParaRPr lang="en-US" dirty="0" smtClean="0"/>
          </a:p>
          <a:p>
            <a:endParaRPr lang="en-US" altLang="zh-CHT" b="1" dirty="0" smtClean="0"/>
          </a:p>
          <a:p>
            <a:r>
              <a:rPr lang="zh-CHT" altLang="en-US" dirty="0" smtClean="0"/>
              <a:t>三一論</a:t>
            </a:r>
            <a:r>
              <a:rPr lang="zh-CHT" altLang="en-US" b="1" dirty="0" smtClean="0"/>
              <a:t>：在上帝创造</a:t>
            </a:r>
            <a:r>
              <a:rPr lang="zh-CHT" altLang="en-US" b="1" dirty="0"/>
              <a:t>一切以前，一切都不存在。包括时间，而对上帝来说，他是独立于时间以外的绝对存在。神是三位一體，父、子、聖靈雖有別，但共有一體，本質上是一</a:t>
            </a:r>
            <a:r>
              <a:rPr lang="zh-CHT" altLang="en-US" b="1" dirty="0" smtClean="0"/>
              <a:t>。</a:t>
            </a:r>
            <a:endParaRPr lang="en-US" altLang="zh-CHT" b="1" dirty="0" smtClean="0"/>
          </a:p>
          <a:p>
            <a:endParaRPr lang="en-US" b="1" dirty="0"/>
          </a:p>
          <a:p>
            <a:r>
              <a:rPr lang="zh-CHT" altLang="en-US" b="1" dirty="0" smtClean="0"/>
              <a:t>罪論：奧古斯丁認為惡</a:t>
            </a:r>
            <a:r>
              <a:rPr lang="zh-CHT" altLang="en-US" b="1" dirty="0"/>
              <a:t>是一種缺乏善的表現，不是惡加諸於人。他發現罪主要的根源是用「對自己的愛」取代了「對神的愛」</a:t>
            </a:r>
            <a:r>
              <a:rPr lang="zh-CHT" altLang="en-US" b="1" dirty="0" smtClean="0"/>
              <a:t>。</a:t>
            </a:r>
            <a:endParaRPr lang="en-US" altLang="zh-CHT" b="1" dirty="0" smtClean="0"/>
          </a:p>
          <a:p>
            <a:endParaRPr lang="en-US" b="1" dirty="0" smtClean="0"/>
          </a:p>
          <a:p>
            <a:r>
              <a:rPr lang="zh-CHT" altLang="en-US" b="1" dirty="0" smtClean="0"/>
              <a:t>救恩論：</a:t>
            </a:r>
            <a:r>
              <a:rPr lang="zh-CHT" altLang="en-US" dirty="0"/>
              <a:t>所謂神「不可抗拒的恩惠」（</a:t>
            </a:r>
            <a:r>
              <a:rPr lang="en-US" altLang="zh-CHT" dirty="0"/>
              <a:t>irresistible</a:t>
            </a:r>
            <a:r>
              <a:rPr lang="zh-CHT" altLang="en-US" dirty="0"/>
              <a:t>），並非是勉強人的意志去行善（包含不犯罪）；乃是改變人的</a:t>
            </a:r>
            <a:r>
              <a:rPr lang="zh-CHT" altLang="en-US" dirty="0" smtClean="0"/>
              <a:t>意志。當人願意將生命主權</a:t>
            </a:r>
            <a:r>
              <a:rPr lang="zh-CHT" altLang="en-US" dirty="0"/>
              <a:t>放在神的</a:t>
            </a:r>
            <a:r>
              <a:rPr lang="zh-CHT" altLang="en-US" dirty="0" smtClean="0"/>
              <a:t>手中時</a:t>
            </a:r>
            <a:r>
              <a:rPr lang="zh-CHT" altLang="en-US" dirty="0"/>
              <a:t>，人自由選擇的意志就轉變為道德和聖潔</a:t>
            </a:r>
            <a:r>
              <a:rPr lang="zh-CHT" altLang="en-US" dirty="0" smtClean="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5</a:t>
            </a:fld>
            <a:endParaRPr lang="en-US" dirty="0"/>
          </a:p>
        </p:txBody>
      </p:sp>
    </p:spTree>
    <p:extLst>
      <p:ext uri="{BB962C8B-B14F-4D97-AF65-F5344CB8AC3E}">
        <p14:creationId xmlns:p14="http://schemas.microsoft.com/office/powerpoint/2010/main" val="19028874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奥古斯丁名言</a:t>
            </a:r>
            <a:endParaRPr lang="en-US" dirty="0"/>
          </a:p>
        </p:txBody>
      </p:sp>
      <p:sp>
        <p:nvSpPr>
          <p:cNvPr id="3" name="Content Placeholder 2"/>
          <p:cNvSpPr>
            <a:spLocks noGrp="1"/>
          </p:cNvSpPr>
          <p:nvPr>
            <p:ph idx="1"/>
          </p:nvPr>
        </p:nvSpPr>
        <p:spPr/>
        <p:txBody>
          <a:bodyPr/>
          <a:lstStyle/>
          <a:p>
            <a:r>
              <a:rPr lang="zh-TW" altLang="en-US" dirty="0"/>
              <a:t>信仰，尔后才理解</a:t>
            </a:r>
            <a:endParaRPr lang="en-US" altLang="zh-TW" dirty="0" smtClean="0"/>
          </a:p>
          <a:p>
            <a:r>
              <a:rPr lang="zh-TW" altLang="en-US" dirty="0" smtClean="0"/>
              <a:t>坏习惯不加以抑制不久它就会变成你</a:t>
            </a:r>
            <a:r>
              <a:rPr lang="zh-TW" altLang="en-US" dirty="0"/>
              <a:t>生活上的必需品</a:t>
            </a:r>
            <a:r>
              <a:rPr lang="zh-TW" altLang="en-US" dirty="0" smtClean="0"/>
              <a:t>了</a:t>
            </a:r>
            <a:r>
              <a:rPr lang="zh-TW" altLang="en-US" dirty="0" smtClean="0"/>
              <a:t>。</a:t>
            </a:r>
            <a:endParaRPr lang="en-US" altLang="zh-TW" dirty="0" smtClean="0"/>
          </a:p>
          <a:p>
            <a:r>
              <a:rPr lang="zh-TW" altLang="en-US" dirty="0"/>
              <a:t>日光穿透污云浊气，自己却一尘不染</a:t>
            </a:r>
            <a:r>
              <a:rPr lang="zh-TW" altLang="en-US" dirty="0" smtClean="0"/>
              <a:t>。</a:t>
            </a:r>
            <a:endParaRPr lang="en-US" altLang="zh-TW" dirty="0" smtClean="0"/>
          </a:p>
          <a:p>
            <a:r>
              <a:rPr lang="zh-TW" altLang="en-US" dirty="0"/>
              <a:t>上帝对你的爱，犹如世上只有你一人</a:t>
            </a:r>
            <a:r>
              <a:rPr lang="zh-TW" altLang="en-US" dirty="0" smtClean="0"/>
              <a:t>。</a:t>
            </a:r>
            <a:endParaRPr lang="en-US" altLang="zh-TW" dirty="0" smtClean="0"/>
          </a:p>
          <a:p>
            <a:r>
              <a:rPr lang="zh-TW" altLang="en-US" dirty="0"/>
              <a:t>于此可见</a:t>
            </a:r>
            <a:r>
              <a:rPr lang="en-US" altLang="zh-TW" dirty="0"/>
              <a:t>,</a:t>
            </a:r>
            <a:r>
              <a:rPr lang="zh-TW" altLang="en-US" dirty="0"/>
              <a:t>人们欢喜的是眼泪和悲伤。但谁都要快乐</a:t>
            </a:r>
            <a:r>
              <a:rPr lang="en-US" altLang="zh-TW" dirty="0"/>
              <a:t>,</a:t>
            </a:r>
            <a:r>
              <a:rPr lang="zh-TW" altLang="en-US" dirty="0"/>
              <a:t>谁也不愿意受苦</a:t>
            </a:r>
            <a:r>
              <a:rPr lang="en-US" altLang="zh-TW" dirty="0"/>
              <a:t>,</a:t>
            </a:r>
            <a:r>
              <a:rPr lang="zh-TW" altLang="en-US" dirty="0"/>
              <a:t>却愿</a:t>
            </a:r>
            <a:r>
              <a:rPr lang="zh-TW" altLang="en-US" dirty="0" smtClean="0"/>
              <a:t>意同情别人</a:t>
            </a:r>
            <a:endParaRPr lang="en-US" altLang="zh-TW" dirty="0" smtClean="0"/>
          </a:p>
          <a:p>
            <a:r>
              <a:rPr lang="zh-TW" altLang="en-US" dirty="0"/>
              <a:t>时间是最好的医生</a:t>
            </a:r>
            <a:r>
              <a:rPr lang="zh-TW" altLang="en-US" dirty="0" smtClean="0"/>
              <a:t>。</a:t>
            </a:r>
            <a:endParaRPr lang="en-US" altLang="zh-TW" dirty="0" smtClean="0"/>
          </a:p>
          <a:p>
            <a:r>
              <a:rPr lang="en-US" dirty="0" smtClean="0"/>
              <a:t>世界</a:t>
            </a:r>
            <a:r>
              <a:rPr lang="en-US" dirty="0"/>
              <a:t>是一本书，不旅行的人只看到其中的一页</a:t>
            </a:r>
            <a:r>
              <a:rPr lang="en-US" dirty="0" smtClean="0"/>
              <a:t>。</a:t>
            </a:r>
          </a:p>
          <a:p>
            <a:r>
              <a:rPr lang="zh-TW" altLang="en-US" dirty="0"/>
              <a:t>将你的过去，放在神的“怜悯”下；将你的现在，放在神的“慈爱”中；将你的未来，放在神的“供应”上。</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6</a:t>
            </a:fld>
            <a:endParaRPr lang="en-US" dirty="0"/>
          </a:p>
        </p:txBody>
      </p:sp>
    </p:spTree>
    <p:extLst>
      <p:ext uri="{BB962C8B-B14F-4D97-AF65-F5344CB8AC3E}">
        <p14:creationId xmlns:p14="http://schemas.microsoft.com/office/powerpoint/2010/main" val="1712465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t>
            </a:r>
            <a:r>
              <a:rPr lang="zh-CN" altLang="en-US" dirty="0"/>
              <a:t>忏悔录</a:t>
            </a:r>
            <a:r>
              <a:rPr lang="en-US" altLang="zh-CN" dirty="0" smtClean="0"/>
              <a:t>》</a:t>
            </a:r>
            <a:r>
              <a:rPr lang="en-US" dirty="0"/>
              <a:t>“</a:t>
            </a:r>
            <a:r>
              <a:rPr lang="en-US" dirty="0" err="1"/>
              <a:t>Confessiones</a:t>
            </a:r>
            <a:r>
              <a:rPr lang="en-US" dirty="0"/>
              <a:t>”</a:t>
            </a:r>
          </a:p>
        </p:txBody>
      </p:sp>
      <p:sp>
        <p:nvSpPr>
          <p:cNvPr id="3" name="Content Placeholder 2"/>
          <p:cNvSpPr>
            <a:spLocks noGrp="1"/>
          </p:cNvSpPr>
          <p:nvPr>
            <p:ph idx="1"/>
          </p:nvPr>
        </p:nvSpPr>
        <p:spPr/>
        <p:txBody>
          <a:bodyPr/>
          <a:lstStyle/>
          <a:p>
            <a:r>
              <a:rPr lang="zh-CN" altLang="en-US" dirty="0" smtClean="0"/>
              <a:t>自传。由</a:t>
            </a:r>
            <a:r>
              <a:rPr lang="zh-CHT" altLang="en-US" dirty="0" smtClean="0"/>
              <a:t>“認</a:t>
            </a:r>
            <a:r>
              <a:rPr lang="zh-CHT" altLang="en-US" dirty="0"/>
              <a:t>罪</a:t>
            </a:r>
            <a:r>
              <a:rPr lang="zh-CHT" altLang="en-US" dirty="0" smtClean="0"/>
              <a:t>” 轉為承認</a:t>
            </a:r>
            <a:r>
              <a:rPr lang="zh-CN" altLang="en-US" dirty="0" smtClean="0"/>
              <a:t>与</a:t>
            </a:r>
            <a:r>
              <a:rPr lang="zh-CHT" altLang="en-US" dirty="0" smtClean="0"/>
              <a:t>歌頌“神的偉大”</a:t>
            </a:r>
            <a:endParaRPr lang="en-US" altLang="zh-CN" dirty="0" smtClean="0"/>
          </a:p>
          <a:p>
            <a:r>
              <a:rPr lang="zh-TW" altLang="en-US" dirty="0"/>
              <a:t>奥古斯丁</a:t>
            </a:r>
            <a:r>
              <a:rPr lang="zh-CN" altLang="en-US" dirty="0" smtClean="0"/>
              <a:t>：“</a:t>
            </a:r>
            <a:r>
              <a:rPr lang="zh-CN" altLang="en-US" dirty="0"/>
              <a:t>主啊！祢为自己的缘故，创造了我们。我们的心得不着安息；除非我们的心</a:t>
            </a:r>
            <a:r>
              <a:rPr lang="zh-CN" altLang="en-US" dirty="0" smtClean="0"/>
              <a:t>安息在祢里面</a:t>
            </a:r>
            <a:r>
              <a:rPr lang="zh-CN" altLang="en-US" dirty="0"/>
              <a:t>。</a:t>
            </a:r>
            <a:r>
              <a:rPr lang="zh-CN" altLang="en-US" dirty="0" smtClean="0"/>
              <a:t>”</a:t>
            </a:r>
            <a:endParaRPr lang="en-US" altLang="zh-CN" dirty="0" smtClean="0"/>
          </a:p>
          <a:p>
            <a:endParaRPr lang="en-US" altLang="zh-CN" dirty="0" smtClean="0"/>
          </a:p>
          <a:p>
            <a:r>
              <a:rPr lang="zh-CHT" altLang="en-US" dirty="0"/>
              <a:t>卷一至卷九，是記述他出生至三十三歲</a:t>
            </a:r>
            <a:r>
              <a:rPr lang="zh-CHT" altLang="en-US" dirty="0" smtClean="0"/>
              <a:t>母親病逝</a:t>
            </a:r>
            <a:r>
              <a:rPr lang="zh-CHT" altLang="en-US" dirty="0"/>
              <a:t>的一段歷史</a:t>
            </a:r>
            <a:r>
              <a:rPr lang="zh-CHT" altLang="en-US" dirty="0" smtClean="0"/>
              <a:t>。</a:t>
            </a:r>
            <a:endParaRPr lang="en-US" altLang="zh-CHT" dirty="0" smtClean="0"/>
          </a:p>
          <a:p>
            <a:pPr marL="457200" lvl="1" indent="0">
              <a:buNone/>
            </a:pPr>
            <a:r>
              <a:rPr lang="zh-CHT" altLang="en-US" dirty="0"/>
              <a:t>初生至十五歲的事蹟</a:t>
            </a:r>
            <a:r>
              <a:rPr lang="zh-CHT" altLang="en-US" dirty="0" smtClean="0"/>
              <a:t>。</a:t>
            </a:r>
            <a:endParaRPr lang="en-US" altLang="zh-CHT" dirty="0" smtClean="0"/>
          </a:p>
          <a:p>
            <a:pPr marL="0" indent="0">
              <a:buNone/>
            </a:pPr>
            <a:r>
              <a:rPr lang="en-US" altLang="zh-TW" dirty="0" smtClean="0"/>
              <a:t>	</a:t>
            </a:r>
            <a:r>
              <a:rPr lang="zh-TW" altLang="en-US" dirty="0" smtClean="0"/>
              <a:t>青年和在迦太基求學</a:t>
            </a:r>
            <a:r>
              <a:rPr lang="zh-TW" altLang="en-US" dirty="0"/>
              <a:t>時的生活。</a:t>
            </a:r>
            <a:endParaRPr lang="en-US" dirty="0"/>
          </a:p>
          <a:p>
            <a:pPr marL="0" indent="0">
              <a:buNone/>
            </a:pPr>
            <a:r>
              <a:rPr lang="en-US" altLang="zh-CHT" dirty="0" smtClean="0"/>
              <a:t>	</a:t>
            </a:r>
            <a:r>
              <a:rPr lang="zh-CHT" altLang="en-US" dirty="0" smtClean="0"/>
              <a:t>赴</a:t>
            </a:r>
            <a:r>
              <a:rPr lang="zh-CHT" altLang="en-US" dirty="0"/>
              <a:t>米蘭前的教書</a:t>
            </a:r>
            <a:r>
              <a:rPr lang="zh-CHT" altLang="en-US" dirty="0" smtClean="0"/>
              <a:t>生涯。</a:t>
            </a:r>
            <a:endParaRPr lang="en-US" altLang="zh-CHT" dirty="0" smtClean="0"/>
          </a:p>
          <a:p>
            <a:pPr marL="0" indent="0">
              <a:buNone/>
            </a:pPr>
            <a:r>
              <a:rPr lang="en-US" altLang="zh-CHT" dirty="0"/>
              <a:t>	</a:t>
            </a:r>
            <a:r>
              <a:rPr lang="zh-CHT" altLang="en-US" dirty="0" smtClean="0"/>
              <a:t>思想轉變</a:t>
            </a:r>
            <a:r>
              <a:rPr lang="zh-CHT" altLang="en-US" dirty="0"/>
              <a:t>的</a:t>
            </a:r>
            <a:r>
              <a:rPr lang="zh-CHT" altLang="en-US" dirty="0" smtClean="0"/>
              <a:t>過程。</a:t>
            </a:r>
            <a:endParaRPr lang="en-US" altLang="zh-CHT" dirty="0" smtClean="0"/>
          </a:p>
          <a:p>
            <a:pPr marL="0" indent="0">
              <a:buNone/>
            </a:pPr>
            <a:r>
              <a:rPr lang="en-US" dirty="0"/>
              <a:t>	</a:t>
            </a:r>
            <a:r>
              <a:rPr lang="en-US" dirty="0" smtClean="0"/>
              <a:t>皈依基督教</a:t>
            </a:r>
            <a:r>
              <a:rPr lang="zh-CN" altLang="en-US" dirty="0" smtClean="0"/>
              <a:t>。</a:t>
            </a:r>
            <a:endParaRPr lang="en-US" altLang="zh-CN" dirty="0" smtClean="0"/>
          </a:p>
          <a:p>
            <a:pPr marL="0" indent="0">
              <a:buNone/>
            </a:pPr>
            <a:endParaRPr lang="en-US" dirty="0"/>
          </a:p>
          <a:p>
            <a:r>
              <a:rPr lang="zh-CHT" altLang="en-US" dirty="0"/>
              <a:t>卷十至卷十三</a:t>
            </a:r>
            <a:r>
              <a:rPr lang="zh-CHT" altLang="en-US" dirty="0" smtClean="0"/>
              <a:t>，</a:t>
            </a:r>
            <a:endParaRPr lang="en-US" altLang="zh-CHT" dirty="0" smtClean="0"/>
          </a:p>
          <a:p>
            <a:pPr marL="0" indent="0">
              <a:buNone/>
            </a:pPr>
            <a:r>
              <a:rPr lang="en-US" altLang="zh-CHT" dirty="0"/>
              <a:t>	</a:t>
            </a:r>
            <a:r>
              <a:rPr lang="zh-CHT" altLang="en-US" dirty="0" smtClean="0"/>
              <a:t>作者</a:t>
            </a:r>
            <a:r>
              <a:rPr lang="zh-CHT" altLang="en-US" dirty="0"/>
              <a:t>著述此書時的</a:t>
            </a:r>
            <a:r>
              <a:rPr lang="zh-CHT" altLang="en-US" dirty="0" smtClean="0"/>
              <a:t>情況。</a:t>
            </a:r>
            <a:endParaRPr lang="en-US" altLang="zh-CHT" dirty="0" smtClean="0"/>
          </a:p>
          <a:p>
            <a:pPr marL="0" indent="0">
              <a:buNone/>
            </a:pPr>
            <a:r>
              <a:rPr lang="en-US" altLang="zh-CHT" dirty="0" smtClean="0"/>
              <a:t>	</a:t>
            </a:r>
            <a:r>
              <a:rPr lang="zh-CHT" altLang="en-US" dirty="0" smtClean="0"/>
              <a:t>詮釋</a:t>
            </a:r>
            <a:r>
              <a:rPr lang="en-US" altLang="zh-CHT" dirty="0"/>
              <a:t>《</a:t>
            </a:r>
            <a:r>
              <a:rPr lang="zh-CHT" altLang="en-US" dirty="0"/>
              <a:t>舊約創世紀</a:t>
            </a:r>
            <a:r>
              <a:rPr lang="en-US" altLang="zh-CHT" dirty="0"/>
              <a:t>》</a:t>
            </a:r>
            <a:r>
              <a:rPr lang="zh-CHT" altLang="en-US" dirty="0" smtClean="0"/>
              <a:t>第一章</a:t>
            </a:r>
            <a:r>
              <a:rPr lang="zh-CHT" altLang="en-US" dirty="0"/>
              <a:t>，瞻仰天主六日創世的</a:t>
            </a:r>
            <a:r>
              <a:rPr lang="zh-CHT" altLang="en-US" dirty="0" smtClean="0"/>
              <a:t>工程。</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7</a:t>
            </a:fld>
            <a:endParaRPr lang="en-US" dirty="0"/>
          </a:p>
        </p:txBody>
      </p:sp>
    </p:spTree>
    <p:extLst>
      <p:ext uri="{BB962C8B-B14F-4D97-AF65-F5344CB8AC3E}">
        <p14:creationId xmlns:p14="http://schemas.microsoft.com/office/powerpoint/2010/main" val="39365591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solidFill>
                  <a:schemeClr val="tx1"/>
                </a:solidFill>
              </a:rPr>
              <a:t>我是在罪孽里生的，在我母亲怀胎的时候，就有了罪。</a:t>
            </a:r>
            <a:endParaRPr lang="en-US" dirty="0"/>
          </a:p>
        </p:txBody>
      </p:sp>
      <p:sp>
        <p:nvSpPr>
          <p:cNvPr id="3" name="Content Placeholder 2"/>
          <p:cNvSpPr>
            <a:spLocks noGrp="1"/>
          </p:cNvSpPr>
          <p:nvPr>
            <p:ph idx="1"/>
          </p:nvPr>
        </p:nvSpPr>
        <p:spPr>
          <a:xfrm>
            <a:off x="914400" y="762000"/>
            <a:ext cx="8000999" cy="5943600"/>
          </a:xfrm>
        </p:spPr>
        <p:txBody>
          <a:bodyPr/>
          <a:lstStyle/>
          <a:p>
            <a:r>
              <a:rPr lang="zh-CHT" altLang="en-US" dirty="0" smtClean="0"/>
              <a:t>誰</a:t>
            </a:r>
            <a:r>
              <a:rPr lang="zh-CHT" altLang="en-US" dirty="0"/>
              <a:t>能使我安息在你懷中？誰能使你降入我的心靈，使我酣暢，使我忘卻憂患，</a:t>
            </a:r>
            <a:r>
              <a:rPr lang="zh-CHT" altLang="en-US" dirty="0" smtClean="0"/>
              <a:t>使我抱持你</a:t>
            </a:r>
            <a:r>
              <a:rPr lang="zh-CHT" altLang="en-US" dirty="0"/>
              <a:t>作為我的唯一至寶</a:t>
            </a:r>
            <a:r>
              <a:rPr lang="zh-CHT" altLang="en-US" dirty="0" smtClean="0"/>
              <a:t>？</a:t>
            </a:r>
            <a:endParaRPr lang="en-US" altLang="zh-CHT" dirty="0" smtClean="0"/>
          </a:p>
          <a:p>
            <a:endParaRPr lang="en-US" altLang="zh-CHT" dirty="0" smtClean="0"/>
          </a:p>
          <a:p>
            <a:r>
              <a:rPr lang="zh-CHT" altLang="en-US" dirty="0" smtClean="0"/>
              <a:t>你對我算什麼</a:t>
            </a:r>
            <a:r>
              <a:rPr lang="zh-CHT" altLang="en-US" dirty="0"/>
              <a:t>？求你憐憫我使我能夠說出。我對你算什麼，而你竟命我愛你</a:t>
            </a:r>
            <a:r>
              <a:rPr lang="zh-CHT" altLang="en-US" dirty="0" smtClean="0"/>
              <a:t>？</a:t>
            </a:r>
            <a:endParaRPr lang="en-US" altLang="zh-CHT" dirty="0" smtClean="0"/>
          </a:p>
          <a:p>
            <a:endParaRPr lang="en-US" altLang="zh-CHT" dirty="0" smtClean="0"/>
          </a:p>
          <a:p>
            <a:r>
              <a:rPr lang="zh-CHT" altLang="en-US" dirty="0" smtClean="0"/>
              <a:t>請</a:t>
            </a:r>
            <a:r>
              <a:rPr lang="zh-CHT" altLang="en-US" dirty="0"/>
              <a:t>告訴我的靈魂說</a:t>
            </a:r>
            <a:r>
              <a:rPr lang="zh-CHT" altLang="en-US" dirty="0" smtClean="0"/>
              <a:t>：</a:t>
            </a:r>
            <a:r>
              <a:rPr lang="zh-CHT" altLang="en-US" dirty="0"/>
              <a:t>你</a:t>
            </a:r>
            <a:r>
              <a:rPr lang="zh-CHT" altLang="en-US" dirty="0" smtClean="0"/>
              <a:t>是</a:t>
            </a:r>
            <a:r>
              <a:rPr lang="zh-CN" altLang="en-US" dirty="0" smtClean="0"/>
              <a:t>我</a:t>
            </a:r>
            <a:r>
              <a:rPr lang="zh-CHT" altLang="en-US" dirty="0" smtClean="0"/>
              <a:t>的</a:t>
            </a:r>
            <a:r>
              <a:rPr lang="zh-CN" altLang="en-US" dirty="0" smtClean="0"/>
              <a:t>帮助</a:t>
            </a:r>
            <a:r>
              <a:rPr lang="zh-CHT" altLang="en-US" dirty="0" smtClean="0"/>
              <a:t>。</a:t>
            </a:r>
            <a:endParaRPr lang="en-US" altLang="zh-CHT" dirty="0" smtClean="0"/>
          </a:p>
          <a:p>
            <a:endParaRPr lang="en-US" altLang="zh-CHT" dirty="0" smtClean="0"/>
          </a:p>
          <a:p>
            <a:r>
              <a:rPr lang="zh-CHT" altLang="en-US" dirty="0" smtClean="0"/>
              <a:t>主啊</a:t>
            </a:r>
            <a:r>
              <a:rPr lang="zh-CHT" altLang="en-US" dirty="0"/>
              <a:t>，你完全瞭解。我向你承認我的過惡後</a:t>
            </a:r>
            <a:r>
              <a:rPr lang="zh-CHT" altLang="en-US" dirty="0" smtClean="0"/>
              <a:t>，你</a:t>
            </a:r>
            <a:r>
              <a:rPr lang="zh-CHT" altLang="en-US" dirty="0"/>
              <a:t>是真理，</a:t>
            </a:r>
            <a:r>
              <a:rPr lang="zh-CHT" altLang="en-US" dirty="0" smtClean="0"/>
              <a:t>我絕不和你爭辯。</a:t>
            </a:r>
            <a:endParaRPr lang="en-US" altLang="zh-CHT" dirty="0" smtClean="0"/>
          </a:p>
          <a:p>
            <a:endParaRPr lang="en-US" dirty="0" smtClean="0"/>
          </a:p>
          <a:p>
            <a:r>
              <a:rPr lang="zh-CHT" altLang="en-US" dirty="0"/>
              <a:t>可見嬰兒的純潔不過是肢體的稚弱，而不是本心的無辜。我見過也體驗到孩子的妒忌</a:t>
            </a:r>
            <a:r>
              <a:rPr lang="zh-CHT" altLang="en-US" dirty="0" smtClean="0"/>
              <a:t>：還不會說</a:t>
            </a:r>
            <a:r>
              <a:rPr lang="zh-CHT" altLang="en-US" dirty="0"/>
              <a:t>話，就面若死灰，眼光狠狠盯著一同吃奶的孩子。誰不知道這種情況？</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8</a:t>
            </a:fld>
            <a:endParaRPr lang="en-US" dirty="0"/>
          </a:p>
        </p:txBody>
      </p:sp>
    </p:spTree>
    <p:extLst>
      <p:ext uri="{BB962C8B-B14F-4D97-AF65-F5344CB8AC3E}">
        <p14:creationId xmlns:p14="http://schemas.microsoft.com/office/powerpoint/2010/main" val="9424062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為何使</a:t>
            </a:r>
            <a:r>
              <a:rPr lang="zh-CHT" altLang="en-US" dirty="0" smtClean="0"/>
              <a:t>我延期受洗禮？</a:t>
            </a:r>
            <a:endParaRPr lang="en-US" dirty="0"/>
          </a:p>
        </p:txBody>
      </p:sp>
      <p:sp>
        <p:nvSpPr>
          <p:cNvPr id="3" name="Content Placeholder 2"/>
          <p:cNvSpPr>
            <a:spLocks noGrp="1"/>
          </p:cNvSpPr>
          <p:nvPr>
            <p:ph idx="1"/>
          </p:nvPr>
        </p:nvSpPr>
        <p:spPr/>
        <p:txBody>
          <a:bodyPr/>
          <a:lstStyle/>
          <a:p>
            <a:r>
              <a:rPr lang="zh-CHT" altLang="en-US" dirty="0"/>
              <a:t>主，你也</a:t>
            </a:r>
            <a:r>
              <a:rPr lang="zh-CHT" altLang="en-US" dirty="0" smtClean="0"/>
              <a:t>看到</a:t>
            </a:r>
            <a:r>
              <a:rPr lang="zh-CHT" altLang="en-US" dirty="0"/>
              <a:t>我童年時，一天由於胃痛，突然發熱，</a:t>
            </a:r>
            <a:r>
              <a:rPr lang="zh-CHT" altLang="en-US" dirty="0" smtClean="0"/>
              <a:t>瀕於死亡。</a:t>
            </a:r>
            <a:r>
              <a:rPr lang="zh-CHT" altLang="en-US" dirty="0"/>
              <a:t> 我的生身之母</a:t>
            </a:r>
            <a:r>
              <a:rPr lang="zh-CHT" altLang="en-US" dirty="0" smtClean="0"/>
              <a:t>，急急籌備為我施行使人得救</a:t>
            </a:r>
            <a:r>
              <a:rPr lang="zh-CHT" altLang="en-US" dirty="0"/>
              <a:t>的“洗禮</a:t>
            </a:r>
            <a:r>
              <a:rPr lang="zh-CHT" altLang="en-US" dirty="0" smtClean="0"/>
              <a:t>”。</a:t>
            </a:r>
            <a:r>
              <a:rPr lang="zh-CHT" altLang="en-US" dirty="0"/>
              <a:t>但我的病霍然而愈，“洗禮”亦因此</a:t>
            </a:r>
            <a:r>
              <a:rPr lang="zh-CHT" altLang="en-US" dirty="0" smtClean="0"/>
              <a:t>中止。</a:t>
            </a:r>
            <a:endParaRPr lang="en-US" altLang="zh-CHT" dirty="0" smtClean="0"/>
          </a:p>
          <a:p>
            <a:endParaRPr lang="en-US" altLang="zh-CHT" dirty="0" smtClean="0"/>
          </a:p>
          <a:p>
            <a:r>
              <a:rPr lang="zh-CHT" altLang="en-US" dirty="0"/>
              <a:t>我求你，我的天主，我願知道為何使</a:t>
            </a:r>
            <a:r>
              <a:rPr lang="zh-CHT" altLang="en-US" dirty="0" smtClean="0"/>
              <a:t>我延期受洗禮。倘我靈魂早些</a:t>
            </a:r>
            <a:r>
              <a:rPr lang="zh-CHT" altLang="en-US" dirty="0"/>
              <a:t>治癒，則我自己和家人定必更</a:t>
            </a:r>
            <a:r>
              <a:rPr lang="zh-CHT" altLang="en-US" dirty="0" smtClean="0"/>
              <a:t>努力，使得救後的</a:t>
            </a:r>
            <a:r>
              <a:rPr lang="zh-CHT" altLang="en-US" dirty="0"/>
              <a:t>我在你的庇護中獲得安全，這</a:t>
            </a:r>
            <a:r>
              <a:rPr lang="zh-CHT" altLang="en-US" dirty="0" smtClean="0"/>
              <a:t>豈不是更好嗎？</a:t>
            </a:r>
            <a:endParaRPr lang="en-US" altLang="zh-CHT" dirty="0" smtClean="0"/>
          </a:p>
          <a:p>
            <a:endParaRPr lang="en-US" altLang="zh-CHT" dirty="0" smtClean="0"/>
          </a:p>
          <a:p>
            <a:r>
              <a:rPr lang="zh-CHT" altLang="en-US" dirty="0"/>
              <a:t>但在我童年之後，險惡的風波脅迫我、考驗我，母親早已料到，</a:t>
            </a:r>
            <a:r>
              <a:rPr lang="zh-CHT" altLang="en-US" dirty="0" smtClean="0"/>
              <a:t>她寧願讓泥土去遭受風波，以後再加搏塑，不願已經成形的肖像遭受蹂躪。</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9</a:t>
            </a:fld>
            <a:endParaRPr lang="en-US" dirty="0"/>
          </a:p>
        </p:txBody>
      </p:sp>
    </p:spTree>
    <p:extLst>
      <p:ext uri="{BB962C8B-B14F-4D97-AF65-F5344CB8AC3E}">
        <p14:creationId xmlns:p14="http://schemas.microsoft.com/office/powerpoint/2010/main" val="80914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我青年時曾遠離了你</a:t>
            </a:r>
            <a:endParaRPr lang="en-US" dirty="0"/>
          </a:p>
        </p:txBody>
      </p:sp>
      <p:sp>
        <p:nvSpPr>
          <p:cNvPr id="3" name="Content Placeholder 2"/>
          <p:cNvSpPr>
            <a:spLocks noGrp="1"/>
          </p:cNvSpPr>
          <p:nvPr>
            <p:ph idx="1"/>
          </p:nvPr>
        </p:nvSpPr>
        <p:spPr/>
        <p:txBody>
          <a:bodyPr/>
          <a:lstStyle/>
          <a:p>
            <a:r>
              <a:rPr lang="zh-CHT" altLang="en-US" dirty="0"/>
              <a:t>我卻願意偷竊</a:t>
            </a:r>
            <a:r>
              <a:rPr lang="zh-CHT" altLang="en-US" dirty="0" smtClean="0"/>
              <a:t>，不是由於</a:t>
            </a:r>
            <a:r>
              <a:rPr lang="zh-CHT" altLang="en-US" dirty="0"/>
              <a:t>需要的脅迫</a:t>
            </a:r>
            <a:r>
              <a:rPr lang="zh-CHT" altLang="en-US" dirty="0" smtClean="0"/>
              <a:t>，不過為了欣賞偷竊與罪惡。</a:t>
            </a:r>
            <a:endParaRPr lang="en-US" altLang="zh-CHT" dirty="0" smtClean="0"/>
          </a:p>
          <a:p>
            <a:r>
              <a:rPr lang="zh-CHT" altLang="en-US" dirty="0"/>
              <a:t>在我家葡萄園的附近有一株梨樹，樹上結的果實，形色香味並不可人。我們這一批</a:t>
            </a:r>
            <a:r>
              <a:rPr lang="zh-CHT" altLang="en-US" dirty="0" smtClean="0"/>
              <a:t>年輕壞蛋</a:t>
            </a:r>
            <a:r>
              <a:rPr lang="zh-CHT" altLang="en-US" dirty="0"/>
              <a:t>習慣在街上遊戲，直至深夜；一次深夜，我們把樹上的果子都搖下來，帶著走了</a:t>
            </a:r>
            <a:r>
              <a:rPr lang="zh-CHT" altLang="en-US" dirty="0" smtClean="0"/>
              <a:t>。不</a:t>
            </a:r>
            <a:r>
              <a:rPr lang="zh-CHT" altLang="en-US" dirty="0"/>
              <a:t>是為了大嚼，而是拿去喂豬</a:t>
            </a:r>
            <a:r>
              <a:rPr lang="zh-CHT" altLang="en-US" dirty="0" smtClean="0"/>
              <a:t>。</a:t>
            </a:r>
            <a:endParaRPr lang="en-US" altLang="zh-CHT" dirty="0" smtClean="0"/>
          </a:p>
          <a:p>
            <a:r>
              <a:rPr lang="zh-CHT" altLang="en-US" dirty="0" smtClean="0"/>
              <a:t>讓</a:t>
            </a:r>
            <a:r>
              <a:rPr lang="zh-CHT" altLang="en-US" dirty="0"/>
              <a:t>我的心</a:t>
            </a:r>
            <a:r>
              <a:rPr lang="zh-CHT" altLang="en-US" dirty="0" smtClean="0"/>
              <a:t>現在告訴你</a:t>
            </a:r>
            <a:r>
              <a:rPr lang="zh-CHT" altLang="en-US" dirty="0"/>
              <a:t>，當我作惡毫無目的，為作惡而作惡的時候，究竟在想什麼。罪惡是醜陋的，</a:t>
            </a:r>
            <a:r>
              <a:rPr lang="zh-CHT" altLang="en-US" dirty="0" smtClean="0"/>
              <a:t>我卻愛它</a:t>
            </a:r>
            <a:r>
              <a:rPr lang="zh-CHT" altLang="en-US" dirty="0"/>
              <a:t>，我愛墮落</a:t>
            </a:r>
            <a:r>
              <a:rPr lang="zh-CHT" altLang="en-US" dirty="0" smtClean="0"/>
              <a:t>，不</a:t>
            </a:r>
            <a:r>
              <a:rPr lang="zh-CHT" altLang="en-US" dirty="0"/>
              <a:t>是在恥辱中追求什麼，而是追求恥辱本身</a:t>
            </a:r>
            <a:r>
              <a:rPr lang="zh-CHT" altLang="en-US" dirty="0" smtClean="0"/>
              <a:t>。</a:t>
            </a:r>
            <a:endParaRPr lang="en-US" altLang="zh-CHT" dirty="0" smtClean="0"/>
          </a:p>
          <a:p>
            <a:r>
              <a:rPr lang="zh-CHT" altLang="en-US" dirty="0" smtClean="0"/>
              <a:t>我獨自一人絕對不會歡喜這行徑</a:t>
            </a:r>
            <a:r>
              <a:rPr lang="zh-CHT" altLang="en-US" dirty="0"/>
              <a:t>，絕對不會幹的。唉，害人不淺</a:t>
            </a:r>
            <a:r>
              <a:rPr lang="zh-CHT" altLang="en-US" dirty="0" smtClean="0"/>
              <a:t>的友誼</a:t>
            </a:r>
            <a:r>
              <a:rPr lang="zh-CHT" altLang="en-US" dirty="0"/>
              <a:t>，不可思議的思想</a:t>
            </a:r>
            <a:r>
              <a:rPr lang="zh-CHT" altLang="en-US" dirty="0" smtClean="0"/>
              <a:t>誘惑。</a:t>
            </a:r>
            <a:endParaRPr lang="en-US" altLang="zh-CHT" dirty="0" smtClean="0"/>
          </a:p>
          <a:p>
            <a:r>
              <a:rPr lang="zh-CHT" altLang="en-US" dirty="0"/>
              <a:t>我不願再去想它、看它了。我現在</a:t>
            </a:r>
            <a:r>
              <a:rPr lang="zh-CHT" altLang="en-US" dirty="0" smtClean="0"/>
              <a:t>需要的是你，在你</a:t>
            </a:r>
            <a:r>
              <a:rPr lang="zh-CHT" altLang="en-US" dirty="0"/>
              <a:t>左右才是</a:t>
            </a:r>
            <a:r>
              <a:rPr lang="zh-CHT" altLang="en-US" dirty="0" smtClean="0"/>
              <a:t>無比的安寧與無憂</a:t>
            </a:r>
            <a:r>
              <a:rPr lang="zh-CHT" altLang="en-US" dirty="0"/>
              <a:t>無慮的生活</a:t>
            </a:r>
            <a:r>
              <a:rPr lang="zh-CHT" altLang="en-US" dirty="0" smtClean="0"/>
              <a:t>。我的</a:t>
            </a:r>
            <a:r>
              <a:rPr lang="zh-CHT" altLang="en-US" dirty="0"/>
              <a:t>天主，我青年時曾遠離了你，遠離了你的扶持，深入歧</a:t>
            </a:r>
            <a:r>
              <a:rPr lang="zh-CHT" altLang="en-US" dirty="0" smtClean="0"/>
              <a:t>途。</a:t>
            </a:r>
            <a:endParaRPr lang="en-US" altLang="zh-CHT" dirty="0" smtClean="0"/>
          </a:p>
          <a:p>
            <a:r>
              <a:rPr lang="zh-CHT" altLang="en-US" dirty="0"/>
              <a:t>從我糞土般的肉欲中，從我勃發的青春中，吹起陣陣濃霧，籠罩並蒙蔽</a:t>
            </a:r>
            <a:r>
              <a:rPr lang="zh-CHT" altLang="en-US" dirty="0" smtClean="0"/>
              <a:t>了我的心。</a:t>
            </a:r>
            <a:r>
              <a:rPr lang="zh-CHT" altLang="en-US" dirty="0"/>
              <a:t>我在淫亂之中，勇往直前，滿溢著、</a:t>
            </a:r>
            <a:r>
              <a:rPr lang="zh-CHT" altLang="en-US" dirty="0" smtClean="0"/>
              <a:t>四散著</a:t>
            </a:r>
            <a:r>
              <a:rPr lang="zh-CHT" altLang="en-US" dirty="0"/>
              <a:t>、沸騰著，而你卻一言不發。</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10</a:t>
            </a:fld>
            <a:endParaRPr lang="en-US" dirty="0"/>
          </a:p>
        </p:txBody>
      </p:sp>
    </p:spTree>
    <p:extLst>
      <p:ext uri="{BB962C8B-B14F-4D97-AF65-F5344CB8AC3E}">
        <p14:creationId xmlns:p14="http://schemas.microsoft.com/office/powerpoint/2010/main" val="10282376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01000" cy="685800"/>
          </a:xfrm>
        </p:spPr>
        <p:txBody>
          <a:bodyPr>
            <a:normAutofit fontScale="90000"/>
          </a:bodyPr>
          <a:lstStyle/>
          <a:p>
            <a:r>
              <a:rPr lang="zh-CHT" altLang="en-US" dirty="0"/>
              <a:t>聖經不是驕傲者所能體味，也不是孩子們所能領會</a:t>
            </a:r>
            <a:r>
              <a:rPr lang="zh-CHT" altLang="en-US" dirty="0" smtClean="0"/>
              <a:t>的</a:t>
            </a:r>
            <a:r>
              <a:rPr lang="zh-CHT" altLang="en-US" dirty="0" smtClean="0"/>
              <a:t>。</a:t>
            </a:r>
            <a:r>
              <a:rPr lang="en-US" altLang="zh-CHT" dirty="0" smtClean="0"/>
              <a:t/>
            </a:r>
            <a:br>
              <a:rPr lang="en-US" altLang="zh-CHT" dirty="0" smtClean="0"/>
            </a:br>
            <a:r>
              <a:rPr lang="zh-TW" altLang="en-US" dirty="0"/>
              <a:t>“你们要是不信，定然不得理解”</a:t>
            </a:r>
            <a:endParaRPr lang="en-US" dirty="0"/>
          </a:p>
        </p:txBody>
      </p:sp>
      <p:sp>
        <p:nvSpPr>
          <p:cNvPr id="3" name="Content Placeholder 2"/>
          <p:cNvSpPr>
            <a:spLocks noGrp="1"/>
          </p:cNvSpPr>
          <p:nvPr>
            <p:ph idx="1"/>
          </p:nvPr>
        </p:nvSpPr>
        <p:spPr>
          <a:xfrm>
            <a:off x="914400" y="914400"/>
            <a:ext cx="8000999" cy="5943600"/>
          </a:xfrm>
        </p:spPr>
        <p:txBody>
          <a:bodyPr>
            <a:normAutofit lnSpcReduction="10000"/>
          </a:bodyPr>
          <a:lstStyle/>
          <a:p>
            <a:r>
              <a:rPr lang="zh-CHT" altLang="en-US" dirty="0"/>
              <a:t>我來到了迦太基，</a:t>
            </a:r>
            <a:r>
              <a:rPr lang="zh-CHT" altLang="en-US" dirty="0" smtClean="0"/>
              <a:t>我周圍沸騰著罪惡。我恨生活的</a:t>
            </a:r>
            <a:r>
              <a:rPr lang="zh-CHT" altLang="en-US" dirty="0"/>
              <a:t>平凡，恨沒有陷阱</a:t>
            </a:r>
            <a:r>
              <a:rPr lang="zh-CHT" altLang="en-US" dirty="0" smtClean="0"/>
              <a:t>的道路。那時這</a:t>
            </a:r>
            <a:r>
              <a:rPr lang="zh-CHT" altLang="en-US" dirty="0"/>
              <a:t>可憐的我貪愛哀情的刺激，追求引致悲傷的機會</a:t>
            </a:r>
            <a:r>
              <a:rPr lang="zh-CHT" altLang="en-US" dirty="0" smtClean="0"/>
              <a:t>；</a:t>
            </a:r>
            <a:endParaRPr lang="en-US" dirty="0"/>
          </a:p>
          <a:p>
            <a:endParaRPr lang="en-US" altLang="zh-CHT" dirty="0" smtClean="0"/>
          </a:p>
          <a:p>
            <a:r>
              <a:rPr lang="zh-CHT" altLang="en-US" dirty="0" smtClean="0"/>
              <a:t>西塞羅的一篇勸人讀哲學的文章，使我的思想轉變，使我的祈禱轉向你。為</a:t>
            </a:r>
            <a:r>
              <a:rPr lang="zh-CHT" altLang="en-US" dirty="0"/>
              <a:t>此，我決心要讀聖經，看看內容如何</a:t>
            </a:r>
            <a:r>
              <a:rPr lang="zh-CHT" altLang="en-US" dirty="0" smtClean="0"/>
              <a:t>。</a:t>
            </a:r>
            <a:endParaRPr lang="en-US" altLang="zh-CHT" dirty="0" smtClean="0"/>
          </a:p>
          <a:p>
            <a:endParaRPr lang="en-US" altLang="zh-CHT" dirty="0" smtClean="0"/>
          </a:p>
          <a:p>
            <a:r>
              <a:rPr lang="zh-CHT" altLang="en-US" dirty="0" smtClean="0"/>
              <a:t>我</a:t>
            </a:r>
            <a:r>
              <a:rPr lang="zh-CHT" altLang="en-US" dirty="0"/>
              <a:t>現在懂得聖經不是驕傲者所能體味，</a:t>
            </a:r>
            <a:r>
              <a:rPr lang="zh-CHT" altLang="en-US" dirty="0" smtClean="0"/>
              <a:t>也不是孩子們所能領會</a:t>
            </a:r>
            <a:r>
              <a:rPr lang="zh-CHT" altLang="en-US" dirty="0"/>
              <a:t>的，入門時覺得隘陋，越朝前越覺得高深，而且四面垂著奧妙的帷幕，</a:t>
            </a:r>
            <a:r>
              <a:rPr lang="zh-CHT" altLang="en-US" dirty="0" smtClean="0"/>
              <a:t>我當時還沒</a:t>
            </a:r>
            <a:r>
              <a:rPr lang="zh-CHT" altLang="en-US" dirty="0"/>
              <a:t>有入門的資格，不會曲躬而進</a:t>
            </a:r>
            <a:r>
              <a:rPr lang="zh-CHT" altLang="en-US" dirty="0" smtClean="0"/>
              <a:t>。我的傲氣藐視聖經</a:t>
            </a:r>
            <a:r>
              <a:rPr lang="zh-CHT" altLang="en-US" dirty="0"/>
              <a:t>的質樸，我的目光</a:t>
            </a:r>
            <a:r>
              <a:rPr lang="zh-CHT" altLang="en-US" dirty="0" smtClean="0"/>
              <a:t>看不透它</a:t>
            </a:r>
            <a:r>
              <a:rPr lang="zh-CHT" altLang="en-US" dirty="0"/>
              <a:t>的深文奧義，聖經的意義是隨孩子的年齡而俱增，但</a:t>
            </a:r>
            <a:r>
              <a:rPr lang="zh-CHT" altLang="en-US" dirty="0" smtClean="0"/>
              <a:t>我不屑成為孩子。</a:t>
            </a:r>
            <a:endParaRPr lang="en-US" altLang="zh-CHT" dirty="0" smtClean="0"/>
          </a:p>
          <a:p>
            <a:endParaRPr lang="en-US" altLang="zh-CHT" dirty="0"/>
          </a:p>
          <a:p>
            <a:r>
              <a:rPr lang="zh-CHT" altLang="en-US" dirty="0" smtClean="0"/>
              <a:t>主啊</a:t>
            </a:r>
            <a:r>
              <a:rPr lang="zh-CHT" altLang="en-US" dirty="0"/>
              <a:t>，依照你慈愛的計畫，我的救主、你的“聖子”的名字，在我哺乳之時，深深蘊蓄於心坎中，一本書，不論文字如何典雅，內容如何翔實，假如沒有這個名字，便不能掌握住整個的我</a:t>
            </a:r>
            <a:r>
              <a:rPr lang="zh-CHT" altLang="en-US" dirty="0" smtClean="0"/>
              <a:t>。</a:t>
            </a:r>
            <a:endParaRPr lang="en-US" altLang="zh-CHT" dirty="0" smtClean="0"/>
          </a:p>
          <a:p>
            <a:endParaRPr lang="en-US" altLang="zh-CHT" dirty="0" smtClean="0"/>
          </a:p>
          <a:p>
            <a:r>
              <a:rPr lang="zh-CN" altLang="en-US" dirty="0" smtClean="0">
                <a:solidFill>
                  <a:schemeClr val="tx1"/>
                </a:solidFill>
              </a:rPr>
              <a:t>“</a:t>
            </a:r>
            <a:r>
              <a:rPr lang="zh-CN" altLang="en-US" dirty="0">
                <a:solidFill>
                  <a:schemeClr val="tx1"/>
                </a:solidFill>
              </a:rPr>
              <a:t>你们要谨慎，恐怕有人用他的理学，和虚空的妄言，不照着基督，乃照人间的遗传，和世上的小学，就把你们掳去，因为神本性一切的丰盛，都有形有体地居住在基督里面。</a:t>
            </a:r>
            <a:r>
              <a:rPr lang="zh-CN" altLang="en-US" dirty="0" smtClean="0">
                <a:solidFill>
                  <a:schemeClr val="tx1"/>
                </a:solidFill>
              </a:rPr>
              <a:t>”</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F51B561C-0023-41A3-B203-BFA2A4A5DADD}" type="slidenum">
              <a:rPr lang="en-US" smtClean="0"/>
              <a:pPr/>
              <a:t>11</a:t>
            </a:fld>
            <a:endParaRPr lang="en-US" dirty="0"/>
          </a:p>
        </p:txBody>
      </p:sp>
    </p:spTree>
    <p:extLst>
      <p:ext uri="{BB962C8B-B14F-4D97-AF65-F5344CB8AC3E}">
        <p14:creationId xmlns:p14="http://schemas.microsoft.com/office/powerpoint/2010/main" val="4694877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smtClean="0"/>
              <a:t>母親</a:t>
            </a:r>
            <a:r>
              <a:rPr lang="zh-CN" altLang="en-US" dirty="0" smtClean="0"/>
              <a:t>的祷告</a:t>
            </a:r>
            <a:endParaRPr lang="en-US" dirty="0"/>
          </a:p>
        </p:txBody>
      </p:sp>
      <p:sp>
        <p:nvSpPr>
          <p:cNvPr id="3" name="Content Placeholder 2"/>
          <p:cNvSpPr>
            <a:spLocks noGrp="1"/>
          </p:cNvSpPr>
          <p:nvPr>
            <p:ph idx="1"/>
          </p:nvPr>
        </p:nvSpPr>
        <p:spPr/>
        <p:txBody>
          <a:bodyPr>
            <a:normAutofit lnSpcReduction="10000"/>
          </a:bodyPr>
          <a:lstStyle/>
          <a:p>
            <a:r>
              <a:rPr lang="zh-CHT" altLang="en-US" dirty="0"/>
              <a:t>我的母親、你的忠</a:t>
            </a:r>
            <a:r>
              <a:rPr lang="zh-CHT" altLang="en-US" dirty="0" smtClean="0"/>
              <a:t>心的婢女為了我向你</a:t>
            </a:r>
            <a:r>
              <a:rPr lang="zh-CHT" altLang="en-US" dirty="0"/>
              <a:t>痛哭，遠過於母親痛哭死去的</a:t>
            </a:r>
            <a:r>
              <a:rPr lang="zh-CHT" altLang="en-US" dirty="0" smtClean="0"/>
              <a:t>子女。</a:t>
            </a:r>
            <a:endParaRPr lang="en-US" altLang="zh-CHT" dirty="0" smtClean="0"/>
          </a:p>
          <a:p>
            <a:endParaRPr lang="en-US" altLang="zh-CHT" dirty="0" smtClean="0"/>
          </a:p>
          <a:p>
            <a:r>
              <a:rPr lang="zh-CHT" altLang="en-US" dirty="0" smtClean="0"/>
              <a:t>你在</a:t>
            </a:r>
            <a:r>
              <a:rPr lang="zh-CHT" altLang="en-US" dirty="0"/>
              <a:t>夢中安慰她，她因此重新收撫我，許我</a:t>
            </a:r>
            <a:r>
              <a:rPr lang="zh-CHT" altLang="en-US" dirty="0" smtClean="0"/>
              <a:t>在家中和她同桌</a:t>
            </a:r>
            <a:r>
              <a:rPr lang="zh-CHT" altLang="en-US" dirty="0"/>
              <a:t>飲食</a:t>
            </a:r>
            <a:r>
              <a:rPr lang="zh-CHT" altLang="en-US" dirty="0" smtClean="0"/>
              <a:t>。她</a:t>
            </a:r>
            <a:r>
              <a:rPr lang="zh-CHT" altLang="en-US" dirty="0"/>
              <a:t>夢中見她自己站在一條木尺上，</a:t>
            </a:r>
            <a:r>
              <a:rPr lang="zh-CHT" altLang="en-US" dirty="0" smtClean="0"/>
              <a:t>又見一位容光煥發</a:t>
            </a:r>
            <a:r>
              <a:rPr lang="zh-CHT" altLang="en-US" dirty="0"/>
              <a:t>的青年含笑走到她跟前。這時她痛不自勝，那位</a:t>
            </a:r>
            <a:r>
              <a:rPr lang="zh-CHT" altLang="en-US" dirty="0" smtClean="0"/>
              <a:t>青年詢問她何故悲傷天天哭泣</a:t>
            </a:r>
            <a:r>
              <a:rPr lang="zh-CN" altLang="en-US" dirty="0" smtClean="0"/>
              <a:t>。</a:t>
            </a:r>
            <a:r>
              <a:rPr lang="zh-CHT" altLang="en-US" dirty="0" smtClean="0"/>
              <a:t>她回答說是痛心於</a:t>
            </a:r>
            <a:r>
              <a:rPr lang="zh-CHT" altLang="en-US" dirty="0"/>
              <a:t>我的喪亡，那位</a:t>
            </a:r>
            <a:r>
              <a:rPr lang="zh-CHT" altLang="en-US" dirty="0" smtClean="0"/>
              <a:t>青年請她</a:t>
            </a:r>
            <a:r>
              <a:rPr lang="zh-CHT" altLang="en-US" dirty="0"/>
              <a:t>放心，教她留心看，她在那裏，我也在那裏，她仔細一看，看見我在她身邊，站在</a:t>
            </a:r>
            <a:r>
              <a:rPr lang="zh-CHT" altLang="en-US" dirty="0" smtClean="0"/>
              <a:t>同一</a:t>
            </a:r>
            <a:r>
              <a:rPr lang="zh-CHT" altLang="en-US" dirty="0"/>
              <a:t>木尺上</a:t>
            </a:r>
            <a:r>
              <a:rPr lang="zh-CHT" altLang="en-US" dirty="0" smtClean="0"/>
              <a:t>。</a:t>
            </a:r>
            <a:endParaRPr lang="en-US" altLang="zh-CHT" dirty="0" smtClean="0"/>
          </a:p>
          <a:p>
            <a:endParaRPr lang="en-US" altLang="zh-CHT" dirty="0" smtClean="0"/>
          </a:p>
          <a:p>
            <a:r>
              <a:rPr lang="en-US" altLang="zh-CN" dirty="0"/>
              <a:t>(</a:t>
            </a:r>
            <a:r>
              <a:rPr lang="zh-CN" altLang="en-US" dirty="0" smtClean="0"/>
              <a:t>多年以后</a:t>
            </a:r>
            <a:r>
              <a:rPr lang="en-US" altLang="zh-CN" dirty="0" smtClean="0"/>
              <a:t>)</a:t>
            </a:r>
            <a:r>
              <a:rPr lang="zh-CHT" altLang="en-US" dirty="0" smtClean="0"/>
              <a:t>你通過你</a:t>
            </a:r>
            <a:r>
              <a:rPr lang="zh-CHT" altLang="en-US" dirty="0"/>
              <a:t>的祭司</a:t>
            </a:r>
            <a:r>
              <a:rPr lang="zh-CHT" altLang="en-US" dirty="0" smtClean="0"/>
              <a:t>，</a:t>
            </a:r>
            <a:r>
              <a:rPr lang="en-US" altLang="zh-CHT" dirty="0"/>
              <a:t>(</a:t>
            </a:r>
            <a:r>
              <a:rPr lang="zh-CHT" altLang="en-US" dirty="0" smtClean="0"/>
              <a:t>米</a:t>
            </a:r>
            <a:r>
              <a:rPr lang="zh-CHT" altLang="en-US" dirty="0"/>
              <a:t>蘭的主教安波羅</a:t>
            </a:r>
            <a:r>
              <a:rPr lang="zh-CHT" altLang="en-US" dirty="0" smtClean="0"/>
              <a:t>修</a:t>
            </a:r>
            <a:r>
              <a:rPr lang="en-US" altLang="zh-CHT" dirty="0"/>
              <a:t>)</a:t>
            </a:r>
            <a:r>
              <a:rPr lang="zh-CHT" altLang="en-US" dirty="0" smtClean="0"/>
              <a:t>，</a:t>
            </a:r>
            <a:r>
              <a:rPr lang="zh-CHT" altLang="en-US" dirty="0"/>
              <a:t>給我另一個答復</a:t>
            </a:r>
            <a:r>
              <a:rPr lang="zh-CHT" altLang="en-US" dirty="0" smtClean="0"/>
              <a:t>。</a:t>
            </a:r>
            <a:endParaRPr lang="en-US" altLang="zh-CHT" dirty="0" smtClean="0"/>
          </a:p>
          <a:p>
            <a:endParaRPr lang="en-US" altLang="zh-CHT" dirty="0" smtClean="0"/>
          </a:p>
          <a:p>
            <a:r>
              <a:rPr lang="zh-CHT" altLang="en-US" dirty="0" smtClean="0"/>
              <a:t>我的母親請他來和</a:t>
            </a:r>
            <a:r>
              <a:rPr lang="zh-CHT" altLang="en-US" dirty="0"/>
              <a:t>我作一次談話</a:t>
            </a:r>
            <a:r>
              <a:rPr lang="zh-CHT" altLang="en-US" dirty="0" smtClean="0"/>
              <a:t>，他拒絕了。</a:t>
            </a:r>
            <a:r>
              <a:rPr lang="zh-CHT" altLang="en-US" dirty="0"/>
              <a:t>他回答說，我還不肯受教</a:t>
            </a:r>
            <a:r>
              <a:rPr lang="zh-CHT" altLang="en-US" dirty="0" smtClean="0"/>
              <a:t>，接著又說</a:t>
            </a:r>
            <a:r>
              <a:rPr lang="zh-CHT" altLang="en-US" dirty="0"/>
              <a:t>：“讓他去。你只要為他祈求天主；他自會在書</a:t>
            </a:r>
            <a:r>
              <a:rPr lang="zh-CHT" altLang="en-US" dirty="0" smtClean="0"/>
              <a:t>本中發</a:t>
            </a:r>
            <a:r>
              <a:rPr lang="zh-CHT" altLang="en-US" dirty="0"/>
              <a:t>現自己的錯誤和狂妄</a:t>
            </a:r>
            <a:r>
              <a:rPr lang="zh-CHT" altLang="en-US" dirty="0" smtClean="0"/>
              <a:t>。我的母親聽了這些</a:t>
            </a:r>
            <a:r>
              <a:rPr lang="zh-CHT" altLang="en-US" dirty="0"/>
              <a:t>話，依舊不放心，更加苦苦哀求，痛哭流涕</a:t>
            </a:r>
            <a:r>
              <a:rPr lang="zh-CHT" altLang="en-US" dirty="0" smtClean="0"/>
              <a:t>，纏</a:t>
            </a:r>
            <a:r>
              <a:rPr lang="zh-CHT" altLang="en-US" dirty="0"/>
              <a:t>得</a:t>
            </a:r>
            <a:r>
              <a:rPr lang="zh-CHT" altLang="en-US" dirty="0" smtClean="0"/>
              <a:t>他有些不耐煩而生氣</a:t>
            </a:r>
            <a:r>
              <a:rPr lang="zh-CHT" altLang="en-US" dirty="0"/>
              <a:t>了，便說：“去吧，這樣生活下去吧！你為你的兒子流下如許眼淚，</a:t>
            </a:r>
            <a:r>
              <a:rPr lang="zh-CHT" altLang="en-US" dirty="0" smtClean="0"/>
              <a:t>這樣一個兒子</a:t>
            </a:r>
            <a:r>
              <a:rPr lang="zh-CHT" altLang="en-US" dirty="0"/>
              <a:t>是不可能死亡的！”</a:t>
            </a:r>
          </a:p>
          <a:p>
            <a:endParaRPr lang="en-US" altLang="zh-CHT" dirty="0"/>
          </a:p>
          <a:p>
            <a:r>
              <a:rPr lang="zh-CHT" altLang="en-US" dirty="0" smtClean="0"/>
              <a:t>我的</a:t>
            </a:r>
            <a:r>
              <a:rPr lang="zh-CHT" altLang="en-US" dirty="0"/>
              <a:t>母親和我談話時，屢次提到這事，說她聽到這話，恍如聽到來自天上的聲音。</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12</a:t>
            </a:fld>
            <a:endParaRPr lang="en-US" dirty="0"/>
          </a:p>
        </p:txBody>
      </p:sp>
    </p:spTree>
    <p:extLst>
      <p:ext uri="{BB962C8B-B14F-4D97-AF65-F5344CB8AC3E}">
        <p14:creationId xmlns:p14="http://schemas.microsoft.com/office/powerpoint/2010/main" val="4185827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我離開了塔加斯特城，來到了迦</a:t>
            </a:r>
            <a:r>
              <a:rPr lang="zh-CHT" altLang="en-US" dirty="0" smtClean="0"/>
              <a:t>太基，</a:t>
            </a:r>
            <a:r>
              <a:rPr lang="zh-CN" altLang="en-US" dirty="0" smtClean="0"/>
              <a:t>后到</a:t>
            </a:r>
            <a:r>
              <a:rPr lang="zh-CHT" altLang="en-US" dirty="0"/>
              <a:t>羅</a:t>
            </a:r>
            <a:r>
              <a:rPr lang="zh-CHT" altLang="en-US" dirty="0" smtClean="0"/>
              <a:t>馬，</a:t>
            </a:r>
            <a:r>
              <a:rPr lang="zh-CHT" altLang="en-US" dirty="0"/>
              <a:t>米蘭</a:t>
            </a:r>
            <a:r>
              <a:rPr lang="zh-CHT" altLang="en-US" dirty="0" smtClean="0"/>
              <a:t>教書</a:t>
            </a:r>
            <a:endParaRPr lang="en-US" dirty="0"/>
          </a:p>
        </p:txBody>
      </p:sp>
      <p:sp>
        <p:nvSpPr>
          <p:cNvPr id="3" name="Content Placeholder 2"/>
          <p:cNvSpPr>
            <a:spLocks noGrp="1"/>
          </p:cNvSpPr>
          <p:nvPr>
            <p:ph idx="1"/>
          </p:nvPr>
        </p:nvSpPr>
        <p:spPr/>
        <p:txBody>
          <a:bodyPr/>
          <a:lstStyle/>
          <a:p>
            <a:r>
              <a:rPr lang="ja-JP" altLang="en-US" dirty="0" smtClean="0"/>
              <a:t>公開是</a:t>
            </a:r>
            <a:r>
              <a:rPr lang="ja-JP" altLang="en-US" dirty="0"/>
              <a:t>教授所謂“自由學術”，暗中則使用虛偽的宗教幌子，前者是出於驕傲，後者則由於</a:t>
            </a:r>
            <a:r>
              <a:rPr lang="ja-JP" altLang="en-US" dirty="0" smtClean="0"/>
              <a:t>迷信</a:t>
            </a:r>
            <a:r>
              <a:rPr lang="zh-CN" altLang="en-US" dirty="0" smtClean="0"/>
              <a:t>。（</a:t>
            </a:r>
            <a:r>
              <a:rPr lang="zh-CHT" altLang="en-US" dirty="0" smtClean="0"/>
              <a:t>雄辯術，</a:t>
            </a:r>
            <a:r>
              <a:rPr lang="zh-CHT" altLang="en-US" dirty="0">
                <a:solidFill>
                  <a:schemeClr val="tx1"/>
                </a:solidFill>
              </a:rPr>
              <a:t>摩尼</a:t>
            </a:r>
            <a:r>
              <a:rPr lang="zh-CHT" altLang="en-US" dirty="0" smtClean="0">
                <a:solidFill>
                  <a:schemeClr val="tx1"/>
                </a:solidFill>
              </a:rPr>
              <a:t>教）</a:t>
            </a:r>
            <a:endParaRPr lang="en-US" altLang="zh-CHT" dirty="0" smtClean="0">
              <a:solidFill>
                <a:schemeClr val="tx1"/>
              </a:solidFill>
            </a:endParaRPr>
          </a:p>
          <a:p>
            <a:r>
              <a:rPr lang="zh-CHT" altLang="en-US" dirty="0"/>
              <a:t>我教授著雄辯術，我身為私欲的敗將，卻在出賣教人取勝的爭訟法術</a:t>
            </a:r>
            <a:r>
              <a:rPr lang="zh-CHT" altLang="en-US" dirty="0" smtClean="0"/>
              <a:t>。主啊</a:t>
            </a:r>
            <a:r>
              <a:rPr lang="zh-CHT" altLang="en-US" dirty="0"/>
              <a:t>！你是知道我希望教些好學生、當時所稱的好學生；我一片好意地教他們騙人之道，</a:t>
            </a:r>
            <a:r>
              <a:rPr lang="zh-CHT" altLang="en-US" dirty="0" smtClean="0"/>
              <a:t>不是</a:t>
            </a:r>
            <a:r>
              <a:rPr lang="zh-CHT" altLang="en-US" dirty="0"/>
              <a:t>要他們陷害無辜，但要他們有時去救壞蛋</a:t>
            </a:r>
            <a:r>
              <a:rPr lang="zh-CHT" altLang="en-US" dirty="0" smtClean="0"/>
              <a:t>。</a:t>
            </a:r>
            <a:endParaRPr lang="en-US" altLang="zh-CHT" dirty="0" smtClean="0"/>
          </a:p>
          <a:p>
            <a:r>
              <a:rPr lang="zh-CHT" altLang="en-US" dirty="0" smtClean="0"/>
              <a:t>我的</a:t>
            </a:r>
            <a:r>
              <a:rPr lang="zh-CHT" altLang="en-US" dirty="0"/>
              <a:t>所以願意前往羅馬，不是由於勸我的朋友們所許給我的較優的待遇和較高的</a:t>
            </a:r>
            <a:r>
              <a:rPr lang="zh-CHT" altLang="en-US" dirty="0" smtClean="0"/>
              <a:t>地位</a:t>
            </a:r>
            <a:r>
              <a:rPr lang="zh-CHT" altLang="en-US" dirty="0"/>
              <a:t>，</a:t>
            </a:r>
            <a:r>
              <a:rPr lang="en-US" altLang="zh-CHT" dirty="0"/>
              <a:t>——</a:t>
            </a:r>
            <a:r>
              <a:rPr lang="zh-CHT" altLang="en-US" dirty="0"/>
              <a:t>雖則當時我對二者並非無動於衷</a:t>
            </a:r>
            <a:r>
              <a:rPr lang="en-US" altLang="zh-CHT" dirty="0"/>
              <a:t>——</a:t>
            </a:r>
            <a:r>
              <a:rPr lang="zh-CHT" altLang="en-US" dirty="0"/>
              <a:t>主要的，幾乎唯一的原因，是由於我聽說羅</a:t>
            </a:r>
            <a:r>
              <a:rPr lang="zh-CHT" altLang="en-US" dirty="0" smtClean="0"/>
              <a:t>馬的青年能比較安靜地讀書。</a:t>
            </a:r>
            <a:r>
              <a:rPr lang="zh-CHT" altLang="en-US" dirty="0"/>
              <a:t>不會亂哄哄地、肆無忌憚地沖進另</a:t>
            </a:r>
            <a:r>
              <a:rPr lang="zh-CHT" altLang="en-US" dirty="0" smtClean="0"/>
              <a:t>一位</a:t>
            </a:r>
            <a:r>
              <a:rPr lang="zh-CHT" altLang="en-US" dirty="0"/>
              <a:t>教師的</a:t>
            </a:r>
            <a:r>
              <a:rPr lang="zh-CHT" altLang="en-US" dirty="0" smtClean="0"/>
              <a:t>教室。</a:t>
            </a:r>
            <a:endParaRPr lang="en-US" altLang="zh-CHT" dirty="0" smtClean="0"/>
          </a:p>
          <a:p>
            <a:r>
              <a:rPr lang="zh-CHT" altLang="en-US" dirty="0"/>
              <a:t>我到羅馬了，迎接我的是一頓疾病的</a:t>
            </a:r>
            <a:r>
              <a:rPr lang="zh-CHT" altLang="en-US" dirty="0" smtClean="0"/>
              <a:t>鞭子。</a:t>
            </a:r>
            <a:r>
              <a:rPr lang="zh-CHT" altLang="en-US" dirty="0"/>
              <a:t>我的熱度越來越高，已經瀕於死亡。如果我那時死去，我將到哪里去呢</a:t>
            </a:r>
            <a:r>
              <a:rPr lang="zh-CHT" altLang="en-US" dirty="0" smtClean="0"/>
              <a:t>？</a:t>
            </a:r>
            <a:r>
              <a:rPr lang="zh-CHT" altLang="en-US" dirty="0"/>
              <a:t>我的抱病，我母親並沒有知道，</a:t>
            </a:r>
            <a:r>
              <a:rPr lang="zh-CHT" altLang="en-US" dirty="0" smtClean="0"/>
              <a:t>但她雖則</a:t>
            </a:r>
            <a:r>
              <a:rPr lang="zh-CHT" altLang="en-US" dirty="0"/>
              <a:t>不在，卻為我祈禱；你是無所不在，不論她在哪里，你俯聽她的祈禱；我雖身在</a:t>
            </a:r>
            <a:r>
              <a:rPr lang="zh-CHT" altLang="en-US" dirty="0" smtClean="0"/>
              <a:t>羅馬</a:t>
            </a:r>
            <a:r>
              <a:rPr lang="zh-CHT" altLang="en-US" dirty="0"/>
              <a:t>，你卻憐憫我，恢復我身體的健康，雖則我叛逆的心依舊在痼疾之中。</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13</a:t>
            </a:fld>
            <a:endParaRPr lang="en-US" dirty="0"/>
          </a:p>
        </p:txBody>
      </p:sp>
    </p:spTree>
    <p:extLst>
      <p:ext uri="{BB962C8B-B14F-4D97-AF65-F5344CB8AC3E}">
        <p14:creationId xmlns:p14="http://schemas.microsoft.com/office/powerpoint/2010/main" val="578332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我是多麼可憐</a:t>
            </a:r>
            <a:endParaRPr lang="en-US" dirty="0"/>
          </a:p>
        </p:txBody>
      </p:sp>
      <p:sp>
        <p:nvSpPr>
          <p:cNvPr id="3" name="Content Placeholder 2"/>
          <p:cNvSpPr>
            <a:spLocks noGrp="1"/>
          </p:cNvSpPr>
          <p:nvPr>
            <p:ph idx="1"/>
          </p:nvPr>
        </p:nvSpPr>
        <p:spPr/>
        <p:txBody>
          <a:bodyPr>
            <a:normAutofit/>
          </a:bodyPr>
          <a:lstStyle/>
          <a:p>
            <a:r>
              <a:rPr lang="zh-CHT" altLang="en-US" dirty="0" smtClean="0"/>
              <a:t>你採取什麼辦法促使我感覺到處境的可憐呢</a:t>
            </a:r>
            <a:r>
              <a:rPr lang="zh-CHT" altLang="en-US" dirty="0"/>
              <a:t>？這是在我準備朗誦一篇歌頌皇帝的文章的那一天</a:t>
            </a:r>
            <a:r>
              <a:rPr lang="zh-CHT" altLang="en-US" dirty="0" smtClean="0"/>
              <a:t>。</a:t>
            </a:r>
            <a:endParaRPr lang="en-US" altLang="zh-CHT" dirty="0" smtClean="0"/>
          </a:p>
          <a:p>
            <a:endParaRPr lang="en-US" altLang="zh-CHT" dirty="0" smtClean="0"/>
          </a:p>
          <a:p>
            <a:r>
              <a:rPr lang="zh-CHT" altLang="en-US" dirty="0" smtClean="0"/>
              <a:t>我走過</a:t>
            </a:r>
            <a:r>
              <a:rPr lang="zh-CHT" altLang="en-US" dirty="0"/>
              <a:t>米蘭某一條街道時</a:t>
            </a:r>
            <a:r>
              <a:rPr lang="zh-CHT" altLang="en-US" dirty="0" smtClean="0"/>
              <a:t>，看見一個貧窶</a:t>
            </a:r>
            <a:r>
              <a:rPr lang="zh-CHT" altLang="en-US" dirty="0"/>
              <a:t>的乞丐，大概喝飽了酒，欣欣然自得其樂。我不禁歎息著對</a:t>
            </a:r>
            <a:r>
              <a:rPr lang="zh-CHT" altLang="en-US" dirty="0" smtClean="0"/>
              <a:t>同行的幾個朋友說起</a:t>
            </a:r>
            <a:r>
              <a:rPr lang="zh-CHT" altLang="en-US" dirty="0"/>
              <a:t>，</a:t>
            </a:r>
            <a:r>
              <a:rPr lang="zh-CHT" altLang="en-US" dirty="0" smtClean="0"/>
              <a:t>我們在</a:t>
            </a:r>
            <a:r>
              <a:rPr lang="zh-CHT" altLang="en-US" dirty="0"/>
              <a:t>欲望的刺激下費盡心機作出如許努力，而所背負的</a:t>
            </a:r>
            <a:r>
              <a:rPr lang="zh-CHT" altLang="en-US" dirty="0" smtClean="0"/>
              <a:t>不幸的包袱卻越來越沉</a:t>
            </a:r>
            <a:r>
              <a:rPr lang="zh-CHT" altLang="en-US" dirty="0"/>
              <a:t>重的壓在我身上，我們所求的不過是安穩的快樂，</a:t>
            </a:r>
            <a:r>
              <a:rPr lang="zh-CHT" altLang="en-US" dirty="0" smtClean="0"/>
              <a:t>這乞丐卻已先我而得</a:t>
            </a:r>
            <a:r>
              <a:rPr lang="zh-CHT" altLang="en-US" dirty="0"/>
              <a:t>，而我們還可能終無所獲。這個乞丐花得幾文錢，便獲得當前的滿足，而我正在艱辛困</a:t>
            </a:r>
            <a:r>
              <a:rPr lang="zh-CHT" altLang="en-US" dirty="0" smtClean="0"/>
              <a:t>頓中百般追</a:t>
            </a:r>
            <a:r>
              <a:rPr lang="zh-CHT" altLang="en-US" dirty="0"/>
              <a:t>尋</a:t>
            </a:r>
            <a:r>
              <a:rPr lang="zh-CHT" altLang="en-US" dirty="0" smtClean="0"/>
              <a:t>。</a:t>
            </a:r>
            <a:endParaRPr lang="en-US" altLang="zh-CHT" dirty="0"/>
          </a:p>
          <a:p>
            <a:r>
              <a:rPr lang="zh-CHT" altLang="en-US" dirty="0" smtClean="0"/>
              <a:t>果然</a:t>
            </a:r>
            <a:r>
              <a:rPr lang="zh-CHT" altLang="en-US" dirty="0"/>
              <a:t>他所得的快樂並非真正的快樂，可是我所貪求的比這更屬渺茫。總之他</a:t>
            </a:r>
            <a:r>
              <a:rPr lang="zh-CHT" altLang="en-US" dirty="0" smtClean="0"/>
              <a:t>是興高采烈</a:t>
            </a:r>
            <a:r>
              <a:rPr lang="zh-CHT" altLang="en-US" dirty="0"/>
              <a:t>，我是神情頹喪，他是無憂無慮，我是顧慮重重</a:t>
            </a:r>
            <a:r>
              <a:rPr lang="zh-CHT" altLang="en-US" dirty="0" smtClean="0"/>
              <a:t>。</a:t>
            </a:r>
            <a:endParaRPr lang="en-US" altLang="zh-CHT" dirty="0" smtClean="0"/>
          </a:p>
          <a:p>
            <a:endParaRPr lang="en-US" altLang="zh-CHT" dirty="0" smtClean="0"/>
          </a:p>
          <a:p>
            <a:r>
              <a:rPr lang="zh-CHT" altLang="en-US" dirty="0" smtClean="0"/>
              <a:t>如果</a:t>
            </a:r>
            <a:r>
              <a:rPr lang="zh-CHT" altLang="en-US" dirty="0"/>
              <a:t>有人問我：“</a:t>
            </a:r>
            <a:r>
              <a:rPr lang="zh-CHT" altLang="en-US" dirty="0" smtClean="0"/>
              <a:t>你願意快樂呢</a:t>
            </a:r>
            <a:r>
              <a:rPr lang="zh-CHT" altLang="en-US" dirty="0"/>
              <a:t>，還是願意憂患？”當然我回答說：“願意快樂。”如果再問我：“</a:t>
            </a:r>
            <a:r>
              <a:rPr lang="zh-CHT" altLang="en-US" dirty="0" smtClean="0"/>
              <a:t>你願意和那個乞丐一樣</a:t>
            </a:r>
            <a:r>
              <a:rPr lang="zh-CHT" altLang="en-US" dirty="0"/>
              <a:t>，還是像你現在這樣？”我卻仍願在徊徨疑慮中與我周旋</a:t>
            </a:r>
            <a:r>
              <a:rPr lang="zh-CHT" altLang="en-US" dirty="0" smtClean="0"/>
              <a:t>。</a:t>
            </a:r>
            <a:endParaRPr lang="en-US" altLang="zh-CHT" dirty="0" smtClean="0"/>
          </a:p>
          <a:p>
            <a:r>
              <a:rPr lang="zh-CHT" altLang="en-US" dirty="0" smtClean="0"/>
              <a:t>我的學</a:t>
            </a:r>
            <a:r>
              <a:rPr lang="zh-CHT" altLang="en-US" dirty="0"/>
              <a:t>問並不給我快樂，不過是取悅於</a:t>
            </a:r>
            <a:r>
              <a:rPr lang="zh-CHT" altLang="en-US" dirty="0" smtClean="0"/>
              <a:t>他人的一套伎倆</a:t>
            </a:r>
            <a:r>
              <a:rPr lang="zh-CHT" altLang="en-US" dirty="0"/>
              <a:t>，不是為教育人們，只是討人們的歡喜。</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14</a:t>
            </a:fld>
            <a:endParaRPr lang="en-US" dirty="0"/>
          </a:p>
        </p:txBody>
      </p:sp>
    </p:spTree>
    <p:extLst>
      <p:ext uri="{BB962C8B-B14F-4D97-AF65-F5344CB8AC3E}">
        <p14:creationId xmlns:p14="http://schemas.microsoft.com/office/powerpoint/2010/main" val="14480840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罪惡正在不斷增長</a:t>
            </a:r>
            <a:endParaRPr lang="en-US" dirty="0"/>
          </a:p>
        </p:txBody>
      </p:sp>
      <p:sp>
        <p:nvSpPr>
          <p:cNvPr id="3" name="Content Placeholder 2"/>
          <p:cNvSpPr>
            <a:spLocks noGrp="1"/>
          </p:cNvSpPr>
          <p:nvPr>
            <p:ph idx="1"/>
          </p:nvPr>
        </p:nvSpPr>
        <p:spPr/>
        <p:txBody>
          <a:bodyPr/>
          <a:lstStyle/>
          <a:p>
            <a:r>
              <a:rPr lang="zh-CHT" altLang="en-US" dirty="0"/>
              <a:t>不斷有人催促我結婚。我也向人提出婚姻的請求，對方也已經答應</a:t>
            </a:r>
            <a:r>
              <a:rPr lang="zh-CHT" altLang="en-US" dirty="0" smtClean="0"/>
              <a:t>；</a:t>
            </a:r>
            <a:endParaRPr lang="en-US" altLang="zh-CHT" dirty="0" smtClean="0"/>
          </a:p>
          <a:p>
            <a:r>
              <a:rPr lang="zh-CHT" altLang="en-US" dirty="0" smtClean="0"/>
              <a:t>我的罪惡</a:t>
            </a:r>
            <a:r>
              <a:rPr lang="zh-CHT" altLang="en-US" dirty="0"/>
              <a:t>正在不斷增長。經常和我同居的那個女子，視為我結婚的障礙，竟被迫和我</a:t>
            </a:r>
            <a:r>
              <a:rPr lang="zh-CHT" altLang="en-US" dirty="0" smtClean="0"/>
              <a:t>分離</a:t>
            </a:r>
            <a:r>
              <a:rPr lang="zh-CHT" altLang="en-US" dirty="0"/>
              <a:t>了。我的心本來為她所佔有，因此如受刀割</a:t>
            </a:r>
            <a:r>
              <a:rPr lang="zh-CHT" altLang="en-US" dirty="0" smtClean="0"/>
              <a:t>。她</a:t>
            </a:r>
            <a:r>
              <a:rPr lang="zh-CHT" altLang="en-US" dirty="0"/>
              <a:t>回到非洲</a:t>
            </a:r>
            <a:r>
              <a:rPr lang="zh-CHT" altLang="en-US" dirty="0" smtClean="0"/>
              <a:t>，向你</a:t>
            </a:r>
            <a:r>
              <a:rPr lang="zh-CHT" altLang="en-US" dirty="0"/>
              <a:t>主立誓不再和任何男子交往。她把我們兩人的私生子留在我身邊</a:t>
            </a:r>
            <a:r>
              <a:rPr lang="zh-CHT" altLang="en-US" dirty="0" smtClean="0"/>
              <a:t>。</a:t>
            </a:r>
            <a:endParaRPr lang="en-US" altLang="zh-CHT" dirty="0" smtClean="0"/>
          </a:p>
          <a:p>
            <a:r>
              <a:rPr lang="zh-CHT" altLang="en-US" dirty="0" smtClean="0"/>
              <a:t>但</a:t>
            </a:r>
            <a:r>
              <a:rPr lang="zh-CHT" altLang="en-US" dirty="0"/>
              <a:t>是不幸的我，還比不上一個女子，不能等待兩年後才能娶妻，我何嘗愛婚姻，不過</a:t>
            </a:r>
            <a:r>
              <a:rPr lang="zh-CHT" altLang="en-US" dirty="0" smtClean="0"/>
              <a:t>是受肉</a:t>
            </a:r>
            <a:r>
              <a:rPr lang="zh-CHT" altLang="en-US" dirty="0"/>
              <a:t>情的驅使，我又去找尋另一個物件，一個情婦</a:t>
            </a:r>
            <a:r>
              <a:rPr lang="zh-CHT" altLang="en-US" dirty="0" smtClean="0"/>
              <a:t>，直</a:t>
            </a:r>
            <a:r>
              <a:rPr lang="zh-CHT" altLang="en-US" dirty="0"/>
              <a:t>至正式結婚。</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15</a:t>
            </a:fld>
            <a:endParaRPr lang="en-US" dirty="0"/>
          </a:p>
        </p:txBody>
      </p:sp>
    </p:spTree>
    <p:extLst>
      <p:ext uri="{BB962C8B-B14F-4D97-AF65-F5344CB8AC3E}">
        <p14:creationId xmlns:p14="http://schemas.microsoft.com/office/powerpoint/2010/main" val="1980058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HT" altLang="en-US" dirty="0"/>
              <a:t>奧古斯丁在米蘭寓所的花園中散步，聖靈催逼他回頭。</a:t>
            </a:r>
            <a:r>
              <a:rPr lang="en-US" altLang="zh-CHT" dirty="0"/>
              <a:t/>
            </a:r>
            <a:br>
              <a:rPr lang="en-US" altLang="zh-CHT" dirty="0"/>
            </a:br>
            <a:endParaRPr lang="en-US" dirty="0"/>
          </a:p>
        </p:txBody>
      </p:sp>
      <p:sp>
        <p:nvSpPr>
          <p:cNvPr id="3" name="Content Placeholder 2"/>
          <p:cNvSpPr>
            <a:spLocks noGrp="1"/>
          </p:cNvSpPr>
          <p:nvPr>
            <p:ph idx="1"/>
          </p:nvPr>
        </p:nvSpPr>
        <p:spPr/>
        <p:txBody>
          <a:bodyPr>
            <a:normAutofit/>
          </a:bodyPr>
          <a:lstStyle/>
          <a:p>
            <a:r>
              <a:rPr lang="zh-CHT" altLang="en-US" dirty="0" smtClean="0">
                <a:solidFill>
                  <a:schemeClr val="tx1"/>
                </a:solidFill>
              </a:rPr>
              <a:t>“我靈</a:t>
            </a:r>
            <a:r>
              <a:rPr lang="zh-CHT" altLang="en-US" dirty="0">
                <a:solidFill>
                  <a:schemeClr val="tx1"/>
                </a:solidFill>
              </a:rPr>
              <a:t>魂深處，我的思想把我的全部罪狀羅列於我心目之前。巨大的風暴起來了，帶著</a:t>
            </a:r>
            <a:r>
              <a:rPr lang="zh-CHT" altLang="en-US" dirty="0" smtClean="0">
                <a:solidFill>
                  <a:schemeClr val="tx1"/>
                </a:solidFill>
              </a:rPr>
              <a:t>傾盆的淚</a:t>
            </a:r>
            <a:r>
              <a:rPr lang="zh-CHT" altLang="en-US" dirty="0">
                <a:solidFill>
                  <a:schemeClr val="tx1"/>
                </a:solidFill>
              </a:rPr>
              <a:t>雨。為了使我能嚎啕大哭，便起身離開了阿利比烏斯</a:t>
            </a:r>
            <a:r>
              <a:rPr lang="zh-CHT" altLang="en-US" dirty="0" smtClean="0">
                <a:solidFill>
                  <a:schemeClr val="tx1"/>
                </a:solidFill>
              </a:rPr>
              <a:t>，我覺得我獨自一人更適宜於盡</a:t>
            </a:r>
            <a:r>
              <a:rPr lang="zh-CHT" altLang="en-US" dirty="0">
                <a:solidFill>
                  <a:schemeClr val="tx1"/>
                </a:solidFill>
              </a:rPr>
              <a:t>情</a:t>
            </a:r>
            <a:r>
              <a:rPr lang="zh-CHT" altLang="en-US" dirty="0" smtClean="0">
                <a:solidFill>
                  <a:schemeClr val="tx1"/>
                </a:solidFill>
              </a:rPr>
              <a:t>痛哭”</a:t>
            </a:r>
            <a:endParaRPr lang="en-US" altLang="zh-CHT" dirty="0"/>
          </a:p>
          <a:p>
            <a:r>
              <a:rPr lang="zh-CHT" altLang="en-US" dirty="0" smtClean="0"/>
              <a:t>“我不知道怎樣去躺在一棵</a:t>
            </a:r>
            <a:r>
              <a:rPr lang="zh-CHT" altLang="en-US" dirty="0"/>
              <a:t>無花果樹下，</a:t>
            </a:r>
            <a:r>
              <a:rPr lang="zh-CHT" altLang="en-US" dirty="0" smtClean="0"/>
              <a:t>盡讓淚水奪眶而</a:t>
            </a:r>
            <a:r>
              <a:rPr lang="zh-CHT" altLang="en-US" dirty="0"/>
              <a:t>出。這是我向你奉</a:t>
            </a:r>
            <a:r>
              <a:rPr lang="zh-CHT" altLang="en-US" dirty="0" smtClean="0"/>
              <a:t>上的祭獻</a:t>
            </a:r>
            <a:r>
              <a:rPr lang="zh-CHT" altLang="en-US" dirty="0"/>
              <a:t>。我向你說了許多話，字句已記不起，</a:t>
            </a:r>
            <a:r>
              <a:rPr lang="zh-CHT" altLang="en-US" dirty="0" smtClean="0"/>
              <a:t>意思是如</a:t>
            </a:r>
            <a:r>
              <a:rPr lang="zh-CHT" altLang="en-US" dirty="0"/>
              <a:t>此：“主啊，你的發怒到何時為止？請你不要記著我過去的罪惡</a:t>
            </a:r>
            <a:r>
              <a:rPr lang="zh-CHT" altLang="en-US" dirty="0" smtClean="0"/>
              <a:t>。我覺</a:t>
            </a:r>
            <a:r>
              <a:rPr lang="zh-CHT" altLang="en-US" dirty="0"/>
              <a:t>得</a:t>
            </a:r>
            <a:r>
              <a:rPr lang="zh-CHT" altLang="en-US" dirty="0" smtClean="0"/>
              <a:t>我的罪惡還抓</a:t>
            </a:r>
            <a:r>
              <a:rPr lang="zh-CHT" altLang="en-US" dirty="0"/>
              <a:t>住我不放</a:t>
            </a:r>
            <a:r>
              <a:rPr lang="zh-CHT" altLang="en-US" dirty="0" smtClean="0"/>
              <a:t>。”</a:t>
            </a:r>
            <a:endParaRPr lang="en-US" altLang="zh-CHT" dirty="0" smtClean="0"/>
          </a:p>
          <a:p>
            <a:r>
              <a:rPr lang="zh-CHT" altLang="en-US" dirty="0" smtClean="0"/>
              <a:t>我嗚咽著喊</a:t>
            </a:r>
            <a:r>
              <a:rPr lang="zh-CHT" altLang="en-US" dirty="0"/>
              <a:t>道：“還要多少時候？還要多少時候？明天嗎？又是明天！為</a:t>
            </a:r>
            <a:r>
              <a:rPr lang="zh-CHT" altLang="en-US" dirty="0" smtClean="0"/>
              <a:t>何不</a:t>
            </a:r>
            <a:r>
              <a:rPr lang="zh-CHT" altLang="en-US" dirty="0"/>
              <a:t>是現在？為何不是此時此刻結束我的罪惡史？</a:t>
            </a:r>
            <a:r>
              <a:rPr lang="zh-CHT" altLang="en-US" dirty="0" smtClean="0"/>
              <a:t>”</a:t>
            </a:r>
            <a:endParaRPr lang="en-US" altLang="zh-CHT" dirty="0"/>
          </a:p>
          <a:p>
            <a:r>
              <a:rPr lang="zh-CHT" altLang="en-US" dirty="0">
                <a:solidFill>
                  <a:schemeClr val="tx1"/>
                </a:solidFill>
              </a:rPr>
              <a:t>突然我聽見從鄰近一所屋中傳來一個孩</a:t>
            </a:r>
            <a:r>
              <a:rPr lang="zh-CHT" altLang="en-US" dirty="0" smtClean="0">
                <a:solidFill>
                  <a:schemeClr val="tx1"/>
                </a:solidFill>
              </a:rPr>
              <a:t>子的聲音</a:t>
            </a:r>
            <a:r>
              <a:rPr lang="zh-CN" altLang="zh-CHT" dirty="0">
                <a:solidFill>
                  <a:schemeClr val="tx1"/>
                </a:solidFill>
              </a:rPr>
              <a:t>。</a:t>
            </a:r>
            <a:r>
              <a:rPr lang="zh-CHT" altLang="en-US" dirty="0" smtClean="0">
                <a:solidFill>
                  <a:schemeClr val="tx1"/>
                </a:solidFill>
              </a:rPr>
              <a:t>我分不清是男孩子或女孩</a:t>
            </a:r>
            <a:r>
              <a:rPr lang="zh-CHT" altLang="en-US" dirty="0">
                <a:solidFill>
                  <a:schemeClr val="tx1"/>
                </a:solidFill>
              </a:rPr>
              <a:t>子的聲音</a:t>
            </a:r>
            <a:r>
              <a:rPr lang="en-US" altLang="zh-CHT" dirty="0">
                <a:solidFill>
                  <a:schemeClr val="tx1"/>
                </a:solidFill>
              </a:rPr>
              <a:t>——</a:t>
            </a:r>
            <a:r>
              <a:rPr lang="zh-CHT" altLang="en-US" dirty="0">
                <a:solidFill>
                  <a:schemeClr val="tx1"/>
                </a:solidFill>
              </a:rPr>
              <a:t>反復唱著：“拿著，讀吧！拿著，讀吧！”立刻</a:t>
            </a:r>
            <a:r>
              <a:rPr lang="zh-CHT" altLang="en-US" dirty="0" smtClean="0">
                <a:solidFill>
                  <a:schemeClr val="tx1"/>
                </a:solidFill>
              </a:rPr>
              <a:t>我的面色變</a:t>
            </a:r>
            <a:r>
              <a:rPr lang="zh-CHT" altLang="en-US" dirty="0">
                <a:solidFill>
                  <a:schemeClr val="tx1"/>
                </a:solidFill>
              </a:rPr>
              <a:t>了，我集中注意力回想是否聽見過孩子們遊戲時有這樣幾句山歌；我</a:t>
            </a:r>
            <a:r>
              <a:rPr lang="zh-CHT" altLang="en-US" dirty="0" smtClean="0">
                <a:solidFill>
                  <a:schemeClr val="tx1"/>
                </a:solidFill>
              </a:rPr>
              <a:t>完全想不起來</a:t>
            </a:r>
            <a:r>
              <a:rPr lang="zh-CHT" altLang="en-US" dirty="0">
                <a:solidFill>
                  <a:schemeClr val="tx1"/>
                </a:solidFill>
              </a:rPr>
              <a:t>。我壓制了眼淚的攻勢，站起身來。我找不到其他解釋，這一定是神的命令，</a:t>
            </a:r>
            <a:r>
              <a:rPr lang="zh-CHT" altLang="en-US" dirty="0" smtClean="0">
                <a:solidFill>
                  <a:schemeClr val="tx1"/>
                </a:solidFill>
              </a:rPr>
              <a:t>叫我翻開書來</a:t>
            </a:r>
            <a:r>
              <a:rPr lang="zh-CHT" altLang="en-US" dirty="0">
                <a:solidFill>
                  <a:schemeClr val="tx1"/>
                </a:solidFill>
              </a:rPr>
              <a:t>，看到哪一章就讀哪一章。</a:t>
            </a:r>
            <a:endParaRPr lang="en-US" altLang="zh-CHT" dirty="0"/>
          </a:p>
          <a:p>
            <a:r>
              <a:rPr lang="zh-CHT" altLang="en-US" dirty="0"/>
              <a:t>我急忙回到阿利比烏斯坐的地方，因為我起身時，把使徒的書信集留在那裏。我抓到</a:t>
            </a:r>
            <a:r>
              <a:rPr lang="zh-CHT" altLang="en-US" dirty="0" smtClean="0"/>
              <a:t>手中</a:t>
            </a:r>
            <a:r>
              <a:rPr lang="zh-CHT" altLang="en-US" dirty="0"/>
              <a:t>，翻開來，默默讀著我最先看到的一章：“不可耽於酒食，不可溺於淫蕩，</a:t>
            </a:r>
            <a:r>
              <a:rPr lang="zh-CHT" altLang="en-US" dirty="0" smtClean="0"/>
              <a:t>不可趨於競爭嫉妒</a:t>
            </a:r>
            <a:r>
              <a:rPr lang="zh-CHT" altLang="en-US" dirty="0"/>
              <a:t>，應被服主耶穌基督，勿使縱恣於肉體的嗜欲。</a:t>
            </a:r>
            <a:r>
              <a:rPr lang="zh-CHT" altLang="en-US" dirty="0" smtClean="0"/>
              <a:t>”我不想再讀</a:t>
            </a:r>
            <a:r>
              <a:rPr lang="zh-CHT" altLang="en-US" dirty="0"/>
              <a:t>下去，也不需要再讀</a:t>
            </a:r>
            <a:r>
              <a:rPr lang="zh-CHT" altLang="en-US" dirty="0" smtClean="0"/>
              <a:t>下去</a:t>
            </a:r>
            <a:r>
              <a:rPr lang="zh-CHT" altLang="en-US" dirty="0"/>
              <a:t>了。我讀完這一節，頓覺有一道恬靜的光射到心中，潰散了陰霾籠罩的疑陣。 </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16</a:t>
            </a:fld>
            <a:endParaRPr lang="en-US" dirty="0"/>
          </a:p>
        </p:txBody>
      </p:sp>
    </p:spTree>
    <p:extLst>
      <p:ext uri="{BB962C8B-B14F-4D97-AF65-F5344CB8AC3E}">
        <p14:creationId xmlns:p14="http://schemas.microsoft.com/office/powerpoint/2010/main" val="4189527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我現在還有何事可為？</a:t>
            </a:r>
            <a:endParaRPr lang="en-US" dirty="0"/>
          </a:p>
        </p:txBody>
      </p:sp>
      <p:sp>
        <p:nvSpPr>
          <p:cNvPr id="3" name="Content Placeholder 2"/>
          <p:cNvSpPr>
            <a:spLocks noGrp="1"/>
          </p:cNvSpPr>
          <p:nvPr>
            <p:ph idx="1"/>
          </p:nvPr>
        </p:nvSpPr>
        <p:spPr/>
        <p:txBody>
          <a:bodyPr>
            <a:normAutofit/>
          </a:bodyPr>
          <a:lstStyle/>
          <a:p>
            <a:r>
              <a:rPr lang="zh-CHT" altLang="en-US" dirty="0"/>
              <a:t>相近她去世前的某一天</a:t>
            </a:r>
            <a:r>
              <a:rPr lang="zh-CHT" altLang="en-US" dirty="0" smtClean="0"/>
              <a:t>，你冥冥之中安排著</a:t>
            </a:r>
            <a:r>
              <a:rPr lang="zh-CHT" altLang="en-US" dirty="0"/>
              <a:t>，使我們母子兩人憑在一個視窗，縱目於室外的花園，這時我們小住於遠隔塵囂的</a:t>
            </a:r>
            <a:r>
              <a:rPr lang="zh-CHT" altLang="en-US" dirty="0" smtClean="0"/>
              <a:t>梯伯</a:t>
            </a:r>
            <a:r>
              <a:rPr lang="zh-CHT" altLang="en-US" dirty="0"/>
              <a:t>河口；長途跋涉之後，稍事休息，即欲掛帆渡海。我們兩人非常恬適地談著，“撇開了</a:t>
            </a:r>
            <a:r>
              <a:rPr lang="zh-CHT" altLang="en-US" dirty="0" smtClean="0"/>
              <a:t>以前</a:t>
            </a:r>
            <a:r>
              <a:rPr lang="zh-CHT" altLang="en-US" dirty="0"/>
              <a:t>種種，嚮往著以後種種</a:t>
            </a:r>
            <a:r>
              <a:rPr lang="zh-CHT" altLang="en-US" dirty="0" smtClean="0"/>
              <a:t>”</a:t>
            </a:r>
            <a:endParaRPr lang="en-US" dirty="0" smtClean="0"/>
          </a:p>
          <a:p>
            <a:r>
              <a:rPr lang="zh-CN" altLang="en-US" dirty="0" smtClean="0"/>
              <a:t>她</a:t>
            </a:r>
            <a:r>
              <a:rPr lang="zh-CHT" altLang="en-US" dirty="0" smtClean="0"/>
              <a:t>對我說</a:t>
            </a:r>
            <a:r>
              <a:rPr lang="zh-CHT" altLang="en-US" dirty="0"/>
              <a:t>：“我兒，以我而言，</a:t>
            </a:r>
            <a:r>
              <a:rPr lang="zh-CHT" altLang="en-US" dirty="0" smtClean="0"/>
              <a:t>此生已毫無留戀之處</a:t>
            </a:r>
            <a:r>
              <a:rPr lang="zh-CHT" altLang="en-US" dirty="0"/>
              <a:t>。我不知道還有何事可為，為何再留在此世；我的願望都已滿足。</a:t>
            </a:r>
            <a:r>
              <a:rPr lang="zh-CHT" altLang="en-US" dirty="0" smtClean="0"/>
              <a:t>過去的所以要暫留此</a:t>
            </a:r>
            <a:r>
              <a:rPr lang="zh-CHT" altLang="en-US" dirty="0"/>
              <a:t>世，不過是望你在我去世之前成為基督公教徒。而天主的恩賚超越我本來的願望，</a:t>
            </a:r>
            <a:r>
              <a:rPr lang="zh-CHT" altLang="en-US" dirty="0" smtClean="0"/>
              <a:t>使我見到你竟能輕</a:t>
            </a:r>
            <a:r>
              <a:rPr lang="zh-CHT" altLang="en-US" dirty="0"/>
              <a:t>視人世的幸福，成為天主的僕人。我還要做些什麼？</a:t>
            </a:r>
            <a:r>
              <a:rPr lang="zh-CHT" altLang="en-US" dirty="0" smtClean="0"/>
              <a:t>”</a:t>
            </a:r>
            <a:endParaRPr lang="en-US" dirty="0" smtClean="0"/>
          </a:p>
          <a:p>
            <a:r>
              <a:rPr lang="zh-CHT" altLang="en-US" dirty="0"/>
              <a:t>我回答她的話已經記不清楚了。大約五天之後，她發熱病倒了。</a:t>
            </a:r>
            <a:r>
              <a:rPr lang="zh-CHT" altLang="en-US" dirty="0" smtClean="0"/>
              <a:t>病中說</a:t>
            </a:r>
            <a:r>
              <a:rPr lang="zh-CHT" altLang="en-US" dirty="0"/>
              <a:t>：“你們將你們</a:t>
            </a:r>
            <a:r>
              <a:rPr lang="zh-CHT" altLang="en-US" dirty="0" smtClean="0"/>
              <a:t>的母親葬在這裏</a:t>
            </a:r>
            <a:r>
              <a:rPr lang="zh-CHT" altLang="en-US" dirty="0"/>
              <a:t>。”我不作聲，竭力忍住眼淚。我的弟弟表示最好是回</a:t>
            </a:r>
            <a:r>
              <a:rPr lang="zh-CHT" altLang="en-US" dirty="0" smtClean="0"/>
              <a:t>到本鄉。她聽了用責備</a:t>
            </a:r>
            <a:r>
              <a:rPr lang="zh-CHT" altLang="en-US" dirty="0"/>
              <a:t>的目光望著</a:t>
            </a:r>
            <a:r>
              <a:rPr lang="zh-CHT" altLang="en-US" dirty="0" smtClean="0"/>
              <a:t>他，</a:t>
            </a:r>
            <a:r>
              <a:rPr lang="zh-CHT" altLang="en-US" dirty="0"/>
              <a:t>後又望著我說</a:t>
            </a:r>
            <a:r>
              <a:rPr lang="zh-CHT" altLang="en-US" dirty="0" smtClean="0"/>
              <a:t>： “</a:t>
            </a:r>
            <a:r>
              <a:rPr lang="zh-CHT" altLang="en-US" dirty="0"/>
              <a:t>隨便你們葬我在哪里，不要為此操心。我要求你們一件事：以後</a:t>
            </a:r>
            <a:r>
              <a:rPr lang="zh-CHT" altLang="en-US" dirty="0" smtClean="0"/>
              <a:t>你們不論到什麼</a:t>
            </a:r>
            <a:r>
              <a:rPr lang="zh-CHT" altLang="en-US" dirty="0"/>
              <a:t>地方，在天主台前要想起我</a:t>
            </a:r>
            <a:r>
              <a:rPr lang="zh-CHT" altLang="en-US" dirty="0" smtClean="0"/>
              <a:t>。</a:t>
            </a:r>
            <a:endParaRPr lang="en-US" altLang="zh-CHT" dirty="0" smtClean="0"/>
          </a:p>
          <a:p>
            <a:r>
              <a:rPr lang="zh-CHT" altLang="en-US" dirty="0" smtClean="0"/>
              <a:t>我想起她</a:t>
            </a:r>
            <a:r>
              <a:rPr lang="zh-CHT" altLang="en-US" dirty="0"/>
              <a:t>自知不久于人世，曾亦非常關心死後埋骨之處，預備與丈夫合葬</a:t>
            </a:r>
            <a:r>
              <a:rPr lang="zh-CHT" altLang="en-US" dirty="0" smtClean="0"/>
              <a:t>。你在何時以無量慈愛使這</a:t>
            </a:r>
            <a:r>
              <a:rPr lang="zh-CHT" altLang="en-US" dirty="0"/>
              <a:t>種無聊的願望從她心中剔去，我不得而知</a:t>
            </a:r>
            <a:r>
              <a:rPr lang="zh-CHT" altLang="en-US" dirty="0" smtClean="0"/>
              <a:t>；其</a:t>
            </a:r>
            <a:r>
              <a:rPr lang="zh-CHT" altLang="en-US" dirty="0"/>
              <a:t>實在我們憑窗談論中，她說：“我現在還有何事可為？”的時候，</a:t>
            </a:r>
            <a:r>
              <a:rPr lang="zh-CHT" altLang="en-US" dirty="0" smtClean="0"/>
              <a:t>也已經不表示懷有死於故鄉</a:t>
            </a:r>
            <a:r>
              <a:rPr lang="zh-CHT" altLang="en-US" dirty="0"/>
              <a:t>的願望了。</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17</a:t>
            </a:fld>
            <a:endParaRPr lang="en-US" dirty="0"/>
          </a:p>
        </p:txBody>
      </p:sp>
    </p:spTree>
    <p:extLst>
      <p:ext uri="{BB962C8B-B14F-4D97-AF65-F5344CB8AC3E}">
        <p14:creationId xmlns:p14="http://schemas.microsoft.com/office/powerpoint/2010/main" val="1877436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HT" altLang="en-US" dirty="0"/>
              <a:t>以後你們不論到什麼地方，在天主台前要想起我</a:t>
            </a:r>
            <a:endParaRPr lang="en-US" dirty="0"/>
          </a:p>
        </p:txBody>
      </p:sp>
      <p:sp>
        <p:nvSpPr>
          <p:cNvPr id="3" name="Content Placeholder 2"/>
          <p:cNvSpPr>
            <a:spLocks noGrp="1"/>
          </p:cNvSpPr>
          <p:nvPr>
            <p:ph idx="1"/>
          </p:nvPr>
        </p:nvSpPr>
        <p:spPr/>
        <p:txBody>
          <a:bodyPr/>
          <a:lstStyle/>
          <a:p>
            <a:r>
              <a:rPr lang="zh-CHT" altLang="en-US" dirty="0"/>
              <a:t>請你“對我的靈魂說：我是你的救援。</a:t>
            </a:r>
            <a:r>
              <a:rPr lang="zh-CHT" altLang="en-US" dirty="0" smtClean="0"/>
              <a:t>”我</a:t>
            </a:r>
            <a:r>
              <a:rPr lang="zh-CHT" altLang="en-US" dirty="0"/>
              <a:t>是誰？我是怎樣一</a:t>
            </a:r>
            <a:r>
              <a:rPr lang="zh-CHT" altLang="en-US" dirty="0" smtClean="0"/>
              <a:t>個人</a:t>
            </a:r>
            <a:r>
              <a:rPr lang="zh-CHT" altLang="en-US" dirty="0"/>
              <a:t>？什麼壞事我沒有做過？即使不做，至少說過；即使不說，至少想過</a:t>
            </a:r>
            <a:r>
              <a:rPr lang="zh-CHT" altLang="en-US" dirty="0" smtClean="0"/>
              <a:t>。</a:t>
            </a:r>
            <a:endParaRPr lang="en-US" altLang="zh-CHT" dirty="0" smtClean="0"/>
          </a:p>
          <a:p>
            <a:r>
              <a:rPr lang="zh-CHT" altLang="en-US" dirty="0"/>
              <a:t>但你，溫良</a:t>
            </a:r>
            <a:r>
              <a:rPr lang="zh-CHT" altLang="en-US" dirty="0" smtClean="0"/>
              <a:t>慈愛的主</a:t>
            </a:r>
            <a:r>
              <a:rPr lang="zh-CHT" altLang="en-US" dirty="0"/>
              <a:t>，你看見死亡深入我的骨髓，你引手在我的心源中疏淪穢流。</a:t>
            </a:r>
            <a:r>
              <a:rPr lang="zh-CHT" altLang="en-US" dirty="0" smtClean="0"/>
              <a:t>我便</a:t>
            </a:r>
            <a:r>
              <a:rPr lang="zh-CN" altLang="en-US" dirty="0" smtClean="0"/>
              <a:t>丢</a:t>
            </a:r>
            <a:r>
              <a:rPr lang="zh-CHT" altLang="en-US" dirty="0" smtClean="0"/>
              <a:t>棄我以前征逐</a:t>
            </a:r>
            <a:r>
              <a:rPr lang="zh-CHT" altLang="en-US" dirty="0"/>
              <a:t>的</a:t>
            </a:r>
            <a:r>
              <a:rPr lang="zh-CHT" altLang="en-US" dirty="0" smtClean="0"/>
              <a:t>一切</a:t>
            </a:r>
            <a:r>
              <a:rPr lang="zh-CHT" altLang="en-US" dirty="0"/>
              <a:t>，追求你原來要的一切</a:t>
            </a:r>
            <a:r>
              <a:rPr lang="zh-CHT" altLang="en-US" dirty="0" smtClean="0"/>
              <a:t>。</a:t>
            </a:r>
            <a:endParaRPr lang="en-US" altLang="zh-CHT" dirty="0" smtClean="0"/>
          </a:p>
          <a:p>
            <a:endParaRPr lang="en-US" dirty="0"/>
          </a:p>
          <a:p>
            <a:r>
              <a:rPr lang="zh-CHT" altLang="en-US" dirty="0"/>
              <a:t>求你啟發一切讀這本書的人，使他們在你台前紀念我的父母，</a:t>
            </a:r>
            <a:r>
              <a:rPr lang="en-US" altLang="zh-CHT" dirty="0"/>
              <a:t>——</a:t>
            </a:r>
            <a:r>
              <a:rPr lang="zh-CHT" altLang="en-US" dirty="0" smtClean="0"/>
              <a:t>我不知道你怎樣用他們</a:t>
            </a:r>
            <a:r>
              <a:rPr lang="zh-CHT" altLang="en-US" dirty="0"/>
              <a:t>的血肉生我於此世</a:t>
            </a:r>
            <a:r>
              <a:rPr lang="en-US" altLang="zh-CHT" dirty="0"/>
              <a:t>——</a:t>
            </a:r>
            <a:r>
              <a:rPr lang="zh-CHT" altLang="en-US" dirty="0"/>
              <a:t>你的婢女莫尼加和她的丈夫巴特利西烏斯</a:t>
            </a:r>
            <a:r>
              <a:rPr lang="zh-CHT" altLang="en-US" dirty="0" smtClean="0"/>
              <a:t>。</a:t>
            </a:r>
            <a:endParaRPr lang="en-US" altLang="zh-CHT" dirty="0" smtClean="0"/>
          </a:p>
          <a:p>
            <a:endParaRPr lang="en-US" altLang="zh-CHT" dirty="0" smtClean="0"/>
          </a:p>
          <a:p>
            <a:r>
              <a:rPr lang="zh-CHT" altLang="en-US" dirty="0" smtClean="0"/>
              <a:t>希望讀</a:t>
            </a:r>
            <a:r>
              <a:rPr lang="zh-CHT" altLang="en-US" dirty="0"/>
              <a:t>者以虔</a:t>
            </a:r>
            <a:r>
              <a:rPr lang="zh-CHT" altLang="en-US" dirty="0" smtClean="0"/>
              <a:t>誠的心情</a:t>
            </a:r>
            <a:r>
              <a:rPr lang="zh-CHT" altLang="en-US" dirty="0"/>
              <a:t>紀念我今生的父母</a:t>
            </a:r>
            <a:r>
              <a:rPr lang="zh-CHT" altLang="en-US" dirty="0" smtClean="0"/>
              <a:t>，他們是和我一起同屬於永恆的耶路撒冷。</a:t>
            </a:r>
            <a:r>
              <a:rPr lang="zh-CHT" altLang="en-US" dirty="0"/>
              <a:t>這樣，通過我的懺悔而獲得許多人的祈禱，比了我一人的祈禱能更有力地完成我</a:t>
            </a:r>
            <a:r>
              <a:rPr lang="zh-CHT" altLang="en-US" dirty="0" smtClean="0"/>
              <a:t>母親的最後</a:t>
            </a:r>
            <a:r>
              <a:rPr lang="zh-CHT" altLang="en-US" dirty="0"/>
              <a:t>願望。 </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18</a:t>
            </a:fld>
            <a:endParaRPr lang="en-US" dirty="0"/>
          </a:p>
        </p:txBody>
      </p:sp>
    </p:spTree>
    <p:extLst>
      <p:ext uri="{BB962C8B-B14F-4D97-AF65-F5344CB8AC3E}">
        <p14:creationId xmlns:p14="http://schemas.microsoft.com/office/powerpoint/2010/main" val="28848893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7757</TotalTime>
  <Words>2768</Words>
  <Application>Microsoft Macintosh PowerPoint</Application>
  <PresentationFormat>On-screen Show (4:3)</PresentationFormat>
  <Paragraphs>250</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Wisp</vt:lpstr>
      <vt:lpstr>米兰赦令后的早期教会  （313-590） 8/28 奥勒留 奥古斯丁  Aurelius Augustinus (354-430)  歸正時期 （1517-1648) 6/5   马丁 路德   Martin Luther  (1483-1546)  6/26 约翰 加尔文    Jean Calvin   (1509-1564)  理性主义统治时期 （1648-1789） 8/21 约翰 本仁   John Bunyan  (1628 -1688) 7/24 约翰 卫斯理   John Wesley   (1703-1791) 8/14 约拿单 爱德华兹   Jonathan Edwards， （1703-1758）   普世宣教 1（1789-1900） 8/7  芬尼 克罗斯比  Fanny Crosby  （1820-1915） 8/14 德怀特 慕迪   Dwight L. Moody  (1837-1899)  7/17 戴德生    James Hudson Taylor (1832-1905)  普世宣教 2 （1901-） 6/12 宋尚节         (1901-1944) 6/19 倪柝声          (1903-1972) 7/10 王明道          (1900-1991)</vt:lpstr>
      <vt:lpstr>希波的奥古斯丁，Aurelius Augustinus (354-430) </vt:lpstr>
      <vt:lpstr>说话不如叹息，流泪胜于言语</vt:lpstr>
      <vt:lpstr>對基督教神學有極大的貢獻</vt:lpstr>
      <vt:lpstr>對基督教神學的贡献，实在超越了时代和地域。 今天我们仍受影响。</vt:lpstr>
      <vt:lpstr>奥古斯丁名言</vt:lpstr>
      <vt:lpstr>《忏悔录》“Confessiones”</vt:lpstr>
      <vt:lpstr>我是在罪孽里生的，在我母亲怀胎的时候，就有了罪。</vt:lpstr>
      <vt:lpstr>為何使我延期受洗禮？</vt:lpstr>
      <vt:lpstr>我青年時曾遠離了你</vt:lpstr>
      <vt:lpstr>聖經不是驕傲者所能體味，也不是孩子們所能領會的。 “你们要是不信，定然不得理解”</vt:lpstr>
      <vt:lpstr>母親的祷告</vt:lpstr>
      <vt:lpstr>我離開了塔加斯特城，來到了迦太基，后到羅馬，米蘭教書</vt:lpstr>
      <vt:lpstr>我是多麼可憐</vt:lpstr>
      <vt:lpstr>罪惡正在不斷增長</vt:lpstr>
      <vt:lpstr>奧古斯丁在米蘭寓所的花園中散步，聖靈催逼他回頭。 </vt:lpstr>
      <vt:lpstr>我現在還有何事可為？</vt:lpstr>
      <vt:lpstr>以後你們不論到什麼地方，在天主台前要想起我</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独一真神</dc:title>
  <dc:creator>Eileen Chen</dc:creator>
  <cp:lastModifiedBy>Zhou Chen</cp:lastModifiedBy>
  <cp:revision>348</cp:revision>
  <dcterms:created xsi:type="dcterms:W3CDTF">2012-01-18T05:12:53Z</dcterms:created>
  <dcterms:modified xsi:type="dcterms:W3CDTF">2016-08-28T18:21:18Z</dcterms:modified>
</cp:coreProperties>
</file>