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7"/>
  </p:notesMasterIdLst>
  <p:handoutMasterIdLst>
    <p:handoutMasterId r:id="rId18"/>
  </p:handoutMasterIdLst>
  <p:sldIdLst>
    <p:sldId id="269" r:id="rId2"/>
    <p:sldId id="273" r:id="rId3"/>
    <p:sldId id="272" r:id="rId4"/>
    <p:sldId id="275" r:id="rId5"/>
    <p:sldId id="285" r:id="rId6"/>
    <p:sldId id="278" r:id="rId7"/>
    <p:sldId id="284" r:id="rId8"/>
    <p:sldId id="277" r:id="rId9"/>
    <p:sldId id="279" r:id="rId10"/>
    <p:sldId id="282" r:id="rId11"/>
    <p:sldId id="283" r:id="rId12"/>
    <p:sldId id="281" r:id="rId13"/>
    <p:sldId id="280" r:id="rId14"/>
    <p:sldId id="270" r:id="rId15"/>
    <p:sldId id="271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E3B6405C-6879-0C4A-BA27-2078603982D4}">
          <p14:sldIdLst>
            <p14:sldId id="269"/>
            <p14:sldId id="273"/>
            <p14:sldId id="272"/>
            <p14:sldId id="275"/>
            <p14:sldId id="285"/>
            <p14:sldId id="278"/>
            <p14:sldId id="284"/>
            <p14:sldId id="277"/>
            <p14:sldId id="279"/>
            <p14:sldId id="282"/>
            <p14:sldId id="283"/>
            <p14:sldId id="281"/>
            <p14:sldId id="280"/>
            <p14:sldId id="270"/>
            <p14:sldId id="271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4" autoAdjust="0"/>
    <p:restoredTop sz="77535" autoAdjust="0"/>
  </p:normalViewPr>
  <p:slideViewPr>
    <p:cSldViewPr>
      <p:cViewPr varScale="1">
        <p:scale>
          <a:sx n="68" d="100"/>
          <a:sy n="68" d="100"/>
        </p:scale>
        <p:origin x="-1400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84" d="100"/>
          <a:sy n="84" d="100"/>
        </p:scale>
        <p:origin x="-3880" y="-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handoutMaster" Target="handoutMasters/handoutMaster1.xml"/><Relationship Id="rId1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2FB0DC-1288-1A43-80B1-4CA57A3CF42A}" type="datetimeFigureOut">
              <a:rPr lang="en-US" smtClean="0"/>
              <a:t>7/17/16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846707-B4C7-F740-8F62-8CA499DD5C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49240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078747-137A-4C27-9399-7FDF15D737D7}" type="datetimeFigureOut">
              <a:rPr lang="en-US" smtClean="0"/>
              <a:pPr/>
              <a:t>7/17/16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593356-78E7-42F2-988C-9F74EE78C6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66525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CN" altLang="en-US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70778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593356-78E7-42F2-988C-9F74EE78C67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4133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593356-78E7-42F2-988C-9F74EE78C67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7578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 smtClean="0"/>
              <a:t>德怀特</a:t>
            </a:r>
            <a:r>
              <a:rPr lang="en-US" altLang="zh-TW" dirty="0" smtClean="0"/>
              <a:t>·</a:t>
            </a:r>
            <a:r>
              <a:rPr lang="zh-TW" altLang="en-US" dirty="0" smtClean="0"/>
              <a:t>莱曼</a:t>
            </a:r>
            <a:r>
              <a:rPr lang="en-US" altLang="zh-TW" dirty="0" smtClean="0"/>
              <a:t>·</a:t>
            </a:r>
            <a:r>
              <a:rPr lang="zh-TW" altLang="en-US" dirty="0" smtClean="0"/>
              <a:t>穆迪（</a:t>
            </a:r>
            <a:r>
              <a:rPr lang="en-US" altLang="zh-TW" dirty="0" smtClean="0"/>
              <a:t>Dwight Lyman Moody</a:t>
            </a:r>
            <a:r>
              <a:rPr lang="zh-TW" altLang="en-US" dirty="0" smtClean="0"/>
              <a:t>，</a:t>
            </a:r>
            <a:r>
              <a:rPr lang="en-US" altLang="zh-TW" dirty="0" smtClean="0"/>
              <a:t>1837</a:t>
            </a:r>
            <a:r>
              <a:rPr lang="zh-TW" altLang="en-US" dirty="0" smtClean="0"/>
              <a:t>年</a:t>
            </a:r>
            <a:r>
              <a:rPr lang="en-US" altLang="zh-TW" dirty="0" smtClean="0"/>
              <a:t>2</a:t>
            </a:r>
            <a:r>
              <a:rPr lang="zh-TW" altLang="en-US" dirty="0" smtClean="0"/>
              <a:t>月</a:t>
            </a:r>
            <a:r>
              <a:rPr lang="en-US" altLang="zh-TW" dirty="0" smtClean="0"/>
              <a:t>5</a:t>
            </a:r>
            <a:r>
              <a:rPr lang="zh-TW" altLang="en-US" dirty="0" smtClean="0"/>
              <a:t>日－</a:t>
            </a:r>
            <a:r>
              <a:rPr lang="en-US" altLang="zh-TW" dirty="0" smtClean="0"/>
              <a:t>1899</a:t>
            </a:r>
            <a:r>
              <a:rPr lang="zh-TW" altLang="en-US" dirty="0" smtClean="0"/>
              <a:t>年</a:t>
            </a:r>
            <a:r>
              <a:rPr lang="en-US" altLang="zh-TW" dirty="0" smtClean="0"/>
              <a:t>12</a:t>
            </a:r>
            <a:r>
              <a:rPr lang="zh-TW" altLang="en-US" dirty="0" smtClean="0"/>
              <a:t>月</a:t>
            </a:r>
            <a:r>
              <a:rPr lang="en-US" altLang="zh-TW" dirty="0" smtClean="0"/>
              <a:t>22</a:t>
            </a:r>
            <a:r>
              <a:rPr lang="zh-TW" altLang="en-US" dirty="0" smtClean="0"/>
              <a:t>日</a:t>
            </a:r>
            <a:r>
              <a:rPr lang="en-US" altLang="zh-TW" dirty="0" smtClean="0"/>
              <a:t>)</a:t>
            </a:r>
          </a:p>
          <a:p>
            <a:r>
              <a:rPr lang="zh-TW" altLang="en-US" dirty="0" smtClean="0"/>
              <a:t>慕迪，美国著名佈道家。在芝加哥有间闻名的慕迪圣经学院，就是用来纪念慕迪的。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593356-78E7-42F2-988C-9F74EE78C675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0291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593356-78E7-42F2-988C-9F74EE78C675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3430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593356-78E7-42F2-988C-9F74EE78C675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4716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593356-78E7-42F2-988C-9F74EE78C675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4635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HT" altLang="en-US" dirty="0" smtClean="0"/>
              <a:t>約翰</a:t>
            </a:r>
            <a:r>
              <a:rPr lang="en-US" altLang="zh-CHT" dirty="0" smtClean="0"/>
              <a:t>·</a:t>
            </a:r>
            <a:r>
              <a:rPr lang="zh-CHT" altLang="en-US" dirty="0" smtClean="0"/>
              <a:t>本仁（英语：</a:t>
            </a:r>
            <a:r>
              <a:rPr lang="en-US" altLang="zh-CHT" dirty="0" smtClean="0"/>
              <a:t>John Bunyan</a:t>
            </a:r>
            <a:r>
              <a:rPr lang="zh-CHT" altLang="en-US" dirty="0" smtClean="0"/>
              <a:t>，</a:t>
            </a:r>
            <a:r>
              <a:rPr lang="en-US" altLang="zh-CHT" dirty="0" smtClean="0"/>
              <a:t>1628</a:t>
            </a:r>
            <a:r>
              <a:rPr lang="zh-CHT" altLang="en-US" dirty="0" smtClean="0"/>
              <a:t>年</a:t>
            </a:r>
            <a:r>
              <a:rPr lang="en-US" altLang="zh-CHT" dirty="0" smtClean="0"/>
              <a:t>11</a:t>
            </a:r>
            <a:r>
              <a:rPr lang="zh-CHT" altLang="en-US" dirty="0" smtClean="0"/>
              <a:t>月</a:t>
            </a:r>
            <a:r>
              <a:rPr lang="en-US" altLang="zh-CHT" dirty="0" smtClean="0"/>
              <a:t>28</a:t>
            </a:r>
            <a:r>
              <a:rPr lang="zh-CHT" altLang="en-US" dirty="0" smtClean="0"/>
              <a:t>日－</a:t>
            </a:r>
            <a:r>
              <a:rPr lang="en-US" altLang="zh-CHT" dirty="0" smtClean="0"/>
              <a:t>1688</a:t>
            </a:r>
            <a:r>
              <a:rPr lang="zh-CHT" altLang="en-US" dirty="0" smtClean="0"/>
              <a:t>年</a:t>
            </a:r>
            <a:r>
              <a:rPr lang="en-US" altLang="zh-CHT" dirty="0" smtClean="0"/>
              <a:t>8</a:t>
            </a:r>
            <a:r>
              <a:rPr lang="zh-CHT" altLang="en-US" dirty="0" smtClean="0"/>
              <a:t>月</a:t>
            </a:r>
            <a:r>
              <a:rPr lang="en-US" altLang="zh-CHT" dirty="0" smtClean="0"/>
              <a:t>31</a:t>
            </a:r>
            <a:r>
              <a:rPr lang="zh-CHT" altLang="en-US" dirty="0" smtClean="0"/>
              <a:t>日</a:t>
            </a:r>
            <a:r>
              <a:rPr lang="en-US" altLang="zh-CHT" dirty="0" smtClean="0"/>
              <a:t>)</a:t>
            </a:r>
            <a:r>
              <a:rPr lang="zh-CHT" altLang="en-US" dirty="0" smtClean="0"/>
              <a:t>，本仁約翰英格蘭基督教作家、佈道家，著作</a:t>
            </a:r>
            <a:r>
              <a:rPr lang="en-US" altLang="zh-CHT" dirty="0" smtClean="0"/>
              <a:t>The Pilgrim's Progress《</a:t>
            </a:r>
            <a:r>
              <a:rPr lang="zh-CHT" altLang="en-US" dirty="0" smtClean="0"/>
              <a:t>天路歷程</a:t>
            </a:r>
            <a:r>
              <a:rPr lang="en-US" altLang="zh-CHT" dirty="0" smtClean="0"/>
              <a:t>》</a:t>
            </a:r>
            <a:r>
              <a:rPr lang="zh-CHT" altLang="en-US" dirty="0" smtClean="0"/>
              <a:t>可說是最著名的基督教寓言文學出版物。</a:t>
            </a:r>
            <a:endParaRPr lang="en-US" altLang="zh-CHT" dirty="0" smtClean="0"/>
          </a:p>
          <a:p>
            <a:r>
              <a:rPr lang="en-US" altLang="zh-CHT" dirty="0" smtClean="0"/>
              <a:t>《</a:t>
            </a:r>
            <a:r>
              <a:rPr lang="zh-CHT" altLang="en-US" dirty="0" smtClean="0"/>
              <a:t>天路歷程</a:t>
            </a:r>
            <a:r>
              <a:rPr lang="en-US" altLang="zh-CHT" dirty="0" smtClean="0"/>
              <a:t>》</a:t>
            </a:r>
            <a:r>
              <a:rPr lang="zh-CHT" altLang="en-US" dirty="0" smtClean="0"/>
              <a:t>首部是靈程經驗的寓意文學。有一「墮落者」，逃出「毀滅之城」，遇十字架，而成了「基督徒」。一路訪尋「天城」，途中遇各種各色的人物（如，智仁勇、心慈、敬虔、無知、善殺、弱質</a:t>
            </a:r>
            <a:r>
              <a:rPr lang="en-US" altLang="zh-CHT" dirty="0" smtClean="0"/>
              <a:t>……</a:t>
            </a:r>
            <a:r>
              <a:rPr lang="zh-CHT" altLang="en-US" dirty="0" smtClean="0"/>
              <a:t>）、狀況（如失望泥沼、浮華世界、疑惑城等）、危險與各種考驗，戰勝魔王</a:t>
            </a:r>
            <a:r>
              <a:rPr lang="en-US" altLang="zh-CHT" dirty="0" smtClean="0"/>
              <a:t>……</a:t>
            </a:r>
            <a:r>
              <a:rPr lang="zh-CHT" altLang="en-US" dirty="0" smtClean="0"/>
              <a:t>到達快樂山與天城。）</a:t>
            </a:r>
            <a:r>
              <a:rPr lang="en-US" altLang="zh-CHT" dirty="0" smtClean="0"/>
              <a:t>《</a:t>
            </a:r>
            <a:r>
              <a:rPr lang="zh-CHT" altLang="en-US" dirty="0" smtClean="0"/>
              <a:t>天路歷程</a:t>
            </a:r>
            <a:r>
              <a:rPr lang="en-US" altLang="zh-CHT" dirty="0" smtClean="0"/>
              <a:t>》</a:t>
            </a:r>
            <a:r>
              <a:rPr lang="zh-CHT" altLang="en-US" dirty="0" smtClean="0"/>
              <a:t>第二部是姊妹作，也可以說是續篇，是「基督徒」的妻子尋訪天城的歷程。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593356-78E7-42F2-988C-9F74EE78C675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6116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HT" altLang="en-US" dirty="0" smtClean="0"/>
              <a:t>申命記 </a:t>
            </a:r>
            <a:r>
              <a:rPr lang="en-US" altLang="zh-CHT" dirty="0" smtClean="0"/>
              <a:t>32:30 </a:t>
            </a:r>
            <a:r>
              <a:rPr lang="zh-CHT" altLang="en-US" dirty="0" smtClean="0"/>
              <a:t>若不是他們的磐石賣了他們，若不是耶和華交出他們，一人焉能追趕他們千人，二人焉能使萬人逃跑呢？</a:t>
            </a:r>
          </a:p>
          <a:p>
            <a:endParaRPr lang="en-US" altLang="zh-CHT" dirty="0" smtClean="0"/>
          </a:p>
          <a:p>
            <a:r>
              <a:rPr lang="zh-CHT" altLang="en-US" dirty="0" smtClean="0"/>
              <a:t>約翰福音 </a:t>
            </a:r>
            <a:r>
              <a:rPr lang="en-US" altLang="zh-CHT" dirty="0" smtClean="0"/>
              <a:t>7:37-39</a:t>
            </a:r>
          </a:p>
          <a:p>
            <a:r>
              <a:rPr lang="en-US" altLang="zh-CHT" dirty="0" smtClean="0"/>
              <a:t>37</a:t>
            </a:r>
            <a:r>
              <a:rPr lang="zh-CHT" altLang="en-US" dirty="0" smtClean="0"/>
              <a:t>節期的末日，就是最大之日，耶穌站著高聲說：「人若渴了，可以到我這裡來喝！ </a:t>
            </a:r>
            <a:r>
              <a:rPr lang="en-US" altLang="zh-CHT" dirty="0" smtClean="0"/>
              <a:t>38</a:t>
            </a:r>
            <a:r>
              <a:rPr lang="zh-CHT" altLang="en-US" dirty="0" smtClean="0"/>
              <a:t>信我的人就如經上所說，從他腹中要流出活水的江河來。」 </a:t>
            </a:r>
            <a:r>
              <a:rPr lang="en-US" altLang="zh-CHT" dirty="0" smtClean="0"/>
              <a:t>39</a:t>
            </a:r>
            <a:r>
              <a:rPr lang="zh-CHT" altLang="en-US" dirty="0" smtClean="0"/>
              <a:t>耶穌這話是指著信他之人要受聖靈說的。那時還沒有賜下聖靈來，因為耶穌尚未得著榮耀</a:t>
            </a:r>
            <a:r>
              <a:rPr lang="en-US" altLang="zh-CHT" dirty="0" smtClean="0"/>
              <a:t>.</a:t>
            </a:r>
            <a:endParaRPr lang="zh-CHT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593356-78E7-42F2-988C-9F74EE78C675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8590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dirty="0" smtClean="0"/>
              <a:t>简朴生活、理性的顺服、信心的祷告，恒久忍耐</a:t>
            </a:r>
            <a:endParaRPr lang="en-US" altLang="zh-TW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593356-78E7-42F2-988C-9F74EE78C675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843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詩篇 </a:t>
            </a:r>
            <a:r>
              <a:rPr lang="en-US" altLang="ja-JP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2:8:</a:t>
            </a:r>
          </a:p>
          <a:p>
            <a:r>
              <a:rPr lang="zh-TW" altLang="en-US" dirty="0" smtClean="0"/>
              <a:t>“你求我，我就将列国赐你为基业，将地极赐你为田产。”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593356-78E7-42F2-988C-9F74EE78C675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1502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593356-78E7-42F2-988C-9F74EE78C675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4584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Young Men's Christian Association</a:t>
            </a:r>
          </a:p>
          <a:p>
            <a:r>
              <a:rPr lang="en-US" dirty="0" smtClean="0"/>
              <a:t>YMCA/YWCA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593356-78E7-42F2-988C-9F74EE78C675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5967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今天在美国的大学里面，做学生福音工作的两个最大的机构，一个是学园传道会（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Cru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，或称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CCCI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），另一个就是大学校际团契</a:t>
            </a:r>
            <a:r>
              <a:rPr lang="zh-TW" altLang="en-US" dirty="0" smtClean="0"/>
              <a:t>（</a:t>
            </a:r>
            <a:r>
              <a:rPr lang="en-US" altLang="zh-TW" dirty="0" smtClean="0"/>
              <a:t>Inter-Varsity</a:t>
            </a:r>
            <a:r>
              <a:rPr lang="zh-TW" altLang="en-US" dirty="0" smtClean="0"/>
              <a:t>）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。</a:t>
            </a:r>
            <a:endParaRPr lang="en-US" smtClean="0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593356-78E7-42F2-988C-9F74EE78C675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4962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52401"/>
            <a:ext cx="8229600" cy="533400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/>
          <a:lstStyle/>
          <a:p>
            <a:fld id="{E25843EF-32FB-3C4C-892A-AD47C7A3814D}" type="datetime1">
              <a:rPr lang="en-US" smtClean="0"/>
              <a:t>7/17/16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Freeform 8"/>
          <p:cNvSpPr/>
          <p:nvPr/>
        </p:nvSpPr>
        <p:spPr bwMode="auto">
          <a:xfrm>
            <a:off x="-342900" y="3962400"/>
            <a:ext cx="685800" cy="304800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2098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8001000" cy="4572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762000"/>
            <a:ext cx="8000999" cy="5943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3177" y="228600"/>
            <a:ext cx="914342" cy="431806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52400" y="228600"/>
            <a:ext cx="584978" cy="365125"/>
          </a:xfrm>
        </p:spPr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82367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7848600" cy="381000"/>
          </a:xfrm>
        </p:spPr>
        <p:txBody>
          <a:bodyPr anchor="b">
            <a:normAutofit/>
          </a:bodyPr>
          <a:lstStyle>
            <a:lvl1pPr algn="l">
              <a:defRPr sz="2000" b="0" cap="none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143000"/>
            <a:ext cx="7848599" cy="48768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/>
          <a:lstStyle/>
          <a:p>
            <a:fld id="{CB76368A-66C2-2E48-B89A-14857A52E9E0}" type="datetime1">
              <a:rPr lang="en-US" smtClean="0"/>
              <a:t>7/17/16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38200" y="6324600"/>
            <a:ext cx="5716488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152400" y="609600"/>
            <a:ext cx="685800" cy="381000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8600" y="609600"/>
            <a:ext cx="584978" cy="365125"/>
          </a:xfrm>
        </p:spPr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27808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/>
          <a:lstStyle/>
          <a:p>
            <a:fld id="{4D04D15F-7AEB-7B4D-8468-F2974B2446C0}" type="datetime1">
              <a:rPr lang="en-US" smtClean="0"/>
              <a:t>7/17/16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128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/>
          <a:lstStyle/>
          <a:p>
            <a:fld id="{C60EA7DD-CFCA-DE43-A43A-409507E43470}" type="datetime1">
              <a:rPr lang="en-US" smtClean="0"/>
              <a:t>7/17/16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0452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/>
          <a:lstStyle/>
          <a:p>
            <a:fld id="{F58351FC-FAAC-7F43-AF1D-00D540D3DB10}" type="datetime1">
              <a:rPr lang="en-US" smtClean="0"/>
              <a:t>7/17/16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7970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/>
          <a:lstStyle/>
          <a:p>
            <a:fld id="{D317D01A-4C73-2848-82F7-A6AB356C7628}" type="datetime1">
              <a:rPr lang="en-US" smtClean="0"/>
              <a:t>7/17/16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8121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/>
          <a:lstStyle/>
          <a:p>
            <a:fld id="{3CBA92F0-A3D3-0D49-85B3-ABE1D27F5335}" type="datetime1">
              <a:rPr lang="en-US" smtClean="0"/>
              <a:t>7/17/16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8778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/>
          <a:lstStyle/>
          <a:p>
            <a:fld id="{97F24411-8BEB-154A-8F96-923AC81E2EE4}" type="datetime1">
              <a:rPr lang="en-US" smtClean="0"/>
              <a:t>7/17/16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532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/>
          <a:lstStyle/>
          <a:p>
            <a:fld id="{A7236524-5771-F947-803E-F7B0D0349F05}" type="datetime1">
              <a:rPr lang="en-US" smtClean="0"/>
              <a:t>7/17/16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3793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/>
          <a:lstStyle/>
          <a:p>
            <a:fld id="{97E11F37-B4B1-9545-A384-A9E615ABA719}" type="datetime1">
              <a:rPr lang="en-US" smtClean="0"/>
              <a:t>7/17/16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878897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/>
          <a:lstStyle/>
          <a:p>
            <a:fld id="{5CA7B913-B912-3646-92B7-228EB751202B}" type="datetime1">
              <a:rPr lang="en-US" smtClean="0"/>
              <a:t>7/17/16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2255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/>
          <a:lstStyle/>
          <a:p>
            <a:fld id="{6B070F87-B737-9747-9F9D-07F142F6093E}" type="datetime1">
              <a:rPr lang="en-US" smtClean="0"/>
              <a:t>7/17/16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243437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/>
          <a:lstStyle/>
          <a:p>
            <a:fld id="{0BF24CD7-14B8-AA48-A9C8-BB6C136AA3E1}" type="datetime1">
              <a:rPr lang="en-US" smtClean="0"/>
              <a:t>7/17/16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5327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/>
          <a:lstStyle/>
          <a:p>
            <a:fld id="{9F8669FD-82B5-184A-834D-5A037C9A02FD}" type="datetime1">
              <a:rPr lang="en-US" smtClean="0"/>
              <a:t>7/17/16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2199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/>
          <a:lstStyle/>
          <a:p>
            <a:fld id="{DBE73974-0331-8545-85A0-D4E55DF93856}" type="datetime1">
              <a:rPr lang="en-US" smtClean="0"/>
              <a:t>7/17/16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371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228600"/>
            <a:ext cx="7848600" cy="4572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838200"/>
            <a:ext cx="7848599" cy="5715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457200" y="838200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F51B561C-0023-41A3-B203-BFA2A4A5DAD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8206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20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7" name="Rectangle 5"/>
          <p:cNvSpPr>
            <a:spLocks noGrp="1" noChangeArrowheads="1"/>
          </p:cNvSpPr>
          <p:nvPr>
            <p:ph type="ctrTitle"/>
          </p:nvPr>
        </p:nvSpPr>
        <p:spPr>
          <a:xfrm>
            <a:off x="838200" y="1752600"/>
            <a:ext cx="7162800" cy="4876799"/>
          </a:xfrm>
        </p:spPr>
        <p:txBody>
          <a:bodyPr anchor="ctr" anchorCtr="0">
            <a:normAutofit/>
          </a:bodyPr>
          <a:lstStyle/>
          <a:p>
            <a:pPr>
              <a:defRPr/>
            </a:pPr>
            <a:r>
              <a:rPr lang="en-US" altLang="zh-CN" sz="2000" dirty="0" smtClean="0">
                <a:ea typeface="+mj-ea"/>
              </a:rPr>
              <a:t>6/5 	</a:t>
            </a:r>
            <a:r>
              <a:rPr lang="zh-CN" altLang="en-US" sz="2000" dirty="0" smtClean="0">
                <a:ea typeface="+mj-ea"/>
              </a:rPr>
              <a:t>马丁</a:t>
            </a:r>
            <a:r>
              <a:rPr lang="en-US" altLang="zh-CN" sz="2000" dirty="0" smtClean="0">
                <a:ea typeface="+mj-ea"/>
              </a:rPr>
              <a:t> </a:t>
            </a:r>
            <a:r>
              <a:rPr lang="zh-CN" altLang="en-US" sz="2000" dirty="0" smtClean="0">
                <a:ea typeface="+mj-ea"/>
              </a:rPr>
              <a:t>路德</a:t>
            </a:r>
            <a:r>
              <a:rPr lang="en-US" altLang="zh-CN" sz="2000" dirty="0" smtClean="0">
                <a:ea typeface="+mj-ea"/>
              </a:rPr>
              <a:t>										</a:t>
            </a:r>
            <a:r>
              <a:rPr lang="zh-CN" altLang="en-US" sz="2000" dirty="0" smtClean="0">
                <a:ea typeface="+mj-ea"/>
              </a:rPr>
              <a:t>陈蓉</a:t>
            </a:r>
            <a:r>
              <a:rPr lang="en-US" altLang="zh-CN" sz="2000" dirty="0" smtClean="0">
                <a:ea typeface="+mj-ea"/>
              </a:rPr>
              <a:t/>
            </a:r>
            <a:br>
              <a:rPr lang="en-US" altLang="zh-CN" sz="2000" dirty="0" smtClean="0">
                <a:ea typeface="+mj-ea"/>
              </a:rPr>
            </a:br>
            <a:r>
              <a:rPr lang="zh-CN" altLang="zh-CN" sz="2000" dirty="0" smtClean="0"/>
              <a:t>6</a:t>
            </a:r>
            <a:r>
              <a:rPr lang="en-US" altLang="zh-CN" sz="2000" dirty="0" smtClean="0"/>
              <a:t>/12	</a:t>
            </a:r>
            <a:r>
              <a:rPr lang="zh-TW" altLang="en-US" sz="2000" dirty="0" smtClean="0"/>
              <a:t>宋尚节</a:t>
            </a:r>
            <a:r>
              <a:rPr lang="en-US" altLang="zh-TW" sz="2000" dirty="0" smtClean="0"/>
              <a:t>											</a:t>
            </a:r>
            <a:r>
              <a:rPr lang="zh-CN" altLang="en-US" sz="2000" dirty="0" smtClean="0"/>
              <a:t>陈洲</a:t>
            </a:r>
            <a:r>
              <a:rPr lang="en-US" altLang="zh-TW" sz="2000" dirty="0" smtClean="0"/>
              <a:t/>
            </a:r>
            <a:br>
              <a:rPr lang="en-US" altLang="zh-TW" sz="2000" dirty="0" smtClean="0"/>
            </a:br>
            <a:r>
              <a:rPr lang="zh-TW" altLang="zh-TW" sz="2000" dirty="0" smtClean="0"/>
              <a:t>6</a:t>
            </a:r>
            <a:r>
              <a:rPr lang="en-US" altLang="zh-TW" sz="2000" dirty="0" smtClean="0"/>
              <a:t>/</a:t>
            </a:r>
            <a:r>
              <a:rPr lang="en-US" altLang="zh-CN" sz="2000" dirty="0" smtClean="0"/>
              <a:t>19	</a:t>
            </a:r>
            <a:r>
              <a:rPr lang="zh-CN" altLang="en-US" sz="2000" dirty="0" smtClean="0"/>
              <a:t>倪柝声</a:t>
            </a:r>
            <a:r>
              <a:rPr lang="en-US" altLang="zh-CN" sz="2000" dirty="0" smtClean="0"/>
              <a:t> 											</a:t>
            </a:r>
            <a:r>
              <a:rPr lang="zh-CN" altLang="en-US" sz="2000" dirty="0" smtClean="0"/>
              <a:t>陈洲</a:t>
            </a:r>
            <a:r>
              <a:rPr lang="en-US" altLang="zh-CN" sz="2000" dirty="0" smtClean="0"/>
              <a:t/>
            </a:r>
            <a:br>
              <a:rPr lang="en-US" altLang="zh-CN" sz="2000" dirty="0" smtClean="0"/>
            </a:br>
            <a:r>
              <a:rPr lang="zh-CN" altLang="zh-CN" sz="2000" dirty="0" smtClean="0"/>
              <a:t>6</a:t>
            </a:r>
            <a:r>
              <a:rPr lang="en-US" altLang="zh-CN" sz="2000" dirty="0" smtClean="0"/>
              <a:t>/26	</a:t>
            </a:r>
            <a:r>
              <a:rPr lang="zh-CN" altLang="en-US" sz="2000" dirty="0" smtClean="0"/>
              <a:t>加尔文</a:t>
            </a:r>
            <a:r>
              <a:rPr lang="en-US" altLang="zh-CN" sz="2000" dirty="0" smtClean="0"/>
              <a:t> 											</a:t>
            </a:r>
            <a:r>
              <a:rPr lang="zh-CN" altLang="en-US" sz="2000" dirty="0" smtClean="0"/>
              <a:t>陈蓉</a:t>
            </a:r>
            <a:r>
              <a:rPr lang="en-US" altLang="zh-CN" sz="2000" dirty="0" smtClean="0"/>
              <a:t/>
            </a:r>
            <a:br>
              <a:rPr lang="en-US" altLang="zh-CN" sz="2000" dirty="0" smtClean="0"/>
            </a:br>
            <a:r>
              <a:rPr lang="zh-CN" altLang="zh-CN" sz="2000" dirty="0" smtClean="0"/>
              <a:t>7</a:t>
            </a:r>
            <a:r>
              <a:rPr lang="en-US" altLang="zh-CN" sz="2000" dirty="0" smtClean="0"/>
              <a:t>/3		No Class</a:t>
            </a:r>
            <a:br>
              <a:rPr lang="en-US" altLang="zh-CN" sz="2000" dirty="0" smtClean="0"/>
            </a:br>
            <a:r>
              <a:rPr lang="zh-CN" altLang="zh-CN" sz="2000" dirty="0" smtClean="0"/>
              <a:t>7</a:t>
            </a:r>
            <a:r>
              <a:rPr lang="en-US" altLang="zh-CN" sz="2000" dirty="0" smtClean="0"/>
              <a:t>/10	</a:t>
            </a:r>
            <a:r>
              <a:rPr lang="zh-CN" altLang="en-US" dirty="0"/>
              <a:t>王</a:t>
            </a:r>
            <a:r>
              <a:rPr lang="zh-CN" altLang="en-US" dirty="0" smtClean="0"/>
              <a:t>明道</a:t>
            </a:r>
            <a:r>
              <a:rPr lang="en-US" altLang="zh-CN" dirty="0" smtClean="0"/>
              <a:t> </a:t>
            </a:r>
            <a:r>
              <a:rPr lang="en-US" altLang="zh-CN" sz="2000" dirty="0" smtClean="0"/>
              <a:t>											</a:t>
            </a:r>
            <a:r>
              <a:rPr lang="zh-CN" altLang="en-US" dirty="0" smtClean="0"/>
              <a:t>陈洲</a:t>
            </a:r>
            <a:r>
              <a:rPr lang="en-US" altLang="zh-CN" sz="2000" dirty="0" smtClean="0"/>
              <a:t/>
            </a:r>
            <a:br>
              <a:rPr lang="en-US" altLang="zh-CN" sz="2000" dirty="0" smtClean="0"/>
            </a:br>
            <a:r>
              <a:rPr lang="zh-CN" altLang="zh-CN" sz="2000" dirty="0" smtClean="0"/>
              <a:t>7</a:t>
            </a:r>
            <a:r>
              <a:rPr lang="en-US" altLang="zh-CN" sz="2000" dirty="0" smtClean="0"/>
              <a:t>/17	</a:t>
            </a:r>
            <a:r>
              <a:rPr lang="zh-CN" altLang="en-US" dirty="0" smtClean="0"/>
              <a:t>戴德生</a:t>
            </a:r>
            <a:r>
              <a:rPr lang="en-US" altLang="zh-CN" sz="2000" dirty="0" smtClean="0"/>
              <a:t>											</a:t>
            </a:r>
            <a:r>
              <a:rPr lang="zh-CN" altLang="en-US" dirty="0" smtClean="0"/>
              <a:t>陈洲</a:t>
            </a:r>
            <a:r>
              <a:rPr lang="en-US" altLang="zh-CN" sz="2000" dirty="0" smtClean="0"/>
              <a:t/>
            </a:r>
            <a:br>
              <a:rPr lang="en-US" altLang="zh-CN" sz="2000" dirty="0" smtClean="0"/>
            </a:br>
            <a:r>
              <a:rPr lang="zh-CN" altLang="zh-CN" sz="2000" dirty="0" smtClean="0"/>
              <a:t>7</a:t>
            </a:r>
            <a:r>
              <a:rPr lang="en-US" altLang="zh-CN" sz="2000" dirty="0" smtClean="0"/>
              <a:t>/24	</a:t>
            </a:r>
            <a:r>
              <a:rPr lang="zh-CN" altLang="en-US" dirty="0"/>
              <a:t>约翰</a:t>
            </a:r>
            <a:r>
              <a:rPr lang="en-US" altLang="zh-CN" dirty="0"/>
              <a:t> </a:t>
            </a:r>
            <a:r>
              <a:rPr lang="zh-CN" altLang="en-US" dirty="0"/>
              <a:t>卫斯</a:t>
            </a:r>
            <a:r>
              <a:rPr lang="zh-CN" altLang="en-US" dirty="0" smtClean="0"/>
              <a:t>理</a:t>
            </a:r>
            <a:r>
              <a:rPr lang="en-US" altLang="zh-CN" sz="2000" dirty="0" smtClean="0"/>
              <a:t>										</a:t>
            </a:r>
            <a:r>
              <a:rPr lang="zh-CN" altLang="en-US" sz="2000" dirty="0" smtClean="0"/>
              <a:t>陈蓉</a:t>
            </a:r>
            <a:r>
              <a:rPr lang="en-US" altLang="zh-CN" sz="2000" dirty="0" smtClean="0"/>
              <a:t/>
            </a:r>
            <a:br>
              <a:rPr lang="en-US" altLang="zh-CN" sz="2000" dirty="0" smtClean="0"/>
            </a:br>
            <a:r>
              <a:rPr lang="zh-CN" altLang="zh-CN" sz="2000" dirty="0" smtClean="0"/>
              <a:t>7</a:t>
            </a:r>
            <a:r>
              <a:rPr lang="en-US" altLang="zh-CN" sz="2000" dirty="0" smtClean="0"/>
              <a:t>/31	</a:t>
            </a:r>
            <a:r>
              <a:rPr lang="zh-CN" altLang="en-US" dirty="0"/>
              <a:t>芬尼</a:t>
            </a:r>
            <a:r>
              <a:rPr lang="en-US" altLang="zh-CN" dirty="0"/>
              <a:t> </a:t>
            </a:r>
            <a:r>
              <a:rPr lang="zh-CN" altLang="en-US" dirty="0"/>
              <a:t>克罗斯比 </a:t>
            </a:r>
            <a:r>
              <a:rPr lang="en-US" altLang="zh-CN" sz="2000" dirty="0" smtClean="0"/>
              <a:t>									</a:t>
            </a:r>
            <a:r>
              <a:rPr lang="zh-CN" altLang="en-US" dirty="0"/>
              <a:t>陈洲</a:t>
            </a:r>
            <a:r>
              <a:rPr lang="zh-CN" altLang="zh-CN" sz="2000" dirty="0" smtClean="0"/>
              <a:t>8</a:t>
            </a:r>
            <a:r>
              <a:rPr lang="en-US" altLang="zh-CN" sz="2000" dirty="0" smtClean="0"/>
              <a:t>/7		No Class</a:t>
            </a:r>
            <a:br>
              <a:rPr lang="en-US" altLang="zh-CN" sz="2000" dirty="0" smtClean="0"/>
            </a:br>
            <a:r>
              <a:rPr lang="zh-CN" altLang="zh-CN" sz="2000" dirty="0" smtClean="0"/>
              <a:t>8</a:t>
            </a:r>
            <a:r>
              <a:rPr lang="en-US" altLang="zh-CN" sz="2000" dirty="0" smtClean="0"/>
              <a:t>/14	</a:t>
            </a:r>
            <a:r>
              <a:rPr lang="zh-CN" altLang="en-US" dirty="0"/>
              <a:t>穆迪</a:t>
            </a:r>
            <a:r>
              <a:rPr lang="en-US" altLang="zh-CN" dirty="0"/>
              <a:t> &amp; </a:t>
            </a:r>
            <a:r>
              <a:rPr lang="zh-CN" altLang="en-US" dirty="0"/>
              <a:t>爱德华兹</a:t>
            </a:r>
            <a:r>
              <a:rPr lang="en-US" altLang="zh-CN" dirty="0"/>
              <a:t> </a:t>
            </a:r>
            <a:r>
              <a:rPr lang="en-US" altLang="zh-CN" sz="2000" dirty="0" smtClean="0"/>
              <a:t>								</a:t>
            </a:r>
            <a:r>
              <a:rPr lang="zh-CN" altLang="en-US" dirty="0" smtClean="0"/>
              <a:t>陈洲</a:t>
            </a:r>
            <a:r>
              <a:rPr lang="zh-CN" altLang="zh-CN" sz="2000" dirty="0" smtClean="0"/>
              <a:t>8</a:t>
            </a:r>
            <a:r>
              <a:rPr lang="en-US" altLang="zh-CN" sz="2000" dirty="0" smtClean="0"/>
              <a:t>/21	</a:t>
            </a:r>
            <a:r>
              <a:rPr lang="zh-CN" altLang="en-US" dirty="0"/>
              <a:t>本仁</a:t>
            </a:r>
            <a:r>
              <a:rPr lang="en-US" altLang="zh-CN" dirty="0"/>
              <a:t> </a:t>
            </a:r>
            <a:r>
              <a:rPr lang="zh-CN" altLang="en-US" dirty="0" smtClean="0"/>
              <a:t>约翰</a:t>
            </a:r>
            <a:r>
              <a:rPr lang="en-US" altLang="zh-CN" dirty="0" smtClean="0"/>
              <a:t> </a:t>
            </a:r>
            <a:r>
              <a:rPr lang="en-US" altLang="zh-CN" sz="2000" dirty="0" smtClean="0"/>
              <a:t>										</a:t>
            </a:r>
            <a:r>
              <a:rPr lang="zh-CN" altLang="en-US" dirty="0" smtClean="0"/>
              <a:t>陈蓉</a:t>
            </a:r>
            <a:r>
              <a:rPr lang="en-US" altLang="zh-CN" sz="2000" dirty="0" smtClean="0"/>
              <a:t/>
            </a:r>
            <a:br>
              <a:rPr lang="en-US" altLang="zh-CN" sz="2000" dirty="0" smtClean="0"/>
            </a:br>
            <a:r>
              <a:rPr lang="zh-CN" altLang="zh-CN" sz="2000" dirty="0" smtClean="0"/>
              <a:t>8</a:t>
            </a:r>
            <a:r>
              <a:rPr lang="en-US" altLang="zh-CN" sz="2000" dirty="0" smtClean="0"/>
              <a:t>/28	</a:t>
            </a:r>
            <a:r>
              <a:rPr lang="zh-CN" altLang="en-US" dirty="0"/>
              <a:t>盖恩</a:t>
            </a:r>
            <a:r>
              <a:rPr lang="zh-CN" altLang="en-US" dirty="0" smtClean="0"/>
              <a:t>夫人</a:t>
            </a:r>
            <a:r>
              <a:rPr lang="en-US" altLang="zh-CN" sz="2000" dirty="0" smtClean="0"/>
              <a:t>										</a:t>
            </a:r>
            <a:r>
              <a:rPr lang="zh-CN" altLang="en-US" dirty="0" smtClean="0"/>
              <a:t>陈蓉</a:t>
            </a:r>
            <a:r>
              <a:rPr lang="en-US" altLang="zh-CN" dirty="0"/>
              <a:t/>
            </a:r>
            <a:br>
              <a:rPr lang="en-US" altLang="zh-CN" dirty="0"/>
            </a:br>
            <a:endParaRPr lang="zh-CN" altLang="en-US" sz="2000" dirty="0" smtClean="0">
              <a:ea typeface="+mj-ea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381000" y="3810000"/>
            <a:ext cx="584978" cy="365125"/>
          </a:xfrm>
        </p:spPr>
        <p:txBody>
          <a:bodyPr/>
          <a:lstStyle/>
          <a:p>
            <a:fld id="{F51B561C-0023-41A3-B203-BFA2A4A5DADD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838200" y="381000"/>
            <a:ext cx="8001000" cy="1066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zh-TW" altLang="en-US" dirty="0"/>
              <a:t>“从前引导你们、传神之道给你们的人，你们要想念他们，效法他们的信心，留心看他们为人的结局。耶稣基督昨日今日，一直到永远，是一样的”（来</a:t>
            </a:r>
            <a:r>
              <a:rPr lang="en-US" altLang="zh-TW" dirty="0"/>
              <a:t>13∶7-8</a:t>
            </a:r>
            <a:r>
              <a:rPr lang="zh-TW" altLang="en-US" dirty="0"/>
              <a:t>）。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戴德生（James</a:t>
            </a:r>
            <a:r>
              <a:rPr lang="en-US" dirty="0"/>
              <a:t> Hudson Taylor，1832年5月21日－1905年6月3日）</a:t>
            </a:r>
          </a:p>
        </p:txBody>
      </p:sp>
      <p:pic>
        <p:nvPicPr>
          <p:cNvPr id="6" name="Content Placeholder 5" descr="HudsonTalor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0491" r="-30491"/>
          <a:stretch>
            <a:fillRect/>
          </a:stretch>
        </p:blipFill>
        <p:spPr>
          <a:xfrm>
            <a:off x="3429000" y="609600"/>
            <a:ext cx="6665169" cy="5353988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81000" y="838200"/>
            <a:ext cx="44196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「</a:t>
            </a:r>
            <a:r>
              <a:rPr lang="zh-CHT" altLang="en-US" dirty="0"/>
              <a:t>我若有千磅英金，中國可以全數支取；我若有千條性命，絕對不留下一條不給中國</a:t>
            </a:r>
            <a:r>
              <a:rPr lang="en-US" dirty="0" smtClean="0"/>
              <a:t>」</a:t>
            </a:r>
            <a:endParaRPr lang="en-US" dirty="0"/>
          </a:p>
          <a:p>
            <a:r>
              <a:rPr lang="en-US" dirty="0"/>
              <a:t>「不，不是為中國，是為基督」</a:t>
            </a:r>
          </a:p>
          <a:p>
            <a:r>
              <a:rPr lang="en-US" dirty="0"/>
              <a:t>「我們有可能為上帝做太多嗎？</a:t>
            </a:r>
            <a:r>
              <a:rPr lang="en-US" dirty="0" smtClean="0"/>
              <a:t>」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“If I had a thousand pounds China should have </a:t>
            </a:r>
            <a:r>
              <a:rPr lang="en-US" dirty="0" smtClean="0"/>
              <a:t>it</a:t>
            </a:r>
            <a:r>
              <a:rPr lang="zh-CN" altLang="en-US" dirty="0" smtClean="0"/>
              <a:t>。</a:t>
            </a:r>
            <a:r>
              <a:rPr lang="en-US" dirty="0" smtClean="0"/>
              <a:t>if </a:t>
            </a:r>
            <a:r>
              <a:rPr lang="en-US" dirty="0"/>
              <a:t>I had a thousand lives, China should have them. No! Not China, but Christ. Can we do too much for </a:t>
            </a:r>
            <a:r>
              <a:rPr lang="en-US" dirty="0" smtClean="0"/>
              <a:t>Him</a:t>
            </a:r>
            <a:r>
              <a:rPr lang="zh-CN" altLang="en-US" dirty="0"/>
              <a:t>？</a:t>
            </a:r>
            <a:r>
              <a:rPr lang="en-US" dirty="0" smtClean="0"/>
              <a:t> </a:t>
            </a:r>
            <a:r>
              <a:rPr lang="en-US" dirty="0"/>
              <a:t>Can we do enough for such a precious </a:t>
            </a:r>
            <a:r>
              <a:rPr lang="en-US" dirty="0" err="1" smtClean="0"/>
              <a:t>Saviour</a:t>
            </a:r>
            <a:r>
              <a:rPr lang="zh-CN" altLang="en-US" dirty="0"/>
              <a:t>？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07632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8001000" cy="457200"/>
          </a:xfrm>
        </p:spPr>
        <p:txBody>
          <a:bodyPr>
            <a:normAutofit fontScale="90000"/>
          </a:bodyPr>
          <a:lstStyle/>
          <a:p>
            <a:r>
              <a:rPr lang="zh-TW" altLang="en-US" dirty="0"/>
              <a:t>中國內地會</a:t>
            </a:r>
            <a:r>
              <a:rPr lang="en-US" altLang="zh-TW" dirty="0"/>
              <a:t>-</a:t>
            </a:r>
            <a:r>
              <a:rPr lang="zh-TW" altLang="en-US" dirty="0"/>
              <a:t>海外基督使團（</a:t>
            </a:r>
            <a:r>
              <a:rPr lang="en-US" altLang="zh-TW" dirty="0"/>
              <a:t>The Overseas Missionary Fellowship</a:t>
            </a:r>
            <a:r>
              <a:rPr lang="zh-TW" altLang="en-US" dirty="0"/>
              <a:t>或</a:t>
            </a:r>
            <a:r>
              <a:rPr lang="en-US" altLang="zh-TW" dirty="0"/>
              <a:t>OMF</a:t>
            </a:r>
            <a:r>
              <a:rPr lang="zh-TW" altLang="en-US" dirty="0"/>
              <a:t>）</a:t>
            </a:r>
            <a:br>
              <a:rPr lang="zh-TW" altLang="en-US" dirty="0"/>
            </a:br>
            <a:r>
              <a:rPr lang="en-US" altLang="zh-TW" dirty="0"/>
              <a:t/>
            </a:r>
            <a:br>
              <a:rPr lang="en-US" altLang="zh-TW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685800"/>
            <a:ext cx="8000999" cy="6019800"/>
          </a:xfrm>
        </p:spPr>
        <p:txBody>
          <a:bodyPr>
            <a:normAutofit/>
          </a:bodyPr>
          <a:lstStyle/>
          <a:p>
            <a:r>
              <a:rPr lang="en-US" altLang="zh-TW" dirty="0" smtClean="0"/>
              <a:t>1854</a:t>
            </a:r>
            <a:r>
              <a:rPr lang="zh-TW" altLang="en-US" dirty="0"/>
              <a:t>年，戴德生作为传道人，首次从英国来到中国</a:t>
            </a:r>
            <a:r>
              <a:rPr lang="zh-TW" altLang="en-US" dirty="0" smtClean="0"/>
              <a:t>，</a:t>
            </a:r>
            <a:r>
              <a:rPr lang="en-US" altLang="zh-TW" dirty="0" smtClean="0"/>
              <a:t>1857</a:t>
            </a:r>
            <a:r>
              <a:rPr lang="zh-TW" altLang="en-US" dirty="0"/>
              <a:t>年成立“宁波差会”。</a:t>
            </a:r>
            <a:r>
              <a:rPr lang="en-US" altLang="zh-TW" dirty="0"/>
              <a:t>1865</a:t>
            </a:r>
            <a:r>
              <a:rPr lang="zh-TW" altLang="en-US" dirty="0"/>
              <a:t>年</a:t>
            </a:r>
            <a:r>
              <a:rPr lang="en-US" altLang="zh-TW" dirty="0"/>
              <a:t>6</a:t>
            </a:r>
            <a:r>
              <a:rPr lang="zh-TW" altLang="en-US" dirty="0"/>
              <a:t>月</a:t>
            </a:r>
            <a:r>
              <a:rPr lang="en-US" altLang="zh-TW" dirty="0"/>
              <a:t>25</a:t>
            </a:r>
            <a:r>
              <a:rPr lang="zh-TW" altLang="en-US" dirty="0"/>
              <a:t>日，戴德生将宁波差会改名为「中國內地會」，并确立其宣教方針，就是要召募一批可以遷往中國內陸地區長期工作的傳教士。仿效使徒保罗，不在有基督的名被传过的地方传揚福音。目標是在中国各省都建立教会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r>
              <a:rPr lang="zh-CHT" altLang="en-US" dirty="0"/>
              <a:t>戴德生在華</a:t>
            </a:r>
            <a:r>
              <a:rPr lang="en-US" altLang="zh-CHT" dirty="0"/>
              <a:t>51</a:t>
            </a:r>
            <a:r>
              <a:rPr lang="zh-CHT" altLang="en-US" dirty="0"/>
              <a:t>年。他創立的差會（中國內地會）差派了超過</a:t>
            </a:r>
            <a:r>
              <a:rPr lang="en-US" altLang="zh-CHT" dirty="0"/>
              <a:t>800</a:t>
            </a:r>
            <a:r>
              <a:rPr lang="zh-CHT" altLang="en-US" dirty="0"/>
              <a:t>名傳教士及建立了</a:t>
            </a:r>
            <a:r>
              <a:rPr lang="en-US" altLang="zh-CHT" dirty="0"/>
              <a:t>125</a:t>
            </a:r>
            <a:r>
              <a:rPr lang="zh-CHT" altLang="en-US" dirty="0"/>
              <a:t>間學校，並在中國帶領一萬八千人歸信基督教，在十八省成立了三百多所由五百多位本地助理參與的傳教站。</a:t>
            </a:r>
          </a:p>
          <a:p>
            <a:r>
              <a:rPr lang="zh-CHT" altLang="en-US" dirty="0"/>
              <a:t>戴德生以他對中國文化的敏銳，對傳教的熱忱而聞名。在他領導下，內地會成為一個突出的非宗派差會，從所有基督教團體和不同國籍的個人吸納成員。由於內地會的反鴉片貿易運動，戴德生被西方視為</a:t>
            </a:r>
            <a:r>
              <a:rPr lang="en-US" altLang="zh-CHT" dirty="0"/>
              <a:t>19</a:t>
            </a:r>
            <a:r>
              <a:rPr lang="zh-CHT" altLang="en-US" dirty="0"/>
              <a:t>世紀以來最矚目的來華歐洲人。歷史學者禢嘉</a:t>
            </a:r>
            <a:r>
              <a:rPr lang="en-US" altLang="zh-CHT" dirty="0"/>
              <a:t> </a:t>
            </a:r>
            <a:r>
              <a:rPr lang="zh-CHT" altLang="en-US" dirty="0"/>
              <a:t>路得（</a:t>
            </a:r>
            <a:r>
              <a:rPr lang="en-US" altLang="zh-CHT" dirty="0"/>
              <a:t>Ruth Tucker</a:t>
            </a:r>
            <a:r>
              <a:rPr lang="zh-CHT" altLang="en-US" dirty="0"/>
              <a:t>）總結其一生</a:t>
            </a:r>
            <a:r>
              <a:rPr lang="zh-CHT" altLang="en-US" dirty="0" smtClean="0"/>
              <a:t>：“</a:t>
            </a:r>
            <a:r>
              <a:rPr lang="zh-CHT" altLang="en-US" dirty="0"/>
              <a:t>自使徒保羅以後，能夠心懷</a:t>
            </a:r>
            <a:r>
              <a:rPr lang="en-US" altLang="zh-CHT" dirty="0"/>
              <a:t>『</a:t>
            </a:r>
            <a:r>
              <a:rPr lang="zh-CHT" altLang="en-US" dirty="0"/>
              <a:t>廣大異象，而按部就班</a:t>
            </a:r>
            <a:r>
              <a:rPr lang="en-US" altLang="zh-CHT" dirty="0"/>
              <a:t>』</a:t>
            </a:r>
            <a:r>
              <a:rPr lang="zh-CHT" altLang="en-US" dirty="0"/>
              <a:t>，將福音遞傳如此廣袤疆域的人，十九世紀來，首推戴德生為第一人</a:t>
            </a:r>
            <a:r>
              <a:rPr lang="zh-CHT" altLang="en-US" dirty="0" smtClean="0"/>
              <a:t>。</a:t>
            </a:r>
            <a:endParaRPr lang="en-US" altLang="zh-CHT" dirty="0" smtClean="0"/>
          </a:p>
          <a:p>
            <a:pPr marL="0" indent="0">
              <a:buNone/>
            </a:pPr>
            <a:endParaRPr lang="en-US" altLang="zh-CHT" dirty="0"/>
          </a:p>
          <a:p>
            <a:r>
              <a:rPr lang="en-US" altLang="zh-TW" dirty="0" smtClean="0"/>
              <a:t>1951</a:t>
            </a:r>
            <a:r>
              <a:rPr lang="zh-TW" altLang="en-US" dirty="0"/>
              <a:t>年撤出中国。</a:t>
            </a:r>
            <a:r>
              <a:rPr lang="en-US" altLang="zh-TW" dirty="0"/>
              <a:t>1965</a:t>
            </a:r>
            <a:r>
              <a:rPr lang="zh-TW" altLang="en-US" dirty="0"/>
              <a:t>年內地會改名為海外基督使團。總部設在新加坡。持續向東亞非基督徒人口传扬福音；現時海外基督使团有大約一千名宣教士，來自日本、韩国、台湾、菲律宾、印尼、新加坡、马来西亚、泰国、巴基斯坦及香港等地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15750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「上帝的工作如果照上帝的吩咐去做，絕對不會缺少上帝的供應。上帝一定會供應我們一切所需要的」</a:t>
            </a:r>
            <a:br>
              <a:rPr lang="en-US" dirty="0"/>
            </a:br>
            <a:r>
              <a:rPr lang="zh-TW" altLang="en-US" dirty="0"/>
              <a:t/>
            </a:r>
            <a:br>
              <a:rPr lang="zh-TW" alt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066800"/>
            <a:ext cx="8000999" cy="5638800"/>
          </a:xfrm>
        </p:spPr>
        <p:txBody>
          <a:bodyPr>
            <a:normAutofit/>
          </a:bodyPr>
          <a:lstStyle/>
          <a:p>
            <a:r>
              <a:rPr lang="zh-CHT" altLang="en-US" dirty="0" smtClean="0"/>
              <a:t>內地會</a:t>
            </a:r>
            <a:r>
              <a:rPr lang="zh-CHT" altLang="en-US" dirty="0"/>
              <a:t>的「信心原則」（</a:t>
            </a:r>
            <a:r>
              <a:rPr lang="en-US" altLang="zh-CHT" dirty="0"/>
              <a:t>Faith Principle</a:t>
            </a:r>
            <a:r>
              <a:rPr lang="zh-CHT" altLang="en-US" dirty="0"/>
              <a:t>）就是憑著信心按照上帝的呼召去進行工作。不借贷，不募捐。遇上經費的困難時，他們不會公開向人徵款或籌款，只讓上帝感動人來幫助他們</a:t>
            </a:r>
            <a:r>
              <a:rPr lang="zh-CHT" altLang="en-US" dirty="0" smtClean="0"/>
              <a:t>。</a:t>
            </a:r>
            <a:endParaRPr lang="en-US" altLang="zh-CHT" dirty="0" smtClean="0"/>
          </a:p>
          <a:p>
            <a:r>
              <a:rPr lang="zh-CHT" altLang="en-US" dirty="0"/>
              <a:t>內地會後來成為西方的所謂「信心差會」和世界內地宣教的榜樣，那麼西方宣教史就以他作為分界</a:t>
            </a:r>
            <a:r>
              <a:rPr lang="zh-CHT" altLang="en-US" dirty="0" smtClean="0"/>
              <a:t>線</a:t>
            </a:r>
            <a:r>
              <a:rPr lang="zh-CHT" altLang="en-US" dirty="0"/>
              <a:t>，從那時候就稱為「內地宣教時期」</a:t>
            </a:r>
            <a:r>
              <a:rPr lang="zh-CHT" altLang="en-US" dirty="0" smtClean="0"/>
              <a:t>，</a:t>
            </a:r>
            <a:r>
              <a:rPr lang="zh-CHT" altLang="en-US" dirty="0"/>
              <a:t>所以就看到戴德生在宣教運動上的重要性跟</a:t>
            </a:r>
            <a:r>
              <a:rPr lang="zh-CHT" altLang="en-US" dirty="0" smtClean="0"/>
              <a:t>地位。</a:t>
            </a:r>
            <a:r>
              <a:rPr lang="zh-CHT" altLang="en-US" dirty="0" smtClean="0">
                <a:solidFill>
                  <a:schemeClr val="tx1"/>
                </a:solidFill>
              </a:rPr>
              <a:t>戴德生的</a:t>
            </a:r>
            <a:r>
              <a:rPr lang="zh-CHT" altLang="en-US" dirty="0">
                <a:solidFill>
                  <a:schemeClr val="tx1"/>
                </a:solidFill>
              </a:rPr>
              <a:t>「信心原則」對後世福音派教會帶來廣泛的影響。中國內地會亦成為世界上最大的基督教（新教）的差會之一。</a:t>
            </a:r>
            <a:endParaRPr lang="en-US" dirty="0"/>
          </a:p>
          <a:p>
            <a:r>
              <a:rPr lang="zh-TW" altLang="en-US" dirty="0"/>
              <a:t>有一个聚会是在芝加哥的青年会大礼堂举行，那时是</a:t>
            </a:r>
            <a:r>
              <a:rPr lang="en-US" altLang="zh-TW" dirty="0"/>
              <a:t>1888</a:t>
            </a:r>
            <a:r>
              <a:rPr lang="zh-TW" altLang="en-US" dirty="0"/>
              <a:t>年</a:t>
            </a:r>
            <a:r>
              <a:rPr lang="en-US" altLang="zh-TW" dirty="0"/>
              <a:t>9</a:t>
            </a:r>
            <a:r>
              <a:rPr lang="zh-TW" altLang="en-US" dirty="0"/>
              <a:t>月。</a:t>
            </a:r>
            <a:r>
              <a:rPr lang="zh-TW" altLang="en-US" dirty="0" smtClean="0"/>
              <a:t>戴德生讲道</a:t>
            </a:r>
            <a:r>
              <a:rPr lang="zh-CN" altLang="en-US" dirty="0" smtClean="0"/>
              <a:t>后，</a:t>
            </a:r>
            <a:r>
              <a:rPr lang="zh-TW" altLang="en-US" dirty="0" smtClean="0"/>
              <a:t>慕迪站</a:t>
            </a:r>
            <a:r>
              <a:rPr lang="zh-TW" altLang="en-US" dirty="0"/>
              <a:t>前来说：「现在请司事人员收奉献。</a:t>
            </a:r>
            <a:r>
              <a:rPr lang="zh-TW" altLang="en-US" dirty="0" smtClean="0"/>
              <a:t>」戴德生赶快起</a:t>
            </a:r>
            <a:r>
              <a:rPr lang="zh-TW" altLang="en-US" dirty="0"/>
              <a:t>来，静静的对慕迪说</a:t>
            </a:r>
            <a:r>
              <a:rPr lang="zh-TW" altLang="en-US" dirty="0" smtClean="0"/>
              <a:t>：「</a:t>
            </a:r>
            <a:r>
              <a:rPr lang="zh-TW" altLang="en-US" dirty="0"/>
              <a:t>我不是已告诉你，中国内地会从不在聚会中收取奉献吗？</a:t>
            </a:r>
            <a:r>
              <a:rPr lang="zh-TW" altLang="en-US" dirty="0" smtClean="0"/>
              <a:t>」。</a:t>
            </a:r>
            <a:r>
              <a:rPr lang="zh-CN" altLang="en-US" dirty="0" smtClean="0"/>
              <a:t>后来</a:t>
            </a:r>
            <a:r>
              <a:rPr lang="zh-TW" altLang="en-US" dirty="0" smtClean="0"/>
              <a:t>慕迪仍请司事继续上前</a:t>
            </a:r>
            <a:r>
              <a:rPr lang="zh-TW" altLang="en-US" dirty="0"/>
              <a:t>。于是，戴德生请准向会众解释</a:t>
            </a:r>
            <a:r>
              <a:rPr lang="zh-TW" altLang="en-US" dirty="0" smtClean="0"/>
              <a:t>他的立场</a:t>
            </a:r>
            <a:r>
              <a:rPr lang="zh-TW" altLang="en-US" dirty="0"/>
              <a:t>：</a:t>
            </a:r>
          </a:p>
          <a:p>
            <a:r>
              <a:rPr lang="zh-TW" altLang="en-US" dirty="0"/>
              <a:t>　</a:t>
            </a:r>
            <a:r>
              <a:rPr lang="zh-TW" altLang="en-US" dirty="0" smtClean="0"/>
              <a:t>「</a:t>
            </a:r>
            <a:r>
              <a:rPr lang="zh-TW" altLang="en-US" dirty="0"/>
              <a:t>我十分感激各位和主席的慷慨。不过我代表的差会是从不在聚会中收取奉献的，以免有些原来用作支持一些固有宣教团体的金钱，因此转变了用途，我们渴望能协助，而非阻碍各宗派的工作。这些差会一向都靠这些奉献来维持下去，如果有人想在他们固定的奉献以外，参与中国内地会的事奉，你们可以写信跟我们联络。</a:t>
            </a:r>
            <a:r>
              <a:rPr lang="zh-TW" altLang="en-US" dirty="0" smtClean="0"/>
              <a:t>」</a:t>
            </a:r>
            <a:endParaRPr lang="en-US" altLang="zh-CH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39176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五饼二鱼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当戴德生在慕迪博土主持的一个大型学生会议讲道之后，那些学生都主动地为中国的宣教土收集奉献。他们所收到的奉献足够支持八个宣教土一年的经费之用。</a:t>
            </a:r>
          </a:p>
          <a:p>
            <a:r>
              <a:rPr lang="zh-TW" altLang="en-US" dirty="0"/>
              <a:t>“有宣教土而经费不足对我来说并不是问题，因为神必会照顾他儿女的需要，他不会要我抢过他自己的责任来。但有钱而无宣教士就是一个非常严重的问题</a:t>
            </a:r>
            <a:r>
              <a:rPr lang="zh-TW" altLang="en-US" dirty="0" smtClean="0"/>
              <a:t>。</a:t>
            </a:r>
            <a:r>
              <a:rPr lang="zh-TW" altLang="en-US" dirty="0"/>
              <a:t>戴德生非常焦急要回中国去。他说，假如他有宣教土而没有奉献，他也会立刻起程回去，因为他相信奉献是会接着来的。他就曾多次这样做。但他不能拿了钱而不带着一些新宣教士离开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r>
              <a:rPr lang="zh-TW" altLang="en-US" dirty="0"/>
              <a:t>慕迪鼓励戴德生直接呼吁工人参与他们的工作，他照做了。当有三位</a:t>
            </a:r>
            <a:r>
              <a:rPr lang="zh-TW" altLang="en-US" dirty="0" smtClean="0"/>
              <a:t>年轻人愿意上路时</a:t>
            </a:r>
            <a:r>
              <a:rPr lang="zh-TW" altLang="en-US" dirty="0"/>
              <a:t>，他就欣然接受了那笔奉献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r>
              <a:rPr lang="zh-TW" altLang="en-US" dirty="0" smtClean="0"/>
              <a:t>不过事情又变得复杂化</a:t>
            </a:r>
            <a:r>
              <a:rPr lang="zh-TW" altLang="en-US" dirty="0"/>
              <a:t>了，原来每当他接纳一名新成员时，这成员的家人和朋友就会表示将完全负起他的费用。结果，当那首八名来自美国的宣教士被拣上时，那笔原来的奉献都不曾动用分毫</a:t>
            </a:r>
            <a:r>
              <a:rPr lang="zh-TW" altLang="en-US" dirty="0" smtClean="0"/>
              <a:t>。神就把它变为五饼二鱼</a:t>
            </a:r>
            <a:r>
              <a:rPr lang="zh-TW" altLang="en-US" dirty="0"/>
              <a:t>，使它用之不竭</a:t>
            </a:r>
            <a:r>
              <a:rPr lang="zh-TW" altLang="en-US" dirty="0" smtClean="0"/>
              <a:t>。</a:t>
            </a:r>
            <a:endParaRPr lang="en-US" altLang="zh-TW" dirty="0"/>
          </a:p>
          <a:p>
            <a:r>
              <a:rPr lang="zh-TW" altLang="en-US" dirty="0"/>
              <a:t>虽然事前没有想过，但戴德生却立刻在美国成立了一个内地会的分会。就在他踏足美国三个月后，他就带同十四位年轻的北美宣教土往中国去了。从那时起，中国内地会就成为了一个跨国的机构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23690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挚爱中华 </a:t>
            </a:r>
            <a:r>
              <a:rPr lang="en-US" altLang="zh-TW" dirty="0"/>
              <a:t>--</a:t>
            </a:r>
            <a:r>
              <a:rPr lang="zh-TW" altLang="en-US" dirty="0"/>
              <a:t>戴德生传记 </a:t>
            </a:r>
            <a:r>
              <a:rPr lang="en-US" altLang="zh-TW" dirty="0"/>
              <a:t>(</a:t>
            </a:r>
            <a:r>
              <a:rPr lang="zh-TW" altLang="en-US" dirty="0"/>
              <a:t>史蒂亚</a:t>
            </a:r>
            <a:r>
              <a:rPr lang="en-US" altLang="zh-TW" dirty="0" smtClean="0"/>
              <a:t>): </a:t>
            </a:r>
            <a:r>
              <a:rPr lang="zh-TW" altLang="en-US" dirty="0" smtClean="0"/>
              <a:t>信心是推动</a:t>
            </a:r>
            <a:r>
              <a:rPr lang="zh-TW" altLang="en-US" dirty="0"/>
              <a:t>他生命的力量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简朴</a:t>
            </a:r>
            <a:r>
              <a:rPr lang="zh-TW" altLang="en-US" dirty="0" smtClean="0"/>
              <a:t>生活</a:t>
            </a:r>
            <a:endParaRPr lang="en-US" altLang="zh-TW" dirty="0"/>
          </a:p>
          <a:p>
            <a:r>
              <a:rPr lang="zh-TW" altLang="en-US" dirty="0"/>
              <a:t>戴德生的耐力令与他同行的年轻同工惊异不已。因为他们在内陆旅行时，多是徒步进行的。有时在一些偏远地区，他们可能要骑在驴背上，攀越那些崎岖的山径；借宿的旅店都是那么简陋，与驴驹同宿一块亦是在所难免的。有时，那些驴驹为了找草吃，竟把那些宣教士睡在上面的草帘子也吃掉。好多次他们晚上甚至找不到借宿的地方；有时日间的温度是那么高，令他们不得不在晚上行路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r>
              <a:rPr lang="zh-TW" altLang="en-US" dirty="0"/>
              <a:t>“由旅馆入夜打烊了，在不得其门而入之余，我们唯有露宿街头，好让那些驴驹也有时间进食。我们的食物通常就只有大米和高粱。偶尔我们会买到一只鸡、几个蛋、一些青瓜或少许水果。不过因为我们行止不定时，加上正是雨季，在我们经过的大部分地方，小贩都没有出来摆摊子叫卖。雨下得那么多，我们常常被淋得浑身湿透，于是唯有把衣服一件一件除下来挂在火前烘干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r>
              <a:rPr lang="zh-TW" altLang="en-US" dirty="0"/>
              <a:t>“过了河是一条小村落，不过却没有旅店之类可栖身。再前行是不可能的了，我们唯有找地方落脚，结果只能找着个猪栏借宿。我们把那些猪赶了出去，又借了几张木板凳，再把门拆下当床板。我们把自己里在披肩里，预备就这样度过漫漫长夜。不过，才开始入睡，那群猪就跑回来了。它们把那些简陋的门栏推倒，进来与我们一同分享这栖身之地。回想起来，那晚实在是太冷，我们不能够就此放弃到外面露宿。</a:t>
            </a:r>
            <a:endParaRPr lang="en-US" altLang="zh-TW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98270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挚爱中华 </a:t>
            </a:r>
            <a:r>
              <a:rPr lang="en-US" altLang="zh-TW" dirty="0"/>
              <a:t>--</a:t>
            </a:r>
            <a:r>
              <a:rPr lang="zh-TW" altLang="en-US" dirty="0"/>
              <a:t>戴德生传记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理性的顺服</a:t>
            </a:r>
            <a:endParaRPr lang="en-US" altLang="zh-TW" dirty="0" smtClean="0"/>
          </a:p>
          <a:p>
            <a:r>
              <a:rPr lang="zh-TW" altLang="en-US" dirty="0" smtClean="0"/>
              <a:t>亲爱</a:t>
            </a:r>
            <a:r>
              <a:rPr lang="zh-TW" altLang="en-US" dirty="0"/>
              <a:t>的弟兄，我想这种种挣扎、努力、渴求，希望能更好的过基督化生活，都不是真正得到快乐、圣洁的途径，也不是为主所用的人应持的态度。</a:t>
            </a:r>
            <a:endParaRPr lang="en-US" altLang="zh-TW" dirty="0"/>
          </a:p>
          <a:p>
            <a:r>
              <a:rPr lang="zh-TW" altLang="en-US" dirty="0"/>
              <a:t>「这</a:t>
            </a:r>
            <a:r>
              <a:rPr lang="en-US" altLang="zh-TW" dirty="0"/>
              <a:t>(</a:t>
            </a:r>
            <a:r>
              <a:rPr lang="zh-TW" altLang="en-US" dirty="0"/>
              <a:t>信心的恩典</a:t>
            </a:r>
            <a:r>
              <a:rPr lang="en-US" altLang="zh-TW" dirty="0"/>
              <a:t>)</a:t>
            </a:r>
            <a:r>
              <a:rPr lang="zh-TW" altLang="en-US" dirty="0"/>
              <a:t>是把我们的灵魂与基督，把救主和罪人系在一起的锁链</a:t>
            </a:r>
            <a:r>
              <a:rPr lang="en-US" altLang="zh-TW" dirty="0"/>
              <a:t>......</a:t>
            </a:r>
            <a:r>
              <a:rPr lang="zh-TW" altLang="en-US" dirty="0"/>
              <a:t>又好象一条流通的管子，从基督的丰富里满满地流下来。那不结果子的枝子，就变得结果累累</a:t>
            </a:r>
            <a:r>
              <a:rPr lang="en-US" altLang="zh-TW" dirty="0"/>
              <a:t>......</a:t>
            </a:r>
            <a:r>
              <a:rPr lang="zh-TW" altLang="en-US" dirty="0"/>
              <a:t>一个生命管理着所有部分。</a:t>
            </a:r>
            <a:endParaRPr lang="en-US" altLang="zh-TW" dirty="0"/>
          </a:p>
          <a:p>
            <a:r>
              <a:rPr lang="zh-TW" altLang="en-US" dirty="0"/>
              <a:t>让爱我的主凭他的旨意在我里面作工，借着他的恩典使我过成圣的生活。与主同行，不靠自己的努力和挣扎；只仰望他，信靠他加给我力量克制内里的私欲；在大能的救主里得到安息，在完全的救思中得到赦罪的喜乐</a:t>
            </a:r>
            <a:r>
              <a:rPr lang="en-US" altLang="zh-TW" dirty="0"/>
              <a:t>(</a:t>
            </a:r>
            <a:r>
              <a:rPr lang="zh-TW" altLang="en-US" dirty="0"/>
              <a:t>这是主的应许</a:t>
            </a:r>
            <a:r>
              <a:rPr lang="en-US" altLang="zh-TW" dirty="0"/>
              <a:t>)</a:t>
            </a:r>
            <a:r>
              <a:rPr lang="zh-TW" altLang="en-US" dirty="0"/>
              <a:t>；更愿意以他的旨意居首位。</a:t>
            </a:r>
            <a:endParaRPr lang="en-US" altLang="zh-TW" dirty="0"/>
          </a:p>
          <a:p>
            <a:r>
              <a:rPr lang="en-US" altLang="zh-TW" dirty="0"/>
              <a:t>『</a:t>
            </a:r>
            <a:r>
              <a:rPr lang="zh-TW" altLang="en-US" dirty="0"/>
              <a:t>我们纵然失信，他仍是可信的。我仰望耶稣，看见他说：</a:t>
            </a:r>
            <a:r>
              <a:rPr lang="en-US" altLang="zh-TW" dirty="0"/>
              <a:t>『</a:t>
            </a:r>
            <a:r>
              <a:rPr lang="zh-TW" altLang="en-US" dirty="0"/>
              <a:t>我永不离开你。</a:t>
            </a:r>
            <a:r>
              <a:rPr lang="en-US" altLang="zh-TW" dirty="0"/>
              <a:t>』</a:t>
            </a:r>
            <a:r>
              <a:rPr lang="zh-TW" altLang="en-US" dirty="0"/>
              <a:t>喜乐便如泉涌流在心里。啊！安息就在这里！我想起自己曾经努力挣扎，要安息在主里面，却是徒然！他岂不已经应许要住在我里面，永不离开我，永不撇下我吗？」</a:t>
            </a:r>
            <a:endParaRPr lang="en-US" altLang="zh-TW" dirty="0"/>
          </a:p>
          <a:p>
            <a:r>
              <a:rPr lang="zh-TW" altLang="en-US" dirty="0"/>
              <a:t>「</a:t>
            </a:r>
            <a:r>
              <a:rPr lang="en-US" altLang="zh-TW" dirty="0"/>
              <a:t>......</a:t>
            </a:r>
            <a:r>
              <a:rPr lang="zh-TW" altLang="en-US" dirty="0"/>
              <a:t>我不能说自从我看见那亮光后，再没有犯罪；但我已不再需要靠自己挣扎来成圣。而且在光明中行，使我的良知更敏锐；连微小的罪也能立刻察觉出来，连忙认罪，得蒙主赦免；平安和喜乐也随即临到。」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2694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挚爱中华 </a:t>
            </a:r>
            <a:r>
              <a:rPr lang="en-US" altLang="zh-TW" dirty="0"/>
              <a:t>--</a:t>
            </a:r>
            <a:r>
              <a:rPr lang="zh-TW" altLang="en-US" dirty="0"/>
              <a:t>戴德生传记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信心</a:t>
            </a:r>
            <a:r>
              <a:rPr lang="en-US" altLang="zh-TW" dirty="0"/>
              <a:t>: </a:t>
            </a:r>
            <a:r>
              <a:rPr lang="zh-TW" altLang="en-US" dirty="0"/>
              <a:t>信是所望之事的实底，未见之事的确据</a:t>
            </a:r>
            <a:endParaRPr lang="en-US" altLang="zh-TW" dirty="0"/>
          </a:p>
          <a:p>
            <a:r>
              <a:rPr lang="zh-TW" altLang="en-US" dirty="0" smtClean="0"/>
              <a:t>符立顿</a:t>
            </a:r>
            <a:r>
              <a:rPr lang="zh-TW" altLang="en-US" dirty="0"/>
              <a:t>博士写道：“本仁约翰留下的信息是恩典的确据。恩典！丰足的恩典！给予那些在罪中水深火热的人。这一个主题贯穿他的名著，他的生命也以此为依归。无论他过怎样的生活，写怎样的文章，都始终离不开这条脉络。”</a:t>
            </a:r>
          </a:p>
          <a:p>
            <a:r>
              <a:rPr lang="zh-TW" altLang="en-US" dirty="0"/>
              <a:t>这段话只需改动两个字，以“信心”替代“恩典”，就完全是戴德生的写照了。他让我们见到信心的果效。对神有信，也抓紧神的信实！我们纵然失信，祂仍是可信的。这是戴氏一生的主要信息，像在赋格曲中不断重复的主题，一再在他生命里浮现。戴德生对教会的贡献既丰厚又多彩多姿，但最突出的仍是“信心”无疑。信心是推动他生命的力量，也是他所有成就的背后因素。</a:t>
            </a:r>
          </a:p>
          <a:p>
            <a:r>
              <a:rPr lang="zh-TW" altLang="en-US" dirty="0"/>
              <a:t>神言出必行，戴德生对这真理坚信不移，亦因此他敢将他一生孤注一掷交给神。自他在伦敦攻读医科时开始，至他在中国的余年里，他一直没有改变信念。今天，我们实在需要一点想象力，才可以明了他如何彻底地坚信这个真理。他走的是条艰难的路，但他却以大无畏的精神，不屈不挠地面对生命的冲击。世界对基督徒一向都不友善，尤其是在那还未曾听过福音的地方，这种情况就更恶劣了。在一个残酷无情之地，又在支援等于零的情况下，他以破斧沉舟的决心，排除万难。信心就是这一切背后的支柱。“信是所望之事的实底，未见之事的确据。”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09812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圣灵同在的明证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「现今人们对差会的需求，是圣灵同在的明证。分发了数以千百的单张和圣经册子，福音信息传讲了数以千次；宣教路程也不知走了多少万哩；但在使人归主上，这一切又是多么微小。作为一个差会，我们务需在神面前谦卑。我们也蒙受神的赐福，可领一些灵魂得救，但那些追赶千人，或是二人使万人逃跑的在哪里呢？那些曾经干渴，现今得着满足，从他里面涌流活水江河的，又在哪里呢</a:t>
            </a:r>
            <a:r>
              <a:rPr lang="zh-TW" altLang="en-US" dirty="0" smtClean="0"/>
              <a:t>？</a:t>
            </a:r>
            <a:endParaRPr lang="en-US" altLang="zh-TW" dirty="0" smtClean="0"/>
          </a:p>
          <a:p>
            <a:r>
              <a:rPr lang="zh-TW" altLang="en-US" dirty="0"/>
              <a:t>「现在无数灵魂正走向沉沦，因我们缺乏这能力</a:t>
            </a:r>
            <a:r>
              <a:rPr lang="en-US" altLang="zh-TW" dirty="0"/>
              <a:t>……</a:t>
            </a:r>
            <a:r>
              <a:rPr lang="zh-TW" altLang="en-US" dirty="0"/>
              <a:t>神赐福那些凭信心，向他追求这恩福的人。万事都预备好了，只待我们作好准备。让我们求他查明我们，除去一切拦阻，以致他可以更大使用我们。我们中间任何人，若曾论断同工，或曾轻率及开玩笑地说</a:t>
            </a:r>
            <a:r>
              <a:rPr lang="en-US" altLang="zh-TW" dirty="0"/>
              <a:t>『</a:t>
            </a:r>
            <a:r>
              <a:rPr lang="zh-TW" altLang="en-US" dirty="0"/>
              <a:t>不方便</a:t>
            </a:r>
            <a:r>
              <a:rPr lang="en-US" altLang="zh-TW" dirty="0"/>
              <a:t>』</a:t>
            </a:r>
            <a:r>
              <a:rPr lang="zh-TW" altLang="en-US" dirty="0"/>
              <a:t>；或如果我们容许次要的事占去我们的时间和注意力，代替了神的工作；又或如果忽略了读经和祈祷，我们就要在神面前认罪，祈求他的宽恕，避免将来重蹈复辙。当除去一切拦阻，重新把自己奉献之后，我们就要凭信心接受圣灵的充满，让他占据和管治这洁净了的殿。</a:t>
            </a:r>
            <a:r>
              <a:rPr lang="zh-TW" altLang="en-US" dirty="0" smtClean="0"/>
              <a:t>」</a:t>
            </a:r>
            <a:endParaRPr lang="en-US" altLang="zh-TW" dirty="0" smtClean="0"/>
          </a:p>
          <a:p>
            <a:r>
              <a:rPr lang="zh-TW" altLang="en-US" dirty="0"/>
              <a:t>不错，他们的经费是十分不足，但他们多年来都是这么拮据的了。还有，新来中国如入他们行列的同工不多也是事实。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4788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多多祷告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戴德生和他的同工们凭着信，等待着来自家乡的鼓励之言和增加的奉献</a:t>
            </a:r>
            <a:r>
              <a:rPr lang="zh-TW" altLang="en-US" dirty="0" smtClean="0"/>
              <a:t>。</a:t>
            </a:r>
            <a:r>
              <a:rPr lang="zh-TW" altLang="en-US" dirty="0"/>
              <a:t>“我们当时正围坐在桌旁，收到了从英国来的信。打开其中一封，发觉信里只有九十六镑，而非往常的七至八百镑，作为我们本月的经费。当时我那难过之情是久久不能忘怀的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r>
              <a:rPr lang="zh-TW" altLang="en-US" dirty="0"/>
              <a:t>“我把信封合上，然后走回卧房，打开来信，路在神的面前，求问他我拿着这九十七镑该怎么办。这一数目根本不足以分配给那</a:t>
            </a:r>
            <a:r>
              <a:rPr lang="zh-TW" altLang="en-US" dirty="0" smtClean="0"/>
              <a:t>分布在七十个福音站</a:t>
            </a:r>
            <a:r>
              <a:rPr lang="en-US" altLang="zh-TW" dirty="0"/>
              <a:t>,</a:t>
            </a:r>
            <a:r>
              <a:rPr lang="zh-TW" altLang="en-US" dirty="0" smtClean="0"/>
              <a:t>九十名</a:t>
            </a:r>
            <a:r>
              <a:rPr lang="zh-TW" altLang="en-US" dirty="0"/>
              <a:t>宣教士，而这还未包括他们的妻子和超过一百个的当地工人呢，还有在我们学校里那比这些数目加起来还要多的儿童，我们又从何来金钱给他们吃饭穿衣呢！把重担卸给神后，我就向在泽库</a:t>
            </a:r>
            <a:r>
              <a:rPr lang="zh-TW" altLang="en-US" dirty="0" smtClean="0"/>
              <a:t>的同工</a:t>
            </a:r>
            <a:r>
              <a:rPr lang="zh-CN" altLang="en-US" dirty="0" smtClean="0"/>
              <a:t>提</a:t>
            </a:r>
            <a:r>
              <a:rPr lang="zh-TW" altLang="en-US" dirty="0" smtClean="0"/>
              <a:t>起这</a:t>
            </a:r>
            <a:r>
              <a:rPr lang="zh-TW" altLang="en-US" dirty="0"/>
              <a:t>件事，我们于是同心来到他面前仰望他的帮助，不过我们却没有将当时的境况给外面的任何人知道。</a:t>
            </a:r>
          </a:p>
          <a:p>
            <a:r>
              <a:rPr lang="zh-TW" altLang="en-US" dirty="0"/>
              <a:t>“不久神的答复开始出现了。当地的朋友给我们善意的礼物，他们并不知道这些奉献对我们是多么的宝贵。就这样我们那一个月的需要就解决</a:t>
            </a:r>
            <a:r>
              <a:rPr lang="zh-TW" altLang="en-US" dirty="0" smtClean="0"/>
              <a:t>了。</a:t>
            </a:r>
            <a:endParaRPr lang="en-US" altLang="zh-TW" dirty="0" smtClean="0"/>
          </a:p>
          <a:p>
            <a:r>
              <a:rPr lang="zh-TW" altLang="en-US" dirty="0"/>
              <a:t>经过神这次供应之后，那些宣教土们都确信神必会答允他们的祷告，为他们带来那七十个新工人。不过知道在英国的弟兄姊妹对这事有犹疑，戴德生就和他的朋友们在二月二日一起聚集祷告，求神给他们一些征兆，好证实这件事</a:t>
            </a:r>
            <a:r>
              <a:rPr lang="zh-TW" altLang="en-US" dirty="0" smtClean="0"/>
              <a:t>是他许可的。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55840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，不断祷告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“我们知道父亲高兴让他的儿女欢喜，所以我们就求他也使我们欢喜，同时好鼓励在英国那些信心软弱的弟兄姊妹们。我们求神感动一些有钱的管家，为着自己和家人特大的祝福，慷慨地为这事工奉献。</a:t>
            </a:r>
            <a:r>
              <a:rPr lang="zh-TW" altLang="en-US" dirty="0" smtClean="0"/>
              <a:t>”</a:t>
            </a:r>
            <a:endParaRPr lang="en-US" altLang="zh-TW" dirty="0" smtClean="0"/>
          </a:p>
          <a:p>
            <a:r>
              <a:rPr lang="zh-TW" altLang="en-US" dirty="0"/>
              <a:t>在这之后数天，戴德生就启程回英国去了，所以他直至到达雅典前，一直都不知道这祷告的结果。虽然英国方面并不知道他们这特别的祈祷会，但是在塔兰路的同工们，即兴奋地在二月二日收到一份匿名的大礼物，那是三千镑！礼物中附有一节金句：“你求我，我就将列国赐你为基业，将地极赐你为田产。</a:t>
            </a:r>
            <a:r>
              <a:rPr lang="zh-TW" altLang="en-US" dirty="0" smtClean="0"/>
              <a:t>”</a:t>
            </a:r>
            <a:r>
              <a:rPr lang="zh-TW" altLang="en-US" dirty="0"/>
              <a:t>这还不止，</a:t>
            </a:r>
            <a:r>
              <a:rPr lang="zh-TW" altLang="en-US" dirty="0" smtClean="0"/>
              <a:t>这份礼物寄</a:t>
            </a:r>
            <a:r>
              <a:rPr lang="zh-TW" altLang="en-US" dirty="0"/>
              <a:t>来的手法相当特别。礼物的下款写着“爸爸、妈妈和五个孩子”。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43665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妇女工作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zh-TW" altLang="en-US" dirty="0"/>
              <a:t>那些拓荒的宣教土到达一处新工场，自然就会找地方建立自己的家，然后自然地有些人又会想娶妻成家。于是为此之故，内地会就得差派妇女进入中国的内陆，这在其它宣教机构都是绝无仅有的。就这样，另一股对内地会的批评浪潮就涌过来了。结了婚的宣教土不久就会生孩子，于是单身的妇女又得被差派去帮助那些忙碌的母亲，负起传福音和教导中国妇女的责任。假如差派已婚妇女去参与拓荒工作所招来的批评是厉害的，那么容许单身妇女到中国内陆面对危险和困难所惹来的攻击，就更严厉了。</a:t>
            </a:r>
          </a:p>
          <a:p>
            <a:r>
              <a:rPr lang="zh-TW" altLang="en-US" dirty="0"/>
              <a:t>但戴德生记起玛利亚在中</a:t>
            </a:r>
            <a:r>
              <a:rPr lang="zh-TW" altLang="en-US" dirty="0" smtClean="0"/>
              <a:t>国的工</a:t>
            </a:r>
            <a:r>
              <a:rPr lang="zh-CN" altLang="en-US" dirty="0" smtClean="0"/>
              <a:t>作</a:t>
            </a:r>
            <a:r>
              <a:rPr lang="zh-TW" altLang="en-US" dirty="0" smtClean="0"/>
              <a:t>是成功而有果效</a:t>
            </a:r>
            <a:r>
              <a:rPr lang="zh-TW" altLang="en-US" dirty="0"/>
              <a:t>的，那是他在中国早期的一段日子；如今珍妮又被差派到山西去完成这前无古人的任务，他对女宣教土的勇气、毅力和应变能力实在有极大的信心。于是当他和珍妮于一八七九年在上海重聚，然后一同上路，探访内地会在中国新成立的宣教中心之后，开放“妇女工作”一事已是事在必行。而这一决定后来竟成为戴德生所做的最出色的决定之一。</a:t>
            </a:r>
          </a:p>
          <a:p>
            <a:r>
              <a:rPr lang="zh-TW" altLang="en-US" dirty="0"/>
              <a:t>每到一处，这些女宣教土都惊奇地发现，那些人是多么乐意见到他们，又愿意听她们讲道理。他们并不是怀着好奇而来，而是真正对圣经和耶稣的事有兴趣。所以自从那些女宣教士出现后，到第二年年终，在内陆的省分已有六、七十人信主，而且还成立了几间小型的教会。</a:t>
            </a:r>
          </a:p>
          <a:p>
            <a:r>
              <a:rPr lang="zh-TW" altLang="en-US" dirty="0"/>
              <a:t>但这种工作所要付出的代价和所要面对的危险，就唯有戴德生清楚了。他心爱的妻子玛利亚就是因应需要，劳碌过度加上患病去世的。于是他每天都为内地会的每一位女同工祷告，求神保守她们的健康和平安。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53125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1900</a:t>
            </a:r>
            <a:r>
              <a:rPr lang="zh-TW" altLang="en-US" dirty="0" smtClean="0"/>
              <a:t>义和团</a:t>
            </a:r>
            <a:r>
              <a:rPr lang="zh-TW" altLang="en-US" dirty="0"/>
              <a:t>事件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总</a:t>
            </a:r>
            <a:r>
              <a:rPr lang="zh-TW" altLang="en-US" dirty="0"/>
              <a:t>的来说，在中国境内被屠杀的基督教传教士，共有一百三十多人，而他们被害的子女，就有五十多名。内地会的伤亡数字，是损失了五十八位传教士，还有二十一名传教士子女丧生。被杀害的中国基督徒总数将近二千人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r>
              <a:rPr lang="zh-TW" altLang="en-US" dirty="0" smtClean="0"/>
              <a:t>戴德生</a:t>
            </a:r>
            <a:r>
              <a:rPr lang="en-US" dirty="0"/>
              <a:t>在</a:t>
            </a:r>
            <a:r>
              <a:rPr lang="zh-CHT" altLang="en-US" dirty="0" smtClean="0"/>
              <a:t>瑞士的達沃斯</a:t>
            </a:r>
            <a:r>
              <a:rPr lang="zh-TW" altLang="en-US" dirty="0"/>
              <a:t>养病</a:t>
            </a:r>
            <a:r>
              <a:rPr lang="zh-TW" altLang="en-US" dirty="0" smtClean="0"/>
              <a:t>。</a:t>
            </a:r>
            <a:r>
              <a:rPr lang="zh-TW" altLang="en-US" dirty="0"/>
              <a:t>他说：「我不能看书，我不能思想，我甚至不能祷告，但是我能信靠。</a:t>
            </a:r>
            <a:r>
              <a:rPr lang="zh-TW" altLang="en-US" dirty="0" smtClean="0"/>
              <a:t>」</a:t>
            </a:r>
            <a:endParaRPr lang="en-US" altLang="zh-TW" dirty="0" smtClean="0"/>
          </a:p>
          <a:p>
            <a:r>
              <a:rPr lang="zh-TW" altLang="en-US" dirty="0" smtClean="0"/>
              <a:t>「</a:t>
            </a:r>
            <a:r>
              <a:rPr lang="zh-TW" altLang="en-US" dirty="0"/>
              <a:t>当我们把你们签署的姓名逐个逐个读完后，我们都感谢神，因为他还把你们留下。这是为了我们，也为了中国。我们所经受的悲惨遭遇是神所容许的，是为了他的荣耀和我们的益处。他考验了我们和中国的弟兄姊妹后，肯定要重新打开福音的门。以后的工作环境一定会比从前更加有利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r>
              <a:rPr lang="zh-TW" altLang="en-US" dirty="0" smtClean="0"/>
              <a:t>最初</a:t>
            </a:r>
            <a:r>
              <a:rPr lang="zh-TW" altLang="en-US" dirty="0"/>
              <a:t>，戴德生觉得应拒绝接受以金钱来赔偿性命，但可接纳为房屋和财产损失的赔偿。然而跟伦敦及中国的内地会委员会协商后，决定不要求也不收受任何赔偿，因为他们要向中国人民彰显「基督的柔和谦卑」。以后这就成为中国内地会的方针，即使内地会所受的损失比任何团体更多，但仍坚持不变。不过，个人若想接受个人损失上的赔偿，内地会也不禁止。</a:t>
            </a:r>
          </a:p>
          <a:p>
            <a:r>
              <a:rPr lang="zh-TW" altLang="en-US" dirty="0"/>
              <a:t>其他基督教宣教团体，很少采纳内地会的方针和路线，大多赞成接受对财产损失的赔偿。尼尔主教</a:t>
            </a:r>
            <a:r>
              <a:rPr lang="en-US" altLang="zh-TW" dirty="0"/>
              <a:t>(Stephen Neill)</a:t>
            </a:r>
            <a:r>
              <a:rPr lang="zh-TW" altLang="en-US" dirty="0"/>
              <a:t>评论说：「后来的历史告诉我们，戴德生比其它人更有智慧。」尼尔也提到中国付给美国的第一期赔款，被退还作为华人教育基金，以后各期的赔款也豁免了</a:t>
            </a:r>
            <a:r>
              <a:rPr lang="zh-TW" altLang="en-US" dirty="0" smtClean="0"/>
              <a:t>。</a:t>
            </a:r>
            <a:endParaRPr lang="en-US" altLang="zh-TW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62310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 smtClean="0"/>
              <a:t>学生福音运动组织</a:t>
            </a:r>
            <a:r>
              <a:rPr lang="en-US" altLang="zh-TW" b="1" dirty="0" smtClean="0"/>
              <a:t> </a:t>
            </a:r>
            <a:r>
              <a:rPr lang="zh-CN" altLang="en-US" b="1" dirty="0" smtClean="0"/>
              <a:t>－</a:t>
            </a:r>
            <a:r>
              <a:rPr lang="zh-TW" altLang="en-US" dirty="0"/>
              <a:t>基督教青年会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YMCA/</a:t>
            </a:r>
            <a:r>
              <a:rPr lang="zh-TW" altLang="en-US" dirty="0"/>
              <a:t>基督教青年会</a:t>
            </a:r>
            <a:r>
              <a:rPr lang="en-US" altLang="zh-TW" dirty="0"/>
              <a:t>:1844</a:t>
            </a:r>
            <a:r>
              <a:rPr lang="zh-TW" altLang="en-US" dirty="0"/>
              <a:t>年在英国，乔治</a:t>
            </a:r>
            <a:r>
              <a:rPr lang="en-US" altLang="zh-TW" dirty="0"/>
              <a:t>•</a:t>
            </a:r>
            <a:r>
              <a:rPr lang="zh-TW" altLang="en-US" dirty="0"/>
              <a:t>威廉斯（</a:t>
            </a:r>
            <a:r>
              <a:rPr lang="en-US" altLang="zh-TW" dirty="0"/>
              <a:t>George Williams </a:t>
            </a:r>
            <a:r>
              <a:rPr lang="zh-TW" altLang="en-US" dirty="0"/>
              <a:t>）创立了基督教青年会（</a:t>
            </a:r>
            <a:r>
              <a:rPr lang="en-US" altLang="zh-TW" dirty="0"/>
              <a:t>YMCA</a:t>
            </a:r>
            <a:r>
              <a:rPr lang="zh-TW" altLang="en-US" dirty="0"/>
              <a:t>）。</a:t>
            </a:r>
            <a:r>
              <a:rPr lang="en-US" altLang="zh-TW" dirty="0"/>
              <a:t>1865</a:t>
            </a:r>
            <a:r>
              <a:rPr lang="zh-TW" altLang="en-US" dirty="0"/>
              <a:t>年慕迪（</a:t>
            </a:r>
            <a:r>
              <a:rPr lang="en-US" altLang="zh-TW" dirty="0"/>
              <a:t>Dwight L. Moody</a:t>
            </a:r>
            <a:r>
              <a:rPr lang="zh-TW" altLang="en-US" dirty="0"/>
              <a:t>）</a:t>
            </a:r>
            <a:r>
              <a:rPr lang="zh-TW" altLang="en-US" dirty="0" smtClean="0"/>
              <a:t>加入。</a:t>
            </a:r>
            <a:r>
              <a:rPr lang="en-US" altLang="zh-TW" dirty="0"/>
              <a:t>1895</a:t>
            </a:r>
            <a:r>
              <a:rPr lang="zh-TW" altLang="en-US" dirty="0"/>
              <a:t>年，青年会进入中国</a:t>
            </a:r>
            <a:r>
              <a:rPr lang="zh-TW" altLang="en-US" dirty="0" smtClean="0"/>
              <a:t>。</a:t>
            </a:r>
            <a:r>
              <a:rPr lang="zh-TW" altLang="en-US" dirty="0"/>
              <a:t>青年会有的时候也被称为“学运“，是学生运动，但不是政治性的，而是福音性的。</a:t>
            </a:r>
          </a:p>
          <a:p>
            <a:r>
              <a:rPr lang="zh-TW" altLang="en-US" dirty="0" smtClean="0"/>
              <a:t>青年会很</a:t>
            </a:r>
            <a:r>
              <a:rPr lang="zh-TW" altLang="en-US" dirty="0"/>
              <a:t>注重服务社会，包括平民教育，回应新文化运动和反帝爱国运动的冲击。他们强调要发展学生的健康人格，从”德、智、体、群“这四个方面来做。他们很显然是非常强调基督徒的文化使命。但是在另一方面，因着对文化使命、社会福音的注重，他们的神学是偏向自由派的，他们也强调本土化、强调要”三自“（”自养、自治、自传“），等等。这样做的时候，有时跟政治就不太容易有很好的切割</a:t>
            </a:r>
            <a:r>
              <a:rPr lang="zh-TW" altLang="en-US" dirty="0" smtClean="0"/>
              <a:t>。</a:t>
            </a:r>
            <a:r>
              <a:rPr lang="en-US" altLang="zh-TW" dirty="0" smtClean="0"/>
              <a:t>1920</a:t>
            </a:r>
            <a:r>
              <a:rPr lang="zh-TW" altLang="en-US" dirty="0"/>
              <a:t>年代末，像胡适、孔祥熙、戴季陶、蒋介石等等政治人物，都担任过青年会的讲员</a:t>
            </a:r>
            <a:r>
              <a:rPr lang="zh-TW" altLang="en-US" dirty="0" smtClean="0"/>
              <a:t>。</a:t>
            </a:r>
            <a:r>
              <a:rPr lang="zh-TW" altLang="en-US" dirty="0"/>
              <a:t>青年会</a:t>
            </a:r>
            <a:r>
              <a:rPr lang="en-US" altLang="zh-TW" dirty="0"/>
              <a:t>/</a:t>
            </a:r>
            <a:r>
              <a:rPr lang="zh-TW" altLang="en-US" dirty="0"/>
              <a:t>学运这边的一些领袖，像吴耀宗，到了</a:t>
            </a:r>
            <a:r>
              <a:rPr lang="en-US" altLang="zh-TW" dirty="0"/>
              <a:t>1949</a:t>
            </a:r>
            <a:r>
              <a:rPr lang="zh-TW" altLang="en-US" dirty="0"/>
              <a:t>年以后，就加入了三自教会，成为三自教会的领袖。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46767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/>
              <a:t>学生福音运动组织</a:t>
            </a:r>
            <a:r>
              <a:rPr lang="en-US" altLang="zh-TW" b="1" dirty="0"/>
              <a:t> </a:t>
            </a:r>
            <a:r>
              <a:rPr lang="zh-CN" altLang="en-US" b="1" dirty="0" smtClean="0"/>
              <a:t>－</a:t>
            </a:r>
            <a:r>
              <a:rPr lang="zh-TW" altLang="en-US" dirty="0"/>
              <a:t>学生联合会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Inter-</a:t>
            </a:r>
            <a:r>
              <a:rPr lang="en-US" altLang="zh-TW" dirty="0" smtClean="0"/>
              <a:t>Varsity</a:t>
            </a:r>
            <a:r>
              <a:rPr lang="zh-CN" altLang="en-US" dirty="0" smtClean="0"/>
              <a:t>／</a:t>
            </a:r>
            <a:r>
              <a:rPr lang="zh-TW" altLang="en-US" dirty="0" smtClean="0"/>
              <a:t>学生联合会</a:t>
            </a:r>
            <a:r>
              <a:rPr lang="en-US" altLang="zh-TW" dirty="0"/>
              <a:t>: 1840-1850</a:t>
            </a:r>
            <a:r>
              <a:rPr lang="zh-TW" altLang="en-US" dirty="0"/>
              <a:t>年代，在英国剑桥，有一些基督徒学生成立。</a:t>
            </a:r>
            <a:r>
              <a:rPr lang="en-US" altLang="zh-TW" dirty="0"/>
              <a:t>1885</a:t>
            </a:r>
            <a:r>
              <a:rPr lang="zh-TW" altLang="en-US" dirty="0"/>
              <a:t>年被内地会差派到中国的剑桥七杰，</a:t>
            </a:r>
            <a:r>
              <a:rPr lang="zh-CN" altLang="en-US" dirty="0"/>
              <a:t>属于</a:t>
            </a:r>
            <a:r>
              <a:rPr lang="zh-TW" altLang="en-US" dirty="0"/>
              <a:t>学生联合会</a:t>
            </a:r>
            <a:r>
              <a:rPr lang="zh-CN" altLang="en-US" dirty="0"/>
              <a:t>，</a:t>
            </a:r>
            <a:r>
              <a:rPr lang="zh-TW" altLang="en-US" dirty="0"/>
              <a:t>曾经受到戴德生很大的影响。</a:t>
            </a:r>
            <a:r>
              <a:rPr lang="en-US" altLang="zh-TW" dirty="0"/>
              <a:t>1928</a:t>
            </a:r>
            <a:r>
              <a:rPr lang="zh-TW" altLang="en-US" dirty="0"/>
              <a:t>年，这个组织发展成为大学校际团契</a:t>
            </a:r>
            <a:r>
              <a:rPr lang="zh-TW" altLang="en-US" dirty="0" smtClean="0"/>
              <a:t>（</a:t>
            </a:r>
            <a:r>
              <a:rPr lang="en-US" altLang="zh-TW" dirty="0"/>
              <a:t>Inter-Varsity</a:t>
            </a:r>
            <a:r>
              <a:rPr lang="zh-TW" altLang="en-US" dirty="0" smtClean="0"/>
              <a:t>）</a:t>
            </a:r>
            <a:r>
              <a:rPr lang="en-US" altLang="zh-TW" dirty="0"/>
              <a:t>1945</a:t>
            </a:r>
            <a:r>
              <a:rPr lang="zh-TW" altLang="en-US" dirty="0"/>
              <a:t>年在中国成立”学生联合会“，简称”学联会“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r>
              <a:rPr lang="zh-TW" altLang="en-US" dirty="0"/>
              <a:t>在学联这边，学联是受英美系的</a:t>
            </a:r>
            <a:r>
              <a:rPr lang="en-US" altLang="zh-TW" dirty="0"/>
              <a:t>Inter-Varsity</a:t>
            </a:r>
            <a:r>
              <a:rPr lang="zh-TW" altLang="en-US" dirty="0"/>
              <a:t>的影响，也受内地会的影响。后来一些中国本土的奋兴布道家，像宋尚节、倪柝声、计志文、王明道，都曾经参与过学联会的学生</a:t>
            </a:r>
            <a:r>
              <a:rPr lang="zh-TW" altLang="en-US" dirty="0" smtClean="0"/>
              <a:t>工作，其他还有于力工</a:t>
            </a:r>
            <a:r>
              <a:rPr lang="zh-TW" altLang="en-US" dirty="0"/>
              <a:t>、贾玉铭等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r>
              <a:rPr lang="zh-TW" altLang="en-US" dirty="0"/>
              <a:t>学联会这边的神学是趋于保守，基本上是跟宋尚节、倪柝声这些领袖的神学倾向一致，比较基要主义</a:t>
            </a:r>
            <a:r>
              <a:rPr lang="zh-TW" altLang="en-US" dirty="0" smtClean="0"/>
              <a:t>。</a:t>
            </a:r>
            <a:r>
              <a:rPr lang="en-US" altLang="zh-TW" dirty="0"/>
              <a:t>1949</a:t>
            </a:r>
            <a:r>
              <a:rPr lang="zh-TW" altLang="en-US" dirty="0"/>
              <a:t>年以后，学联会这边在中国大陆成为被镇压的对象。但是也就是这一支，成为后来中国家庭教会的种子。很显然，这一支更注重福音使命，</a:t>
            </a:r>
            <a:r>
              <a:rPr lang="zh-TW" altLang="en-US" dirty="0" smtClean="0"/>
              <a:t>比较强调政教分离。</a:t>
            </a:r>
            <a:endParaRPr lang="en-US" altLang="zh-TW" dirty="0" smtClean="0"/>
          </a:p>
          <a:p>
            <a:pPr marL="0" indent="0">
              <a:buNone/>
            </a:pPr>
            <a:endParaRPr lang="zh-TW" alt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17962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3279</TotalTime>
  <Words>2802</Words>
  <Application>Microsoft Macintosh PowerPoint</Application>
  <PresentationFormat>On-screen Show (4:3)</PresentationFormat>
  <Paragraphs>115</Paragraphs>
  <Slides>15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Wisp</vt:lpstr>
      <vt:lpstr>6/5  马丁 路德          陈蓉 6/12 宋尚节           陈洲 6/19 倪柝声            陈洲 6/26 加尔文            陈蓉 7/3  No Class 7/10 王明道            陈洲 7/17 戴德生           陈洲 7/24 约翰 卫斯理          陈蓉 7/31 芬尼 克罗斯比          陈洲8/7  No Class 8/14 穆迪 &amp; 爱德华兹         陈洲8/21 本仁 约翰           陈蓉 8/28 盖恩夫人          陈蓉 </vt:lpstr>
      <vt:lpstr>戴德生（James Hudson Taylor，1832年5月21日－1905年6月3日）</vt:lpstr>
      <vt:lpstr>中國內地會-海外基督使團（The Overseas Missionary Fellowship或OMF）  </vt:lpstr>
      <vt:lpstr>「上帝的工作如果照上帝的吩咐去做，絕對不會缺少上帝的供應。上帝一定會供應我們一切所需要的」  </vt:lpstr>
      <vt:lpstr>五饼二鱼</vt:lpstr>
      <vt:lpstr>挚爱中华 --戴德生传记 (史蒂亚): 信心是推动他生命的力量</vt:lpstr>
      <vt:lpstr>挚爱中华 --戴德生传记 </vt:lpstr>
      <vt:lpstr>挚爱中华 --戴德生传记 </vt:lpstr>
      <vt:lpstr>圣灵同在的明证</vt:lpstr>
      <vt:lpstr>多多祷告</vt:lpstr>
      <vt:lpstr>，不断祷告</vt:lpstr>
      <vt:lpstr>妇女工作</vt:lpstr>
      <vt:lpstr>1900义和团事件</vt:lpstr>
      <vt:lpstr>学生福音运动组织 －基督教青年会</vt:lpstr>
      <vt:lpstr>学生福音运动组织 －学生联合会</vt:lpstr>
    </vt:vector>
  </TitlesOfParts>
  <Company> 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独一真神</dc:title>
  <dc:creator>Eileen Chen</dc:creator>
  <cp:lastModifiedBy>Zhou Chen</cp:lastModifiedBy>
  <cp:revision>129</cp:revision>
  <dcterms:created xsi:type="dcterms:W3CDTF">2012-01-18T05:12:53Z</dcterms:created>
  <dcterms:modified xsi:type="dcterms:W3CDTF">2016-07-17T20:27:24Z</dcterms:modified>
</cp:coreProperties>
</file>