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handoutMasterIdLst>
    <p:handoutMasterId r:id="rId20"/>
  </p:handoutMasterIdLst>
  <p:sldIdLst>
    <p:sldId id="269" r:id="rId2"/>
    <p:sldId id="271" r:id="rId3"/>
    <p:sldId id="272" r:id="rId4"/>
    <p:sldId id="273" r:id="rId5"/>
    <p:sldId id="274" r:id="rId6"/>
    <p:sldId id="275" r:id="rId7"/>
    <p:sldId id="276" r:id="rId8"/>
    <p:sldId id="277" r:id="rId9"/>
    <p:sldId id="278" r:id="rId10"/>
    <p:sldId id="281" r:id="rId11"/>
    <p:sldId id="284" r:id="rId12"/>
    <p:sldId id="285" r:id="rId13"/>
    <p:sldId id="279" r:id="rId14"/>
    <p:sldId id="280" r:id="rId15"/>
    <p:sldId id="282" r:id="rId16"/>
    <p:sldId id="283" r:id="rId17"/>
    <p:sldId id="28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3B6405C-6879-0C4A-BA27-2078603982D4}">
          <p14:sldIdLst>
            <p14:sldId id="269"/>
            <p14:sldId id="271"/>
            <p14:sldId id="272"/>
            <p14:sldId id="273"/>
            <p14:sldId id="274"/>
            <p14:sldId id="275"/>
            <p14:sldId id="276"/>
            <p14:sldId id="277"/>
            <p14:sldId id="278"/>
            <p14:sldId id="281"/>
            <p14:sldId id="284"/>
            <p14:sldId id="285"/>
            <p14:sldId id="279"/>
            <p14:sldId id="280"/>
            <p14:sldId id="282"/>
            <p14:sldId id="283"/>
            <p14:sldId id="286"/>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autoAdjust="0"/>
    <p:restoredTop sz="77535" autoAdjust="0"/>
  </p:normalViewPr>
  <p:slideViewPr>
    <p:cSldViewPr>
      <p:cViewPr varScale="1">
        <p:scale>
          <a:sx n="68" d="100"/>
          <a:sy n="68" d="100"/>
        </p:scale>
        <p:origin x="-936" y="-11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4" d="100"/>
          <a:sy n="84" d="100"/>
        </p:scale>
        <p:origin x="-388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E2FB0DC-1288-1A43-80B1-4CA57A3CF42A}" type="datetimeFigureOut">
              <a:rPr lang="en-US" smtClean="0"/>
              <a:t>7/10/16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846707-B4C7-F740-8F62-8CA499DD5C75}" type="slidenum">
              <a:rPr lang="en-US" smtClean="0"/>
              <a:t>‹#›</a:t>
            </a:fld>
            <a:endParaRPr lang="en-US"/>
          </a:p>
        </p:txBody>
      </p:sp>
    </p:spTree>
    <p:extLst>
      <p:ext uri="{BB962C8B-B14F-4D97-AF65-F5344CB8AC3E}">
        <p14:creationId xmlns:p14="http://schemas.microsoft.com/office/powerpoint/2010/main" val="14004924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078747-137A-4C27-9399-7FDF15D737D7}" type="datetimeFigureOut">
              <a:rPr lang="en-US" smtClean="0"/>
              <a:pPr/>
              <a:t>7/10/16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593356-78E7-42F2-988C-9F74EE78C675}" type="slidenum">
              <a:rPr lang="en-US" smtClean="0"/>
              <a:pPr/>
              <a:t>‹#›</a:t>
            </a:fld>
            <a:endParaRPr lang="en-US"/>
          </a:p>
        </p:txBody>
      </p:sp>
    </p:spTree>
    <p:extLst>
      <p:ext uri="{BB962C8B-B14F-4D97-AF65-F5344CB8AC3E}">
        <p14:creationId xmlns:p14="http://schemas.microsoft.com/office/powerpoint/2010/main" val="2715665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286707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宋尚节</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2</a:t>
            </a:fld>
            <a:endParaRPr lang="en-US"/>
          </a:p>
        </p:txBody>
      </p:sp>
    </p:spTree>
    <p:extLst>
      <p:ext uri="{BB962C8B-B14F-4D97-AF65-F5344CB8AC3E}">
        <p14:creationId xmlns:p14="http://schemas.microsoft.com/office/powerpoint/2010/main" val="2596718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1900</a:t>
            </a:r>
            <a:r>
              <a:rPr lang="zh-TW" altLang="en-US" sz="1200" kern="1200" dirty="0" smtClean="0">
                <a:solidFill>
                  <a:schemeClr val="tx1"/>
                </a:solidFill>
                <a:latin typeface="+mn-lt"/>
                <a:ea typeface="+mn-ea"/>
                <a:cs typeface="+mn-cs"/>
              </a:rPr>
              <a:t>义和团运动，八国联军侵华</a:t>
            </a:r>
            <a:r>
              <a:rPr lang="en-US" altLang="zh-TW"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教案</a:t>
            </a:r>
            <a:r>
              <a:rPr lang="zh-CHT" altLang="en-US" sz="1200" kern="1200" dirty="0" smtClean="0">
                <a:solidFill>
                  <a:schemeClr val="tx1"/>
                </a:solidFill>
                <a:latin typeface="+mn-lt"/>
                <a:ea typeface="+mn-ea"/>
                <a:cs typeface="+mn-cs"/>
              </a:rPr>
              <a:t>原因</a:t>
            </a:r>
            <a:endParaRPr lang="en-US" altLang="zh-CN" sz="1200" kern="1200" dirty="0" smtClean="0">
              <a:solidFill>
                <a:schemeClr val="tx1"/>
              </a:solidFill>
              <a:latin typeface="+mn-lt"/>
              <a:ea typeface="+mn-ea"/>
              <a:cs typeface="+mn-cs"/>
            </a:endParaRPr>
          </a:p>
          <a:p>
            <a:r>
              <a:rPr lang="zh-CHT" altLang="en-US" sz="1200" b="1" kern="1200" dirty="0" smtClean="0">
                <a:solidFill>
                  <a:schemeClr val="tx1"/>
                </a:solidFill>
                <a:latin typeface="+mn-lt"/>
                <a:ea typeface="+mn-ea"/>
                <a:cs typeface="+mn-cs"/>
              </a:rPr>
              <a:t>治外法權凌駕中國法律：</a:t>
            </a:r>
            <a:r>
              <a:rPr lang="zh-TW" altLang="en-US" sz="1200" kern="1200" dirty="0" smtClean="0">
                <a:solidFill>
                  <a:schemeClr val="tx1"/>
                </a:solidFill>
                <a:latin typeface="+mn-lt"/>
                <a:ea typeface="+mn-ea"/>
                <a:cs typeface="+mn-cs"/>
              </a:rPr>
              <a:t>当某些教民与当地民眾发生冲突时，地方政府因為懼於天主教傳教士的治外法權，未能公平处理。</a:t>
            </a:r>
            <a:endParaRPr lang="en-US" altLang="zh-CHT" sz="1200" b="1" kern="1200" dirty="0" smtClean="0">
              <a:solidFill>
                <a:schemeClr val="tx1"/>
              </a:solidFill>
              <a:latin typeface="+mn-lt"/>
              <a:ea typeface="+mn-ea"/>
              <a:cs typeface="+mn-cs"/>
            </a:endParaRPr>
          </a:p>
          <a:p>
            <a:r>
              <a:rPr lang="zh-TW" altLang="en-US" sz="1200" b="1" kern="1200" dirty="0" smtClean="0">
                <a:solidFill>
                  <a:schemeClr val="tx1"/>
                </a:solidFill>
                <a:latin typeface="+mn-lt"/>
                <a:ea typeface="+mn-ea"/>
                <a:cs typeface="+mn-cs"/>
              </a:rPr>
              <a:t>宗教习俗的争端</a:t>
            </a:r>
            <a:r>
              <a:rPr lang="zh-CN" altLang="en-US" sz="1200" b="1" kern="1200" dirty="0" smtClean="0">
                <a:solidFill>
                  <a:schemeClr val="tx1"/>
                </a:solidFill>
                <a:latin typeface="+mn-lt"/>
                <a:ea typeface="+mn-ea"/>
                <a:cs typeface="+mn-cs"/>
              </a:rPr>
              <a:t>：</a:t>
            </a:r>
            <a:r>
              <a:rPr lang="zh-CHT" altLang="en-US" sz="1200" kern="1200" dirty="0" smtClean="0">
                <a:solidFill>
                  <a:schemeClr val="tx1"/>
                </a:solidFill>
                <a:latin typeface="+mn-lt"/>
                <a:ea typeface="+mn-ea"/>
                <a:cs typeface="+mn-cs"/>
              </a:rPr>
              <a:t>教民出於信仰原因拒絕繳納迎神賽會的份錢，</a:t>
            </a:r>
            <a:r>
              <a:rPr lang="zh-TW" altLang="en-US" sz="1200" kern="1200" dirty="0" smtClean="0">
                <a:solidFill>
                  <a:schemeClr val="tx1"/>
                </a:solidFill>
                <a:latin typeface="+mn-lt"/>
                <a:ea typeface="+mn-ea"/>
                <a:cs typeface="+mn-cs"/>
              </a:rPr>
              <a:t>拒绝参与传统的祭祖仪式。</a:t>
            </a:r>
            <a:endParaRPr lang="en-US" altLang="zh-CN" sz="1200" b="1" kern="1200" dirty="0" smtClean="0">
              <a:solidFill>
                <a:schemeClr val="tx1"/>
              </a:solidFill>
              <a:latin typeface="+mn-lt"/>
              <a:ea typeface="+mn-ea"/>
              <a:cs typeface="+mn-cs"/>
            </a:endParaRPr>
          </a:p>
          <a:p>
            <a:r>
              <a:rPr lang="zh-CHT" altLang="en-US" sz="1200" b="1" kern="1200" dirty="0" smtClean="0">
                <a:solidFill>
                  <a:schemeClr val="tx1"/>
                </a:solidFill>
                <a:latin typeface="+mn-lt"/>
                <a:ea typeface="+mn-ea"/>
                <a:cs typeface="+mn-cs"/>
              </a:rPr>
              <a:t>守舊勢力煽動：</a:t>
            </a:r>
            <a:r>
              <a:rPr lang="zh-CHT" altLang="en-US" sz="1200" kern="1200" dirty="0" smtClean="0">
                <a:solidFill>
                  <a:schemeClr val="tx1"/>
                </a:solidFill>
                <a:latin typeface="+mn-lt"/>
                <a:ea typeface="+mn-ea"/>
                <a:cs typeface="+mn-cs"/>
              </a:rPr>
              <a:t>教會除了傳教之外也興西医、辦學校、允许女孩上学、提高妇女地位、提倡破除陋習（如纏足和納妾）、傳播新思想（如宪政、民主）</a:t>
            </a:r>
            <a:endParaRPr lang="en-US" altLang="zh-CHT"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t>1911</a:t>
            </a:r>
            <a:r>
              <a:rPr lang="zh-TW" altLang="en-US" dirty="0" smtClean="0"/>
              <a:t>年，基督徒大量投身辛亥革命</a:t>
            </a:r>
            <a:endParaRPr lang="en-US" dirty="0" smtClean="0"/>
          </a:p>
          <a:p>
            <a:r>
              <a:rPr lang="en-US" dirty="0" smtClean="0"/>
              <a:t>1.</a:t>
            </a:r>
            <a:r>
              <a:rPr lang="zh-TW" altLang="en-US" sz="1200" kern="1200" dirty="0" smtClean="0">
                <a:solidFill>
                  <a:schemeClr val="tx1"/>
                </a:solidFill>
                <a:latin typeface="+mn-lt"/>
                <a:ea typeface="+mn-ea"/>
                <a:cs typeface="+mn-cs"/>
              </a:rPr>
              <a:t>主要是受到在华的传教士所影响。将他们母国的政治和社会理想寄寓在中国之上，鼓吹并支持变革的进行。</a:t>
            </a:r>
            <a:endParaRPr lang="en-US" altLang="zh-TW"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2.</a:t>
            </a:r>
            <a:r>
              <a:rPr lang="zh-TW" altLang="en-US" sz="1200" kern="1200" dirty="0" smtClean="0">
                <a:solidFill>
                  <a:schemeClr val="tx1"/>
                </a:solidFill>
                <a:latin typeface="+mn-lt"/>
                <a:ea typeface="+mn-ea"/>
                <a:cs typeface="+mn-cs"/>
              </a:rPr>
              <a:t>中国信徒及传道人透过西学教育，迳自产生对政治社会问题的兴趣及认识，因而萌生革命思潮</a:t>
            </a:r>
            <a:endParaRPr lang="en-US" altLang="zh-TW"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3.</a:t>
            </a:r>
            <a:r>
              <a:rPr lang="zh-TW" altLang="en-US" sz="1200" kern="1200" dirty="0" smtClean="0">
                <a:solidFill>
                  <a:schemeClr val="tx1"/>
                </a:solidFill>
                <a:latin typeface="+mn-lt"/>
                <a:ea typeface="+mn-ea"/>
                <a:cs typeface="+mn-cs"/>
              </a:rPr>
              <a:t>传教学校很多时亦成了革命思想酝酿及宣传之地</a:t>
            </a:r>
            <a:endParaRPr lang="en-US" altLang="zh-TW"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zh-TW" altLang="en-US" dirty="0" smtClean="0"/>
              <a:t>青年会的工作，除开办商业和技术性的正规及短期课程外，主要是替青年提供各项的活动，如各种球类、游泳等，很多西方流行的运动都是由青年会介绍到中国来的。在芸芸众活动中，最具影响力的莫如各类型的公开演讲会了</a:t>
            </a:r>
            <a:endParaRPr lang="en-US" altLang="zh-TW" dirty="0" smtClean="0"/>
          </a:p>
          <a:p>
            <a:endParaRPr lang="en-US" dirty="0" smtClean="0"/>
          </a:p>
          <a:p>
            <a:r>
              <a:rPr lang="zh-TW" altLang="en-US" sz="1200" kern="1200" dirty="0" smtClean="0">
                <a:solidFill>
                  <a:schemeClr val="tx1"/>
                </a:solidFill>
                <a:latin typeface="+mn-lt"/>
                <a:ea typeface="+mn-ea"/>
                <a:cs typeface="+mn-cs"/>
              </a:rPr>
              <a:t>北京汇文学校是 </a:t>
            </a:r>
            <a:r>
              <a:rPr lang="en-US" altLang="zh-TW" sz="1200" kern="1200" dirty="0" smtClean="0">
                <a:solidFill>
                  <a:schemeClr val="tx1"/>
                </a:solidFill>
                <a:latin typeface="+mn-lt"/>
                <a:ea typeface="+mn-ea"/>
                <a:cs typeface="+mn-cs"/>
              </a:rPr>
              <a:t>1871</a:t>
            </a:r>
            <a:r>
              <a:rPr lang="zh-TW" altLang="en-US" sz="1200" kern="1200" dirty="0" smtClean="0">
                <a:solidFill>
                  <a:schemeClr val="tx1"/>
                </a:solidFill>
                <a:latin typeface="+mn-lt"/>
                <a:ea typeface="+mn-ea"/>
                <a:cs typeface="+mn-cs"/>
              </a:rPr>
              <a:t>年由基督教美以美会（</a:t>
            </a:r>
            <a:r>
              <a:rPr lang="en-US" altLang="zh-TW" sz="1200" kern="1200" dirty="0" smtClean="0">
                <a:solidFill>
                  <a:schemeClr val="tx1"/>
                </a:solidFill>
                <a:latin typeface="+mn-lt"/>
                <a:ea typeface="+mn-ea"/>
                <a:cs typeface="+mn-cs"/>
              </a:rPr>
              <a:t>Wesleyan Church or Methodist Church,</a:t>
            </a:r>
            <a:r>
              <a:rPr lang="en-US" altLang="zh-TW" sz="1200" kern="1200" baseline="0" dirty="0" smtClean="0">
                <a:solidFill>
                  <a:schemeClr val="tx1"/>
                </a:solidFill>
                <a:latin typeface="+mn-lt"/>
                <a:ea typeface="+mn-ea"/>
                <a:cs typeface="+mn-cs"/>
              </a:rPr>
              <a:t> </a:t>
            </a:r>
            <a:r>
              <a:rPr lang="zh-TW" altLang="en-US" sz="1200" kern="1200" dirty="0" smtClean="0">
                <a:solidFill>
                  <a:schemeClr val="tx1"/>
                </a:solidFill>
                <a:latin typeface="+mn-lt"/>
                <a:ea typeface="+mn-ea"/>
                <a:cs typeface="+mn-cs"/>
              </a:rPr>
              <a:t>美普会和监理会，</a:t>
            </a:r>
            <a:r>
              <a:rPr lang="en-US" altLang="zh-TW" sz="1200" kern="1200" dirty="0" smtClean="0">
                <a:solidFill>
                  <a:schemeClr val="tx1"/>
                </a:solidFill>
                <a:latin typeface="+mn-lt"/>
                <a:ea typeface="+mn-ea"/>
                <a:cs typeface="+mn-cs"/>
              </a:rPr>
              <a:t>1939</a:t>
            </a:r>
            <a:r>
              <a:rPr lang="zh-TW" altLang="en-US" sz="1200" kern="1200" dirty="0" smtClean="0">
                <a:solidFill>
                  <a:schemeClr val="tx1"/>
                </a:solidFill>
                <a:latin typeface="+mn-lt"/>
                <a:ea typeface="+mn-ea"/>
                <a:cs typeface="+mn-cs"/>
              </a:rPr>
              <a:t>年三派合并，此后在中国的美以美会也称卫理公会）创办的</a:t>
            </a:r>
            <a:endParaRPr lang="en-US" altLang="zh-TW"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zh-CHT" altLang="en-US" dirty="0" smtClean="0"/>
              <a:t>東吳大學（英语：</a:t>
            </a:r>
            <a:r>
              <a:rPr lang="en-US" altLang="zh-CHT" dirty="0" smtClean="0"/>
              <a:t>Soochow University</a:t>
            </a:r>
            <a:r>
              <a:rPr lang="zh-CHT" altLang="en-US" dirty="0" smtClean="0"/>
              <a:t>），是一所</a:t>
            </a:r>
            <a:r>
              <a:rPr lang="en-US" altLang="zh-CHT" dirty="0" smtClean="0"/>
              <a:t>1900</a:t>
            </a:r>
            <a:r>
              <a:rPr lang="zh-CHT" altLang="en-US" dirty="0" smtClean="0"/>
              <a:t>年</a:t>
            </a:r>
            <a:r>
              <a:rPr lang="en-US" altLang="zh-CHT" dirty="0" smtClean="0"/>
              <a:t>(</a:t>
            </a:r>
            <a:r>
              <a:rPr lang="zh-CHT" altLang="en-US" dirty="0" smtClean="0"/>
              <a:t>清光緒二十六年</a:t>
            </a:r>
            <a:r>
              <a:rPr lang="en-US" altLang="zh-CHT" dirty="0" smtClean="0"/>
              <a:t>)</a:t>
            </a:r>
            <a:r>
              <a:rPr lang="zh-CHT" altLang="en-US" dirty="0" smtClean="0"/>
              <a:t>由美国基督教監理會創建於中國蘇州的私立大學，民国时期的東吳大學以其法学院之优秀而闻名于中国，</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3</a:t>
            </a:fld>
            <a:endParaRPr lang="en-US"/>
          </a:p>
        </p:txBody>
      </p:sp>
    </p:spTree>
    <p:extLst>
      <p:ext uri="{BB962C8B-B14F-4D97-AF65-F5344CB8AC3E}">
        <p14:creationId xmlns:p14="http://schemas.microsoft.com/office/powerpoint/2010/main" val="854245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4</a:t>
            </a:fld>
            <a:endParaRPr lang="en-US"/>
          </a:p>
        </p:txBody>
      </p:sp>
    </p:spTree>
    <p:extLst>
      <p:ext uri="{BB962C8B-B14F-4D97-AF65-F5344CB8AC3E}">
        <p14:creationId xmlns:p14="http://schemas.microsoft.com/office/powerpoint/2010/main" val="2533161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天津解放后，一九五零年三月十三日王先生去该市圣会所讲道一周。每次他坐在三轮车上路过旧法租界的山西路、赤峰道口时，都会看到那里天主教修道院的一片砖墙上，用白漆自右向左所写的四个大字：“宗教自由”。这条标语至少保留了二、三年之久。他每次去天津讲道时，都看到这条标语，所以他深信共产党是给人宗教信仰自由的。况且解放一年来他去全国各地讲道，特别是他一九五零年上半年去汉口、武昌和长沙等地讲道，途中从没有任何人盘问他，讲道也没有人干涉他，而且聚会的人很多，因此他就愈发相信共产党是不干涉信仰自由的。在这一时期，中国教会实在是享受着宗教信仰的自由。</a:t>
            </a:r>
          </a:p>
          <a:p>
            <a:endParaRPr lang="zh-TW" alt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3593356-78E7-42F2-988C-9F74EE78C675}" type="slidenum">
              <a:rPr lang="en-US" smtClean="0"/>
              <a:pPr/>
              <a:t>11</a:t>
            </a:fld>
            <a:endParaRPr lang="en-US"/>
          </a:p>
        </p:txBody>
      </p:sp>
    </p:spTree>
    <p:extLst>
      <p:ext uri="{BB962C8B-B14F-4D97-AF65-F5344CB8AC3E}">
        <p14:creationId xmlns:p14="http://schemas.microsoft.com/office/powerpoint/2010/main" val="3634056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王先生曾经讲过这么一段小小的故事。他说：“有一次一位姓宁的老先生去找王梓仲，问到关乎圣经的问题。王梓仲说：</a:t>
            </a:r>
            <a:r>
              <a:rPr lang="en-US" altLang="zh-TW" dirty="0" smtClean="0"/>
              <a:t>『</a:t>
            </a:r>
            <a:r>
              <a:rPr lang="zh-TW" altLang="en-US" dirty="0" smtClean="0"/>
              <a:t>你信圣经不要全信。要挑着信，挑那些可信的信，那些不可信的就不要信。</a:t>
            </a:r>
            <a:r>
              <a:rPr lang="en-US" altLang="zh-TW" dirty="0" smtClean="0"/>
              <a:t>』</a:t>
            </a:r>
            <a:r>
              <a:rPr lang="zh-TW" altLang="en-US" dirty="0" smtClean="0"/>
              <a:t>这番话可把这位宁先生给说糊涂了。后来他来问我，我说：</a:t>
            </a:r>
            <a:r>
              <a:rPr lang="en-US" altLang="zh-TW" dirty="0" smtClean="0"/>
              <a:t>『</a:t>
            </a:r>
            <a:r>
              <a:rPr lang="zh-TW" altLang="en-US" dirty="0" smtClean="0"/>
              <a:t>你去买字典，如果卖书的人对你说：</a:t>
            </a:r>
            <a:r>
              <a:rPr lang="en-US" altLang="zh-TW" dirty="0" smtClean="0"/>
              <a:t>《</a:t>
            </a:r>
            <a:r>
              <a:rPr lang="zh-TW" altLang="en-US" dirty="0" smtClean="0"/>
              <a:t>先生，这个字典你可要挑着信。</a:t>
            </a:r>
            <a:r>
              <a:rPr lang="en-US" altLang="zh-TW" dirty="0" smtClean="0"/>
              <a:t>》</a:t>
            </a:r>
            <a:r>
              <a:rPr lang="zh-TW" altLang="en-US" dirty="0" smtClean="0"/>
              <a:t>那你还买不买呀？买字典就是因为有认识的字。对字典要挑着信，我怎么挑啊？</a:t>
            </a:r>
            <a:r>
              <a:rPr lang="en-US" altLang="zh-TW" dirty="0" smtClean="0"/>
              <a:t>』</a:t>
            </a:r>
            <a:r>
              <a:rPr lang="zh-TW" altLang="en-US" dirty="0" smtClean="0"/>
              <a:t>那人明白了，以后就再也不到王梓仲那里去了。”</a:t>
            </a:r>
            <a:endParaRPr lang="en-US" altLang="zh-TW" dirty="0" smtClean="0"/>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12</a:t>
            </a:fld>
            <a:endParaRPr lang="en-US"/>
          </a:p>
        </p:txBody>
      </p:sp>
    </p:spTree>
    <p:extLst>
      <p:ext uri="{BB962C8B-B14F-4D97-AF65-F5344CB8AC3E}">
        <p14:creationId xmlns:p14="http://schemas.microsoft.com/office/powerpoint/2010/main" val="584796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smtClean="0"/>
              <a:t>王長新</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13</a:t>
            </a:fld>
            <a:endParaRPr lang="en-US"/>
          </a:p>
        </p:txBody>
      </p:sp>
    </p:spTree>
    <p:extLst>
      <p:ext uri="{BB962C8B-B14F-4D97-AF65-F5344CB8AC3E}">
        <p14:creationId xmlns:p14="http://schemas.microsoft.com/office/powerpoint/2010/main" val="2607715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smtClean="0">
                <a:solidFill>
                  <a:schemeClr val="tx1"/>
                </a:solidFill>
                <a:latin typeface="+mn-lt"/>
                <a:ea typeface="+mn-ea"/>
                <a:cs typeface="+mn-cs"/>
              </a:rPr>
              <a:t>“你写写刘景文的材料。”</a:t>
            </a:r>
          </a:p>
          <a:p>
            <a:r>
              <a:rPr lang="zh-TW" altLang="en-US" sz="1200" kern="1200" dirty="0" smtClean="0">
                <a:solidFill>
                  <a:schemeClr val="tx1"/>
                </a:solidFill>
                <a:latin typeface="+mn-lt"/>
                <a:ea typeface="+mn-ea"/>
                <a:cs typeface="+mn-cs"/>
              </a:rPr>
              <a:t>王先生心里想，“她有什么材料可写的啊？”但又不能不写，于是就写了一句：“她也反对共产党。”他为什么这样写呢？因为他一进监，他们就说他反对共产党，所以他想每个进监的人必定都是反对共产党的。</a:t>
            </a:r>
            <a:endParaRPr lang="en-US" altLang="zh-TW"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14</a:t>
            </a:fld>
            <a:endParaRPr lang="en-US"/>
          </a:p>
        </p:txBody>
      </p:sp>
    </p:spTree>
    <p:extLst>
      <p:ext uri="{BB962C8B-B14F-4D97-AF65-F5344CB8AC3E}">
        <p14:creationId xmlns:p14="http://schemas.microsoft.com/office/powerpoint/2010/main" val="1159420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15</a:t>
            </a:fld>
            <a:endParaRPr lang="en-US"/>
          </a:p>
        </p:txBody>
      </p:sp>
    </p:spTree>
    <p:extLst>
      <p:ext uri="{BB962C8B-B14F-4D97-AF65-F5344CB8AC3E}">
        <p14:creationId xmlns:p14="http://schemas.microsoft.com/office/powerpoint/2010/main" val="2169096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smtClean="0"/>
              <a:t>有一天，一位姓余的弟兄从远方来。他患有梅毒病，和别人一同吃住不太方便。接待不接待呢？王太太凭着爱心接待了，安排他单吃单住，碗筷都分开洗，还让一位弟兄专门伺侯他。这位客人走了以后，用毛笔写了一封很长的信，不是感谢人家接待他的厚意，而是大发牢骚，说给他单吃单住是瞧不起他；并说这样接待他，比不信的还不如。王太太看了以后，乐呵呵地对曾服事过那位客人的弟兄说：</a:t>
            </a:r>
          </a:p>
          <a:p>
            <a:r>
              <a:rPr lang="zh-TW" altLang="en-US" dirty="0" smtClean="0"/>
              <a:t>“来，来，我给你看看这封信。”</a:t>
            </a:r>
          </a:p>
          <a:p>
            <a:r>
              <a:rPr lang="zh-TW" altLang="en-US" dirty="0" smtClean="0"/>
              <a:t>这位弟兄接过信来，愈看愈生气。王太太问他说：</a:t>
            </a:r>
          </a:p>
          <a:p>
            <a:r>
              <a:rPr lang="zh-TW" altLang="en-US" dirty="0" smtClean="0"/>
              <a:t>“你气什么呀？”</a:t>
            </a:r>
          </a:p>
          <a:p>
            <a:r>
              <a:rPr lang="zh-TW" altLang="en-US" dirty="0" smtClean="0"/>
              <a:t>“你看，还有这么不讲理、不认识自己的人！你有这种病，就当自卑。人家因着主的爱接待你，就当好好地感谢着领受才是，怎么还能说别人瞧不起你呢？这种人真是不知好歹！”</a:t>
            </a:r>
          </a:p>
          <a:p>
            <a:r>
              <a:rPr lang="zh-TW" altLang="en-US" dirty="0" smtClean="0"/>
              <a:t>王太太笑着说：“嗨，这样才能得赏赐嘛！”</a:t>
            </a:r>
            <a:endParaRPr lang="en-US" dirty="0"/>
          </a:p>
        </p:txBody>
      </p:sp>
      <p:sp>
        <p:nvSpPr>
          <p:cNvPr id="4" name="Slide Number Placeholder 3"/>
          <p:cNvSpPr>
            <a:spLocks noGrp="1"/>
          </p:cNvSpPr>
          <p:nvPr>
            <p:ph type="sldNum" sz="quarter" idx="10"/>
          </p:nvPr>
        </p:nvSpPr>
        <p:spPr/>
        <p:txBody>
          <a:bodyPr/>
          <a:lstStyle/>
          <a:p>
            <a:fld id="{C3593356-78E7-42F2-988C-9F74EE78C675}" type="slidenum">
              <a:rPr lang="en-US" smtClean="0"/>
              <a:pPr/>
              <a:t>16</a:t>
            </a:fld>
            <a:endParaRPr lang="en-US"/>
          </a:p>
        </p:txBody>
      </p:sp>
    </p:spTree>
    <p:extLst>
      <p:ext uri="{BB962C8B-B14F-4D97-AF65-F5344CB8AC3E}">
        <p14:creationId xmlns:p14="http://schemas.microsoft.com/office/powerpoint/2010/main" val="2465925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1"/>
            <a:ext cx="8229600" cy="533400"/>
          </a:xfrm>
        </p:spPr>
        <p:txBody>
          <a:bodyPr anchor="b">
            <a:normAutofit/>
          </a:bodyPr>
          <a:lstStyle>
            <a:lvl1pPr>
              <a:defRPr sz="2000"/>
            </a:lvl1pPr>
          </a:lstStyle>
          <a:p>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E25843EF-32FB-3C4C-892A-AD47C7A3814D}" type="datetime1">
              <a:rPr lang="en-US" smtClean="0"/>
              <a:t>7/10/16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8"/>
          <p:cNvSpPr/>
          <p:nvPr/>
        </p:nvSpPr>
        <p:spPr bwMode="auto">
          <a:xfrm>
            <a:off x="-342900" y="2133600"/>
            <a:ext cx="685800" cy="304800"/>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99220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01000" cy="4572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914400" y="762000"/>
            <a:ext cx="8000999"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reeform 11"/>
          <p:cNvSpPr/>
          <p:nvPr/>
        </p:nvSpPr>
        <p:spPr bwMode="auto">
          <a:xfrm flipV="1">
            <a:off x="-3177" y="228600"/>
            <a:ext cx="914342" cy="43180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52400" y="228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3688236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848600" cy="381000"/>
          </a:xfrm>
        </p:spPr>
        <p:txBody>
          <a:bodyPr anchor="b">
            <a:normAutofit/>
          </a:bodyPr>
          <a:lstStyle>
            <a:lvl1pPr algn="l">
              <a:defRPr sz="2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914400" y="1143000"/>
            <a:ext cx="7848599" cy="48768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CB76368A-66C2-2E48-B89A-14857A52E9E0}" type="datetime1">
              <a:rPr lang="en-US" smtClean="0"/>
              <a:t>7/10/16</a:t>
            </a:fld>
            <a:endParaRPr lang="en-US"/>
          </a:p>
        </p:txBody>
      </p:sp>
      <p:sp>
        <p:nvSpPr>
          <p:cNvPr id="5" name="Footer Placeholder 4"/>
          <p:cNvSpPr>
            <a:spLocks noGrp="1"/>
          </p:cNvSpPr>
          <p:nvPr>
            <p:ph type="ftr" sz="quarter" idx="11"/>
          </p:nvPr>
        </p:nvSpPr>
        <p:spPr>
          <a:xfrm>
            <a:off x="838200" y="6324600"/>
            <a:ext cx="5716488" cy="365125"/>
          </a:xfrm>
          <a:prstGeom prst="rect">
            <a:avLst/>
          </a:prstGeom>
        </p:spPr>
        <p:txBody>
          <a:bodyPr/>
          <a:lstStyle/>
          <a:p>
            <a:endParaRPr lang="en-US" dirty="0"/>
          </a:p>
        </p:txBody>
      </p:sp>
      <p:sp>
        <p:nvSpPr>
          <p:cNvPr id="11" name="Freeform 11"/>
          <p:cNvSpPr/>
          <p:nvPr/>
        </p:nvSpPr>
        <p:spPr bwMode="auto">
          <a:xfrm flipV="1">
            <a:off x="152400" y="609600"/>
            <a:ext cx="685800" cy="381000"/>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228600" y="609600"/>
            <a:ext cx="584978" cy="365125"/>
          </a:xfrm>
        </p:spPr>
        <p:txBody>
          <a:body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05278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4D04D15F-7AEB-7B4D-8468-F2974B2446C0}" type="datetime1">
              <a:rPr lang="en-US" smtClean="0"/>
              <a:t>7/10/16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780128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7772400" y="6135089"/>
            <a:ext cx="766380" cy="370171"/>
          </a:xfrm>
          <a:prstGeom prst="rect">
            <a:avLst/>
          </a:prstGeom>
        </p:spPr>
        <p:txBody>
          <a:bodyPr/>
          <a:lstStyle/>
          <a:p>
            <a:fld id="{C60EA7DD-CFCA-DE43-A43A-409507E43470}" type="datetime1">
              <a:rPr lang="en-US" smtClean="0"/>
              <a:t>7/10/16</a:t>
            </a:fld>
            <a:endParaRPr lang="en-US"/>
          </a:p>
        </p:txBody>
      </p:sp>
      <p:sp>
        <p:nvSpPr>
          <p:cNvPr id="8" name="Footer Placeholder 7"/>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96045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fld id="{F58351FC-FAAC-7F43-AF1D-00D540D3DB10}" type="datetime1">
              <a:rPr lang="en-US" smtClean="0"/>
              <a:t>7/10/16</a:t>
            </a:fld>
            <a:endParaRPr lang="en-US"/>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43379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772400" y="6135089"/>
            <a:ext cx="766380" cy="370171"/>
          </a:xfrm>
          <a:prstGeom prst="rect">
            <a:avLst/>
          </a:prstGeom>
        </p:spPr>
        <p:txBody>
          <a:bodyPr/>
          <a:lstStyle/>
          <a:p>
            <a:fld id="{D317D01A-4C73-2848-82F7-A6AB356C7628}" type="datetime1">
              <a:rPr lang="en-US" smtClean="0"/>
              <a:t>7/10/16</a:t>
            </a:fld>
            <a:endParaRPr lang="en-US"/>
          </a:p>
        </p:txBody>
      </p:sp>
      <p:sp>
        <p:nvSpPr>
          <p:cNvPr id="3" name="Footer Placeholder 2"/>
          <p:cNvSpPr>
            <a:spLocks noGrp="1"/>
          </p:cNvSpPr>
          <p:nvPr>
            <p:ph type="ftr" sz="quarter" idx="11"/>
          </p:nvPr>
        </p:nvSpPr>
        <p:spPr>
          <a:xfrm>
            <a:off x="1942415" y="6135809"/>
            <a:ext cx="5716488" cy="365125"/>
          </a:xfrm>
          <a:prstGeom prst="rect">
            <a:avLst/>
          </a:prstGeom>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91381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3CBA92F0-A3D3-0D49-85B3-ABE1D27F5335}" type="datetime1">
              <a:rPr lang="en-US" smtClean="0"/>
              <a:t>7/10/16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22877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7F24411-8BEB-154A-8F96-923AC81E2EE4}" type="datetime1">
              <a:rPr lang="en-US" smtClean="0"/>
              <a:t>7/10/16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85853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A7236524-5771-F947-803E-F7B0D0349F05}" type="datetime1">
              <a:rPr lang="en-US" smtClean="0"/>
              <a:t>7/10/16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83537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7E11F37-B4B1-9545-A384-A9E615ABA719}" type="datetime1">
              <a:rPr lang="en-US" smtClean="0"/>
              <a:t>7/10/16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1B561C-0023-41A3-B203-BFA2A4A5DADD}"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8788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5CA7B913-B912-3646-92B7-228EB751202B}" type="datetime1">
              <a:rPr lang="en-US" smtClean="0"/>
              <a:t>7/10/16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2813225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6B070F87-B737-9747-9F9D-07F142F6093E}" type="datetime1">
              <a:rPr lang="en-US" smtClean="0"/>
              <a:t>7/10/16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24343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0BF24CD7-14B8-AA48-A9C8-BB6C136AA3E1}" type="datetime1">
              <a:rPr lang="en-US" smtClean="0"/>
              <a:t>7/10/16</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55053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F8669FD-82B5-184A-834D-5A037C9A02FD}" type="datetime1">
              <a:rPr lang="en-US" smtClean="0"/>
              <a:t>7/10/16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3724219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DBE73974-0331-8545-85A0-D4E55DF93856}" type="datetime1">
              <a:rPr lang="en-US" smtClean="0"/>
              <a:t>7/10/16</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1B561C-0023-41A3-B203-BFA2A4A5DADD}" type="slidenum">
              <a:rPr lang="en-US" smtClean="0"/>
              <a:pPr/>
              <a:t>‹#›</a:t>
            </a:fld>
            <a:endParaRPr lang="en-US"/>
          </a:p>
        </p:txBody>
      </p:sp>
    </p:spTree>
    <p:extLst>
      <p:ext uri="{BB962C8B-B14F-4D97-AF65-F5344CB8AC3E}">
        <p14:creationId xmlns:p14="http://schemas.microsoft.com/office/powerpoint/2010/main" val="17343718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143000" y="228600"/>
            <a:ext cx="7848600" cy="4572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43000" y="838200"/>
            <a:ext cx="7848599" cy="5715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bwMode="gray">
          <a:xfrm>
            <a:off x="457200" y="838200"/>
            <a:ext cx="584978" cy="365125"/>
          </a:xfrm>
          <a:prstGeom prst="rect">
            <a:avLst/>
          </a:prstGeom>
        </p:spPr>
        <p:txBody>
          <a:bodyPr vert="horz" lIns="91440" tIns="45720" rIns="91440" bIns="45720" rtlCol="0" anchor="ctr"/>
          <a:lstStyle>
            <a:lvl1pPr algn="r">
              <a:defRPr sz="2000">
                <a:solidFill>
                  <a:srgbClr val="FEFFFF"/>
                </a:solidFill>
              </a:defRPr>
            </a:lvl1pPr>
          </a:lstStyle>
          <a:p>
            <a:fld id="{F51B561C-0023-41A3-B203-BFA2A4A5DADD}" type="slidenum">
              <a:rPr lang="en-US" smtClean="0"/>
              <a:pPr/>
              <a:t>‹#›</a:t>
            </a:fld>
            <a:endParaRPr lang="en-US" dirty="0"/>
          </a:p>
        </p:txBody>
      </p:sp>
    </p:spTree>
    <p:extLst>
      <p:ext uri="{BB962C8B-B14F-4D97-AF65-F5344CB8AC3E}">
        <p14:creationId xmlns:p14="http://schemas.microsoft.com/office/powerpoint/2010/main" val="11382060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hf hdr="0" ftr="0" dt="0"/>
  <p:txStyles>
    <p:titleStyle>
      <a:lvl1pPr algn="l" defTabSz="457200" rtl="0" eaLnBrk="1" latinLnBrk="0" hangingPunct="1">
        <a:spcBef>
          <a:spcPct val="0"/>
        </a:spcBef>
        <a:buNone/>
        <a:defRPr sz="2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ctrTitle"/>
          </p:nvPr>
        </p:nvSpPr>
        <p:spPr>
          <a:xfrm>
            <a:off x="914400" y="381000"/>
            <a:ext cx="7162800" cy="4876799"/>
          </a:xfrm>
        </p:spPr>
        <p:txBody>
          <a:bodyPr anchor="ctr" anchorCtr="0">
            <a:normAutofit/>
          </a:bodyPr>
          <a:lstStyle/>
          <a:p>
            <a:pPr>
              <a:defRPr/>
            </a:pPr>
            <a:r>
              <a:rPr lang="en-US" altLang="zh-CN" sz="2000" dirty="0" smtClean="0">
                <a:ea typeface="+mj-ea"/>
              </a:rPr>
              <a:t>6/5 	</a:t>
            </a:r>
            <a:r>
              <a:rPr lang="zh-CN" altLang="en-US" sz="2000" dirty="0" smtClean="0">
                <a:ea typeface="+mj-ea"/>
              </a:rPr>
              <a:t>马丁</a:t>
            </a:r>
            <a:r>
              <a:rPr lang="en-US" altLang="zh-CN" sz="2000" dirty="0" smtClean="0">
                <a:ea typeface="+mj-ea"/>
              </a:rPr>
              <a:t> </a:t>
            </a:r>
            <a:r>
              <a:rPr lang="zh-CN" altLang="en-US" sz="2000" dirty="0" smtClean="0">
                <a:ea typeface="+mj-ea"/>
              </a:rPr>
              <a:t>路德</a:t>
            </a:r>
            <a:r>
              <a:rPr lang="en-US" altLang="zh-CN" sz="2000" dirty="0" smtClean="0">
                <a:ea typeface="+mj-ea"/>
              </a:rPr>
              <a:t>										</a:t>
            </a:r>
            <a:r>
              <a:rPr lang="zh-CN" altLang="en-US" sz="2000" dirty="0" smtClean="0">
                <a:ea typeface="+mj-ea"/>
              </a:rPr>
              <a:t>陈蓉</a:t>
            </a:r>
            <a:r>
              <a:rPr lang="en-US" altLang="zh-CN" sz="2000" dirty="0" smtClean="0">
                <a:ea typeface="+mj-ea"/>
              </a:rPr>
              <a:t/>
            </a:r>
            <a:br>
              <a:rPr lang="en-US" altLang="zh-CN" sz="2000" dirty="0" smtClean="0">
                <a:ea typeface="+mj-ea"/>
              </a:rPr>
            </a:br>
            <a:r>
              <a:rPr lang="zh-CN" altLang="zh-CN" sz="2000" dirty="0" smtClean="0"/>
              <a:t>6</a:t>
            </a:r>
            <a:r>
              <a:rPr lang="en-US" altLang="zh-CN" sz="2000" dirty="0" smtClean="0"/>
              <a:t>/12	</a:t>
            </a:r>
            <a:r>
              <a:rPr lang="zh-TW" altLang="en-US" sz="2000" dirty="0" smtClean="0"/>
              <a:t>宋尚节</a:t>
            </a:r>
            <a:r>
              <a:rPr lang="en-US" altLang="zh-TW" sz="2000" dirty="0" smtClean="0"/>
              <a:t>											</a:t>
            </a:r>
            <a:r>
              <a:rPr lang="zh-CN" altLang="en-US" sz="2000" dirty="0" smtClean="0"/>
              <a:t>陈洲</a:t>
            </a:r>
            <a:r>
              <a:rPr lang="en-US" altLang="zh-TW" sz="2000" dirty="0" smtClean="0"/>
              <a:t/>
            </a:r>
            <a:br>
              <a:rPr lang="en-US" altLang="zh-TW" sz="2000" dirty="0" smtClean="0"/>
            </a:br>
            <a:r>
              <a:rPr lang="zh-TW" altLang="zh-TW" sz="2000" dirty="0" smtClean="0"/>
              <a:t>6</a:t>
            </a:r>
            <a:r>
              <a:rPr lang="en-US" altLang="zh-TW" sz="2000" dirty="0" smtClean="0"/>
              <a:t>/</a:t>
            </a:r>
            <a:r>
              <a:rPr lang="en-US" altLang="zh-CN" sz="2000" dirty="0" smtClean="0"/>
              <a:t>19	</a:t>
            </a:r>
            <a:r>
              <a:rPr lang="zh-CN" altLang="en-US" sz="2000" dirty="0" smtClean="0"/>
              <a:t>倪柝声</a:t>
            </a:r>
            <a:r>
              <a:rPr lang="en-US" altLang="zh-CN" sz="2000" dirty="0" smtClean="0"/>
              <a:t> 											</a:t>
            </a:r>
            <a:r>
              <a:rPr lang="zh-CN" altLang="en-US" sz="2000" dirty="0" smtClean="0"/>
              <a:t>陈洲</a:t>
            </a:r>
            <a:r>
              <a:rPr lang="en-US" altLang="zh-CN" sz="2000" dirty="0" smtClean="0"/>
              <a:t/>
            </a:r>
            <a:br>
              <a:rPr lang="en-US" altLang="zh-CN" sz="2000" dirty="0" smtClean="0"/>
            </a:br>
            <a:r>
              <a:rPr lang="zh-CN" altLang="zh-CN" sz="2000" dirty="0" smtClean="0"/>
              <a:t>6</a:t>
            </a:r>
            <a:r>
              <a:rPr lang="en-US" altLang="zh-CN" sz="2000" dirty="0" smtClean="0"/>
              <a:t>/26	</a:t>
            </a:r>
            <a:r>
              <a:rPr lang="zh-CN" altLang="en-US" sz="2000" dirty="0" smtClean="0"/>
              <a:t>加尔文</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		No Class</a:t>
            </a:r>
            <a:br>
              <a:rPr lang="en-US" altLang="zh-CN" sz="2000" dirty="0" smtClean="0"/>
            </a:br>
            <a:r>
              <a:rPr lang="zh-CN" altLang="zh-CN" sz="2000" dirty="0" smtClean="0"/>
              <a:t>7</a:t>
            </a:r>
            <a:r>
              <a:rPr lang="en-US" altLang="zh-CN" sz="2000" dirty="0" smtClean="0"/>
              <a:t>/10	</a:t>
            </a:r>
            <a:r>
              <a:rPr lang="zh-CN" altLang="en-US" dirty="0"/>
              <a:t>王</a:t>
            </a:r>
            <a:r>
              <a:rPr lang="zh-CN" altLang="en-US" dirty="0" smtClean="0"/>
              <a:t>明道</a:t>
            </a:r>
            <a:r>
              <a:rPr lang="en-US" altLang="zh-CN" dirty="0" smtClean="0"/>
              <a:t> </a:t>
            </a:r>
            <a:r>
              <a:rPr lang="en-US" altLang="zh-CN" sz="2000" dirty="0" smtClean="0"/>
              <a:t>											</a:t>
            </a:r>
            <a:r>
              <a:rPr lang="zh-CN" altLang="en-US" dirty="0" smtClean="0"/>
              <a:t>陈洲</a:t>
            </a:r>
            <a:r>
              <a:rPr lang="en-US" altLang="zh-CN" sz="2000" dirty="0" smtClean="0"/>
              <a:t/>
            </a:r>
            <a:br>
              <a:rPr lang="en-US" altLang="zh-CN" sz="2000" dirty="0" smtClean="0"/>
            </a:br>
            <a:r>
              <a:rPr lang="zh-CN" altLang="zh-CN" sz="2000" dirty="0" smtClean="0"/>
              <a:t>7</a:t>
            </a:r>
            <a:r>
              <a:rPr lang="en-US" altLang="zh-CN" sz="2000" dirty="0" smtClean="0"/>
              <a:t>/17	</a:t>
            </a:r>
            <a:r>
              <a:rPr lang="zh-CN" altLang="en-US" dirty="0" smtClean="0"/>
              <a:t>戴德生</a:t>
            </a:r>
            <a:r>
              <a:rPr lang="en-US" altLang="zh-CN" sz="2000" dirty="0" smtClean="0"/>
              <a:t>											</a:t>
            </a:r>
            <a:r>
              <a:rPr lang="zh-CN" altLang="en-US" dirty="0" smtClean="0"/>
              <a:t>陈洲</a:t>
            </a:r>
            <a:r>
              <a:rPr lang="en-US" altLang="zh-CN" sz="2000" dirty="0" smtClean="0"/>
              <a:t/>
            </a:r>
            <a:br>
              <a:rPr lang="en-US" altLang="zh-CN" sz="2000" dirty="0" smtClean="0"/>
            </a:br>
            <a:r>
              <a:rPr lang="zh-CN" altLang="zh-CN" sz="2000" dirty="0" smtClean="0"/>
              <a:t>7</a:t>
            </a:r>
            <a:r>
              <a:rPr lang="en-US" altLang="zh-CN" sz="2000" dirty="0" smtClean="0"/>
              <a:t>/24	</a:t>
            </a:r>
            <a:r>
              <a:rPr lang="zh-CN" altLang="en-US" dirty="0"/>
              <a:t>约翰</a:t>
            </a:r>
            <a:r>
              <a:rPr lang="en-US" altLang="zh-CN" dirty="0"/>
              <a:t> </a:t>
            </a:r>
            <a:r>
              <a:rPr lang="zh-CN" altLang="en-US" dirty="0"/>
              <a:t>卫斯</a:t>
            </a:r>
            <a:r>
              <a:rPr lang="zh-CN" altLang="en-US" dirty="0" smtClean="0"/>
              <a:t>理</a:t>
            </a:r>
            <a:r>
              <a:rPr lang="en-US" altLang="zh-CN" sz="2000" dirty="0" smtClean="0"/>
              <a:t>										</a:t>
            </a:r>
            <a:r>
              <a:rPr lang="zh-CN" altLang="en-US" sz="2000" dirty="0" smtClean="0"/>
              <a:t>陈蓉</a:t>
            </a:r>
            <a:r>
              <a:rPr lang="en-US" altLang="zh-CN" sz="2000" dirty="0" smtClean="0"/>
              <a:t/>
            </a:r>
            <a:br>
              <a:rPr lang="en-US" altLang="zh-CN" sz="2000" dirty="0" smtClean="0"/>
            </a:br>
            <a:r>
              <a:rPr lang="zh-CN" altLang="zh-CN" sz="2000" dirty="0" smtClean="0"/>
              <a:t>7</a:t>
            </a:r>
            <a:r>
              <a:rPr lang="en-US" altLang="zh-CN" sz="2000" dirty="0" smtClean="0"/>
              <a:t>/31	</a:t>
            </a:r>
            <a:r>
              <a:rPr lang="zh-CN" altLang="en-US" dirty="0"/>
              <a:t>芬尼</a:t>
            </a:r>
            <a:r>
              <a:rPr lang="en-US" altLang="zh-CN" dirty="0"/>
              <a:t> </a:t>
            </a:r>
            <a:r>
              <a:rPr lang="zh-CN" altLang="en-US" dirty="0"/>
              <a:t>克罗斯比 </a:t>
            </a:r>
            <a:r>
              <a:rPr lang="en-US" altLang="zh-CN" sz="2000" dirty="0" smtClean="0"/>
              <a:t>									</a:t>
            </a:r>
            <a:r>
              <a:rPr lang="zh-CN" altLang="en-US" dirty="0"/>
              <a:t>陈洲</a:t>
            </a:r>
            <a:r>
              <a:rPr lang="zh-CN" altLang="zh-CN" sz="2000" dirty="0" smtClean="0"/>
              <a:t>8</a:t>
            </a:r>
            <a:r>
              <a:rPr lang="en-US" altLang="zh-CN" sz="2000" dirty="0" smtClean="0"/>
              <a:t>/7		No Class</a:t>
            </a:r>
            <a:br>
              <a:rPr lang="en-US" altLang="zh-CN" sz="2000" dirty="0" smtClean="0"/>
            </a:br>
            <a:r>
              <a:rPr lang="zh-CN" altLang="zh-CN" sz="2000" dirty="0" smtClean="0"/>
              <a:t>8</a:t>
            </a:r>
            <a:r>
              <a:rPr lang="en-US" altLang="zh-CN" sz="2000" dirty="0" smtClean="0"/>
              <a:t>/14	</a:t>
            </a:r>
            <a:r>
              <a:rPr lang="zh-CN" altLang="en-US" dirty="0"/>
              <a:t>穆迪</a:t>
            </a:r>
            <a:r>
              <a:rPr lang="en-US" altLang="zh-CN" dirty="0"/>
              <a:t> &amp; </a:t>
            </a:r>
            <a:r>
              <a:rPr lang="zh-CN" altLang="en-US" dirty="0"/>
              <a:t>爱德华兹</a:t>
            </a:r>
            <a:r>
              <a:rPr lang="en-US" altLang="zh-CN" dirty="0"/>
              <a:t> </a:t>
            </a:r>
            <a:r>
              <a:rPr lang="en-US" altLang="zh-CN" sz="2000" dirty="0" smtClean="0"/>
              <a:t>								</a:t>
            </a:r>
            <a:r>
              <a:rPr lang="zh-CN" altLang="en-US" dirty="0" smtClean="0"/>
              <a:t>陈洲</a:t>
            </a:r>
            <a:r>
              <a:rPr lang="zh-CN" altLang="zh-CN" sz="2000" dirty="0" smtClean="0"/>
              <a:t>8</a:t>
            </a:r>
            <a:r>
              <a:rPr lang="en-US" altLang="zh-CN" sz="2000" dirty="0" smtClean="0"/>
              <a:t>/21	</a:t>
            </a:r>
            <a:r>
              <a:rPr lang="zh-CN" altLang="en-US" dirty="0"/>
              <a:t>本仁</a:t>
            </a:r>
            <a:r>
              <a:rPr lang="en-US" altLang="zh-CN" dirty="0"/>
              <a:t> </a:t>
            </a:r>
            <a:r>
              <a:rPr lang="zh-CN" altLang="en-US" dirty="0" smtClean="0"/>
              <a:t>约翰</a:t>
            </a:r>
            <a:r>
              <a:rPr lang="en-US" altLang="zh-CN" dirty="0" smtClean="0"/>
              <a:t> </a:t>
            </a:r>
            <a:r>
              <a:rPr lang="en-US" altLang="zh-CN" sz="2000" dirty="0" smtClean="0"/>
              <a:t>										</a:t>
            </a:r>
            <a:r>
              <a:rPr lang="zh-CN" altLang="en-US" dirty="0" smtClean="0"/>
              <a:t>陈蓉</a:t>
            </a:r>
            <a:r>
              <a:rPr lang="en-US" altLang="zh-CN" sz="2000" dirty="0" smtClean="0"/>
              <a:t/>
            </a:r>
            <a:br>
              <a:rPr lang="en-US" altLang="zh-CN" sz="2000" dirty="0" smtClean="0"/>
            </a:br>
            <a:r>
              <a:rPr lang="zh-CN" altLang="zh-CN" sz="2000" dirty="0" smtClean="0"/>
              <a:t>8</a:t>
            </a:r>
            <a:r>
              <a:rPr lang="en-US" altLang="zh-CN" sz="2000" dirty="0" smtClean="0"/>
              <a:t>/28	</a:t>
            </a:r>
            <a:r>
              <a:rPr lang="zh-CN" altLang="en-US" dirty="0"/>
              <a:t>盖恩</a:t>
            </a:r>
            <a:r>
              <a:rPr lang="zh-CN" altLang="en-US" dirty="0" smtClean="0"/>
              <a:t>夫人</a:t>
            </a:r>
            <a:r>
              <a:rPr lang="en-US" altLang="zh-CN" sz="2000" dirty="0" smtClean="0"/>
              <a:t>										</a:t>
            </a:r>
            <a:r>
              <a:rPr lang="zh-CN" altLang="en-US" dirty="0" smtClean="0"/>
              <a:t>陈蓉</a:t>
            </a:r>
            <a:r>
              <a:rPr lang="en-US" altLang="zh-CN" dirty="0"/>
              <a:t/>
            </a:r>
            <a:br>
              <a:rPr lang="en-US" altLang="zh-CN" dirty="0"/>
            </a:br>
            <a:endParaRPr lang="zh-CN" altLang="en-US" sz="2000" dirty="0" smtClean="0">
              <a:ea typeface="+mj-ea"/>
            </a:endParaRPr>
          </a:p>
        </p:txBody>
      </p:sp>
      <p:sp>
        <p:nvSpPr>
          <p:cNvPr id="8" name="Slide Number Placeholder 7"/>
          <p:cNvSpPr>
            <a:spLocks noGrp="1"/>
          </p:cNvSpPr>
          <p:nvPr>
            <p:ph type="sldNum" sz="quarter" idx="12"/>
          </p:nvPr>
        </p:nvSpPr>
        <p:spPr>
          <a:xfrm>
            <a:off x="381000" y="3810000"/>
            <a:ext cx="584978" cy="365125"/>
          </a:xfrm>
        </p:spPr>
        <p:txBody>
          <a:bodyPr/>
          <a:lstStyle/>
          <a:p>
            <a:fld id="{F51B561C-0023-41A3-B203-BFA2A4A5DADD}" type="slidenum">
              <a:rPr lang="en-US" smtClean="0"/>
              <a:pPr/>
              <a:t>1</a:t>
            </a:fld>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王明道</a:t>
            </a:r>
            <a:r>
              <a:rPr lang="en-US" dirty="0"/>
              <a:t> （1900年7月25日-1991年7月28日）</a:t>
            </a:r>
          </a:p>
        </p:txBody>
      </p:sp>
      <p:sp>
        <p:nvSpPr>
          <p:cNvPr id="3" name="Content Placeholder 2"/>
          <p:cNvSpPr>
            <a:spLocks noGrp="1"/>
          </p:cNvSpPr>
          <p:nvPr>
            <p:ph idx="1"/>
          </p:nvPr>
        </p:nvSpPr>
        <p:spPr>
          <a:xfrm>
            <a:off x="5029200" y="762000"/>
            <a:ext cx="3886199" cy="5943600"/>
          </a:xfrm>
        </p:spPr>
        <p:txBody>
          <a:bodyPr/>
          <a:lstStyle/>
          <a:p>
            <a:r>
              <a:rPr lang="zh-CHT" altLang="en-US" dirty="0"/>
              <a:t>北京人，</a:t>
            </a:r>
            <a:r>
              <a:rPr lang="en-US" altLang="zh-CHT" dirty="0"/>
              <a:t>20</a:t>
            </a:r>
            <a:r>
              <a:rPr lang="zh-CHT" altLang="en-US" dirty="0"/>
              <a:t>世紀中國基督</a:t>
            </a:r>
            <a:r>
              <a:rPr lang="zh-CHT" altLang="en-US" dirty="0" smtClean="0"/>
              <a:t>教的</a:t>
            </a:r>
            <a:r>
              <a:rPr lang="zh-CHT" altLang="en-US" dirty="0"/>
              <a:t>代表人物，主張基要派神学，重視圣經的教導和基督徒生活，反對自由派神學，斥責教會與世界中的種種罪惡</a:t>
            </a:r>
            <a:r>
              <a:rPr lang="zh-CHT" altLang="en-US" dirty="0" smtClean="0"/>
              <a:t>。</a:t>
            </a:r>
            <a:endParaRPr lang="en-US" altLang="zh-CHT" dirty="0" smtClean="0"/>
          </a:p>
          <a:p>
            <a:r>
              <a:rPr lang="zh-CHT" altLang="en-US" dirty="0" smtClean="0"/>
              <a:t>從</a:t>
            </a:r>
            <a:r>
              <a:rPr lang="en-US" altLang="zh-CHT" dirty="0"/>
              <a:t>1927</a:t>
            </a:r>
            <a:r>
              <a:rPr lang="zh-CHT" altLang="en-US" dirty="0"/>
              <a:t>年起，他自資發行</a:t>
            </a:r>
            <a:r>
              <a:rPr lang="en-US" altLang="zh-CHT" dirty="0"/>
              <a:t>《</a:t>
            </a:r>
            <a:r>
              <a:rPr lang="zh-CHT" altLang="en-US" dirty="0"/>
              <a:t>靈食季刊</a:t>
            </a:r>
            <a:r>
              <a:rPr lang="en-US" altLang="zh-CHT" dirty="0"/>
              <a:t>》</a:t>
            </a:r>
            <a:r>
              <a:rPr lang="zh-CHT" altLang="en-US" dirty="0"/>
              <a:t>共</a:t>
            </a:r>
            <a:r>
              <a:rPr lang="en-US" altLang="zh-CHT" dirty="0"/>
              <a:t>28</a:t>
            </a:r>
            <a:r>
              <a:rPr lang="zh-CHT" altLang="en-US" dirty="0"/>
              <a:t>年，發表很多有影響力的文章。從</a:t>
            </a:r>
            <a:r>
              <a:rPr lang="en-US" altLang="zh-CHT" dirty="0"/>
              <a:t>1933</a:t>
            </a:r>
            <a:r>
              <a:rPr lang="zh-CHT" altLang="en-US" dirty="0"/>
              <a:t>年起，他在北京建立并引領基督徒会堂共</a:t>
            </a:r>
            <a:r>
              <a:rPr lang="en-US" altLang="zh-CHT" dirty="0"/>
              <a:t>22</a:t>
            </a:r>
            <a:r>
              <a:rPr lang="zh-CHT" altLang="en-US" dirty="0"/>
              <a:t>年</a:t>
            </a:r>
            <a:r>
              <a:rPr lang="zh-CHT" altLang="en-US" dirty="0" smtClean="0"/>
              <a:t>。</a:t>
            </a:r>
            <a:endParaRPr lang="en-US" altLang="zh-CHT" dirty="0" smtClean="0"/>
          </a:p>
          <a:p>
            <a:r>
              <a:rPr lang="zh-CHT" altLang="en-US" dirty="0" smtClean="0"/>
              <a:t>因為反對三自教會</a:t>
            </a:r>
            <a:r>
              <a:rPr lang="zh-CHT" altLang="en-US" dirty="0"/>
              <a:t>，他在</a:t>
            </a:r>
            <a:r>
              <a:rPr lang="en-US" altLang="zh-CHT" dirty="0"/>
              <a:t>1955</a:t>
            </a:r>
            <a:r>
              <a:rPr lang="zh-CHT" altLang="en-US" dirty="0"/>
              <a:t>年被中國政府逮捕，以反革命罪被判處無期徒刑。</a:t>
            </a:r>
            <a:r>
              <a:rPr lang="en-US" altLang="zh-CHT" dirty="0"/>
              <a:t>1980</a:t>
            </a:r>
            <a:r>
              <a:rPr lang="zh-CHT" altLang="en-US" dirty="0"/>
              <a:t>年被釋，但從未被平反。</a:t>
            </a:r>
            <a:r>
              <a:rPr lang="en-US" altLang="zh-CHT" dirty="0"/>
              <a:t>1991</a:t>
            </a:r>
            <a:r>
              <a:rPr lang="zh-CHT" altLang="en-US" dirty="0"/>
              <a:t>年在上海因病去世。</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2</a:t>
            </a:fld>
            <a:endParaRPr lang="en-US" dirty="0"/>
          </a:p>
        </p:txBody>
      </p:sp>
      <p:pic>
        <p:nvPicPr>
          <p:cNvPr id="5" name="Picture 4" descr="Wang_Ming-Dao,_early_1950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761999"/>
            <a:ext cx="4876800" cy="6025931"/>
          </a:xfrm>
          <a:prstGeom prst="rect">
            <a:avLst/>
          </a:prstGeom>
        </p:spPr>
      </p:pic>
    </p:spTree>
    <p:extLst>
      <p:ext uri="{BB962C8B-B14F-4D97-AF65-F5344CB8AC3E}">
        <p14:creationId xmlns:p14="http://schemas.microsoft.com/office/powerpoint/2010/main" val="399836109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中国的巨变与教会的关系 </a:t>
            </a:r>
            <a:r>
              <a:rPr lang="en-US" altLang="zh-CN" dirty="0" smtClean="0"/>
              <a:t>1900-1919</a:t>
            </a:r>
            <a:endParaRPr lang="en-US" dirty="0"/>
          </a:p>
        </p:txBody>
      </p:sp>
      <p:sp>
        <p:nvSpPr>
          <p:cNvPr id="3" name="Content Placeholder 2"/>
          <p:cNvSpPr>
            <a:spLocks noGrp="1"/>
          </p:cNvSpPr>
          <p:nvPr>
            <p:ph idx="1"/>
          </p:nvPr>
        </p:nvSpPr>
        <p:spPr/>
        <p:txBody>
          <a:bodyPr/>
          <a:lstStyle/>
          <a:p>
            <a:r>
              <a:rPr lang="en-US" altLang="zh-TW" dirty="0"/>
              <a:t>1900</a:t>
            </a:r>
            <a:r>
              <a:rPr lang="zh-TW" altLang="en-US" dirty="0"/>
              <a:t>年的义和团事件，朝廷中的保守派已失去了发言的地位</a:t>
            </a:r>
            <a:r>
              <a:rPr lang="zh-TW" altLang="en-US" dirty="0" smtClean="0"/>
              <a:t>；此时</a:t>
            </a:r>
            <a:r>
              <a:rPr lang="zh-TW" altLang="en-US" dirty="0"/>
              <a:t>期西化改革就成了一致的共同目标。</a:t>
            </a:r>
          </a:p>
          <a:p>
            <a:r>
              <a:rPr lang="en-US" altLang="zh-TW" dirty="0"/>
              <a:t>1911</a:t>
            </a:r>
            <a:r>
              <a:rPr lang="zh-TW" altLang="en-US" dirty="0"/>
              <a:t>年，基督徒大量投身辛亥</a:t>
            </a:r>
            <a:r>
              <a:rPr lang="zh-TW" altLang="en-US" dirty="0" smtClean="0"/>
              <a:t>革命。政府与教会之间，维持</a:t>
            </a:r>
            <a:r>
              <a:rPr lang="zh-TW" altLang="en-US" dirty="0"/>
              <a:t>着良好的关系</a:t>
            </a:r>
            <a:r>
              <a:rPr lang="zh-TW" altLang="en-US" dirty="0" smtClean="0"/>
              <a:t>。</a:t>
            </a:r>
            <a:r>
              <a:rPr lang="zh-TW" altLang="en-US" dirty="0"/>
              <a:t>基督教曾被国人视为救国的其中一条出路</a:t>
            </a:r>
            <a:r>
              <a:rPr lang="zh-TW" altLang="en-US" dirty="0" smtClean="0"/>
              <a:t>。</a:t>
            </a:r>
            <a:r>
              <a:rPr lang="zh-TW" altLang="en-US" dirty="0"/>
              <a:t>二十世纪初基督教也因是「洋教」而受到欢迎</a:t>
            </a:r>
            <a:r>
              <a:rPr lang="zh-TW" altLang="en-US" dirty="0" smtClean="0"/>
              <a:t>。</a:t>
            </a:r>
            <a:endParaRPr lang="en-US" altLang="zh-TW" dirty="0" smtClean="0"/>
          </a:p>
          <a:p>
            <a:r>
              <a:rPr lang="zh-TW" altLang="en-US" dirty="0"/>
              <a:t>基督教</a:t>
            </a:r>
            <a:r>
              <a:rPr lang="zh-TW" altLang="en-US" dirty="0" smtClean="0"/>
              <a:t>青年会</a:t>
            </a:r>
            <a:r>
              <a:rPr lang="zh-TW" altLang="en-US" dirty="0"/>
              <a:t>从主后</a:t>
            </a:r>
            <a:r>
              <a:rPr lang="en-US" altLang="zh-TW" dirty="0"/>
              <a:t>1895</a:t>
            </a:r>
            <a:r>
              <a:rPr lang="zh-TW" altLang="en-US" dirty="0"/>
              <a:t>年成立至</a:t>
            </a:r>
            <a:r>
              <a:rPr lang="en-US" altLang="zh-TW" dirty="0"/>
              <a:t>1920</a:t>
            </a:r>
            <a:r>
              <a:rPr lang="zh-TW" altLang="en-US" dirty="0"/>
              <a:t>年廿五年间，已在全国卅一个主要城市建立起市会，</a:t>
            </a:r>
            <a:r>
              <a:rPr lang="zh-TW" altLang="en-US" dirty="0" smtClean="0"/>
              <a:t>共有四万多会员，在规模较大的教会学校也有会员</a:t>
            </a:r>
            <a:r>
              <a:rPr lang="zh-TW" altLang="en-US" dirty="0"/>
              <a:t>近二万人</a:t>
            </a:r>
            <a:r>
              <a:rPr lang="zh-TW" altLang="en-US" dirty="0" smtClean="0"/>
              <a:t>。</a:t>
            </a:r>
            <a:r>
              <a:rPr lang="en-US" altLang="zh-TW" dirty="0"/>
              <a:t>1920</a:t>
            </a:r>
            <a:r>
              <a:rPr lang="zh-TW" altLang="en-US" dirty="0"/>
              <a:t>年时中国教会约有信徒卅</a:t>
            </a:r>
            <a:r>
              <a:rPr lang="zh-TW" altLang="en-US" dirty="0" smtClean="0"/>
              <a:t>六万。</a:t>
            </a:r>
            <a:endParaRPr lang="en-US" altLang="zh-TW" dirty="0" smtClean="0"/>
          </a:p>
          <a:p>
            <a:r>
              <a:rPr lang="zh-TW" altLang="en-US" dirty="0"/>
              <a:t>在二十年代，不少有规模</a:t>
            </a:r>
            <a:r>
              <a:rPr lang="zh-TW" altLang="en-US" dirty="0" smtClean="0"/>
              <a:t>的</a:t>
            </a:r>
            <a:r>
              <a:rPr lang="zh-TW" altLang="en-US" dirty="0"/>
              <a:t>教会</a:t>
            </a:r>
            <a:r>
              <a:rPr lang="zh-TW" altLang="en-US" dirty="0" smtClean="0"/>
              <a:t>学校所</a:t>
            </a:r>
            <a:r>
              <a:rPr lang="zh-TW" altLang="en-US" dirty="0"/>
              <a:t>收的学费为一般官立学校的四至五</a:t>
            </a:r>
            <a:r>
              <a:rPr lang="zh-TW" altLang="en-US" dirty="0" smtClean="0"/>
              <a:t>居。</a:t>
            </a:r>
            <a:r>
              <a:rPr lang="zh-TW" altLang="en-US" dirty="0"/>
              <a:t>虽然学校仍致力于福音工作，但学校的发展却完全无须考虑要配合整体的传教事业。学生大都来自非信徒</a:t>
            </a:r>
            <a:r>
              <a:rPr lang="zh-TW" altLang="en-US" dirty="0" smtClean="0"/>
              <a:t>家庭。教会大学在此时期纷纷设</a:t>
            </a:r>
            <a:r>
              <a:rPr lang="zh-TW" altLang="en-US" dirty="0"/>
              <a:t>立，如圣约翰、文华、金陵、汇文、东吴、广文、岭南、华西协和</a:t>
            </a:r>
            <a:r>
              <a:rPr lang="en-US" altLang="zh-TW" dirty="0"/>
              <a:t>……</a:t>
            </a:r>
            <a:r>
              <a:rPr lang="zh-TW" altLang="en-US" dirty="0"/>
              <a:t>等，在主后</a:t>
            </a:r>
            <a:r>
              <a:rPr lang="en-US" altLang="zh-TW" dirty="0"/>
              <a:t>1920</a:t>
            </a:r>
            <a:r>
              <a:rPr lang="zh-TW" altLang="en-US" dirty="0"/>
              <a:t>年时共十四间</a:t>
            </a:r>
            <a:r>
              <a:rPr lang="zh-TW" altLang="en-US" dirty="0" smtClean="0"/>
              <a:t>。</a:t>
            </a:r>
            <a:r>
              <a:rPr lang="en-US" altLang="zh-TW" dirty="0" smtClean="0"/>
              <a:t>1919</a:t>
            </a:r>
            <a:r>
              <a:rPr lang="zh-TW" altLang="en-US" dirty="0" smtClean="0"/>
              <a:t>年</a:t>
            </a:r>
            <a:r>
              <a:rPr lang="zh-CN" altLang="en-US" dirty="0" smtClean="0"/>
              <a:t>，</a:t>
            </a:r>
            <a:r>
              <a:rPr lang="zh-TW" altLang="en-US" dirty="0" smtClean="0"/>
              <a:t>由洛克菲勒基金会拨款</a:t>
            </a:r>
            <a:r>
              <a:rPr lang="zh-TW" altLang="en-US" dirty="0"/>
              <a:t>支持</a:t>
            </a:r>
            <a:r>
              <a:rPr lang="zh-TW" altLang="en-US" dirty="0" smtClean="0"/>
              <a:t>成立北京协和医</a:t>
            </a:r>
            <a:r>
              <a:rPr lang="zh-TW" altLang="en-US" dirty="0"/>
              <a:t>学院</a:t>
            </a:r>
          </a:p>
          <a:p>
            <a:r>
              <a:rPr lang="zh-TW" altLang="en-US" dirty="0">
                <a:solidFill>
                  <a:prstClr val="black"/>
                </a:solidFill>
                <a:latin typeface="Verdana"/>
              </a:rPr>
              <a:t>中国教会占了九成以上的成员，还是贫苦大众，慈惠工作仍是传教的主要方式，这直至主后</a:t>
            </a:r>
            <a:r>
              <a:rPr lang="en-US" altLang="zh-TW" dirty="0">
                <a:solidFill>
                  <a:prstClr val="black"/>
                </a:solidFill>
                <a:latin typeface="Verdana"/>
              </a:rPr>
              <a:t>1949</a:t>
            </a:r>
            <a:r>
              <a:rPr lang="zh-TW" altLang="en-US" dirty="0">
                <a:solidFill>
                  <a:prstClr val="black"/>
                </a:solidFill>
                <a:latin typeface="Verdana"/>
              </a:rPr>
              <a:t>年仍没多大改变。</a:t>
            </a:r>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3</a:t>
            </a:fld>
            <a:endParaRPr lang="en-US" dirty="0"/>
          </a:p>
        </p:txBody>
      </p:sp>
    </p:spTree>
    <p:extLst>
      <p:ext uri="{BB962C8B-B14F-4D97-AF65-F5344CB8AC3E}">
        <p14:creationId xmlns:p14="http://schemas.microsoft.com/office/powerpoint/2010/main" val="8933793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非基督教运动 </a:t>
            </a:r>
            <a:r>
              <a:rPr lang="en-US" altLang="zh-TW" dirty="0" smtClean="0"/>
              <a:t>19</a:t>
            </a:r>
            <a:r>
              <a:rPr lang="en-US" altLang="zh-CN" dirty="0" smtClean="0"/>
              <a:t>22</a:t>
            </a:r>
            <a:r>
              <a:rPr lang="en-US" altLang="zh-TW" dirty="0" smtClean="0"/>
              <a:t>-</a:t>
            </a:r>
            <a:r>
              <a:rPr lang="en-US" altLang="zh-TW" dirty="0"/>
              <a:t>1927</a:t>
            </a:r>
            <a:endParaRPr lang="en-US" dirty="0"/>
          </a:p>
        </p:txBody>
      </p:sp>
      <p:sp>
        <p:nvSpPr>
          <p:cNvPr id="3" name="Content Placeholder 2"/>
          <p:cNvSpPr>
            <a:spLocks noGrp="1"/>
          </p:cNvSpPr>
          <p:nvPr>
            <p:ph idx="1"/>
          </p:nvPr>
        </p:nvSpPr>
        <p:spPr/>
        <p:txBody>
          <a:bodyPr>
            <a:normAutofit lnSpcReduction="10000"/>
          </a:bodyPr>
          <a:lstStyle/>
          <a:p>
            <a:r>
              <a:rPr lang="zh-CHT" altLang="en-US" dirty="0"/>
              <a:t>五四運動發生於</a:t>
            </a:r>
            <a:r>
              <a:rPr lang="en-US" altLang="zh-CHT" dirty="0"/>
              <a:t>1919</a:t>
            </a:r>
            <a:r>
              <a:rPr lang="zh-CHT" altLang="en-US" dirty="0"/>
              <a:t>年</a:t>
            </a:r>
            <a:r>
              <a:rPr lang="en-US" altLang="zh-CHT" dirty="0"/>
              <a:t>5</a:t>
            </a:r>
            <a:r>
              <a:rPr lang="zh-CHT" altLang="en-US" dirty="0"/>
              <a:t>月</a:t>
            </a:r>
            <a:r>
              <a:rPr lang="en-US" altLang="zh-CHT" dirty="0"/>
              <a:t>4</a:t>
            </a:r>
            <a:r>
              <a:rPr lang="zh-CHT" altLang="en-US" dirty="0"/>
              <a:t>日的北洋政府的北京，為以青年學生為主的學生運動。事件起因在巴黎和會中，列強把德國在山東的權益轉讓給日本</a:t>
            </a:r>
            <a:r>
              <a:rPr lang="zh-CHT" altLang="en-US" dirty="0" smtClean="0"/>
              <a:t>。</a:t>
            </a:r>
            <a:endParaRPr lang="en-US" altLang="zh-CHT" dirty="0" smtClean="0"/>
          </a:p>
          <a:p>
            <a:r>
              <a:rPr lang="zh-TW" altLang="en-US" dirty="0"/>
              <a:t>基督教在二十年代面对的不利情况，尚不仅在于她在国人心中失去了救国的功能。更大的麻烦是，</a:t>
            </a:r>
            <a:r>
              <a:rPr lang="zh-TW" altLang="en-US" dirty="0" smtClean="0"/>
              <a:t>五四运动本质上是一个民族主义运动。</a:t>
            </a:r>
            <a:r>
              <a:rPr lang="zh-TW" altLang="en-US" dirty="0"/>
              <a:t>这种反帝国主义思潮的泛滥，对在华的传教事业构成严重的影响。基督教被指为与帝国主义侵华有关、传教教育被指侵犯中国的教育主权。非基运动便是在这样的思想背景所引发</a:t>
            </a:r>
            <a:r>
              <a:rPr lang="zh-TW" altLang="en-US" dirty="0" smtClean="0"/>
              <a:t>的，</a:t>
            </a:r>
            <a:r>
              <a:rPr lang="zh-CN" altLang="en-US" dirty="0" smtClean="0"/>
              <a:t>并</a:t>
            </a:r>
            <a:r>
              <a:rPr lang="zh-TW" altLang="en-US" dirty="0" smtClean="0"/>
              <a:t>得</a:t>
            </a:r>
            <a:r>
              <a:rPr lang="zh-TW" altLang="en-US" dirty="0"/>
              <a:t>到国、共两党大力</a:t>
            </a:r>
            <a:r>
              <a:rPr lang="zh-TW" altLang="en-US" dirty="0" smtClean="0"/>
              <a:t>支持。</a:t>
            </a:r>
            <a:endParaRPr lang="en-US" altLang="zh-TW" dirty="0" smtClean="0"/>
          </a:p>
          <a:p>
            <a:r>
              <a:rPr lang="zh-TW" altLang="en-US" dirty="0"/>
              <a:t>国人是以救国为前题，来检证宗教是否有存在的价值；宗教是什么对他们而言并不重要，反倒宗教是否对今天的中国有用才是他们最大的关怀。另一方面他们赖以审定宗教是否有用的标准，其实都是来自西方的无神论思想，如胡适的自由主义、李石曾的无政府主义、蔡元培等的进化观念皆是。第二十世纪中国人的反教思想皆抄袭自西方。正如同策纵所言，在非基运动期间，中国人大量引用西方学者的言论来反对基督教，而宗教信仰者亦用西方学者的话来反驳，这几乎是重覆了近三、四百年来西方社会的宗教论战。</a:t>
            </a:r>
          </a:p>
          <a:p>
            <a:r>
              <a:rPr lang="zh-TW" altLang="en-US" dirty="0"/>
              <a:t>主后</a:t>
            </a:r>
            <a:r>
              <a:rPr lang="en-US" altLang="zh-TW" dirty="0"/>
              <a:t>1926</a:t>
            </a:r>
            <a:r>
              <a:rPr lang="zh-TW" altLang="en-US" dirty="0"/>
              <a:t>年当国民政府北伐时，北伐军所到处，屡有教堂、医院、学校被占住的事件发生，各地传教士也在领事或差会的命令下离开中国。因此，传教工作在主后</a:t>
            </a:r>
            <a:r>
              <a:rPr lang="en-US" altLang="zh-TW" dirty="0"/>
              <a:t>1926</a:t>
            </a:r>
            <a:r>
              <a:rPr lang="zh-TW" altLang="en-US" dirty="0"/>
              <a:t>至</a:t>
            </a:r>
            <a:r>
              <a:rPr lang="en-US" altLang="zh-TW" dirty="0"/>
              <a:t>27</a:t>
            </a:r>
            <a:r>
              <a:rPr lang="zh-TW" altLang="en-US" dirty="0"/>
              <a:t>年间，或停滞或收缩；尤其那些偏远乡间的教堂，不少被迫关门，信徒也流失了。反倒在军阀控制下的北方，直至北伐军进占为止，非基运动都受到政府的抑制，故所受冲击较少。</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4</a:t>
            </a:fld>
            <a:endParaRPr lang="en-US" dirty="0"/>
          </a:p>
        </p:txBody>
      </p:sp>
    </p:spTree>
    <p:extLst>
      <p:ext uri="{BB962C8B-B14F-4D97-AF65-F5344CB8AC3E}">
        <p14:creationId xmlns:p14="http://schemas.microsoft.com/office/powerpoint/2010/main" val="2631941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基督教在中国人的生活上占有何种角色与功能</a:t>
            </a:r>
            <a:endParaRPr lang="en-US" dirty="0"/>
          </a:p>
        </p:txBody>
      </p:sp>
      <p:sp>
        <p:nvSpPr>
          <p:cNvPr id="3" name="Content Placeholder 2"/>
          <p:cNvSpPr>
            <a:spLocks noGrp="1"/>
          </p:cNvSpPr>
          <p:nvPr>
            <p:ph idx="1"/>
          </p:nvPr>
        </p:nvSpPr>
        <p:spPr/>
        <p:txBody>
          <a:bodyPr/>
          <a:lstStyle/>
          <a:p>
            <a:r>
              <a:rPr lang="zh-TW" altLang="en-US" dirty="0"/>
              <a:t>教会与社会的关系：基督教到底是否人民的鸦片，使他们只顾来生、不顾现世呢？基督教的现世意义何在？对中国人的生活有何贡献？</a:t>
            </a:r>
          </a:p>
          <a:p>
            <a:r>
              <a:rPr lang="zh-TW" altLang="en-US" dirty="0"/>
              <a:t>教会与国家的关系：第二十世纪的中国，无论在政治、经济、社会等方面，都陷入绝望的困局中；中国人急于要的是国家的重建，及自强自救。在这个大方向之内，基督教有没有存在的地位，所占的角色又为何呢</a:t>
            </a:r>
            <a:r>
              <a:rPr lang="zh-TW" altLang="en-US" dirty="0" smtClean="0"/>
              <a:t>？</a:t>
            </a:r>
            <a:endParaRPr lang="en-US" altLang="zh-TW" dirty="0" smtClean="0"/>
          </a:p>
          <a:p>
            <a:r>
              <a:rPr lang="zh-TW" altLang="en-US" dirty="0" smtClean="0"/>
              <a:t>本</a:t>
            </a:r>
            <a:r>
              <a:rPr lang="zh-CN" altLang="en-US" dirty="0" smtClean="0"/>
              <a:t>土</a:t>
            </a:r>
            <a:r>
              <a:rPr lang="zh-TW" altLang="en-US" dirty="0" smtClean="0"/>
              <a:t>化的问题</a:t>
            </a:r>
            <a:r>
              <a:rPr lang="zh-TW" altLang="en-US" dirty="0"/>
              <a:t>：基督教是一个外来的</a:t>
            </a:r>
            <a:r>
              <a:rPr lang="zh-TW" altLang="en-US" dirty="0" smtClean="0"/>
              <a:t>宗教。</a:t>
            </a:r>
            <a:r>
              <a:rPr lang="zh-TW" altLang="en-US" dirty="0"/>
              <a:t>在当时中国人亟亟要求抵抗帝国主义的侵略，那基督徒应站在那一边？为了使基督教与帝国主义划清界线，必须使教会脱去外国的性质；即是说，</a:t>
            </a:r>
            <a:r>
              <a:rPr lang="zh-TW" altLang="en-US" dirty="0" smtClean="0"/>
              <a:t>本</a:t>
            </a:r>
            <a:r>
              <a:rPr lang="zh-CN" altLang="en-US" dirty="0"/>
              <a:t>土</a:t>
            </a:r>
            <a:r>
              <a:rPr lang="zh-TW" altLang="en-US" dirty="0" smtClean="0"/>
              <a:t>化的教会必须要建立起</a:t>
            </a:r>
            <a:r>
              <a:rPr lang="zh-TW" altLang="en-US" dirty="0"/>
              <a:t>来。</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5</a:t>
            </a:fld>
            <a:endParaRPr lang="en-US" dirty="0"/>
          </a:p>
        </p:txBody>
      </p:sp>
    </p:spTree>
    <p:extLst>
      <p:ext uri="{BB962C8B-B14F-4D97-AF65-F5344CB8AC3E}">
        <p14:creationId xmlns:p14="http://schemas.microsoft.com/office/powerpoint/2010/main" val="41416315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基督教会在二、三十年代的变化</a:t>
            </a:r>
            <a:endParaRPr lang="en-US" dirty="0"/>
          </a:p>
        </p:txBody>
      </p:sp>
      <p:sp>
        <p:nvSpPr>
          <p:cNvPr id="3" name="Content Placeholder 2"/>
          <p:cNvSpPr>
            <a:spLocks noGrp="1"/>
          </p:cNvSpPr>
          <p:nvPr>
            <p:ph idx="1"/>
          </p:nvPr>
        </p:nvSpPr>
        <p:spPr/>
        <p:txBody>
          <a:bodyPr>
            <a:normAutofit/>
          </a:bodyPr>
          <a:lstStyle/>
          <a:p>
            <a:r>
              <a:rPr lang="zh-TW" altLang="en-US" dirty="0"/>
              <a:t>教会合一：教会合一的问题很早被提出，而且也非常重要。基督教的分裂、宗派间的互相排斥，一直是被人诟病及攻击的地方；宗派间的互不闻问，也使基督徒不能团结合作，</a:t>
            </a:r>
            <a:r>
              <a:rPr lang="zh-TW" altLang="en-US" dirty="0" smtClean="0"/>
              <a:t>以对应当</a:t>
            </a:r>
            <a:r>
              <a:rPr lang="zh-CN" altLang="en-US" dirty="0" smtClean="0"/>
              <a:t>时</a:t>
            </a:r>
            <a:r>
              <a:rPr lang="zh-TW" altLang="en-US" dirty="0" smtClean="0"/>
              <a:t>急剧转变</a:t>
            </a:r>
            <a:r>
              <a:rPr lang="zh-TW" altLang="en-US" dirty="0"/>
              <a:t>的外在形势。更重要的是，宗派的存在，明显地带着西方差会的色彩</a:t>
            </a:r>
            <a:r>
              <a:rPr lang="zh-TW" altLang="en-US" dirty="0" smtClean="0"/>
              <a:t>；</a:t>
            </a:r>
            <a:r>
              <a:rPr lang="zh-TW" altLang="en-US" dirty="0"/>
              <a:t>合一运动可以分为两方面：一是宗派的合一，如前述长老宗、圣公会、信义宗</a:t>
            </a:r>
            <a:r>
              <a:rPr lang="zh-TW" altLang="en-US" dirty="0" smtClean="0"/>
              <a:t>等。</a:t>
            </a:r>
            <a:r>
              <a:rPr lang="zh-TW" altLang="en-US" dirty="0"/>
              <a:t>二是事工性的</a:t>
            </a:r>
            <a:r>
              <a:rPr lang="zh-TW" altLang="en-US" dirty="0" smtClean="0"/>
              <a:t>合作。</a:t>
            </a:r>
            <a:endParaRPr lang="en-US" altLang="zh-TW" dirty="0" smtClean="0"/>
          </a:p>
          <a:p>
            <a:r>
              <a:rPr lang="zh-TW" altLang="en-US" dirty="0"/>
              <a:t>自治自养运动：许多人一提到「三自」便谈虎色变，但其实三自绝不是由某党新发明出来的。早在主后</a:t>
            </a:r>
            <a:r>
              <a:rPr lang="en-US" altLang="zh-TW" dirty="0"/>
              <a:t>1877</a:t>
            </a:r>
            <a:r>
              <a:rPr lang="zh-TW" altLang="en-US" dirty="0"/>
              <a:t>年的全国传教士会议上，宁波长老会的白达勒</a:t>
            </a:r>
            <a:r>
              <a:rPr lang="en-US" altLang="zh-TW" dirty="0"/>
              <a:t>(</a:t>
            </a:r>
            <a:r>
              <a:rPr lang="en-US" altLang="zh-TW" dirty="0" err="1"/>
              <a:t>JohnButler</a:t>
            </a:r>
            <a:r>
              <a:rPr lang="en-US" altLang="zh-TW" dirty="0"/>
              <a:t>)</a:t>
            </a:r>
            <a:r>
              <a:rPr lang="zh-TW" altLang="en-US" dirty="0"/>
              <a:t>已提出自主、自养、有本地牧师的教会，是使基督教植根在中国的</a:t>
            </a:r>
            <a:r>
              <a:rPr lang="zh-TW" altLang="en-US" dirty="0" smtClean="0"/>
              <a:t>最大保证。</a:t>
            </a:r>
            <a:endParaRPr lang="en-US" altLang="zh-TW" dirty="0" smtClean="0"/>
          </a:p>
          <a:p>
            <a:r>
              <a:rPr lang="zh-TW" altLang="en-US" dirty="0"/>
              <a:t>民国以后成立的自立教会就更多，规模较大的是真耶稣教会及聚</a:t>
            </a:r>
            <a:r>
              <a:rPr lang="zh-TW" altLang="en-US" dirty="0" smtClean="0"/>
              <a:t>会所。以及一些个别</a:t>
            </a:r>
            <a:r>
              <a:rPr lang="zh-TW" altLang="en-US" dirty="0"/>
              <a:t>性的教会、如王明道在北京的基督徒会堂等</a:t>
            </a:r>
            <a:r>
              <a:rPr lang="zh-TW" altLang="en-US" dirty="0" smtClean="0"/>
              <a:t>。</a:t>
            </a:r>
            <a:endParaRPr lang="en-US" altLang="zh-TW" dirty="0" smtClean="0"/>
          </a:p>
          <a:p>
            <a:r>
              <a:rPr lang="zh-TW" altLang="en-US" dirty="0" smtClean="0"/>
              <a:t>自立教会一个特色是创办人多数是一奋兴</a:t>
            </a:r>
            <a:r>
              <a:rPr lang="zh-TW" altLang="en-US" dirty="0"/>
              <a:t>布道家，在信仰方面强调感情的投入过于理性的知识</a:t>
            </a:r>
            <a:r>
              <a:rPr lang="zh-TW" altLang="en-US" dirty="0" smtClean="0"/>
              <a:t>；他们多数自称直接从圣经</a:t>
            </a:r>
            <a:r>
              <a:rPr lang="zh-TW" altLang="en-US" dirty="0"/>
              <a:t>了解所有信仰的真理</a:t>
            </a:r>
            <a:r>
              <a:rPr lang="zh-TW" altLang="en-US" dirty="0" smtClean="0"/>
              <a:t>，他们</a:t>
            </a:r>
            <a:r>
              <a:rPr lang="zh-TW" altLang="en-US" dirty="0"/>
              <a:t>信仰的重点亦不在神学思想上，而是在生活的应用上。他们很强调行为的改变，例如王明道认为重生有两个层面的意义：一是不再受肉体死亡威胁；二是活着的人有具体的改变，因有圣灵帮助，人可以达到从前做不到的道德行为。所以，加入基督徒会堂的人必须重生，而重生是从行为可以识别</a:t>
            </a:r>
            <a:r>
              <a:rPr lang="zh-TW" altLang="en-US" dirty="0" smtClean="0"/>
              <a:t>的。</a:t>
            </a:r>
            <a:endParaRPr lang="zh-TW" altLang="en-US" dirty="0"/>
          </a:p>
          <a:p>
            <a:endParaRPr lang="en-US" altLang="zh-TW" dirty="0" smtClean="0"/>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6</a:t>
            </a:fld>
            <a:endParaRPr lang="en-US" dirty="0"/>
          </a:p>
        </p:txBody>
      </p:sp>
    </p:spTree>
    <p:extLst>
      <p:ext uri="{BB962C8B-B14F-4D97-AF65-F5344CB8AC3E}">
        <p14:creationId xmlns:p14="http://schemas.microsoft.com/office/powerpoint/2010/main" val="9756964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smtClean="0"/>
              <a:t>抗战</a:t>
            </a:r>
            <a:r>
              <a:rPr lang="en-US" altLang="zh-TW" b="1" dirty="0" smtClean="0"/>
              <a:t> </a:t>
            </a:r>
            <a:r>
              <a:rPr lang="en-US" altLang="zh-CN" b="1" dirty="0" smtClean="0"/>
              <a:t>1937-1945</a:t>
            </a:r>
            <a:endParaRPr lang="en-US" dirty="0"/>
          </a:p>
        </p:txBody>
      </p:sp>
      <p:sp>
        <p:nvSpPr>
          <p:cNvPr id="3" name="Content Placeholder 2"/>
          <p:cNvSpPr>
            <a:spLocks noGrp="1"/>
          </p:cNvSpPr>
          <p:nvPr>
            <p:ph idx="1"/>
          </p:nvPr>
        </p:nvSpPr>
        <p:spPr/>
        <p:txBody>
          <a:bodyPr/>
          <a:lstStyle/>
          <a:p>
            <a:r>
              <a:rPr lang="zh-TW" altLang="en-US" dirty="0"/>
              <a:t>在北方，天津和北平迅速陷敌，中南部的上海和南京也在数月间失守；故在这些地区的教会根本无太多准备和安排撤退的机会，很快便随着政权的转移而在日本成立的傀儡政府的管治之下</a:t>
            </a:r>
            <a:r>
              <a:rPr lang="zh-TW" altLang="en-US" dirty="0" smtClean="0"/>
              <a:t>。</a:t>
            </a:r>
            <a:endParaRPr lang="en-US" altLang="zh-TW" dirty="0" smtClean="0"/>
          </a:p>
          <a:p>
            <a:r>
              <a:rPr lang="zh-TW" altLang="en-US" dirty="0" smtClean="0"/>
              <a:t>因受着诸</a:t>
            </a:r>
            <a:r>
              <a:rPr lang="zh-TW" altLang="en-US" dirty="0"/>
              <a:t>多政治制肘，如学校的课程受到日本干预而要作出修改，故亦无大发展。更多的教会学校</a:t>
            </a:r>
            <a:r>
              <a:rPr lang="en-US" altLang="zh-TW" dirty="0"/>
              <a:t>(</a:t>
            </a:r>
            <a:r>
              <a:rPr lang="zh-TW" altLang="en-US" dirty="0"/>
              <a:t>因已由中国人充任校长</a:t>
            </a:r>
            <a:r>
              <a:rPr lang="en-US" altLang="zh-TW" dirty="0"/>
              <a:t>)</a:t>
            </a:r>
            <a:r>
              <a:rPr lang="zh-TW" altLang="en-US" dirty="0"/>
              <a:t>不欲在敌方控制下续办，毅然将之关闭；传教士乃利用学校的校舍开办当时期最急需的服务：难民救济。</a:t>
            </a:r>
            <a:endParaRPr lang="en-US" dirty="0"/>
          </a:p>
          <a:p>
            <a:r>
              <a:rPr lang="zh-TW" altLang="en-US" dirty="0"/>
              <a:t>武汉、广州等南方地区，因着要到主后</a:t>
            </a:r>
            <a:r>
              <a:rPr lang="en-US" altLang="zh-TW" dirty="0"/>
              <a:t>1938</a:t>
            </a:r>
            <a:r>
              <a:rPr lang="zh-TW" altLang="en-US" dirty="0"/>
              <a:t>年</a:t>
            </a:r>
            <a:r>
              <a:rPr lang="en-US" altLang="zh-TW" dirty="0"/>
              <a:t>10</a:t>
            </a:r>
            <a:r>
              <a:rPr lang="zh-TW" altLang="en-US" dirty="0"/>
              <a:t>月才告失守。因此一些基督教机构、特别是各有传统又有规模的学校，便可以迁到香港、澳门或内陆续办</a:t>
            </a:r>
            <a:r>
              <a:rPr lang="zh-TW" altLang="en-US" dirty="0" smtClean="0"/>
              <a:t>。</a:t>
            </a:r>
            <a:endParaRPr lang="en-US" altLang="zh-TW" dirty="0" smtClean="0"/>
          </a:p>
          <a:p>
            <a:r>
              <a:rPr lang="en-US" altLang="zh-TW" dirty="0"/>
              <a:t>1941</a:t>
            </a:r>
            <a:r>
              <a:rPr lang="zh-TW" altLang="en-US" dirty="0"/>
              <a:t>年底为止，英、美等国由于在中日战争中仍保持中立国的地位，故此属于差会所有的教产乃得以</a:t>
            </a:r>
            <a:r>
              <a:rPr lang="zh-TW" altLang="en-US" dirty="0" smtClean="0"/>
              <a:t>保留。</a:t>
            </a:r>
            <a:r>
              <a:rPr lang="zh-TW" altLang="en-US" dirty="0"/>
              <a:t>传教士也可以自由出入，继续传教工作</a:t>
            </a:r>
            <a:r>
              <a:rPr lang="zh-TW" altLang="en-US" dirty="0" smtClean="0"/>
              <a:t>。因欧战逼</a:t>
            </a:r>
            <a:r>
              <a:rPr lang="zh-TW" altLang="en-US" dirty="0"/>
              <a:t>近、经济不景而大量削减对华的拨款；在外援短缺的情况下，传教事业被迫缩减。德国差</a:t>
            </a:r>
            <a:r>
              <a:rPr lang="zh-TW" altLang="en-US" dirty="0" smtClean="0"/>
              <a:t>会的情况尤为恶劣。</a:t>
            </a:r>
            <a:endParaRPr lang="en-US" altLang="zh-TW" dirty="0" smtClean="0"/>
          </a:p>
          <a:p>
            <a:r>
              <a:rPr lang="zh-TW" altLang="en-US" dirty="0"/>
              <a:t>主后</a:t>
            </a:r>
            <a:r>
              <a:rPr lang="en-US" altLang="zh-TW" dirty="0"/>
              <a:t>1941</a:t>
            </a:r>
            <a:r>
              <a:rPr lang="zh-TW" altLang="en-US" dirty="0"/>
              <a:t>年</a:t>
            </a:r>
            <a:r>
              <a:rPr lang="en-US" altLang="zh-TW" dirty="0"/>
              <a:t>12</a:t>
            </a:r>
            <a:r>
              <a:rPr lang="zh-TW" altLang="en-US" dirty="0"/>
              <a:t>月，日军偷袭珍珠港，太平洋战争爆发。英、美两国成了日本的敌对国，传教土来不及逃离中国的，都被关进集中营，据统计约有</a:t>
            </a:r>
            <a:r>
              <a:rPr lang="en-US" altLang="zh-TW" dirty="0"/>
              <a:t>1</a:t>
            </a:r>
            <a:r>
              <a:rPr lang="zh-TW" altLang="en-US" dirty="0"/>
              <a:t>，</a:t>
            </a:r>
            <a:r>
              <a:rPr lang="en-US" altLang="zh-TW" dirty="0"/>
              <a:t>200</a:t>
            </a:r>
            <a:r>
              <a:rPr lang="zh-TW" altLang="en-US" dirty="0"/>
              <a:t>人。于是沦陷区的教会乃完全由中国牧者及信徒带领。</a:t>
            </a:r>
            <a:endParaRPr lang="en-US" altLang="zh-TW" dirty="0" smtClean="0"/>
          </a:p>
        </p:txBody>
      </p:sp>
      <p:sp>
        <p:nvSpPr>
          <p:cNvPr id="4" name="Slide Number Placeholder 3"/>
          <p:cNvSpPr>
            <a:spLocks noGrp="1"/>
          </p:cNvSpPr>
          <p:nvPr>
            <p:ph type="sldNum" sz="quarter" idx="12"/>
          </p:nvPr>
        </p:nvSpPr>
        <p:spPr/>
        <p:txBody>
          <a:bodyPr/>
          <a:lstStyle/>
          <a:p>
            <a:fld id="{F51B561C-0023-41A3-B203-BFA2A4A5DADD}" type="slidenum">
              <a:rPr lang="en-US" smtClean="0"/>
              <a:pPr/>
              <a:t>7</a:t>
            </a:fld>
            <a:endParaRPr lang="en-US" dirty="0"/>
          </a:p>
        </p:txBody>
      </p:sp>
    </p:spTree>
    <p:extLst>
      <p:ext uri="{BB962C8B-B14F-4D97-AF65-F5344CB8AC3E}">
        <p14:creationId xmlns:p14="http://schemas.microsoft.com/office/powerpoint/2010/main" val="794861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从复员到内战</a:t>
            </a:r>
            <a:endParaRPr lang="en-US" dirty="0"/>
          </a:p>
        </p:txBody>
      </p:sp>
      <p:sp>
        <p:nvSpPr>
          <p:cNvPr id="3" name="Content Placeholder 2"/>
          <p:cNvSpPr>
            <a:spLocks noGrp="1"/>
          </p:cNvSpPr>
          <p:nvPr>
            <p:ph idx="1"/>
          </p:nvPr>
        </p:nvSpPr>
        <p:spPr/>
        <p:txBody>
          <a:bodyPr/>
          <a:lstStyle/>
          <a:p>
            <a:r>
              <a:rPr lang="zh-TW" altLang="en-US" dirty="0"/>
              <a:t>此时期教会面临最大的困难是在财政方面。一直以来，中国基督教发展得最蓬勃的地方是华东的大城市</a:t>
            </a:r>
            <a:r>
              <a:rPr lang="zh-TW" altLang="en-US" dirty="0" smtClean="0"/>
              <a:t>，经历长期战</a:t>
            </a:r>
            <a:r>
              <a:rPr lang="zh-TW" altLang="en-US" dirty="0"/>
              <a:t>火的蹂躏，国内民生凋蔽，经济萧条，信徒所能捐献的实在有限。在这种情况下，教会只有更多地仰赖外国差会的援助，尤其是并未受战争破坏的美国</a:t>
            </a:r>
            <a:r>
              <a:rPr lang="zh-TW" altLang="en-US" dirty="0" smtClean="0"/>
              <a:t>。故在抗战胜</a:t>
            </a:r>
            <a:r>
              <a:rPr lang="zh-TW" altLang="en-US" dirty="0"/>
              <a:t>利后，</a:t>
            </a:r>
            <a:r>
              <a:rPr lang="zh-TW" altLang="en-US" dirty="0" smtClean="0"/>
              <a:t>中国教会</a:t>
            </a:r>
            <a:r>
              <a:rPr lang="zh-CN" altLang="en-US" dirty="0" smtClean="0"/>
              <a:t>依靠</a:t>
            </a:r>
            <a:r>
              <a:rPr lang="zh-TW" altLang="en-US" dirty="0" smtClean="0"/>
              <a:t>于</a:t>
            </a:r>
            <a:r>
              <a:rPr lang="zh-TW" altLang="en-US" dirty="0"/>
              <a:t>西方</a:t>
            </a:r>
            <a:r>
              <a:rPr lang="zh-TW" altLang="en-US" dirty="0" smtClean="0"/>
              <a:t>教会的情况有增无减。</a:t>
            </a:r>
            <a:endParaRPr lang="zh-TW" altLang="en-US" dirty="0"/>
          </a:p>
          <a:p>
            <a:r>
              <a:rPr lang="zh-TW" altLang="en-US" dirty="0" smtClean="0"/>
              <a:t>至于那些无法从国外筹集资</a:t>
            </a:r>
            <a:r>
              <a:rPr lang="zh-TW" altLang="en-US" dirty="0"/>
              <a:t>金的机构，很多便被迫关门</a:t>
            </a:r>
            <a:r>
              <a:rPr lang="zh-TW" altLang="en-US" dirty="0" smtClean="0"/>
              <a:t>。这</a:t>
            </a:r>
            <a:r>
              <a:rPr lang="zh-TW" altLang="en-US" dirty="0"/>
              <a:t>是自二十年代收回教育权连动以后教会小学教育所受的另一次严重的打击。教会方面</a:t>
            </a:r>
            <a:r>
              <a:rPr lang="zh-TW" altLang="en-US" dirty="0" smtClean="0"/>
              <a:t>，不少因</a:t>
            </a:r>
            <a:r>
              <a:rPr lang="zh-TW" altLang="en-US" dirty="0"/>
              <a:t>缺乏金钱而被迫关门，信徒流散</a:t>
            </a:r>
            <a:r>
              <a:rPr lang="zh-TW" altLang="en-US" dirty="0" smtClean="0"/>
              <a:t>。</a:t>
            </a:r>
            <a:r>
              <a:rPr lang="zh-TW" altLang="en-US" dirty="0"/>
              <a:t>以崇真会为例，该会在主后</a:t>
            </a:r>
            <a:r>
              <a:rPr lang="en-US" altLang="zh-TW" dirty="0"/>
              <a:t>1946</a:t>
            </a:r>
            <a:r>
              <a:rPr lang="zh-TW" altLang="en-US" dirty="0"/>
              <a:t>年，华人信徒捐献尚及教会收入比例的</a:t>
            </a:r>
            <a:r>
              <a:rPr lang="en-US" altLang="zh-TW" dirty="0"/>
              <a:t>76</a:t>
            </a:r>
            <a:r>
              <a:rPr lang="zh-TW" altLang="en-US" dirty="0"/>
              <a:t>％；但主后</a:t>
            </a:r>
            <a:r>
              <a:rPr lang="en-US" altLang="zh-TW" dirty="0"/>
              <a:t>1947</a:t>
            </a:r>
            <a:r>
              <a:rPr lang="zh-TW" altLang="en-US" dirty="0"/>
              <a:t>年由于货币贬值，该会总支出由一年前的一亿五千六百万暴增至廿五亿九千多万元。信徒捐献占教会支出的比例乃跌至</a:t>
            </a:r>
            <a:r>
              <a:rPr lang="en-US" altLang="zh-TW" dirty="0"/>
              <a:t>46</a:t>
            </a:r>
            <a:r>
              <a:rPr lang="zh-TW" altLang="en-US" dirty="0"/>
              <a:t>％。其余款项乃要由德国差会及美国信义宗</a:t>
            </a:r>
            <a:r>
              <a:rPr lang="en-US" altLang="zh-TW" dirty="0"/>
              <a:t>(</a:t>
            </a:r>
            <a:r>
              <a:rPr lang="en-US" altLang="zh-TW" dirty="0" err="1"/>
              <a:t>AmericanLutheranMissions</a:t>
            </a:r>
            <a:r>
              <a:rPr lang="en-US" altLang="zh-TW" dirty="0"/>
              <a:t>)</a:t>
            </a:r>
            <a:r>
              <a:rPr lang="zh-TW" altLang="en-US" dirty="0"/>
              <a:t>协助。</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8</a:t>
            </a:fld>
            <a:endParaRPr lang="en-US" dirty="0"/>
          </a:p>
        </p:txBody>
      </p:sp>
    </p:spTree>
    <p:extLst>
      <p:ext uri="{BB962C8B-B14F-4D97-AF65-F5344CB8AC3E}">
        <p14:creationId xmlns:p14="http://schemas.microsoft.com/office/powerpoint/2010/main" val="2989837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改造 </a:t>
            </a:r>
            <a:r>
              <a:rPr lang="en-US" altLang="zh-CN" dirty="0" smtClean="0"/>
              <a:t>1949</a:t>
            </a:r>
            <a:endParaRPr lang="en-US" dirty="0"/>
          </a:p>
        </p:txBody>
      </p:sp>
      <p:sp>
        <p:nvSpPr>
          <p:cNvPr id="3" name="Content Placeholder 2"/>
          <p:cNvSpPr>
            <a:spLocks noGrp="1"/>
          </p:cNvSpPr>
          <p:nvPr>
            <p:ph idx="1"/>
          </p:nvPr>
        </p:nvSpPr>
        <p:spPr/>
        <p:txBody>
          <a:bodyPr/>
          <a:lstStyle/>
          <a:p>
            <a:r>
              <a:rPr lang="en-US" altLang="zh-CN" dirty="0" smtClean="0"/>
              <a:t>1</a:t>
            </a:r>
            <a:r>
              <a:rPr lang="en-US" altLang="zh-TW" dirty="0" smtClean="0"/>
              <a:t>950</a:t>
            </a:r>
            <a:r>
              <a:rPr lang="zh-TW" altLang="en-US" dirty="0"/>
              <a:t>年</a:t>
            </a:r>
            <a:r>
              <a:rPr lang="en-US" altLang="zh-TW" dirty="0"/>
              <a:t>11</a:t>
            </a:r>
            <a:r>
              <a:rPr lang="zh-TW" altLang="en-US" dirty="0"/>
              <a:t>月韩战爆发，中国与美国在朝鲜半岛上全面军事对抗。美国政府且没收中国在美的财产，中国报复，也没收美国在华的财产。惟是美国在华的财产，绝大多数为教会所有，故直接牵涉教会在内</a:t>
            </a:r>
            <a:r>
              <a:rPr lang="zh-TW" altLang="en-US" dirty="0" smtClean="0"/>
              <a:t>。</a:t>
            </a:r>
            <a:r>
              <a:rPr lang="zh-TW" altLang="en-US" dirty="0"/>
              <a:t>所有接受美国经济支持的基督教团体必须登记，并尽快达成自养</a:t>
            </a:r>
            <a:r>
              <a:rPr lang="zh-TW" altLang="en-US" dirty="0" smtClean="0"/>
              <a:t>。</a:t>
            </a:r>
            <a:endParaRPr lang="en-US" altLang="zh-TW" dirty="0" smtClean="0"/>
          </a:p>
          <a:p>
            <a:r>
              <a:rPr lang="zh-TW" altLang="en-US" dirty="0" smtClean="0"/>
              <a:t>教会必须拥护政府的政策，积极参与抗美援朝运动，拥护共同纲领及加强爱国主义教育。</a:t>
            </a:r>
            <a:r>
              <a:rPr lang="en-US" altLang="zh-TW" dirty="0"/>
              <a:t>5</a:t>
            </a:r>
            <a:r>
              <a:rPr lang="zh-TW" altLang="en-US" dirty="0"/>
              <a:t>月至</a:t>
            </a:r>
            <a:r>
              <a:rPr lang="en-US" altLang="zh-TW" dirty="0"/>
              <a:t>8</a:t>
            </a:r>
            <a:r>
              <a:rPr lang="zh-TW" altLang="en-US" dirty="0"/>
              <a:t>月，全国举行了控诉大会的共</a:t>
            </a:r>
            <a:r>
              <a:rPr lang="en-US" altLang="zh-TW" dirty="0"/>
              <a:t>63</a:t>
            </a:r>
            <a:r>
              <a:rPr lang="zh-TW" altLang="en-US" dirty="0"/>
              <a:t>处，是年年底增至</a:t>
            </a:r>
            <a:r>
              <a:rPr lang="en-US" altLang="zh-TW" dirty="0"/>
              <a:t>108</a:t>
            </a:r>
            <a:r>
              <a:rPr lang="zh-TW" altLang="en-US" dirty="0"/>
              <a:t>处</a:t>
            </a:r>
            <a:r>
              <a:rPr lang="en-US" altLang="zh-TW" dirty="0"/>
              <a:t>(</a:t>
            </a:r>
            <a:r>
              <a:rPr lang="zh-TW" altLang="en-US" dirty="0"/>
              <a:t>单计算规模较大的</a:t>
            </a:r>
            <a:r>
              <a:rPr lang="en-US" altLang="zh-TW" dirty="0"/>
              <a:t>)</a:t>
            </a:r>
            <a:r>
              <a:rPr lang="zh-TW" altLang="en-US" dirty="0" smtClean="0"/>
              <a:t>，各地组成了三自分会。</a:t>
            </a:r>
            <a:endParaRPr lang="en-US" altLang="zh-TW" dirty="0" smtClean="0"/>
          </a:p>
          <a:p>
            <a:r>
              <a:rPr lang="zh-TW" altLang="en-US" dirty="0"/>
              <a:t>一方面由于中断了外国援助后，许多教会机构无法维持；</a:t>
            </a:r>
            <a:r>
              <a:rPr lang="zh-TW" altLang="en-US" dirty="0" smtClean="0"/>
              <a:t>二方面机构领导人受到批判控诉后失去自由；</a:t>
            </a:r>
            <a:r>
              <a:rPr lang="zh-TW" altLang="en-US" dirty="0"/>
              <a:t>三方面因政治压力及机构内某些人士的积极要求下</a:t>
            </a:r>
            <a:r>
              <a:rPr lang="en-US" altLang="zh-TW" dirty="0"/>
              <a:t>(</a:t>
            </a:r>
            <a:r>
              <a:rPr lang="zh-TW" altLang="en-US" dirty="0"/>
              <a:t>按：这一点最耐人寻味，如广州的真光中学及美华中学，均是校内有老师发起将学校报效及捐献给政府，无人敢反对，于是一致通过而成事实</a:t>
            </a:r>
            <a:r>
              <a:rPr lang="en-US" altLang="zh-TW" dirty="0"/>
              <a:t>)</a:t>
            </a:r>
            <a:r>
              <a:rPr lang="zh-TW" altLang="en-US" dirty="0"/>
              <a:t>，许多教会学校、医院等机构纷纷由政府接办，或合并、或取消。</a:t>
            </a:r>
          </a:p>
          <a:p>
            <a:r>
              <a:rPr lang="en-US" altLang="zh-TW" dirty="0"/>
              <a:t>1955</a:t>
            </a:r>
            <a:r>
              <a:rPr lang="zh-TW" altLang="en-US" dirty="0"/>
              <a:t>年</a:t>
            </a:r>
            <a:r>
              <a:rPr lang="en-US" altLang="zh-TW" dirty="0"/>
              <a:t>8</a:t>
            </a:r>
            <a:r>
              <a:rPr lang="zh-TW" altLang="en-US" dirty="0"/>
              <a:t>月，一直反对加入三自的王明道被捕，罪名是「反革命」。</a:t>
            </a:r>
            <a:r>
              <a:rPr lang="en-US" altLang="zh-TW" dirty="0"/>
              <a:t>10</a:t>
            </a:r>
            <a:r>
              <a:rPr lang="zh-TW" altLang="en-US" dirty="0"/>
              <a:t>月</a:t>
            </a:r>
            <a:r>
              <a:rPr lang="en-US" altLang="zh-TW" dirty="0"/>
              <a:t>29</a:t>
            </a:r>
            <a:r>
              <a:rPr lang="zh-TW" altLang="en-US" dirty="0"/>
              <a:t>日，政府宣布，三自以外任何基督教活动皆属违法，此即表示三自会为唯一合法的基督教会，所有三自会以外的教会皆已构成被捕的理由。主后</a:t>
            </a:r>
            <a:r>
              <a:rPr lang="en-US" altLang="zh-TW" dirty="0"/>
              <a:t>1956</a:t>
            </a:r>
            <a:r>
              <a:rPr lang="zh-TW" altLang="en-US" dirty="0"/>
              <a:t>年</a:t>
            </a:r>
            <a:r>
              <a:rPr lang="en-US" altLang="zh-TW" dirty="0"/>
              <a:t>1</a:t>
            </a:r>
            <a:r>
              <a:rPr lang="zh-TW" altLang="en-US" dirty="0"/>
              <a:t>月，政府宣布破获倪柝声反革命集团；其实早在主后</a:t>
            </a:r>
            <a:r>
              <a:rPr lang="en-US" altLang="zh-TW" dirty="0"/>
              <a:t>1952</a:t>
            </a:r>
            <a:r>
              <a:rPr lang="zh-TW" altLang="en-US" dirty="0"/>
              <a:t>年</a:t>
            </a:r>
            <a:r>
              <a:rPr lang="en-US" altLang="zh-TW" dirty="0"/>
              <a:t>4</a:t>
            </a:r>
            <a:r>
              <a:rPr lang="zh-TW" altLang="en-US" dirty="0"/>
              <a:t>月，倪氏已被捕，至四年后才被提控，指他支持帝国主义及国民政府、反对民众运动、败坏青年、破坏生产、犯淫乱等罪，被判刑十五年</a:t>
            </a:r>
            <a:r>
              <a:rPr lang="en-US" altLang="zh-TW" dirty="0"/>
              <a:t>4</a:t>
            </a:r>
            <a:r>
              <a:rPr lang="zh-TW" altLang="en-US" dirty="0"/>
              <a:t>月，小群教会改组，正式加入三自会。</a:t>
            </a:r>
          </a:p>
        </p:txBody>
      </p:sp>
      <p:sp>
        <p:nvSpPr>
          <p:cNvPr id="4" name="Slide Number Placeholder 3"/>
          <p:cNvSpPr>
            <a:spLocks noGrp="1"/>
          </p:cNvSpPr>
          <p:nvPr>
            <p:ph type="sldNum" sz="quarter" idx="12"/>
          </p:nvPr>
        </p:nvSpPr>
        <p:spPr/>
        <p:txBody>
          <a:bodyPr/>
          <a:lstStyle/>
          <a:p>
            <a:fld id="{F51B561C-0023-41A3-B203-BFA2A4A5DADD}" type="slidenum">
              <a:rPr lang="en-US" smtClean="0"/>
              <a:pPr/>
              <a:t>9</a:t>
            </a:fld>
            <a:endParaRPr lang="en-US" dirty="0"/>
          </a:p>
        </p:txBody>
      </p:sp>
    </p:spTree>
    <p:extLst>
      <p:ext uri="{BB962C8B-B14F-4D97-AF65-F5344CB8AC3E}">
        <p14:creationId xmlns:p14="http://schemas.microsoft.com/office/powerpoint/2010/main" val="9199000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b="1" dirty="0"/>
              <a:t>守望</a:t>
            </a:r>
            <a:r>
              <a:rPr lang="zh-TW" altLang="en-US" b="1" dirty="0" smtClean="0"/>
              <a:t>者的素质</a:t>
            </a:r>
            <a:r>
              <a:rPr lang="en-US" altLang="zh-TW" b="1" dirty="0" smtClean="0"/>
              <a:t> 1925/11/20 </a:t>
            </a:r>
            <a:r>
              <a:rPr lang="zh-TW" altLang="en-US" dirty="0" smtClean="0"/>
              <a:t>浙江嘉兴</a:t>
            </a:r>
            <a:endParaRPr lang="en-US" dirty="0"/>
          </a:p>
        </p:txBody>
      </p:sp>
      <p:sp>
        <p:nvSpPr>
          <p:cNvPr id="3" name="Content Placeholder 2"/>
          <p:cNvSpPr>
            <a:spLocks noGrp="1"/>
          </p:cNvSpPr>
          <p:nvPr>
            <p:ph idx="1"/>
          </p:nvPr>
        </p:nvSpPr>
        <p:spPr/>
        <p:txBody>
          <a:bodyPr>
            <a:normAutofit fontScale="92500" lnSpcReduction="20000"/>
          </a:bodyPr>
          <a:lstStyle/>
          <a:p>
            <a:r>
              <a:rPr lang="zh-TW" altLang="en-US" dirty="0"/>
              <a:t>人子啊，我照样立你作以色列家守望的人；所以你要听我口中的话，替我警戒他们。我对恶人说，恶人哪，你必要死；你以西结若不开口警戒恶人，使他离开所行的道，这恶人必死在罪孽之中，我却要向你讨他的血。倘若你警戒恶人转离所行的道，他仍不转离，他必死在罪孽之中，你却救自己脱离了罪」。结三十三章一至九节</a:t>
            </a:r>
            <a:r>
              <a:rPr lang="zh-TW" altLang="en-US" dirty="0" smtClean="0"/>
              <a:t>。</a:t>
            </a:r>
            <a:endParaRPr lang="en-US" altLang="zh-TW" dirty="0" smtClean="0"/>
          </a:p>
          <a:p>
            <a:r>
              <a:rPr lang="zh-TW" altLang="en-US" dirty="0"/>
              <a:t>守望的人当儆醒自守</a:t>
            </a:r>
            <a:r>
              <a:rPr lang="zh-TW" altLang="en-US" dirty="0" smtClean="0"/>
              <a:t>。作圣工的人</a:t>
            </a:r>
            <a:r>
              <a:rPr lang="zh-TW" altLang="en-US" dirty="0"/>
              <a:t>，自己不远离罪恶不义，所以便不觉得罪恶的可怕。讲道的人每日讲了许多的道，却不将群众的罪恶错误指证出来，呼唤他们逃避将来的震怒，去顺服神的旨意，这都是因为守望的人也睡在罪恶中的原故。守望的人哪，当懊悔你自己一切的罪恶，求神除去你那一切自私自利，贪财崇偶，恼恨嫉妒，毁谤分争，狂傲自大，钓誉沽名，污秽淫邪，放荡恣肆，贪爱宴乐，与世为友，以及一切神所不喜悦的事。这一切须从你的心思意念言语行为上全然除去，你便能看出罪恶的危剑，与罪恶的可恶；然后你必要起来警教众人，离开他们的恶行。你所发的警告，也必要有能力随着了</a:t>
            </a:r>
            <a:r>
              <a:rPr lang="zh-TW" altLang="en-US" dirty="0" smtClean="0"/>
              <a:t>。</a:t>
            </a:r>
            <a:endParaRPr lang="zh-TW" altLang="en-US" dirty="0"/>
          </a:p>
          <a:p>
            <a:r>
              <a:rPr lang="zh-TW" altLang="en-US" dirty="0"/>
              <a:t>守望的人当殷勤忠</a:t>
            </a:r>
            <a:r>
              <a:rPr lang="zh-TW" altLang="en-US" dirty="0" smtClean="0"/>
              <a:t>心「</a:t>
            </a:r>
            <a:r>
              <a:rPr lang="zh-TW" altLang="en-US" dirty="0"/>
              <a:t>务要传道，无论得时不得时，总要专心，并用百般的忍耐，各样的教训，责备人，警戒人，劝勉人」。提后四章二节。</a:t>
            </a:r>
          </a:p>
          <a:p>
            <a:r>
              <a:rPr lang="zh-TW" altLang="en-US" dirty="0" smtClean="0"/>
              <a:t>守望的人当勇敢无畏</a:t>
            </a:r>
            <a:r>
              <a:rPr lang="en-US" altLang="zh-TW" dirty="0"/>
              <a:t>.</a:t>
            </a:r>
            <a:r>
              <a:rPr lang="zh-TW" altLang="en-US" dirty="0" smtClean="0"/>
              <a:t>「</a:t>
            </a:r>
            <a:r>
              <a:rPr lang="zh-TW" altLang="en-US" dirty="0"/>
              <a:t>为义受逼迫的人有福了，因为天国是他们的。人若因为我辱骂你们，逼迫你们，捏造各样坏话毁谤你们，你们就有福了。应当欢喜快乐，因为你们在天上的党赐是大的；在你们以前的先知，人也是这样逼迫他们」。太五章十至十二节。</a:t>
            </a:r>
          </a:p>
          <a:p>
            <a:r>
              <a:rPr lang="zh-TW" altLang="en-US" dirty="0" smtClean="0"/>
              <a:t>守望的人当寻求知识</a:t>
            </a:r>
            <a:r>
              <a:rPr lang="en-US" altLang="zh-TW" dirty="0" smtClean="0"/>
              <a:t>.</a:t>
            </a:r>
            <a:r>
              <a:rPr lang="zh-TW" altLang="en-US" dirty="0" smtClean="0"/>
              <a:t>「</a:t>
            </a:r>
            <a:r>
              <a:rPr lang="zh-TW" altLang="en-US" dirty="0"/>
              <a:t>圣经都是神所默示的，于教训，督责，使人归正，教导人学义，都是有益的；叫属神的人得以完全，预备行各样的善事」。提后三章</a:t>
            </a:r>
            <a:r>
              <a:rPr lang="en-US" altLang="zh-TW" dirty="0"/>
              <a:t>16</a:t>
            </a:r>
            <a:r>
              <a:rPr lang="zh-TW" altLang="en-US" dirty="0"/>
              <a:t>，</a:t>
            </a:r>
            <a:r>
              <a:rPr lang="en-US" altLang="zh-TW" dirty="0"/>
              <a:t>17</a:t>
            </a:r>
            <a:r>
              <a:rPr lang="zh-TW" altLang="en-US" dirty="0" smtClean="0"/>
              <a:t>。</a:t>
            </a:r>
            <a:endParaRPr lang="zh-TW" altLang="en-US" dirty="0"/>
          </a:p>
          <a:p>
            <a:r>
              <a:rPr lang="zh-TW" altLang="en-US" dirty="0"/>
              <a:t>守望的人哪，你的本分你既知道了，便当照着去行。看那古时一位忠心的守望者，他敢放胆对他所看守的群众说，「我今日向你们证明，我于众人的血洁净的，因为神的旨意，我并没有一样避讳不传给你们的」。徒二十章</a:t>
            </a:r>
            <a:r>
              <a:rPr lang="en-US" altLang="zh-TW" dirty="0"/>
              <a:t>26</a:t>
            </a:r>
            <a:r>
              <a:rPr lang="zh-TW" altLang="en-US" dirty="0"/>
              <a:t>，</a:t>
            </a:r>
            <a:r>
              <a:rPr lang="en-US" altLang="zh-TW" dirty="0"/>
              <a:t>27</a:t>
            </a:r>
            <a:r>
              <a:rPr lang="zh-TW" altLang="en-US" dirty="0"/>
              <a:t>。</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10</a:t>
            </a:fld>
            <a:endParaRPr lang="en-US" dirty="0"/>
          </a:p>
        </p:txBody>
      </p:sp>
    </p:spTree>
    <p:extLst>
      <p:ext uri="{BB962C8B-B14F-4D97-AF65-F5344CB8AC3E}">
        <p14:creationId xmlns:p14="http://schemas.microsoft.com/office/powerpoint/2010/main" val="19038562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中国历史上新的一页</a:t>
            </a:r>
            <a:endParaRPr lang="en-US" dirty="0"/>
          </a:p>
        </p:txBody>
      </p:sp>
      <p:sp>
        <p:nvSpPr>
          <p:cNvPr id="3" name="Content Placeholder 2"/>
          <p:cNvSpPr>
            <a:spLocks noGrp="1"/>
          </p:cNvSpPr>
          <p:nvPr>
            <p:ph idx="1"/>
          </p:nvPr>
        </p:nvSpPr>
        <p:spPr/>
        <p:txBody>
          <a:bodyPr/>
          <a:lstStyle/>
          <a:p>
            <a:r>
              <a:rPr lang="zh-TW" altLang="en-US" dirty="0"/>
              <a:t>对于王明道先生来说，四十年代也确是一段不平凡的岁月。一九四二年日本人统治华北的时候，他经历了一场生与死的严酷的属灵战争，并且取得了辉煌的胜利。每一个爱主的基督徒都为此深深的感谢神，并且从中取得了宝贵的教训。可是没过多久，一场新的更加严酷的属灵战争就揭开了它的序幕。</a:t>
            </a:r>
          </a:p>
          <a:p>
            <a:r>
              <a:rPr lang="zh-TW" altLang="en-US" dirty="0"/>
              <a:t>一九四九年，四十九岁的王明道先生，和全国人民一起，走进了一个新的历史时期。对于这个人民的新政权，应该说是完全陌生的。他亲眼看到解放军开进北平城。在他二月三日的日记里这样写道：</a:t>
            </a:r>
          </a:p>
          <a:p>
            <a:r>
              <a:rPr lang="zh-TW" altLang="en-US" dirty="0"/>
              <a:t>“今日解放军入城</a:t>
            </a:r>
            <a:r>
              <a:rPr lang="en-US" altLang="zh-TW" dirty="0"/>
              <a:t>……</a:t>
            </a:r>
            <a:r>
              <a:rPr lang="zh-TW" altLang="en-US" dirty="0"/>
              <a:t>予出至市，正过马拉炮队，后为步兵。军乐前导，奏中乐调。后为军鼓号，军容极壮，军士皆健壮，服装步伐皆甚整齐。如此盛大之军旅，在国内实前所未见。”</a:t>
            </a:r>
          </a:p>
          <a:p>
            <a:r>
              <a:rPr lang="zh-TW" altLang="en-US" dirty="0"/>
              <a:t>由此可见，共产党给他的第一印象是极其良好的。但是在北平教会和传道人中间，确是有人心存惧怕和怀疑</a:t>
            </a:r>
            <a:r>
              <a:rPr lang="zh-TW" altLang="en-US" dirty="0" smtClean="0"/>
              <a:t>。</a:t>
            </a:r>
            <a:r>
              <a:rPr lang="zh-TW" altLang="en-US" dirty="0"/>
              <a:t>害怕共产党统一了中国，中国教会的命运会俄国教会一样。</a:t>
            </a:r>
            <a:r>
              <a:rPr lang="zh-TW" altLang="en-US" dirty="0" smtClean="0"/>
              <a:t>解放军还未进城之</a:t>
            </a:r>
            <a:r>
              <a:rPr lang="zh-TW" altLang="en-US" dirty="0"/>
              <a:t>前，北平各教会即已筹备应付时局之转变。王先生慨叹那些无信仰、无使命，只求随时应付环境的传道人可怜万分。在他二月八日的一篇讲道</a:t>
            </a:r>
            <a:r>
              <a:rPr lang="en-US" altLang="zh-TW" dirty="0"/>
              <a:t>《</a:t>
            </a:r>
            <a:r>
              <a:rPr lang="zh-TW" altLang="en-US" dirty="0"/>
              <a:t>翻腾的海与止息风浪者</a:t>
            </a:r>
            <a:r>
              <a:rPr lang="en-US" altLang="zh-TW" dirty="0"/>
              <a:t>》</a:t>
            </a:r>
            <a:r>
              <a:rPr lang="zh-TW" altLang="en-US" dirty="0"/>
              <a:t>中，他劝勉圣徒“以不变应万变，处平常若处非常，处非常若处平常。”</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11</a:t>
            </a:fld>
            <a:endParaRPr lang="en-US" dirty="0"/>
          </a:p>
        </p:txBody>
      </p:sp>
    </p:spTree>
    <p:extLst>
      <p:ext uri="{BB962C8B-B14F-4D97-AF65-F5344CB8AC3E}">
        <p14:creationId xmlns:p14="http://schemas.microsoft.com/office/powerpoint/2010/main" val="11748873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自治、自养、</a:t>
            </a:r>
            <a:r>
              <a:rPr lang="zh-TW" altLang="en-US" dirty="0" smtClean="0"/>
              <a:t>自传运动</a:t>
            </a:r>
            <a:r>
              <a:rPr lang="en-US" altLang="zh-TW" dirty="0" smtClean="0"/>
              <a:t>, </a:t>
            </a:r>
            <a:r>
              <a:rPr lang="zh-TW" altLang="en-US" dirty="0" smtClean="0"/>
              <a:t>反对三自爱国运动就</a:t>
            </a:r>
            <a:r>
              <a:rPr lang="zh-TW" altLang="en-US" dirty="0"/>
              <a:t>是反革命</a:t>
            </a:r>
            <a:endParaRPr lang="en-US" dirty="0"/>
          </a:p>
        </p:txBody>
      </p:sp>
      <p:sp>
        <p:nvSpPr>
          <p:cNvPr id="3" name="Content Placeholder 2"/>
          <p:cNvSpPr>
            <a:spLocks noGrp="1"/>
          </p:cNvSpPr>
          <p:nvPr>
            <p:ph idx="1"/>
          </p:nvPr>
        </p:nvSpPr>
        <p:spPr/>
        <p:txBody>
          <a:bodyPr/>
          <a:lstStyle/>
          <a:p>
            <a:r>
              <a:rPr lang="zh-TW" altLang="en-US" dirty="0"/>
              <a:t>周恩来总</a:t>
            </a:r>
            <a:r>
              <a:rPr lang="zh-TW" altLang="en-US" dirty="0" smtClean="0"/>
              <a:t>理同</a:t>
            </a:r>
            <a:r>
              <a:rPr lang="zh-TW" altLang="en-US" dirty="0"/>
              <a:t>吴耀</a:t>
            </a:r>
            <a:r>
              <a:rPr lang="zh-TW" altLang="en-US" dirty="0" smtClean="0"/>
              <a:t>宗先生谈话</a:t>
            </a:r>
            <a:r>
              <a:rPr lang="zh-TW" altLang="en-US" dirty="0"/>
              <a:t>“基督教应当自动的肃清帝国主义在它里面的力量和影响”</a:t>
            </a:r>
            <a:r>
              <a:rPr lang="zh-TW" altLang="en-US" dirty="0" smtClean="0"/>
              <a:t>。</a:t>
            </a:r>
            <a:endParaRPr lang="en-US" altLang="zh-TW" dirty="0"/>
          </a:p>
          <a:p>
            <a:r>
              <a:rPr lang="zh-TW" altLang="en-US" dirty="0" smtClean="0"/>
              <a:t>王先生说</a:t>
            </a:r>
            <a:r>
              <a:rPr lang="zh-TW" altLang="en-US" dirty="0"/>
              <a:t>：“从三自会成立的那一天起，中国基督徒就完全失去了</a:t>
            </a:r>
            <a:r>
              <a:rPr lang="en-US" altLang="zh-TW" dirty="0"/>
              <a:t>『</a:t>
            </a:r>
            <a:r>
              <a:rPr lang="zh-TW" altLang="en-US" dirty="0"/>
              <a:t>信仰自由</a:t>
            </a:r>
            <a:r>
              <a:rPr lang="en-US" altLang="zh-TW" dirty="0"/>
              <a:t>』</a:t>
            </a:r>
            <a:r>
              <a:rPr lang="zh-TW" altLang="en-US" dirty="0"/>
              <a:t>。你要</a:t>
            </a:r>
            <a:r>
              <a:rPr lang="en-US" altLang="zh-TW" dirty="0"/>
              <a:t>『</a:t>
            </a:r>
            <a:r>
              <a:rPr lang="zh-TW" altLang="en-US" dirty="0"/>
              <a:t>信仰自由</a:t>
            </a:r>
            <a:r>
              <a:rPr lang="en-US" altLang="zh-TW" dirty="0"/>
              <a:t>』</a:t>
            </a:r>
            <a:r>
              <a:rPr lang="zh-TW" altLang="en-US" dirty="0"/>
              <a:t>么？可以，但是必须加入三自会。加入以后就把你化掉，化到无神那一边去了。他们不会逼着你叫你说无神，你自己就不敢提到神了。</a:t>
            </a:r>
            <a:r>
              <a:rPr lang="zh-TW" altLang="en-US" dirty="0" smtClean="0"/>
              <a:t>”</a:t>
            </a:r>
            <a:r>
              <a:rPr lang="zh-TW" altLang="en-US" dirty="0"/>
              <a:t>张愚之弟兄问王先生今天的教会该走怎样的道路？王先生回答说：“走使徒的道路。”那就是说，跟着使徒的脚踪走，效法他们那样勇敢刚强，那样不怕恐吓，那样不顾性命，那样至死忠心，那样不讨人的欢心，那样在任何阻力之下仍然传扬福音，那样只本着神的话教训人</a:t>
            </a:r>
            <a:r>
              <a:rPr lang="zh-TW" altLang="en-US" dirty="0" smtClean="0"/>
              <a:t>。</a:t>
            </a:r>
            <a:endParaRPr lang="en-US" altLang="zh-TW" dirty="0" smtClean="0"/>
          </a:p>
          <a:p>
            <a:r>
              <a:rPr lang="zh-TW" altLang="en-US" dirty="0"/>
              <a:t>文化大革命运动中张愚之弟兄被捕。那个时代是一个到处打人、杀人、乱哄哄的时代，他很快就被枪毙了，听说他死的时候很勇敢。文化大革命过后，政府有意给他的家属几千块钱补偿金，但他的夫人拒绝</a:t>
            </a:r>
            <a:r>
              <a:rPr lang="zh-TW" altLang="en-US" dirty="0" smtClean="0"/>
              <a:t>接受</a:t>
            </a:r>
            <a:r>
              <a:rPr lang="en-US" altLang="zh-TW" dirty="0" smtClean="0"/>
              <a:t>.</a:t>
            </a:r>
          </a:p>
          <a:p>
            <a:r>
              <a:rPr lang="zh-TW" altLang="en-US" dirty="0"/>
              <a:t>王梓仲牧师（后来作了北京三自会的主席）是一个根本不相信圣经的人</a:t>
            </a:r>
            <a:r>
              <a:rPr lang="zh-TW" altLang="en-US" dirty="0" smtClean="0"/>
              <a:t>。</a:t>
            </a:r>
            <a:endParaRPr lang="en-US" altLang="zh-TW"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12</a:t>
            </a:fld>
            <a:endParaRPr lang="en-US" dirty="0"/>
          </a:p>
        </p:txBody>
      </p:sp>
    </p:spTree>
    <p:extLst>
      <p:ext uri="{BB962C8B-B14F-4D97-AF65-F5344CB8AC3E}">
        <p14:creationId xmlns:p14="http://schemas.microsoft.com/office/powerpoint/2010/main" val="37451660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HT" dirty="0"/>
              <a:t>《</a:t>
            </a:r>
            <a:r>
              <a:rPr lang="zh-CHT" altLang="en-US" dirty="0"/>
              <a:t>五十年來</a:t>
            </a:r>
            <a:r>
              <a:rPr lang="en-US" altLang="zh-CHT" dirty="0" smtClean="0"/>
              <a:t>》</a:t>
            </a:r>
            <a:r>
              <a:rPr lang="en-US" altLang="zh-CHT" dirty="0"/>
              <a:t>《</a:t>
            </a:r>
            <a:r>
              <a:rPr lang="zh-CHT" altLang="en-US" dirty="0"/>
              <a:t>又四十年</a:t>
            </a:r>
            <a:r>
              <a:rPr lang="en-US" altLang="zh-CHT" dirty="0"/>
              <a:t>》</a:t>
            </a:r>
            <a:endParaRPr lang="en-US" dirty="0"/>
          </a:p>
        </p:txBody>
      </p:sp>
      <p:sp>
        <p:nvSpPr>
          <p:cNvPr id="3" name="Content Placeholder 2"/>
          <p:cNvSpPr>
            <a:spLocks noGrp="1"/>
          </p:cNvSpPr>
          <p:nvPr>
            <p:ph idx="1"/>
          </p:nvPr>
        </p:nvSpPr>
        <p:spPr/>
        <p:txBody>
          <a:bodyPr/>
          <a:lstStyle/>
          <a:p>
            <a:r>
              <a:rPr lang="zh-CHT" altLang="en-US" dirty="0"/>
              <a:t>王明道的</a:t>
            </a:r>
            <a:r>
              <a:rPr lang="en-US" altLang="zh-CHT" dirty="0"/>
              <a:t>《</a:t>
            </a:r>
            <a:r>
              <a:rPr lang="zh-CHT" altLang="en-US" dirty="0"/>
              <a:t>五十年來</a:t>
            </a:r>
            <a:r>
              <a:rPr lang="en-US" altLang="zh-CHT" dirty="0"/>
              <a:t>》</a:t>
            </a:r>
            <a:r>
              <a:rPr lang="zh-CHT" altLang="en-US" dirty="0"/>
              <a:t>是他前半生的自傳，而這本</a:t>
            </a:r>
            <a:r>
              <a:rPr lang="en-US" altLang="zh-CHT" dirty="0"/>
              <a:t>《</a:t>
            </a:r>
            <a:r>
              <a:rPr lang="zh-CHT" altLang="en-US" dirty="0"/>
              <a:t>又四十年</a:t>
            </a:r>
            <a:r>
              <a:rPr lang="en-US" altLang="zh-CHT" dirty="0"/>
              <a:t>》</a:t>
            </a:r>
            <a:r>
              <a:rPr lang="zh-CHT" altLang="en-US" dirty="0"/>
              <a:t>是</a:t>
            </a:r>
            <a:r>
              <a:rPr lang="zh-CHT" altLang="en-US" dirty="0" smtClean="0"/>
              <a:t>他的門生</a:t>
            </a:r>
            <a:r>
              <a:rPr lang="ja-JP" altLang="en-US" dirty="0"/>
              <a:t>王長新</a:t>
            </a:r>
            <a:r>
              <a:rPr lang="zh-CHT" altLang="en-US" dirty="0" smtClean="0"/>
              <a:t>將</a:t>
            </a:r>
            <a:r>
              <a:rPr lang="zh-CHT" altLang="en-US" dirty="0"/>
              <a:t>王明道後半生的四十年經歷一一述</a:t>
            </a:r>
            <a:r>
              <a:rPr lang="zh-CHT" altLang="en-US" dirty="0" smtClean="0"/>
              <a:t>諸筆端</a:t>
            </a:r>
            <a:endParaRPr lang="en-US" altLang="zh-CHT" dirty="0" smtClean="0"/>
          </a:p>
          <a:p>
            <a:r>
              <a:rPr lang="zh-CHT" altLang="en-US" dirty="0" smtClean="0"/>
              <a:t>（</a:t>
            </a:r>
            <a:r>
              <a:rPr lang="zh-CHT" altLang="en-US" dirty="0"/>
              <a:t>一）從五十歲到五十五歲被捕入獄前，這五年是他得勝的時期。他堅持不加入三自會，並經常撰文駁斥他們為「不信派」，並用聖經真理來宣講福音和建立教會；在在展現他是一位真理的勇士，威武不屈。</a:t>
            </a:r>
          </a:p>
          <a:p>
            <a:r>
              <a:rPr lang="zh-CHT" altLang="en-US" dirty="0"/>
              <a:t>（二）從被捕到判處無期徒刑，共有八年，是他失敗的時期。因他的害怕而陷入說謊的罪惡中，連自己都無法想像；他在如此困境中依然呼求神的幫助，至終神為他開路，給他領受神話語的應許。</a:t>
            </a:r>
          </a:p>
          <a:p>
            <a:r>
              <a:rPr lang="zh-CHT" altLang="en-US" dirty="0"/>
              <a:t>（三）從神的話語臨到他一直至安息主懷，共廿八年，是他復興的時期。過往他曾得罪了神，因為他願意誠心悔改，向神認罪，因而靈命得以大大的復興。</a:t>
            </a:r>
          </a:p>
          <a:p>
            <a:r>
              <a:rPr lang="zh-CHT" altLang="en-US" dirty="0"/>
              <a:t>累積這數十年的人生閱歷，他晚年的信息重點就是，要多多認識神、倚靠神和等候神；這是王明道弟兄給我們最重要的訓誨！王明道弟兄一生忠心於主的真理，在動盪的中國作時代的先知，傳講福音真理、堅守教會立場、正確解明神的道，實在是中國基督徒的榜樣。他的軟弱與剛強、受苦與復興，充分見證神的大能作為。	</a:t>
            </a:r>
          </a:p>
          <a:p>
            <a:pPr marL="0" indent="0">
              <a:buNone/>
            </a:pP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13</a:t>
            </a:fld>
            <a:endParaRPr lang="en-US" dirty="0"/>
          </a:p>
        </p:txBody>
      </p:sp>
    </p:spTree>
    <p:extLst>
      <p:ext uri="{BB962C8B-B14F-4D97-AF65-F5344CB8AC3E}">
        <p14:creationId xmlns:p14="http://schemas.microsoft.com/office/powerpoint/2010/main" val="10531096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由软弱变成刚强</a:t>
            </a:r>
            <a:endParaRPr lang="en-US" dirty="0"/>
          </a:p>
        </p:txBody>
      </p:sp>
      <p:sp>
        <p:nvSpPr>
          <p:cNvPr id="3" name="Content Placeholder 2"/>
          <p:cNvSpPr>
            <a:spLocks noGrp="1"/>
          </p:cNvSpPr>
          <p:nvPr>
            <p:ph idx="1"/>
          </p:nvPr>
        </p:nvSpPr>
        <p:spPr/>
        <p:txBody>
          <a:bodyPr/>
          <a:lstStyle/>
          <a:p>
            <a:r>
              <a:rPr lang="zh-CHT" altLang="en-US" dirty="0"/>
              <a:t>彌迦書</a:t>
            </a:r>
            <a:r>
              <a:rPr lang="zh-TW" altLang="en-US" dirty="0" smtClean="0"/>
              <a:t>七章七至九节</a:t>
            </a:r>
            <a:r>
              <a:rPr lang="zh-TW" altLang="en-US" dirty="0"/>
              <a:t>：“至于我，我要仰望耶和华，要等候那救我的神，我的神必应允我。我的仇敌啊，不要向我夸耀，我虽跌倒，却要起来。我虽坐在黑暗里，耶和华却作我的光。我要忍受耶和华的恼怒，因我得罪了他，直等他为我辨屈，为我伸冤。他必领我到光明中，我必得见他的公义。</a:t>
            </a:r>
            <a:r>
              <a:rPr lang="zh-TW" altLang="en-US" dirty="0" smtClean="0"/>
              <a:t>”</a:t>
            </a:r>
            <a:endParaRPr lang="en-US" altLang="zh-TW" dirty="0" smtClean="0"/>
          </a:p>
          <a:p>
            <a:r>
              <a:rPr lang="zh-TW" altLang="en-US" dirty="0"/>
              <a:t>一九五五年八日七日深夜，我在一枝手枪的威胁之下，就起了一个恶心，说了第一句谎言。我以为说了以后，我的问题就解决了，可以回到家里去了，哪有那么一回事？由第一句谎言，就引出了第二句，第三句，第五句，第十句，几百句谎言来。一年多之久，我说了不知有多少谎言。不只说，而且还写，把自己根本没有犯过的罪都扣在自己头上。我这样作的目的原是希望早日出监，不受严重的判决，谁知谎言不只没有给我带来好处，反而使我受了极大的苦：“无期徒刑，剥夺政治权利终身”。这几节圣经给我看见我犯了大罪，得罪了神，我就开始在神的面前认罪，同时求神给我一个机会，让我有一段较长的时间，把我从前承认过的那些假罪状全部推翻。神怜恤我，听了我的祷告，就在一九六三年九月底前后，南所把我调到北京监狱医院的疗养室去。在那里我得了很多的纸张，有十来个月的工夫，可以写我心里的感想，并且把我那些根本不存在的罪全推翻了。就在这时，神所赐的平安、喜乐和能力又回到我身上，我就站立了起来，由软弱变成刚强，从失败转为胜利。”</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14</a:t>
            </a:fld>
            <a:endParaRPr lang="en-US" dirty="0"/>
          </a:p>
        </p:txBody>
      </p:sp>
    </p:spTree>
    <p:extLst>
      <p:ext uri="{BB962C8B-B14F-4D97-AF65-F5344CB8AC3E}">
        <p14:creationId xmlns:p14="http://schemas.microsoft.com/office/powerpoint/2010/main" val="37820012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圣经上的应许和教训却是必须背熟的</a:t>
            </a:r>
            <a:endParaRPr lang="en-US" dirty="0"/>
          </a:p>
        </p:txBody>
      </p:sp>
      <p:sp>
        <p:nvSpPr>
          <p:cNvPr id="3" name="Content Placeholder 2"/>
          <p:cNvSpPr>
            <a:spLocks noGrp="1"/>
          </p:cNvSpPr>
          <p:nvPr>
            <p:ph idx="1"/>
          </p:nvPr>
        </p:nvSpPr>
        <p:spPr/>
        <p:txBody>
          <a:bodyPr/>
          <a:lstStyle/>
          <a:p>
            <a:r>
              <a:rPr lang="zh-TW" altLang="en-US" dirty="0"/>
              <a:t>“我们读撒母耳记上，就看见那里提到</a:t>
            </a:r>
            <a:r>
              <a:rPr lang="en-US" altLang="zh-TW" dirty="0"/>
              <a:t>『</a:t>
            </a:r>
            <a:r>
              <a:rPr lang="zh-TW" altLang="en-US" dirty="0"/>
              <a:t>拿兵器的人</a:t>
            </a:r>
            <a:r>
              <a:rPr lang="en-US" altLang="zh-TW" dirty="0"/>
              <a:t>』</a:t>
            </a:r>
            <a:r>
              <a:rPr lang="zh-TW" altLang="en-US" dirty="0"/>
              <a:t>这个名词。扫罗出去争战的时候，总是有一个人拿着他的兵器跟随他。使用兵器的人不是拿兵器的，而是那个争战的将军。以弗所书第六章告诉我们，</a:t>
            </a:r>
            <a:r>
              <a:rPr lang="en-US" altLang="zh-TW" dirty="0"/>
              <a:t>『</a:t>
            </a:r>
            <a:r>
              <a:rPr lang="zh-TW" altLang="en-US" dirty="0"/>
              <a:t>拿着圣灵的宝剑</a:t>
            </a:r>
            <a:r>
              <a:rPr lang="en-US" altLang="zh-TW" dirty="0"/>
              <a:t>』</a:t>
            </a:r>
            <a:r>
              <a:rPr lang="zh-TW" altLang="en-US" dirty="0"/>
              <a:t>。神的话是圣灵的宝剑，只有圣灵会使用它。我们的责任是拿兵器，到圣灵要用兵器的时候，就从我们手中接过去，攻打仇敌，得着胜利。如果拿兵器的把兵器放下了，没有拿在手里，到作战的时候，那个将军要从他手里接过兵器来，他说：</a:t>
            </a:r>
            <a:r>
              <a:rPr lang="en-US" altLang="zh-TW" dirty="0"/>
              <a:t>『</a:t>
            </a:r>
            <a:r>
              <a:rPr lang="zh-TW" altLang="en-US" dirty="0"/>
              <a:t>忘了，放在家里了，或是丢在路上了。</a:t>
            </a:r>
            <a:r>
              <a:rPr lang="en-US" altLang="zh-TW" dirty="0"/>
              <a:t>』</a:t>
            </a:r>
            <a:r>
              <a:rPr lang="zh-TW" altLang="en-US" dirty="0"/>
              <a:t>那个将军使用什么与仇敌争战呢？所以很重要的是</a:t>
            </a:r>
            <a:r>
              <a:rPr lang="en-US" altLang="zh-TW" dirty="0"/>
              <a:t>『</a:t>
            </a:r>
            <a:r>
              <a:rPr lang="zh-TW" altLang="en-US" dirty="0"/>
              <a:t>拿着圣灵的宝剑</a:t>
            </a:r>
            <a:r>
              <a:rPr lang="en-US" altLang="zh-TW" dirty="0"/>
              <a:t>』</a:t>
            </a:r>
            <a:r>
              <a:rPr lang="zh-TW" altLang="en-US" dirty="0"/>
              <a:t>。</a:t>
            </a:r>
            <a:r>
              <a:rPr lang="zh-TW" altLang="en-US" dirty="0" smtClean="0"/>
              <a:t>”</a:t>
            </a:r>
            <a:endParaRPr lang="en-US" altLang="zh-TW" dirty="0" smtClean="0"/>
          </a:p>
          <a:p>
            <a:r>
              <a:rPr lang="en-US" altLang="zh-TW" dirty="0"/>
              <a:t>『</a:t>
            </a:r>
            <a:r>
              <a:rPr lang="zh-TW" altLang="en-US" dirty="0"/>
              <a:t>所以自己以为站得稳的，须要谨慎，免得跌倒。</a:t>
            </a:r>
            <a:r>
              <a:rPr lang="en-US" altLang="zh-TW" dirty="0"/>
              <a:t>』</a:t>
            </a:r>
            <a:r>
              <a:rPr lang="zh-TW" altLang="en-US" dirty="0"/>
              <a:t>（林前十章十二节）当自己以为自己能站立得稳时，就会跌倒下去</a:t>
            </a:r>
            <a:r>
              <a:rPr lang="zh-TW" altLang="en-US" dirty="0" smtClean="0"/>
              <a:t>。</a:t>
            </a:r>
            <a:r>
              <a:rPr lang="zh-TW" altLang="en-US" dirty="0"/>
              <a:t>“自从有人类以来，世界上就有一种战争，那就是基督和撒但的战争。在这场战争中，只能向前进攻，不能向后退缩。若是退缩一寸，就会退缩两寸，一尺，三尺，一里，五里，十里</a:t>
            </a:r>
            <a:r>
              <a:rPr lang="en-US" altLang="zh-TW" dirty="0"/>
              <a:t>……</a:t>
            </a:r>
            <a:r>
              <a:rPr lang="zh-TW" altLang="en-US" dirty="0"/>
              <a:t>一直到完全失败为止。</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15</a:t>
            </a:fld>
            <a:endParaRPr lang="en-US" dirty="0"/>
          </a:p>
        </p:txBody>
      </p:sp>
    </p:spTree>
    <p:extLst>
      <p:ext uri="{BB962C8B-B14F-4D97-AF65-F5344CB8AC3E}">
        <p14:creationId xmlns:p14="http://schemas.microsoft.com/office/powerpoint/2010/main" val="21330967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t>《</a:t>
            </a:r>
            <a:r>
              <a:rPr lang="zh-TW" altLang="en-US" dirty="0"/>
              <a:t>我的父亲和母亲</a:t>
            </a:r>
            <a:r>
              <a:rPr lang="en-US" altLang="zh-TW" dirty="0" smtClean="0"/>
              <a:t>》</a:t>
            </a:r>
            <a:r>
              <a:rPr lang="zh-TW" altLang="en-US" dirty="0"/>
              <a:t>王</a:t>
            </a:r>
            <a:r>
              <a:rPr lang="zh-TW" altLang="en-US" dirty="0" smtClean="0"/>
              <a:t>明道</a:t>
            </a:r>
            <a:r>
              <a:rPr lang="en-US" altLang="zh-TW" dirty="0" smtClean="0"/>
              <a:t>, </a:t>
            </a:r>
            <a:r>
              <a:rPr lang="zh-TW" altLang="en-US" dirty="0" smtClean="0"/>
              <a:t>刘景</a:t>
            </a:r>
            <a:r>
              <a:rPr lang="zh-TW" altLang="en-US" dirty="0"/>
              <a:t>文</a:t>
            </a:r>
            <a:endParaRPr lang="en-US" dirty="0"/>
          </a:p>
        </p:txBody>
      </p:sp>
      <p:sp>
        <p:nvSpPr>
          <p:cNvPr id="3" name="Content Placeholder 2"/>
          <p:cNvSpPr>
            <a:spLocks noGrp="1"/>
          </p:cNvSpPr>
          <p:nvPr>
            <p:ph idx="1"/>
          </p:nvPr>
        </p:nvSpPr>
        <p:spPr/>
        <p:txBody>
          <a:bodyPr/>
          <a:lstStyle/>
          <a:p>
            <a:r>
              <a:rPr lang="zh-TW" altLang="en-US" dirty="0"/>
              <a:t>“</a:t>
            </a:r>
            <a:r>
              <a:rPr lang="zh-TW" altLang="en-US" dirty="0" smtClean="0"/>
              <a:t>我父亲往往因为一两件恼人的事</a:t>
            </a:r>
            <a:r>
              <a:rPr lang="zh-TW" altLang="en-US" dirty="0"/>
              <a:t>，脸上的颜色、形状就都有不少的改变，不过有时仍能不致影响工作。例如两年多前宋尚节博士的丧事礼拜的时候，因为汽车误事，开会时人未到齐，我父亲便急躁的了不得</a:t>
            </a:r>
            <a:r>
              <a:rPr lang="zh-TW" altLang="en-US" dirty="0" smtClean="0"/>
              <a:t>，所幸这几</a:t>
            </a:r>
            <a:r>
              <a:rPr lang="zh-TW" altLang="en-US" dirty="0"/>
              <a:t>年已经好的多了。</a:t>
            </a:r>
            <a:r>
              <a:rPr lang="zh-TW" altLang="en-US" dirty="0" smtClean="0"/>
              <a:t>”</a:t>
            </a:r>
            <a:endParaRPr lang="en-US" altLang="zh-TW" dirty="0" smtClean="0"/>
          </a:p>
          <a:p>
            <a:r>
              <a:rPr lang="zh-TW" altLang="en-US" dirty="0" smtClean="0"/>
              <a:t>因为在许多习惯上</a:t>
            </a:r>
            <a:r>
              <a:rPr lang="en-US" altLang="zh-TW" dirty="0" smtClean="0"/>
              <a:t>, </a:t>
            </a:r>
            <a:r>
              <a:rPr lang="zh-TW" altLang="en-US" dirty="0" smtClean="0"/>
              <a:t>我父亲的与我母亲的恰好相异。例如我父亲好讲礼貌，</a:t>
            </a:r>
            <a:r>
              <a:rPr lang="zh-TW" altLang="en-US" dirty="0"/>
              <a:t>而母亲以为待人主要是使人觉得亲切；父亲雅好清洁，因此有时在聚会前去指挥扫院子，而母亲觉得应当在不妨碍工作的原则下保持清洁；父亲讲道时常注重信徒的生活，而母亲觉得这不过是头痛医头，脚痛医脚的办法，主张着重人灵</a:t>
            </a:r>
            <a:r>
              <a:rPr lang="zh-TW" altLang="en-US" dirty="0" smtClean="0"/>
              <a:t>力的增长。</a:t>
            </a:r>
            <a:r>
              <a:rPr lang="zh-TW" altLang="en-US" dirty="0"/>
              <a:t>诸如此类，不一而足</a:t>
            </a:r>
            <a:r>
              <a:rPr lang="zh-TW" altLang="en-US" dirty="0" smtClean="0"/>
              <a:t>。</a:t>
            </a:r>
            <a:endParaRPr lang="en-US" altLang="zh-TW" dirty="0" smtClean="0"/>
          </a:p>
          <a:p>
            <a:r>
              <a:rPr lang="zh-TW" altLang="en-US" dirty="0"/>
              <a:t>有一次父亲对母亲说：</a:t>
            </a:r>
            <a:r>
              <a:rPr lang="en-US" altLang="zh-TW" dirty="0"/>
              <a:t>『</a:t>
            </a:r>
            <a:r>
              <a:rPr lang="zh-TW" altLang="en-US" dirty="0"/>
              <a:t>我比较有知识，而你却比较有智慧</a:t>
            </a:r>
            <a:r>
              <a:rPr lang="en-US" altLang="zh-TW" dirty="0" smtClean="0"/>
              <a:t>』</a:t>
            </a:r>
            <a:r>
              <a:rPr lang="zh-TW" altLang="en-US" dirty="0" smtClean="0"/>
              <a:t>王</a:t>
            </a:r>
            <a:r>
              <a:rPr lang="zh-TW" altLang="en-US" dirty="0"/>
              <a:t>太太在教会中所作的爱心工作，特别是接待客旅的事上，实在帮助了不少的人。</a:t>
            </a:r>
            <a:endParaRPr lang="en-US" altLang="zh-TW" dirty="0" smtClean="0"/>
          </a:p>
          <a:p>
            <a:endParaRPr lang="en-US" altLang="zh-TW" dirty="0" smtClean="0"/>
          </a:p>
          <a:p>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16</a:t>
            </a:fld>
            <a:endParaRPr lang="en-US" dirty="0"/>
          </a:p>
        </p:txBody>
      </p:sp>
    </p:spTree>
    <p:extLst>
      <p:ext uri="{BB962C8B-B14F-4D97-AF65-F5344CB8AC3E}">
        <p14:creationId xmlns:p14="http://schemas.microsoft.com/office/powerpoint/2010/main" val="3952395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属灵的智慧和信心</a:t>
            </a:r>
            <a:endParaRPr lang="en-US" dirty="0"/>
          </a:p>
        </p:txBody>
      </p:sp>
      <p:sp>
        <p:nvSpPr>
          <p:cNvPr id="3" name="Content Placeholder 2"/>
          <p:cNvSpPr>
            <a:spLocks noGrp="1"/>
          </p:cNvSpPr>
          <p:nvPr>
            <p:ph idx="1"/>
          </p:nvPr>
        </p:nvSpPr>
        <p:spPr/>
        <p:txBody>
          <a:bodyPr/>
          <a:lstStyle/>
          <a:p>
            <a:r>
              <a:rPr lang="zh-TW" altLang="en-US" dirty="0"/>
              <a:t>大概是在一九五二至五三年时，基督徒会堂小堂的后面有一口大水缸，是为接雨水用的，因为雨水洗白色的衣服可以保持它的洁白。每年到天冷的时候必须把缸里的雨水舀出倒掉，以免把缸冻裂。这年王太太因为事多，就把这缸水给忘了。到了冬天快要上冻的时候，王先生就说：</a:t>
            </a:r>
          </a:p>
          <a:p>
            <a:r>
              <a:rPr lang="zh-TW" altLang="en-US" dirty="0" smtClean="0"/>
              <a:t>“景</a:t>
            </a:r>
            <a:r>
              <a:rPr lang="zh-TW" altLang="en-US" dirty="0"/>
              <a:t>文</a:t>
            </a:r>
            <a:r>
              <a:rPr lang="zh-TW" altLang="en-US" dirty="0" smtClean="0"/>
              <a:t>，</a:t>
            </a:r>
            <a:r>
              <a:rPr lang="zh-TW" altLang="en-US" dirty="0"/>
              <a:t>那缸水要冻了。你要用，就把它用掉；不用，就把他倒掉。不然缸要冻坏了。”</a:t>
            </a:r>
          </a:p>
          <a:p>
            <a:r>
              <a:rPr lang="zh-TW" altLang="en-US" dirty="0"/>
              <a:t>“唉，唉”她答应得蛮好，可就是没行动，一直等到缸都冻上了。这下王先生着急了，拿起斧头就去砸缸，边走边说：“反正这缸冻也是冻裂，不如让我砸了它。”</a:t>
            </a:r>
          </a:p>
          <a:p>
            <a:r>
              <a:rPr lang="zh-TW" altLang="en-US" dirty="0"/>
              <a:t>这时王太太心里默默地祷告说：“天父啊，你看这缸要是砸了的好，就让他砸，否则那就不关我的事。”她的意念这么一转，只听见“当”的一声，斧头真的砸下去了，但是随后就没声了，王先生把斧头扔在那里走了。</a:t>
            </a:r>
          </a:p>
          <a:p>
            <a:r>
              <a:rPr lang="zh-TW" altLang="en-US" dirty="0"/>
              <a:t>事过以后，王太太对一位常到会堂帮忙的弟兄说</a:t>
            </a:r>
            <a:r>
              <a:rPr lang="zh-TW" altLang="en-US" dirty="0" smtClean="0"/>
              <a:t>：“</a:t>
            </a:r>
            <a:r>
              <a:rPr lang="zh-TW" altLang="en-US" dirty="0"/>
              <a:t>当时我是去拉他好呢，还是靠神好呢？我越去拉，他火就越大，结果非砸了不可。你交托给主，让他去砸，他就没砸成。”她乐呵呵地说，“你看，还是靠神的好！”</a:t>
            </a:r>
            <a:endParaRPr lang="en-US" dirty="0"/>
          </a:p>
        </p:txBody>
      </p:sp>
      <p:sp>
        <p:nvSpPr>
          <p:cNvPr id="4" name="Slide Number Placeholder 3"/>
          <p:cNvSpPr>
            <a:spLocks noGrp="1"/>
          </p:cNvSpPr>
          <p:nvPr>
            <p:ph type="sldNum" sz="quarter" idx="12"/>
          </p:nvPr>
        </p:nvSpPr>
        <p:spPr/>
        <p:txBody>
          <a:bodyPr/>
          <a:lstStyle/>
          <a:p>
            <a:fld id="{F51B561C-0023-41A3-B203-BFA2A4A5DADD}" type="slidenum">
              <a:rPr lang="en-US" smtClean="0"/>
              <a:pPr/>
              <a:t>17</a:t>
            </a:fld>
            <a:endParaRPr lang="en-US" dirty="0"/>
          </a:p>
        </p:txBody>
      </p:sp>
    </p:spTree>
    <p:extLst>
      <p:ext uri="{BB962C8B-B14F-4D97-AF65-F5344CB8AC3E}">
        <p14:creationId xmlns:p14="http://schemas.microsoft.com/office/powerpoint/2010/main" val="19349044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2063</TotalTime>
  <Words>3443</Words>
  <Application>Microsoft Macintosh PowerPoint</Application>
  <PresentationFormat>On-screen Show (4:3)</PresentationFormat>
  <Paragraphs>131</Paragraphs>
  <Slides>17</Slides>
  <Notes>10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Wisp</vt:lpstr>
      <vt:lpstr>6/5  马丁 路德          陈蓉 6/12 宋尚节           陈洲 6/19 倪柝声            陈洲 6/26 加尔文            陈蓉 7/3  No Class 7/10 王明道            陈洲 7/17 戴德生           陈洲 7/24 约翰 卫斯理          陈蓉 7/31 芬尼 克罗斯比          陈洲8/7  No Class 8/14 穆迪 &amp; 爱德华兹         陈洲8/21 本仁 约翰           陈蓉 8/28 盖恩夫人          陈蓉 </vt:lpstr>
      <vt:lpstr>王明道 （1900年7月25日-1991年7月28日）</vt:lpstr>
      <vt:lpstr>中国的巨变与教会的关系 1900-1919</vt:lpstr>
      <vt:lpstr>非基督教运动 1922-1927</vt:lpstr>
      <vt:lpstr>基督教在中国人的生活上占有何种角色与功能</vt:lpstr>
      <vt:lpstr>基督教会在二、三十年代的变化</vt:lpstr>
      <vt:lpstr>抗战 1937-1945</vt:lpstr>
      <vt:lpstr>从复员到内战</vt:lpstr>
      <vt:lpstr>改造 1949</vt:lpstr>
      <vt:lpstr>守望者的素质 1925/11/20 浙江嘉兴</vt:lpstr>
      <vt:lpstr>中国历史上新的一页</vt:lpstr>
      <vt:lpstr>自治、自养、自传运动, 反对三自爱国运动就是反革命</vt:lpstr>
      <vt:lpstr>《五十年來》《又四十年》</vt:lpstr>
      <vt:lpstr>由软弱变成刚强</vt:lpstr>
      <vt:lpstr>圣经上的应许和教训却是必须背熟的</vt:lpstr>
      <vt:lpstr>《我的父亲和母亲》王明道, 刘景文</vt:lpstr>
      <vt:lpstr>属灵的智慧和信心</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独一真神</dc:title>
  <dc:creator>Eileen Chen</dc:creator>
  <cp:lastModifiedBy>Zhou Chen</cp:lastModifiedBy>
  <cp:revision>84</cp:revision>
  <dcterms:created xsi:type="dcterms:W3CDTF">2012-01-18T05:12:53Z</dcterms:created>
  <dcterms:modified xsi:type="dcterms:W3CDTF">2016-07-11T01:10:24Z</dcterms:modified>
</cp:coreProperties>
</file>