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272" r:id="rId1"/>
  </p:sldMasterIdLst>
  <p:notesMasterIdLst>
    <p:notesMasterId r:id="rId26"/>
  </p:notesMasterIdLst>
  <p:sldIdLst>
    <p:sldId id="256" r:id="rId2"/>
    <p:sldId id="263" r:id="rId3"/>
    <p:sldId id="268" r:id="rId4"/>
    <p:sldId id="301" r:id="rId5"/>
    <p:sldId id="298" r:id="rId6"/>
    <p:sldId id="272" r:id="rId7"/>
    <p:sldId id="299" r:id="rId8"/>
    <p:sldId id="283" r:id="rId9"/>
    <p:sldId id="276" r:id="rId10"/>
    <p:sldId id="277" r:id="rId11"/>
    <p:sldId id="284" r:id="rId12"/>
    <p:sldId id="285" r:id="rId13"/>
    <p:sldId id="286" r:id="rId14"/>
    <p:sldId id="287" r:id="rId15"/>
    <p:sldId id="300" r:id="rId16"/>
    <p:sldId id="288" r:id="rId17"/>
    <p:sldId id="289" r:id="rId18"/>
    <p:sldId id="290" r:id="rId19"/>
    <p:sldId id="291" r:id="rId20"/>
    <p:sldId id="292" r:id="rId21"/>
    <p:sldId id="297" r:id="rId22"/>
    <p:sldId id="295" r:id="rId23"/>
    <p:sldId id="296" r:id="rId24"/>
    <p:sldId id="29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38" autoAdjust="0"/>
    <p:restoredTop sz="67995" autoAdjust="0"/>
  </p:normalViewPr>
  <p:slideViewPr>
    <p:cSldViewPr snapToGrid="0">
      <p:cViewPr varScale="1">
        <p:scale>
          <a:sx n="50" d="100"/>
          <a:sy n="50" d="100"/>
        </p:scale>
        <p:origin x="2106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5C389-A0CF-48C5-93F2-8D79CDE2BE0E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F9D08-DDF2-42B8-9210-86D468AA9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496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855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216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94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941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805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038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64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693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550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280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7581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2088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9058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6949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7439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4919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266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824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169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062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5017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689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847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B779D6FD-134A-4BB2-AE93-94996B4847B7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863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1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779D6FD-134A-4BB2-AE93-94996B4847B7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478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063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731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303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7172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3201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36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058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779D6FD-134A-4BB2-AE93-94996B4847B7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70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779D6FD-134A-4BB2-AE93-94996B4847B7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7773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779D6FD-134A-4BB2-AE93-94996B4847B7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088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61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96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0714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779D6FD-134A-4BB2-AE93-94996B4847B7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400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9D6FD-134A-4BB2-AE93-94996B4847B7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9891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  <p:sldLayoutId id="2147484284" r:id="rId12"/>
    <p:sldLayoutId id="2147484285" r:id="rId13"/>
    <p:sldLayoutId id="2147484286" r:id="rId14"/>
    <p:sldLayoutId id="2147484287" r:id="rId15"/>
    <p:sldLayoutId id="2147484288" r:id="rId16"/>
    <p:sldLayoutId id="214748428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14q2ufiiHo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47338" y="1837918"/>
            <a:ext cx="4423972" cy="1368822"/>
          </a:xfrm>
        </p:spPr>
        <p:txBody>
          <a:bodyPr>
            <a:normAutofit/>
          </a:bodyPr>
          <a:lstStyle/>
          <a:p>
            <a:r>
              <a:rPr lang="en-US" sz="4400" dirty="0"/>
              <a:t>John Calvin</a:t>
            </a:r>
            <a:r>
              <a:rPr lang="en-US" altLang="zh-CN" sz="4400" dirty="0" smtClean="0"/>
              <a:t/>
            </a:r>
            <a:br>
              <a:rPr lang="en-US" altLang="zh-CN" sz="4400" dirty="0" smtClean="0"/>
            </a:br>
            <a:r>
              <a:rPr lang="zh-CN" altLang="en-US" sz="4400" dirty="0" smtClean="0"/>
              <a:t>约翰</a:t>
            </a:r>
            <a:r>
              <a:rPr lang="en-US" altLang="zh-CN" sz="4400" dirty="0" smtClean="0">
                <a:latin typeface="Arial" panose="020B0604020202020204" pitchFamily="34" charset="0"/>
              </a:rPr>
              <a:t>·</a:t>
            </a:r>
            <a:r>
              <a:rPr lang="zh-CN" altLang="en-US" sz="4400" dirty="0" smtClean="0"/>
              <a:t>加尔文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7338" y="3800050"/>
            <a:ext cx="2393712" cy="514350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圣徒脚踪 </a:t>
            </a:r>
            <a:r>
              <a:rPr lang="en-US" altLang="zh-CN" dirty="0" smtClean="0"/>
              <a:t>2016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46577" y="5447492"/>
            <a:ext cx="39007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Hans </a:t>
            </a:r>
            <a:r>
              <a:rPr lang="en-US" sz="1200" dirty="0" smtClean="0"/>
              <a:t>Holbein</a:t>
            </a:r>
            <a:r>
              <a:rPr lang="zh-CN" altLang="en-US" sz="1200" dirty="0" smtClean="0"/>
              <a:t> </a:t>
            </a:r>
            <a:r>
              <a:rPr lang="zh-CN" altLang="en-US" sz="1200" dirty="0" smtClean="0">
                <a:latin typeface="Arial" panose="020B0604020202020204" pitchFamily="34" charset="0"/>
              </a:rPr>
              <a:t>画的加尔文像</a:t>
            </a:r>
            <a:endParaRPr lang="en-US" sz="1200" dirty="0"/>
          </a:p>
        </p:txBody>
      </p:sp>
      <p:pic>
        <p:nvPicPr>
          <p:cNvPr id="1030" name="Picture 6" descr="John Calvin by Holbei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77" y="1198958"/>
            <a:ext cx="3299124" cy="4228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86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6574" y="942372"/>
            <a:ext cx="7196139" cy="969771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2200" dirty="0"/>
              <a:t/>
            </a:r>
            <a:br>
              <a:rPr lang="en-US" altLang="zh-CN" sz="2200" dirty="0"/>
            </a:br>
            <a:r>
              <a:rPr lang="en-US" altLang="zh-CN" sz="2200" dirty="0" smtClean="0"/>
              <a:t/>
            </a:r>
            <a:br>
              <a:rPr lang="en-US" altLang="zh-CN" sz="2200" dirty="0" smtClean="0"/>
            </a:br>
            <a:r>
              <a:rPr lang="en-US" altLang="zh-CN" sz="2200" dirty="0"/>
              <a:t/>
            </a:r>
            <a:br>
              <a:rPr lang="en-US" altLang="zh-CN" sz="2200" dirty="0"/>
            </a:br>
            <a:r>
              <a:rPr lang="zh-TW" altLang="en-US" sz="3600" dirty="0"/>
              <a:t>我來朝覲祢，救贖我的</a:t>
            </a:r>
            <a:r>
              <a:rPr lang="zh-TW" altLang="en-US" sz="3600" dirty="0" smtClean="0"/>
              <a:t>主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r>
              <a:rPr lang="en-US" sz="2200" dirty="0" smtClean="0"/>
              <a:t>I </a:t>
            </a:r>
            <a:r>
              <a:rPr lang="en-US" sz="2200" dirty="0"/>
              <a:t>GREET THEE WHO MY SURE REDEEMER ART</a:t>
            </a:r>
            <a:r>
              <a:rPr lang="en-US" dirty="0"/>
              <a:t/>
            </a:r>
            <a:br>
              <a:rPr lang="en-US" dirty="0"/>
            </a:br>
            <a:r>
              <a:rPr lang="en-US" altLang="zh-CN" dirty="0"/>
              <a:t/>
            </a:r>
            <a:br>
              <a:rPr lang="en-US" altLang="zh-CN" dirty="0"/>
            </a:b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28650" y="4635373"/>
            <a:ext cx="31704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3667125" y="3689509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3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br>
            <a:endParaRPr lang="en-US" sz="1350" dirty="0"/>
          </a:p>
        </p:txBody>
      </p:sp>
      <p:pic>
        <p:nvPicPr>
          <p:cNvPr id="9" name="-14q2ufiiHo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99396" y="1681859"/>
            <a:ext cx="6883317" cy="50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8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57703" cy="1244309"/>
          </a:xfrm>
        </p:spPr>
        <p:txBody>
          <a:bodyPr/>
          <a:lstStyle/>
          <a:p>
            <a:r>
              <a:rPr lang="zh-CN" altLang="en-US" dirty="0" smtClean="0"/>
              <a:t>改教运动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0539" y="2389093"/>
            <a:ext cx="7955280" cy="534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Martin Luther </a:t>
            </a:r>
            <a:r>
              <a:rPr lang="zh-CN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马丁</a:t>
            </a:r>
            <a:r>
              <a:rPr lang="en-US" altLang="zh-C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·</a:t>
            </a:r>
            <a:r>
              <a:rPr lang="zh-CN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路德 </a:t>
            </a:r>
            <a:r>
              <a:rPr lang="en-US" altLang="zh-C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(1483-1546)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30539" y="5115222"/>
            <a:ext cx="7955280" cy="49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dirty="0" smtClean="0"/>
              <a:t>John Calvin  </a:t>
            </a:r>
            <a:r>
              <a:rPr lang="zh-CN" altLang="en-US" sz="2400" dirty="0" smtClean="0"/>
              <a:t>约翰</a:t>
            </a:r>
            <a:r>
              <a:rPr lang="en-US" altLang="zh-CN" sz="2400" dirty="0" smtClean="0">
                <a:latin typeface="Arial" panose="020B0604020202020204" pitchFamily="34" charset="0"/>
              </a:rPr>
              <a:t>·</a:t>
            </a:r>
            <a:r>
              <a:rPr lang="zh-CN" altLang="en-US" sz="2400" dirty="0" smtClean="0"/>
              <a:t>加尔文</a:t>
            </a:r>
            <a:r>
              <a:rPr lang="zh-CN" altLang="en-US" dirty="0" smtClean="0"/>
              <a:t>（</a:t>
            </a:r>
            <a:r>
              <a:rPr lang="en-US" altLang="zh-CN" dirty="0" smtClean="0"/>
              <a:t>1509-1564</a:t>
            </a:r>
            <a:r>
              <a:rPr lang="zh-CN" altLang="en-US" dirty="0" smtClean="0"/>
              <a:t>年）</a:t>
            </a:r>
            <a:endParaRPr lang="en-US" altLang="zh-CN" dirty="0"/>
          </a:p>
        </p:txBody>
      </p:sp>
      <p:sp>
        <p:nvSpPr>
          <p:cNvPr id="7" name="Rectangle 6"/>
          <p:cNvSpPr/>
          <p:nvPr/>
        </p:nvSpPr>
        <p:spPr>
          <a:xfrm>
            <a:off x="730539" y="2942614"/>
            <a:ext cx="61641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Ulrich Zwingli 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慈运理 （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1484-1531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0539" y="3604575"/>
            <a:ext cx="55209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</a:rPr>
              <a:t>William Tyndale </a:t>
            </a:r>
            <a:r>
              <a:rPr lang="zh-CN" altLang="en-US" sz="2400" dirty="0">
                <a:latin typeface="Arial" panose="020B0604020202020204" pitchFamily="34" charset="0"/>
              </a:rPr>
              <a:t>丁道尔 （</a:t>
            </a:r>
            <a:r>
              <a:rPr lang="en-US" altLang="zh-CN" sz="2400" dirty="0">
                <a:latin typeface="Arial" panose="020B0604020202020204" pitchFamily="34" charset="0"/>
              </a:rPr>
              <a:t>1494-1536</a:t>
            </a:r>
            <a:r>
              <a:rPr lang="zh-CN" altLang="en-US" sz="2400" dirty="0">
                <a:latin typeface="Arial" panose="020B0604020202020204" pitchFamily="34" charset="0"/>
              </a:rPr>
              <a:t>）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11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2413" y="1050981"/>
            <a:ext cx="9396413" cy="471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55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约翰</a:t>
            </a:r>
            <a:r>
              <a:rPr lang="en-US" altLang="zh-CN" dirty="0">
                <a:latin typeface="Arial" panose="020B0604020202020204" pitchFamily="34" charset="0"/>
              </a:rPr>
              <a:t>·</a:t>
            </a:r>
            <a:r>
              <a:rPr lang="zh-CN" altLang="en-US" dirty="0"/>
              <a:t>加尔文</a:t>
            </a:r>
            <a:endParaRPr lang="en-US" dirty="0"/>
          </a:p>
        </p:txBody>
      </p:sp>
      <p:sp>
        <p:nvSpPr>
          <p:cNvPr id="4" name="AutoShape 2" descr="Image result for 約翰加爾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6" name="Picture 8" descr="https://aremonstrantsramblings.files.wordpress.com/2013/11/john-calv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4" y="2273968"/>
            <a:ext cx="3528262" cy="352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6015680" y="1796353"/>
            <a:ext cx="2313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( </a:t>
            </a:r>
            <a:r>
              <a:rPr lang="en-US" b="1" dirty="0" smtClean="0"/>
              <a:t>1</a:t>
            </a:r>
            <a:r>
              <a:rPr lang="zh-TW" altLang="en-US" b="1" dirty="0" smtClean="0">
                <a:ea typeface="MingLiU" panose="02020509000000000000" pitchFamily="49" charset="-120"/>
                <a:cs typeface="Times New Roman" panose="02020603050405020304" pitchFamily="18" charset="0"/>
              </a:rPr>
              <a:t>５０９</a:t>
            </a:r>
            <a:r>
              <a:rPr lang="en-US" b="1" dirty="0">
                <a:latin typeface="MingLiU" panose="02020509000000000000" pitchFamily="49" charset="-120"/>
                <a:cs typeface="Times New Roman" panose="02020603050405020304" pitchFamily="18" charset="0"/>
              </a:rPr>
              <a:t>~</a:t>
            </a:r>
            <a:r>
              <a:rPr lang="zh-TW" altLang="en-US" b="1" dirty="0">
                <a:latin typeface="MingLiU" panose="02020509000000000000" pitchFamily="49" charset="-120"/>
                <a:cs typeface="Times New Roman" panose="02020603050405020304" pitchFamily="18" charset="0"/>
              </a:rPr>
              <a:t>１５６４</a:t>
            </a:r>
            <a:r>
              <a:rPr lang="en-US" b="1" dirty="0">
                <a:latin typeface="MingLiU" panose="02020509000000000000" pitchFamily="49" charset="-120"/>
                <a:cs typeface="Times New Roman" panose="02020603050405020304" pitchFamily="18" charset="0"/>
              </a:rPr>
              <a:t>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11836" y="2538663"/>
            <a:ext cx="3717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1509</a:t>
            </a:r>
            <a:r>
              <a:rPr lang="zh-CN" altLang="en-US" dirty="0" smtClean="0"/>
              <a:t>年   出生于法国诺阳 </a:t>
            </a:r>
            <a:r>
              <a:rPr lang="en-US" altLang="zh-CN" dirty="0" smtClean="0"/>
              <a:t>(</a:t>
            </a:r>
            <a:r>
              <a:rPr lang="en-US" altLang="zh-CN" dirty="0" err="1" smtClean="0"/>
              <a:t>Noyon</a:t>
            </a:r>
            <a:r>
              <a:rPr lang="en-US" altLang="zh-CN" dirty="0" smtClean="0"/>
              <a:t>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11836" y="3019925"/>
            <a:ext cx="3717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1533</a:t>
            </a:r>
            <a:r>
              <a:rPr lang="zh-CN" altLang="en-US" dirty="0" smtClean="0"/>
              <a:t>年   改信更正教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31883" y="3485154"/>
            <a:ext cx="3962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1536</a:t>
            </a:r>
            <a:r>
              <a:rPr lang="zh-CN" altLang="en-US" dirty="0" smtClean="0"/>
              <a:t>年   定居日内瓦 </a:t>
            </a:r>
            <a:r>
              <a:rPr lang="en-US" altLang="zh-CN" dirty="0" smtClean="0"/>
              <a:t>/《</a:t>
            </a:r>
            <a:r>
              <a:rPr lang="zh-CN" altLang="en-US" dirty="0" smtClean="0"/>
              <a:t>基督教要义</a:t>
            </a:r>
            <a:r>
              <a:rPr lang="en-US" altLang="zh-CN" dirty="0" smtClean="0"/>
              <a:t>》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551931" y="3938354"/>
            <a:ext cx="3962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1538</a:t>
            </a:r>
            <a:r>
              <a:rPr lang="zh-CN" altLang="en-US" dirty="0" smtClean="0"/>
              <a:t>年   出走斯法国特拉斯堡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559947" y="4403576"/>
            <a:ext cx="415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1541</a:t>
            </a:r>
            <a:r>
              <a:rPr lang="zh-CN" altLang="en-US" dirty="0" smtClean="0"/>
              <a:t>年   受邀重返日内瓦进</a:t>
            </a:r>
            <a:r>
              <a:rPr lang="zh-CN" altLang="en-US" dirty="0"/>
              <a:t>行</a:t>
            </a:r>
            <a:r>
              <a:rPr lang="zh-CN" altLang="en-US" dirty="0" smtClean="0"/>
              <a:t>宗教改革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559947" y="4901251"/>
            <a:ext cx="415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1564</a:t>
            </a:r>
            <a:r>
              <a:rPr lang="zh-CN" altLang="en-US" dirty="0" smtClean="0"/>
              <a:t>年   病逝于日内瓦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85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57703" cy="1244309"/>
          </a:xfrm>
        </p:spPr>
        <p:txBody>
          <a:bodyPr/>
          <a:lstStyle/>
          <a:p>
            <a:r>
              <a:rPr lang="zh-CN" altLang="en-US" dirty="0" smtClean="0"/>
              <a:t>基督教要义</a:t>
            </a:r>
            <a:endParaRPr lang="en-US" dirty="0"/>
          </a:p>
        </p:txBody>
      </p:sp>
      <p:pic>
        <p:nvPicPr>
          <p:cNvPr id="4102" name="Picture 6" descr="http://www.crca.com.cn/upload/2012_02/120207113232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4" y="764373"/>
            <a:ext cx="4007105" cy="538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3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争论的基础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" y="2194560"/>
            <a:ext cx="7955280" cy="1539240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神是全知全能的。 </a:t>
            </a:r>
            <a:endParaRPr lang="en-US" altLang="zh-CN" dirty="0" smtClean="0"/>
          </a:p>
          <a:p>
            <a:pPr>
              <a:buFontTx/>
              <a:buChar char="-"/>
            </a:pPr>
            <a:r>
              <a:rPr lang="zh-CN" altLang="en-US" dirty="0" smtClean="0"/>
              <a:t>永恒里的拣选  </a:t>
            </a:r>
            <a:r>
              <a:rPr lang="en-US" altLang="zh-CN" dirty="0" smtClean="0">
                <a:sym typeface="Wingdings" panose="05000000000000000000" pitchFamily="2" charset="2"/>
              </a:rPr>
              <a:t> &lt; - &gt;</a:t>
            </a:r>
            <a:r>
              <a:rPr lang="zh-CN" altLang="en-US" dirty="0" smtClean="0"/>
              <a:t> 永恒里的事实</a:t>
            </a:r>
            <a:endParaRPr lang="en-US" altLang="zh-CN" dirty="0" smtClean="0"/>
          </a:p>
          <a:p>
            <a:pPr>
              <a:buFontTx/>
              <a:buChar char="-"/>
            </a:pPr>
            <a:r>
              <a:rPr lang="zh-CN" altLang="en-US" dirty="0" smtClean="0"/>
              <a:t>预定</a:t>
            </a:r>
            <a:r>
              <a:rPr lang="en-US" altLang="zh-CN" dirty="0" smtClean="0"/>
              <a:t>/</a:t>
            </a:r>
            <a:r>
              <a:rPr lang="zh-CN" altLang="en-US" dirty="0" smtClean="0"/>
              <a:t>拣选的目标    立即</a:t>
            </a:r>
            <a:r>
              <a:rPr lang="en-US" altLang="zh-CN" dirty="0" smtClean="0"/>
              <a:t>-</a:t>
            </a:r>
            <a:r>
              <a:rPr lang="zh-CN" altLang="en-US" dirty="0" smtClean="0"/>
              <a:t>得救 </a:t>
            </a:r>
            <a:r>
              <a:rPr lang="en-US" altLang="zh-CN" dirty="0" smtClean="0">
                <a:sym typeface="Wingdings" panose="05000000000000000000" pitchFamily="2" charset="2"/>
              </a:rPr>
              <a:t>&lt; - &gt;</a:t>
            </a:r>
            <a:r>
              <a:rPr lang="zh-CN" altLang="en-US" dirty="0" smtClean="0"/>
              <a:t> 终极</a:t>
            </a:r>
            <a:r>
              <a:rPr lang="en-US" altLang="zh-CN" dirty="0" smtClean="0"/>
              <a:t>-</a:t>
            </a:r>
            <a:r>
              <a:rPr lang="zh-CN" altLang="en-US" dirty="0" smtClean="0"/>
              <a:t>神得荣耀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88670" y="4286935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200" dirty="0"/>
              <a:t>神的主权</a:t>
            </a:r>
            <a:endParaRPr lang="en-US" altLang="zh-CN" sz="2200" dirty="0"/>
          </a:p>
          <a:p>
            <a:r>
              <a:rPr lang="zh-CN" altLang="en-US" sz="2200" dirty="0"/>
              <a:t> </a:t>
            </a:r>
            <a:r>
              <a:rPr lang="en-US" altLang="zh-CN" sz="2200" dirty="0"/>
              <a:t>-</a:t>
            </a:r>
            <a:r>
              <a:rPr lang="zh-CN" altLang="en-US" sz="2200" dirty="0"/>
              <a:t>  人没有选</a:t>
            </a:r>
            <a:r>
              <a:rPr lang="zh-CN" altLang="en-US" sz="2200" dirty="0" smtClean="0"/>
              <a:t>择 </a:t>
            </a:r>
            <a:r>
              <a:rPr lang="en-US" altLang="zh-CN" sz="2400" dirty="0">
                <a:sym typeface="Wingdings" panose="05000000000000000000" pitchFamily="2" charset="2"/>
              </a:rPr>
              <a:t>&lt; - </a:t>
            </a:r>
            <a:r>
              <a:rPr lang="en-US" altLang="zh-CN" sz="2400" dirty="0" smtClean="0">
                <a:sym typeface="Wingdings" panose="05000000000000000000" pitchFamily="2" charset="2"/>
              </a:rPr>
              <a:t>&gt; </a:t>
            </a:r>
            <a:r>
              <a:rPr lang="zh-CN" altLang="en-US" sz="2200" dirty="0" smtClean="0">
                <a:sym typeface="Wingdings" panose="05000000000000000000" pitchFamily="2" charset="2"/>
              </a:rPr>
              <a:t>人的自由意志</a:t>
            </a:r>
            <a:r>
              <a:rPr lang="zh-CN" altLang="en-US" sz="2200" dirty="0" smtClean="0"/>
              <a:t>    </a:t>
            </a:r>
            <a:endParaRPr lang="en-US" altLang="zh-CN" sz="2200" dirty="0"/>
          </a:p>
        </p:txBody>
      </p:sp>
    </p:spTree>
    <p:extLst>
      <p:ext uri="{BB962C8B-B14F-4D97-AF65-F5344CB8AC3E}">
        <p14:creationId xmlns:p14="http://schemas.microsoft.com/office/powerpoint/2010/main" val="298808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加尔文的预定</a:t>
            </a:r>
            <a:r>
              <a:rPr lang="zh-CN" altLang="en-US" dirty="0"/>
              <a:t>论</a:t>
            </a:r>
            <a:endParaRPr lang="en-US" dirty="0"/>
          </a:p>
        </p:txBody>
      </p:sp>
      <p:pic>
        <p:nvPicPr>
          <p:cNvPr id="5122" name="Picture 2" descr="http://worldunderchrist.files.wordpress.com/2011/03/tulip_red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2" y="2193925"/>
            <a:ext cx="6783916" cy="407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29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</a:t>
            </a:r>
            <a:r>
              <a:rPr lang="en-US" dirty="0"/>
              <a:t>otal Depravity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zh-CN" altLang="en-US" dirty="0" smtClean="0"/>
              <a:t>全</a:t>
            </a:r>
            <a:r>
              <a:rPr lang="zh-CN" altLang="en-US" dirty="0"/>
              <a:t>然败坏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8739" y="2600307"/>
            <a:ext cx="76953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羅馬</a:t>
            </a:r>
            <a:r>
              <a:rPr lang="zh-CN" altLang="en-US" dirty="0" smtClean="0"/>
              <a:t>書</a:t>
            </a:r>
            <a:r>
              <a:rPr lang="en-US" altLang="zh-CN" dirty="0" smtClean="0"/>
              <a:t>3:11-12   </a:t>
            </a:r>
            <a:r>
              <a:rPr lang="zh-TW" altLang="en-US" dirty="0" smtClean="0"/>
              <a:t>沒</a:t>
            </a:r>
            <a:r>
              <a:rPr lang="zh-TW" altLang="en-US" dirty="0"/>
              <a:t>有明白的；沒有尋求神的</a:t>
            </a:r>
            <a:r>
              <a:rPr lang="zh-TW" altLang="en-US" dirty="0" smtClean="0"/>
              <a:t>；都</a:t>
            </a:r>
            <a:r>
              <a:rPr lang="zh-TW" altLang="en-US" dirty="0"/>
              <a:t>是偏離正路，一同變為無用。沒有行善的，連一個也沒有。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38739" y="3881877"/>
            <a:ext cx="7303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約翰福</a:t>
            </a:r>
            <a:r>
              <a:rPr lang="zh-CN" altLang="en-US" dirty="0" smtClean="0"/>
              <a:t>音</a:t>
            </a:r>
            <a:r>
              <a:rPr lang="en-US" altLang="zh-CN" dirty="0" smtClean="0"/>
              <a:t>6</a:t>
            </a:r>
            <a:r>
              <a:rPr lang="en-US" altLang="zh-CN" dirty="0"/>
              <a:t>:</a:t>
            </a:r>
            <a:r>
              <a:rPr lang="en-US" altLang="zh-CN" dirty="0" smtClean="0"/>
              <a:t>44</a:t>
            </a:r>
            <a:r>
              <a:rPr lang="zh-CN" altLang="en-US" dirty="0" smtClean="0"/>
              <a:t>   </a:t>
            </a:r>
            <a:r>
              <a:rPr lang="zh-TW" altLang="en-US" dirty="0" smtClean="0">
                <a:latin typeface="Times New Roman" panose="02020603050405020304" pitchFamily="18" charset="0"/>
              </a:rPr>
              <a:t>若</a:t>
            </a:r>
            <a:r>
              <a:rPr lang="zh-TW" altLang="en-US" dirty="0">
                <a:latin typeface="Times New Roman" panose="02020603050405020304" pitchFamily="18" charset="0"/>
              </a:rPr>
              <a:t>不是差我來的父吸引人，就沒有能到我這裡來</a:t>
            </a:r>
            <a:r>
              <a:rPr lang="zh-TW" altLang="en-US" dirty="0" smtClean="0">
                <a:latin typeface="Times New Roman" panose="02020603050405020304" pitchFamily="18" charset="0"/>
              </a:rPr>
              <a:t>的</a:t>
            </a:r>
            <a:r>
              <a:rPr lang="en-US" dirty="0"/>
              <a:t>；</a:t>
            </a:r>
          </a:p>
        </p:txBody>
      </p:sp>
      <p:sp>
        <p:nvSpPr>
          <p:cNvPr id="7" name="Rectangle 6"/>
          <p:cNvSpPr/>
          <p:nvPr/>
        </p:nvSpPr>
        <p:spPr>
          <a:xfrm>
            <a:off x="738739" y="4891049"/>
            <a:ext cx="76953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約翰福</a:t>
            </a:r>
            <a:r>
              <a:rPr lang="zh-CN" altLang="en-US" dirty="0" smtClean="0"/>
              <a:t>音</a:t>
            </a:r>
            <a:r>
              <a:rPr lang="en-US" altLang="zh-CN" dirty="0" smtClean="0"/>
              <a:t>6:65</a:t>
            </a:r>
            <a:r>
              <a:rPr lang="zh-CN" altLang="en-US" dirty="0" smtClean="0"/>
              <a:t>   </a:t>
            </a:r>
            <a:r>
              <a:rPr lang="zh-TW" altLang="en-US" dirty="0" smtClean="0"/>
              <a:t>耶</a:t>
            </a:r>
            <a:r>
              <a:rPr lang="zh-TW" altLang="en-US" dirty="0"/>
              <a:t>穌又說：所以我對你們說過，若不是蒙我父的恩賜，沒有人能到我這裡來。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50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57703" cy="1244309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U</a:t>
            </a:r>
            <a:r>
              <a:rPr lang="en-US" dirty="0"/>
              <a:t>nconditional Election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zh-CN" altLang="en-US" dirty="0" smtClean="0"/>
              <a:t>无</a:t>
            </a:r>
            <a:r>
              <a:rPr lang="zh-CN" altLang="en-US" dirty="0"/>
              <a:t>条件的拣选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8739" y="2600307"/>
            <a:ext cx="76953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以弗所</a:t>
            </a:r>
            <a:r>
              <a:rPr lang="zh-CN" altLang="en-US" dirty="0" smtClean="0"/>
              <a:t>書 </a:t>
            </a:r>
            <a:r>
              <a:rPr lang="en-US" altLang="zh-CN" dirty="0" smtClean="0"/>
              <a:t>1:4-5   </a:t>
            </a:r>
            <a:r>
              <a:rPr lang="zh-TW" altLang="en-US" dirty="0"/>
              <a:t>就如神從創立世界以前，在基督裡揀選了我們，使我們在他面前成為聖潔，無有瑕疵；</a:t>
            </a:r>
          </a:p>
          <a:p>
            <a:r>
              <a:rPr lang="zh-TW" altLang="en-US" dirty="0"/>
              <a:t>又因愛我們，就按著自己意旨所喜悅的，預定我們藉著耶穌基督得兒子的名分，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38739" y="4346094"/>
            <a:ext cx="76953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彼得前書 </a:t>
            </a:r>
            <a:r>
              <a:rPr lang="en-US" altLang="zh-CN" dirty="0" smtClean="0"/>
              <a:t>2:8</a:t>
            </a:r>
            <a:r>
              <a:rPr lang="zh-CN" altLang="en-US" dirty="0" smtClean="0"/>
              <a:t>   </a:t>
            </a:r>
            <a:r>
              <a:rPr lang="zh-TW" altLang="en-US" dirty="0"/>
              <a:t>又說：作了絆腳的石頭，跌人的磐石。他們既不順從，就在道理上絆跌（或作：他們絆跌都因不順從道理）；他們這樣絆跌也是預定</a:t>
            </a:r>
            <a:r>
              <a:rPr lang="zh-TW" altLang="en-US" dirty="0" smtClean="0"/>
              <a:t>的</a:t>
            </a:r>
            <a:r>
              <a:rPr lang="zh-TW" altLang="en-US" dirty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76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L</a:t>
            </a:r>
            <a:r>
              <a:rPr lang="en-US" dirty="0"/>
              <a:t>imited Atonement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zh-CN" altLang="en-US" dirty="0" smtClean="0"/>
              <a:t>限</a:t>
            </a:r>
            <a:r>
              <a:rPr lang="zh-CN" altLang="en-US" dirty="0"/>
              <a:t>定的代赎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8739" y="2600307"/>
            <a:ext cx="76953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羅馬</a:t>
            </a:r>
            <a:r>
              <a:rPr lang="zh-CN" altLang="en-US" dirty="0" smtClean="0"/>
              <a:t>書</a:t>
            </a:r>
            <a:r>
              <a:rPr lang="en-US" altLang="zh-CN" dirty="0" smtClean="0"/>
              <a:t>9:15-16 </a:t>
            </a:r>
            <a:r>
              <a:rPr lang="zh-TW" altLang="en-US" dirty="0" smtClean="0"/>
              <a:t>因</a:t>
            </a:r>
            <a:r>
              <a:rPr lang="zh-TW" altLang="en-US" dirty="0"/>
              <a:t>他對摩西說：我要憐憫誰就憐憫誰，要恩待誰就恩待誰。</a:t>
            </a:r>
          </a:p>
          <a:p>
            <a:r>
              <a:rPr lang="zh-TW" altLang="en-US" dirty="0"/>
              <a:t>據此看來，這不在乎那定意的，也不在乎那奔跑的，只在乎發憐憫的神。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38739" y="3881877"/>
            <a:ext cx="76953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約翰福</a:t>
            </a:r>
            <a:r>
              <a:rPr lang="zh-CN" altLang="en-US" dirty="0" smtClean="0"/>
              <a:t>音</a:t>
            </a:r>
            <a:r>
              <a:rPr lang="en-US" altLang="zh-CN" dirty="0" smtClean="0"/>
              <a:t>6:10  </a:t>
            </a:r>
            <a:r>
              <a:rPr lang="zh-TW" altLang="en-US" dirty="0"/>
              <a:t>我來了，是要叫羊（或作：人）得生命，並且得的更豐盛。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38739" y="4891049"/>
            <a:ext cx="76953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約翰福</a:t>
            </a:r>
            <a:r>
              <a:rPr lang="zh-CN" altLang="en-US" dirty="0" smtClean="0"/>
              <a:t>音</a:t>
            </a:r>
            <a:r>
              <a:rPr lang="en-US" altLang="zh-CN" dirty="0" smtClean="0"/>
              <a:t>10: 26-27 </a:t>
            </a:r>
            <a:r>
              <a:rPr lang="zh-TW" altLang="en-US" dirty="0" smtClean="0"/>
              <a:t>只</a:t>
            </a:r>
            <a:r>
              <a:rPr lang="zh-TW" altLang="en-US" dirty="0"/>
              <a:t>是你們不信，因為你們不是我的羊</a:t>
            </a:r>
            <a:r>
              <a:rPr lang="zh-TW" altLang="en-US" dirty="0" smtClean="0"/>
              <a:t>。我</a:t>
            </a:r>
            <a:r>
              <a:rPr lang="zh-TW" altLang="en-US" dirty="0"/>
              <a:t>的羊聽我的聲音，我也認識他們，他們也跟著</a:t>
            </a:r>
            <a:r>
              <a:rPr lang="zh-TW" altLang="en-US" dirty="0" smtClean="0"/>
              <a:t>我</a:t>
            </a:r>
            <a:r>
              <a:rPr lang="zh-TW" altLang="en-US" dirty="0"/>
              <a:t>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2473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</a:t>
            </a:r>
            <a:r>
              <a:rPr lang="en-US" dirty="0"/>
              <a:t>rresistible Grace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zh-CN" altLang="en-US" dirty="0" smtClean="0"/>
              <a:t>不</a:t>
            </a:r>
            <a:r>
              <a:rPr lang="zh-CN" altLang="en-US" dirty="0"/>
              <a:t>能抗拒的恩典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8739" y="2600307"/>
            <a:ext cx="7695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約翰福音</a:t>
            </a:r>
            <a:r>
              <a:rPr lang="en-US" altLang="zh-CN" dirty="0" smtClean="0"/>
              <a:t>6:37 </a:t>
            </a:r>
            <a:r>
              <a:rPr lang="zh-TW" altLang="en-US" dirty="0"/>
              <a:t>凡父所賜給我的人必到我這裡來；到我這裡來的，我總不丟棄他。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38739" y="3881877"/>
            <a:ext cx="73031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使徒行傳 </a:t>
            </a:r>
            <a:r>
              <a:rPr lang="en-US" altLang="zh-CN" dirty="0" smtClean="0"/>
              <a:t>13:48</a:t>
            </a:r>
            <a:r>
              <a:rPr lang="zh-CN" altLang="en-US" dirty="0" smtClean="0"/>
              <a:t> </a:t>
            </a:r>
            <a:r>
              <a:rPr lang="zh-TW" altLang="en-US" dirty="0"/>
              <a:t>邦人聽見這話，就歡喜了，讚美神的道；凡預定得永生的人都信了。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73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0358" y="764373"/>
            <a:ext cx="6889282" cy="129302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/>
              <a:t>erseverance of the Saints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zh-CN" altLang="en-US" dirty="0" smtClean="0"/>
              <a:t>圣</a:t>
            </a:r>
            <a:r>
              <a:rPr lang="zh-CN" altLang="en-US" dirty="0"/>
              <a:t>徒永蒙保守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47023" y="2714814"/>
            <a:ext cx="73031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約翰福音</a:t>
            </a:r>
            <a:r>
              <a:rPr lang="en-US" altLang="zh-CN" dirty="0" smtClean="0"/>
              <a:t>6:37-39</a:t>
            </a:r>
            <a:r>
              <a:rPr lang="zh-CN" altLang="en-US" dirty="0" smtClean="0"/>
              <a:t> </a:t>
            </a:r>
            <a:r>
              <a:rPr lang="zh-TW" altLang="en-US" dirty="0" smtClean="0"/>
              <a:t>凡</a:t>
            </a:r>
            <a:r>
              <a:rPr lang="zh-TW" altLang="en-US" dirty="0"/>
              <a:t>父所賜給我的人必到我這裡來；到我這裡來的，我總不丟棄他</a:t>
            </a:r>
            <a:r>
              <a:rPr lang="zh-TW" altLang="en-US" dirty="0" smtClean="0"/>
              <a:t>。因</a:t>
            </a:r>
            <a:r>
              <a:rPr lang="zh-TW" altLang="en-US" dirty="0"/>
              <a:t>為我從天上降下來，不是要按自己的意思行，乃是要按那差我來者的意思行</a:t>
            </a:r>
            <a:r>
              <a:rPr lang="zh-TW" altLang="en-US" dirty="0" smtClean="0"/>
              <a:t>。差</a:t>
            </a:r>
            <a:r>
              <a:rPr lang="zh-TW" altLang="en-US" dirty="0"/>
              <a:t>我來者的意思就是：他所賜給我的，叫我一個也不失落，在末日卻叫他復活。</a:t>
            </a:r>
          </a:p>
        </p:txBody>
      </p:sp>
    </p:spTree>
    <p:extLst>
      <p:ext uri="{BB962C8B-B14F-4D97-AF65-F5344CB8AC3E}">
        <p14:creationId xmlns:p14="http://schemas.microsoft.com/office/powerpoint/2010/main" val="355555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Jacobus Arminius</a:t>
            </a:r>
            <a:br>
              <a:rPr lang="en-US" dirty="0" smtClean="0"/>
            </a:br>
            <a:r>
              <a:rPr lang="zh-CN" altLang="en-US" dirty="0" smtClean="0"/>
              <a:t>阿米纽斯（亞米念）</a:t>
            </a:r>
            <a:endParaRPr lang="en-US" dirty="0"/>
          </a:p>
        </p:txBody>
      </p:sp>
      <p:pic>
        <p:nvPicPr>
          <p:cNvPr id="6146" name="Picture 2" descr="James Arminius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00" y="1735740"/>
            <a:ext cx="3281199" cy="424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44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争论的基础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" y="2194560"/>
            <a:ext cx="7955280" cy="1539240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神是全知全能的。 </a:t>
            </a:r>
            <a:endParaRPr lang="en-US" altLang="zh-CN" dirty="0" smtClean="0"/>
          </a:p>
          <a:p>
            <a:pPr>
              <a:buFontTx/>
              <a:buChar char="-"/>
            </a:pPr>
            <a:r>
              <a:rPr lang="zh-CN" altLang="en-US" dirty="0" smtClean="0"/>
              <a:t>永恒里的拣选  </a:t>
            </a:r>
            <a:r>
              <a:rPr lang="en-US" altLang="zh-CN" dirty="0" smtClean="0">
                <a:sym typeface="Wingdings" panose="05000000000000000000" pitchFamily="2" charset="2"/>
              </a:rPr>
              <a:t> &lt; - &gt;</a:t>
            </a:r>
            <a:r>
              <a:rPr lang="zh-CN" altLang="en-US" dirty="0" smtClean="0"/>
              <a:t> 永恒里的事实</a:t>
            </a:r>
            <a:endParaRPr lang="en-US" altLang="zh-CN" dirty="0" smtClean="0"/>
          </a:p>
          <a:p>
            <a:pPr>
              <a:buFontTx/>
              <a:buChar char="-"/>
            </a:pPr>
            <a:r>
              <a:rPr lang="zh-CN" altLang="en-US" dirty="0" smtClean="0"/>
              <a:t>预定</a:t>
            </a:r>
            <a:r>
              <a:rPr lang="en-US" altLang="zh-CN" dirty="0" smtClean="0"/>
              <a:t>/</a:t>
            </a:r>
            <a:r>
              <a:rPr lang="zh-CN" altLang="en-US" dirty="0" smtClean="0"/>
              <a:t>拣选的目标    立即</a:t>
            </a:r>
            <a:r>
              <a:rPr lang="en-US" altLang="zh-CN" dirty="0" smtClean="0"/>
              <a:t>-</a:t>
            </a:r>
            <a:r>
              <a:rPr lang="zh-CN" altLang="en-US" dirty="0" smtClean="0"/>
              <a:t>得救 </a:t>
            </a:r>
            <a:r>
              <a:rPr lang="en-US" altLang="zh-CN" dirty="0" smtClean="0">
                <a:sym typeface="Wingdings" panose="05000000000000000000" pitchFamily="2" charset="2"/>
              </a:rPr>
              <a:t>&lt; - &gt;</a:t>
            </a:r>
            <a:r>
              <a:rPr lang="zh-CN" altLang="en-US" dirty="0" smtClean="0"/>
              <a:t> 终极</a:t>
            </a:r>
            <a:r>
              <a:rPr lang="en-US" altLang="zh-CN" dirty="0" smtClean="0"/>
              <a:t>-</a:t>
            </a:r>
            <a:r>
              <a:rPr lang="zh-CN" altLang="en-US" dirty="0" smtClean="0"/>
              <a:t>神得荣耀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88670" y="4286935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200" dirty="0"/>
              <a:t>神的主权</a:t>
            </a:r>
            <a:endParaRPr lang="en-US" altLang="zh-CN" sz="2200" dirty="0"/>
          </a:p>
          <a:p>
            <a:r>
              <a:rPr lang="zh-CN" altLang="en-US" sz="2200" dirty="0"/>
              <a:t> </a:t>
            </a:r>
            <a:r>
              <a:rPr lang="en-US" altLang="zh-CN" sz="2200" dirty="0"/>
              <a:t>-</a:t>
            </a:r>
            <a:r>
              <a:rPr lang="zh-CN" altLang="en-US" sz="2200" dirty="0"/>
              <a:t>  人没有选</a:t>
            </a:r>
            <a:r>
              <a:rPr lang="zh-CN" altLang="en-US" sz="2200" dirty="0" smtClean="0"/>
              <a:t>择 </a:t>
            </a:r>
            <a:r>
              <a:rPr lang="en-US" altLang="zh-CN" sz="2400" dirty="0">
                <a:sym typeface="Wingdings" panose="05000000000000000000" pitchFamily="2" charset="2"/>
              </a:rPr>
              <a:t>&lt; - </a:t>
            </a:r>
            <a:r>
              <a:rPr lang="en-US" altLang="zh-CN" sz="2400" dirty="0" smtClean="0">
                <a:sym typeface="Wingdings" panose="05000000000000000000" pitchFamily="2" charset="2"/>
              </a:rPr>
              <a:t>&gt; </a:t>
            </a:r>
            <a:r>
              <a:rPr lang="zh-CN" altLang="en-US" sz="2200" dirty="0" smtClean="0">
                <a:sym typeface="Wingdings" panose="05000000000000000000" pitchFamily="2" charset="2"/>
              </a:rPr>
              <a:t>人的自由意志</a:t>
            </a:r>
            <a:r>
              <a:rPr lang="zh-CN" altLang="en-US" sz="2200" dirty="0" smtClean="0"/>
              <a:t>    </a:t>
            </a:r>
            <a:endParaRPr lang="en-US" altLang="zh-CN" sz="2200" dirty="0"/>
          </a:p>
        </p:txBody>
      </p:sp>
    </p:spTree>
    <p:extLst>
      <p:ext uri="{BB962C8B-B14F-4D97-AF65-F5344CB8AC3E}">
        <p14:creationId xmlns:p14="http://schemas.microsoft.com/office/powerpoint/2010/main" val="347727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自由意志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88670" y="157198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 smtClean="0">
                <a:solidFill>
                  <a:srgbClr val="00B0F0"/>
                </a:solidFill>
              </a:rPr>
              <a:t>——》</a:t>
            </a:r>
            <a:r>
              <a:rPr lang="en-US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otal Depravity</a:t>
            </a:r>
            <a:r>
              <a:rPr lang="zh-CN" altLang="en-US" dirty="0" smtClean="0"/>
              <a:t>  全</a:t>
            </a:r>
            <a:r>
              <a:rPr lang="zh-CN" altLang="en-US" dirty="0"/>
              <a:t>然败坏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8739" y="2600307"/>
            <a:ext cx="7695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約翰福音</a:t>
            </a:r>
            <a:r>
              <a:rPr lang="en-US" altLang="zh-CN" dirty="0" smtClean="0"/>
              <a:t>12:32   </a:t>
            </a:r>
            <a:r>
              <a:rPr lang="zh-TW" altLang="en-US" dirty="0"/>
              <a:t>我若從地上被舉起來，就要吸引萬人來歸我。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38739" y="3628631"/>
            <a:ext cx="76953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羅馬</a:t>
            </a:r>
            <a:r>
              <a:rPr lang="zh-CN" altLang="en-US" dirty="0" smtClean="0"/>
              <a:t>書 </a:t>
            </a:r>
            <a:r>
              <a:rPr lang="en-US" altLang="zh-CN" dirty="0" smtClean="0"/>
              <a:t>5:8</a:t>
            </a:r>
            <a:r>
              <a:rPr lang="zh-CN" altLang="en-US" dirty="0" smtClean="0"/>
              <a:t>   </a:t>
            </a:r>
            <a:r>
              <a:rPr lang="zh-TW" altLang="en-US" dirty="0"/>
              <a:t>惟有基督在我們還作罪人的時候為我們死，神的愛就在此向我們顯明了。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36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有条件的拣选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88669" y="1571983"/>
            <a:ext cx="49985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</a:rPr>
              <a:t>——》 </a:t>
            </a:r>
            <a:r>
              <a:rPr lang="en-US" dirty="0" smtClean="0">
                <a:solidFill>
                  <a:srgbClr val="FF0000"/>
                </a:solidFill>
              </a:rPr>
              <a:t>U</a:t>
            </a:r>
            <a:r>
              <a:rPr lang="en-US" dirty="0" smtClean="0"/>
              <a:t>nconditional Election</a:t>
            </a:r>
            <a:r>
              <a:rPr lang="zh-CN" altLang="en-US" dirty="0" smtClean="0"/>
              <a:t> 无</a:t>
            </a:r>
            <a:r>
              <a:rPr lang="zh-CN" altLang="en-US" dirty="0"/>
              <a:t>条件的拣选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8739" y="2600307"/>
            <a:ext cx="7695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羅馬</a:t>
            </a:r>
            <a:r>
              <a:rPr lang="zh-CN" altLang="en-US" dirty="0" smtClean="0"/>
              <a:t>書 </a:t>
            </a:r>
            <a:r>
              <a:rPr lang="en-US" altLang="zh-CN" dirty="0" smtClean="0"/>
              <a:t>8:29 </a:t>
            </a:r>
            <a:r>
              <a:rPr lang="zh-TW" altLang="en-US" dirty="0"/>
              <a:t>因為他預先所知道的人，就預先定下效法他兒子的模樣，使他兒子在許多弟兄中作長子。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38739" y="3881877"/>
            <a:ext cx="73031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彼得前書</a:t>
            </a:r>
            <a:r>
              <a:rPr lang="en-US" altLang="zh-CN" dirty="0" smtClean="0"/>
              <a:t>13:48</a:t>
            </a:r>
            <a:r>
              <a:rPr lang="zh-CN" altLang="en-US" dirty="0" smtClean="0"/>
              <a:t> </a:t>
            </a:r>
            <a:r>
              <a:rPr lang="zh-TW" altLang="en-US" dirty="0"/>
              <a:t>就是照父神的先見被揀選、藉著聖靈得成聖潔，以致順服耶穌基督，又蒙他血所灑的人。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45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广泛的代赎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09862" y="1571983"/>
            <a:ext cx="49931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</a:rPr>
              <a:t>——》 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r>
              <a:rPr lang="en-US" dirty="0" smtClean="0"/>
              <a:t>imited Atonement</a:t>
            </a:r>
            <a:r>
              <a:rPr lang="zh-CN" altLang="en-US" dirty="0" smtClean="0"/>
              <a:t> 限</a:t>
            </a:r>
            <a:r>
              <a:rPr lang="zh-CN" altLang="en-US" dirty="0"/>
              <a:t>定的代赎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38739" y="2600307"/>
            <a:ext cx="7695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約翰壹</a:t>
            </a:r>
            <a:r>
              <a:rPr lang="zh-CN" altLang="en-US" dirty="0" smtClean="0"/>
              <a:t>書 </a:t>
            </a:r>
            <a:r>
              <a:rPr lang="en-US" altLang="zh-CN" dirty="0" smtClean="0"/>
              <a:t>2:2 </a:t>
            </a:r>
            <a:r>
              <a:rPr lang="zh-TW" altLang="en-US" dirty="0"/>
              <a:t>他為我們的罪作了挽回祭，不是單為我們的罪，也是為普天下人的罪。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38739" y="3881877"/>
            <a:ext cx="73031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哥林多後</a:t>
            </a:r>
            <a:r>
              <a:rPr lang="zh-CN" altLang="en-US" dirty="0" smtClean="0"/>
              <a:t>書 </a:t>
            </a:r>
            <a:r>
              <a:rPr lang="en-US" altLang="zh-CN" dirty="0" smtClean="0"/>
              <a:t>5:19</a:t>
            </a:r>
            <a:r>
              <a:rPr lang="zh-CN" altLang="en-US" dirty="0" smtClean="0"/>
              <a:t> </a:t>
            </a:r>
            <a:r>
              <a:rPr lang="zh-TW" altLang="en-US" dirty="0"/>
              <a:t>這就是神在基督裡，叫世人與自己和好，不將他們的過犯歸到他們身上，並且將這和好的道理託付了我們。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36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人</a:t>
            </a:r>
            <a:r>
              <a:rPr lang="zh-CN" altLang="en-US" dirty="0"/>
              <a:t>可能抗拒圣灵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4360" y="157198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</a:rPr>
              <a:t>——》 </a:t>
            </a:r>
            <a:r>
              <a:rPr lang="en-US" dirty="0" smtClean="0">
                <a:solidFill>
                  <a:srgbClr val="FF0000"/>
                </a:solidFill>
              </a:rPr>
              <a:t>I</a:t>
            </a:r>
            <a:r>
              <a:rPr lang="en-US" dirty="0" smtClean="0"/>
              <a:t>rresistible Grace</a:t>
            </a:r>
            <a:r>
              <a:rPr lang="zh-CN" altLang="en-US" dirty="0" smtClean="0"/>
              <a:t> 不</a:t>
            </a:r>
            <a:r>
              <a:rPr lang="zh-CN" altLang="en-US" dirty="0"/>
              <a:t>能抗拒的恩典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8739" y="2600307"/>
            <a:ext cx="76953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馬太福</a:t>
            </a:r>
            <a:r>
              <a:rPr lang="zh-CN" altLang="en-US" dirty="0" smtClean="0"/>
              <a:t>音 </a:t>
            </a:r>
            <a:r>
              <a:rPr lang="en-US" altLang="zh-CN" dirty="0" smtClean="0"/>
              <a:t>23:37 </a:t>
            </a:r>
            <a:r>
              <a:rPr lang="zh-TW" altLang="en-US" dirty="0"/>
              <a:t>耶路撒冷啊，耶路撒冷啊，你常殺害先知，又用石頭打死那奉差遣到你這裡來的人。我多次願意聚集你的兒女，好像母雞把小雞聚集在翅膀底下，只是你們不願意。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38739" y="4066543"/>
            <a:ext cx="73031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路加福</a:t>
            </a:r>
            <a:r>
              <a:rPr lang="zh-CN" altLang="en-US" dirty="0" smtClean="0"/>
              <a:t>音 </a:t>
            </a:r>
            <a:r>
              <a:rPr lang="en-US" altLang="zh-CN" dirty="0" smtClean="0"/>
              <a:t>7:29-30</a:t>
            </a:r>
            <a:r>
              <a:rPr lang="zh-CN" altLang="en-US" dirty="0" smtClean="0"/>
              <a:t> </a:t>
            </a:r>
            <a:r>
              <a:rPr lang="zh-TW" altLang="en-US" dirty="0"/>
              <a:t>眾百姓和稅吏既受過約翰的洗，聽見這話，就以神為義</a:t>
            </a:r>
            <a:r>
              <a:rPr lang="zh-TW" altLang="en-US" dirty="0" smtClean="0"/>
              <a:t>；但</a:t>
            </a:r>
            <a:r>
              <a:rPr lang="zh-TW" altLang="en-US" dirty="0"/>
              <a:t>法利賽人和律法師沒有受過約翰的洗，竟為自己廢棄了神的旨意。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318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421105"/>
            <a:ext cx="6377940" cy="1636296"/>
          </a:xfrm>
        </p:spPr>
        <p:txBody>
          <a:bodyPr/>
          <a:lstStyle/>
          <a:p>
            <a:r>
              <a:rPr lang="zh-CN" altLang="en-US" dirty="0" smtClean="0"/>
              <a:t>信徒</a:t>
            </a:r>
            <a:r>
              <a:rPr lang="zh-CN" altLang="en-US" dirty="0"/>
              <a:t>可能丛恩典中堕落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4360" y="1756649"/>
            <a:ext cx="58714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</a:rPr>
              <a:t>——》 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erseverance </a:t>
            </a:r>
            <a:r>
              <a:rPr lang="en-US" dirty="0"/>
              <a:t>of the </a:t>
            </a:r>
            <a:r>
              <a:rPr lang="en-US" dirty="0" smtClean="0"/>
              <a:t>Saints</a:t>
            </a:r>
            <a:r>
              <a:rPr lang="zh-CN" altLang="en-US" dirty="0" smtClean="0"/>
              <a:t> 圣</a:t>
            </a:r>
            <a:r>
              <a:rPr lang="zh-CN" altLang="en-US" dirty="0"/>
              <a:t>徒永蒙保守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8739" y="2600307"/>
            <a:ext cx="76953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以西結</a:t>
            </a:r>
            <a:r>
              <a:rPr lang="zh-CN" altLang="en-US" dirty="0" smtClean="0"/>
              <a:t>書 </a:t>
            </a:r>
            <a:r>
              <a:rPr lang="en-US" altLang="zh-CN" dirty="0" smtClean="0"/>
              <a:t>33:11 </a:t>
            </a:r>
            <a:r>
              <a:rPr lang="zh-TW" altLang="en-US" dirty="0"/>
              <a:t>你對他們說，主耶和華說：我指著我的永生起誓，我斷不喜悅惡人死亡，惟喜悅惡人轉離所行的道而活。以色列家啊，你們轉回，轉回吧！離開惡道，何必死亡呢？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38739" y="4066543"/>
            <a:ext cx="73031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彼得後</a:t>
            </a:r>
            <a:r>
              <a:rPr lang="zh-CN" altLang="en-US" dirty="0" smtClean="0"/>
              <a:t>書 </a:t>
            </a:r>
            <a:r>
              <a:rPr lang="en-US" altLang="zh-CN" dirty="0" smtClean="0"/>
              <a:t>3:9</a:t>
            </a:r>
            <a:r>
              <a:rPr lang="zh-CN" altLang="en-US" dirty="0" smtClean="0"/>
              <a:t> </a:t>
            </a:r>
            <a:r>
              <a:rPr lang="zh-TW" altLang="en-US" dirty="0"/>
              <a:t>主所應許的尚未成就，有人以為他是耽延，其實不是耽延，乃是寬容你們，不願有一人沉淪，乃願人人都悔改。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32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摩拉维亚弟兄</a:t>
            </a:r>
            <a:r>
              <a:rPr lang="zh-CN" altLang="en-US" b="1" dirty="0" smtClean="0"/>
              <a:t>会格</a:t>
            </a:r>
            <a:r>
              <a:rPr lang="zh-CN" altLang="en-US" b="1" dirty="0"/>
              <a:t>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7108" y="4574729"/>
            <a:ext cx="7955280" cy="1487103"/>
          </a:xfrm>
        </p:spPr>
        <p:txBody>
          <a:bodyPr/>
          <a:lstStyle/>
          <a:p>
            <a:r>
              <a:rPr lang="en-US" dirty="0"/>
              <a:t>In </a:t>
            </a:r>
            <a:r>
              <a:rPr lang="en-US" dirty="0" smtClean="0"/>
              <a:t>Essentials, Unity;</a:t>
            </a:r>
          </a:p>
          <a:p>
            <a:r>
              <a:rPr lang="en-US" dirty="0" smtClean="0"/>
              <a:t> </a:t>
            </a:r>
            <a:r>
              <a:rPr lang="en-US" dirty="0"/>
              <a:t>In </a:t>
            </a:r>
            <a:r>
              <a:rPr lang="en-US" dirty="0" smtClean="0"/>
              <a:t>Non-Essentials, Liberty;</a:t>
            </a:r>
          </a:p>
          <a:p>
            <a:r>
              <a:rPr lang="en-US" dirty="0" smtClean="0"/>
              <a:t> </a:t>
            </a:r>
            <a:r>
              <a:rPr lang="en-US" dirty="0"/>
              <a:t>In All </a:t>
            </a:r>
            <a:r>
              <a:rPr lang="en-US" dirty="0" smtClean="0"/>
              <a:t>Things,</a:t>
            </a:r>
            <a:r>
              <a:rPr lang="en-US" dirty="0"/>
              <a:t> </a:t>
            </a:r>
            <a:r>
              <a:rPr lang="en-US" dirty="0" smtClean="0"/>
              <a:t>Love.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108" y="2531444"/>
            <a:ext cx="7822532" cy="139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16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多特会议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60670" y="235848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/>
              <a:t>《</a:t>
            </a:r>
            <a:r>
              <a:rPr lang="zh-TW" altLang="en-US" sz="3200" dirty="0"/>
              <a:t>抗辯</a:t>
            </a:r>
            <a:r>
              <a:rPr lang="en-US" altLang="zh-TW" sz="3200" dirty="0"/>
              <a:t>》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5503902" y="3622388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/>
              <a:t>多特法規</a:t>
            </a:r>
            <a:endParaRPr lang="en-US" sz="3200" dirty="0"/>
          </a:p>
        </p:txBody>
      </p:sp>
      <p:pic>
        <p:nvPicPr>
          <p:cNvPr id="1026" name="Picture 2" descr="https://upload.wikimedia.org/wikipedia/commons/thumb/d/d2/Synode_van_Dordrecht.jpg/220px-Synode_van_Dordrech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48" y="566290"/>
            <a:ext cx="4526833" cy="520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13748" y="597023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</a:rPr>
              <a:t>The Synod of Dort. The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</a:rPr>
              <a:t>Arminians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</a:rPr>
              <a:t> are seated at the table in the middle.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27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天特会议</a:t>
            </a:r>
            <a:endParaRPr lang="en-US" dirty="0"/>
          </a:p>
        </p:txBody>
      </p:sp>
      <p:pic>
        <p:nvPicPr>
          <p:cNvPr id="2050" name="Picture 2" descr="https://upload.wikimedia.org/wikipedia/commons/c/ca/Council_of_Tre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4" y="1810937"/>
            <a:ext cx="5902325" cy="4763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562893" y="1810937"/>
            <a:ext cx="1646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/>
              <a:t>1545-1563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9993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欧洲教派的分布</a:t>
            </a:r>
            <a:endParaRPr lang="en-US" dirty="0"/>
          </a:p>
        </p:txBody>
      </p:sp>
      <p:pic>
        <p:nvPicPr>
          <p:cNvPr id="1026" name="Picture 2" descr="http://wps.ablongman.com/wps/media/objects/1497/1532957/chap_assets/maps/map14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03" y="1716066"/>
            <a:ext cx="8804630" cy="504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49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0</TotalTime>
  <Words>1541</Words>
  <Application>Microsoft Office PowerPoint</Application>
  <PresentationFormat>On-screen Show (4:3)</PresentationFormat>
  <Paragraphs>106</Paragraphs>
  <Slides>24</Slides>
  <Notes>23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MingLiU</vt:lpstr>
      <vt:lpstr>新細明體</vt:lpstr>
      <vt:lpstr>宋体</vt:lpstr>
      <vt:lpstr>宋体</vt:lpstr>
      <vt:lpstr>Arial</vt:lpstr>
      <vt:lpstr>Calibri</vt:lpstr>
      <vt:lpstr>Century Gothic</vt:lpstr>
      <vt:lpstr>Times New Roman</vt:lpstr>
      <vt:lpstr>Wingdings</vt:lpstr>
      <vt:lpstr>Vapor Trail</vt:lpstr>
      <vt:lpstr>John Calvin 约翰·加尔文</vt:lpstr>
      <vt:lpstr>   我來朝覲祢，救贖我的主 I GREET THEE WHO MY SURE REDEEMER ART  </vt:lpstr>
      <vt:lpstr>改教运动</vt:lpstr>
      <vt:lpstr>PowerPoint Presentation</vt:lpstr>
      <vt:lpstr>约翰·加尔文</vt:lpstr>
      <vt:lpstr>基督教要义</vt:lpstr>
      <vt:lpstr>争论的基础</vt:lpstr>
      <vt:lpstr>加尔文的预定论</vt:lpstr>
      <vt:lpstr>Total Depravity   全然败坏</vt:lpstr>
      <vt:lpstr>Unconditional Election  无条件的拣选</vt:lpstr>
      <vt:lpstr>Limited Atonement  限定的代赎</vt:lpstr>
      <vt:lpstr>Irresistible Grace  不能抗拒的恩典</vt:lpstr>
      <vt:lpstr>Perseverance of the Saints  圣徒永蒙保守 </vt:lpstr>
      <vt:lpstr>Jacobus Arminius 阿米纽斯（亞米念）</vt:lpstr>
      <vt:lpstr>争论的基础</vt:lpstr>
      <vt:lpstr>自由意志 </vt:lpstr>
      <vt:lpstr>有条件的拣选 </vt:lpstr>
      <vt:lpstr>广泛的代赎 </vt:lpstr>
      <vt:lpstr>人可能抗拒圣灵 </vt:lpstr>
      <vt:lpstr>信徒可能丛恩典中堕落</vt:lpstr>
      <vt:lpstr>摩拉维亚弟兄会格言</vt:lpstr>
      <vt:lpstr>多特会议</vt:lpstr>
      <vt:lpstr>天特会议</vt:lpstr>
      <vt:lpstr>欧洲教派的分布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2016-06-09T16:50:26Z</dcterms:created>
  <dcterms:modified xsi:type="dcterms:W3CDTF">2016-07-19T05:21:04Z</dcterms:modified>
</cp:coreProperties>
</file>