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0"/>
  </p:notesMasterIdLst>
  <p:handoutMasterIdLst>
    <p:handoutMasterId r:id="rId31"/>
  </p:handoutMasterIdLst>
  <p:sldIdLst>
    <p:sldId id="269" r:id="rId2"/>
    <p:sldId id="270" r:id="rId3"/>
    <p:sldId id="272" r:id="rId4"/>
    <p:sldId id="274" r:id="rId5"/>
    <p:sldId id="273" r:id="rId6"/>
    <p:sldId id="275" r:id="rId7"/>
    <p:sldId id="276" r:id="rId8"/>
    <p:sldId id="277" r:id="rId9"/>
    <p:sldId id="278" r:id="rId10"/>
    <p:sldId id="279" r:id="rId11"/>
    <p:sldId id="280"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295" r:id="rId26"/>
    <p:sldId id="297" r:id="rId27"/>
    <p:sldId id="296" r:id="rId28"/>
    <p:sldId id="27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3B6405C-6879-0C4A-BA27-2078603982D4}">
          <p14:sldIdLst>
            <p14:sldId id="269"/>
            <p14:sldId id="270"/>
            <p14:sldId id="272"/>
            <p14:sldId id="274"/>
            <p14:sldId id="273"/>
            <p14:sldId id="275"/>
            <p14:sldId id="276"/>
            <p14:sldId id="277"/>
            <p14:sldId id="278"/>
            <p14:sldId id="279"/>
            <p14:sldId id="280"/>
            <p14:sldId id="282"/>
            <p14:sldId id="283"/>
            <p14:sldId id="284"/>
            <p14:sldId id="285"/>
            <p14:sldId id="286"/>
            <p14:sldId id="287"/>
            <p14:sldId id="288"/>
            <p14:sldId id="289"/>
            <p14:sldId id="290"/>
            <p14:sldId id="291"/>
            <p14:sldId id="292"/>
            <p14:sldId id="293"/>
            <p14:sldId id="294"/>
            <p14:sldId id="295"/>
            <p14:sldId id="297"/>
            <p14:sldId id="296"/>
            <p14:sldId id="271"/>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4" autoAdjust="0"/>
    <p:restoredTop sz="58851" autoAdjust="0"/>
  </p:normalViewPr>
  <p:slideViewPr>
    <p:cSldViewPr>
      <p:cViewPr varScale="1">
        <p:scale>
          <a:sx n="65" d="100"/>
          <a:sy n="65" d="100"/>
        </p:scale>
        <p:origin x="-2896" y="-10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84" d="100"/>
          <a:sy n="84" d="100"/>
        </p:scale>
        <p:origin x="-388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E2FB0DC-1288-1A43-80B1-4CA57A3CF42A}" type="datetimeFigureOut">
              <a:rPr lang="en-US" smtClean="0"/>
              <a:t>8/21/16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846707-B4C7-F740-8F62-8CA499DD5C75}" type="slidenum">
              <a:rPr lang="en-US" smtClean="0"/>
              <a:t>‹#›</a:t>
            </a:fld>
            <a:endParaRPr lang="en-US"/>
          </a:p>
        </p:txBody>
      </p:sp>
    </p:spTree>
    <p:extLst>
      <p:ext uri="{BB962C8B-B14F-4D97-AF65-F5344CB8AC3E}">
        <p14:creationId xmlns:p14="http://schemas.microsoft.com/office/powerpoint/2010/main" val="14004924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078747-137A-4C27-9399-7FDF15D737D7}" type="datetimeFigureOut">
              <a:rPr lang="en-US" smtClean="0"/>
              <a:pPr/>
              <a:t>8/21/16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593356-78E7-42F2-988C-9F74EE78C675}" type="slidenum">
              <a:rPr lang="en-US" smtClean="0"/>
              <a:pPr/>
              <a:t>‹#›</a:t>
            </a:fld>
            <a:endParaRPr lang="en-US"/>
          </a:p>
        </p:txBody>
      </p:sp>
    </p:spTree>
    <p:extLst>
      <p:ext uri="{BB962C8B-B14F-4D97-AF65-F5344CB8AC3E}">
        <p14:creationId xmlns:p14="http://schemas.microsoft.com/office/powerpoint/2010/main" val="271566525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r>
              <a:rPr lang="zh-CHT" altLang="en-US" sz="1200" kern="1200" dirty="0" smtClean="0">
                <a:solidFill>
                  <a:schemeClr val="tx1"/>
                </a:solidFill>
                <a:latin typeface="+mn-lt"/>
                <a:ea typeface="+mn-ea"/>
                <a:cs typeface="+mn-cs"/>
              </a:rPr>
              <a:t>歸正時期 （</a:t>
            </a:r>
            <a:r>
              <a:rPr lang="en-US" altLang="zh-CHT" sz="1200" kern="1200" dirty="0" smtClean="0">
                <a:solidFill>
                  <a:schemeClr val="tx1"/>
                </a:solidFill>
                <a:latin typeface="+mn-lt"/>
                <a:ea typeface="+mn-ea"/>
                <a:cs typeface="+mn-cs"/>
              </a:rPr>
              <a:t>1517-1648 A.D </a:t>
            </a:r>
            <a:r>
              <a:rPr lang="zh-CHT" altLang="en-US" sz="1200" kern="1200" dirty="0" smtClean="0">
                <a:solidFill>
                  <a:schemeClr val="tx1"/>
                </a:solidFill>
                <a:latin typeface="+mn-lt"/>
                <a:ea typeface="+mn-ea"/>
                <a:cs typeface="+mn-cs"/>
              </a:rPr>
              <a:t>從馬丁路德的九十五條至三十年戰爭結束）</a:t>
            </a:r>
            <a:endParaRPr lang="en-US" altLang="zh-CHT" sz="1200" kern="1200" dirty="0" smtClean="0">
              <a:solidFill>
                <a:schemeClr val="tx1"/>
              </a:solidFill>
              <a:latin typeface="+mn-lt"/>
              <a:ea typeface="+mn-ea"/>
              <a:cs typeface="+mn-cs"/>
            </a:endParaRPr>
          </a:p>
          <a:p>
            <a:pPr marL="0" indent="0">
              <a:buNone/>
            </a:pPr>
            <a:r>
              <a:rPr lang="en-US" altLang="zh-CHT" sz="1200" b="1" kern="1200" dirty="0" smtClean="0">
                <a:solidFill>
                  <a:schemeClr val="tx1"/>
                </a:solidFill>
                <a:latin typeface="+mn-lt"/>
                <a:ea typeface="+mn-ea"/>
                <a:cs typeface="+mn-cs"/>
              </a:rPr>
              <a:t>1</a:t>
            </a:r>
            <a:r>
              <a:rPr lang="en-US" altLang="zh-CN" sz="1200" b="1" kern="1200" dirty="0" smtClean="0">
                <a:solidFill>
                  <a:schemeClr val="tx1"/>
                </a:solidFill>
                <a:latin typeface="+mn-lt"/>
                <a:ea typeface="+mn-ea"/>
                <a:cs typeface="+mn-cs"/>
              </a:rPr>
              <a:t>. </a:t>
            </a:r>
            <a:r>
              <a:rPr lang="zh-CHT" altLang="en-US" sz="1200" b="1" kern="1200" dirty="0" smtClean="0">
                <a:solidFill>
                  <a:schemeClr val="tx1"/>
                </a:solidFill>
                <a:latin typeface="+mn-lt"/>
                <a:ea typeface="+mn-ea"/>
                <a:cs typeface="+mn-cs"/>
              </a:rPr>
              <a:t>路德與九十五條綱領，</a:t>
            </a:r>
            <a:r>
              <a:rPr lang="en-US" altLang="zh-CHT" sz="1200" b="1" kern="1200" dirty="0" smtClean="0">
                <a:solidFill>
                  <a:schemeClr val="tx1"/>
                </a:solidFill>
                <a:latin typeface="+mn-lt"/>
                <a:ea typeface="+mn-ea"/>
                <a:cs typeface="+mn-cs"/>
              </a:rPr>
              <a:t> </a:t>
            </a:r>
            <a:r>
              <a:rPr lang="zh-CN" altLang="en-US" sz="1200" b="1" kern="1200" dirty="0" smtClean="0">
                <a:solidFill>
                  <a:schemeClr val="tx1"/>
                </a:solidFill>
                <a:latin typeface="+mn-lt"/>
                <a:ea typeface="+mn-ea"/>
                <a:cs typeface="+mn-cs"/>
              </a:rPr>
              <a:t>德国</a:t>
            </a:r>
            <a:endParaRPr lang="en-US" altLang="zh-CHT" sz="1200" b="1" kern="1200" dirty="0" smtClean="0">
              <a:solidFill>
                <a:schemeClr val="tx1"/>
              </a:solidFill>
              <a:latin typeface="+mn-lt"/>
              <a:ea typeface="+mn-ea"/>
              <a:cs typeface="+mn-cs"/>
            </a:endParaRPr>
          </a:p>
          <a:p>
            <a:r>
              <a:rPr lang="en-US" altLang="zh-CHT" sz="1200" kern="1200" dirty="0" smtClean="0">
                <a:solidFill>
                  <a:schemeClr val="tx1"/>
                </a:solidFill>
                <a:latin typeface="+mn-lt"/>
                <a:ea typeface="+mn-ea"/>
                <a:cs typeface="+mn-cs"/>
              </a:rPr>
              <a:t>2</a:t>
            </a:r>
            <a:r>
              <a:rPr lang="en-US" altLang="zh-CN" sz="1200" kern="1200" dirty="0" smtClean="0">
                <a:solidFill>
                  <a:schemeClr val="tx1"/>
                </a:solidFill>
                <a:latin typeface="+mn-lt"/>
                <a:ea typeface="+mn-ea"/>
                <a:cs typeface="+mn-cs"/>
              </a:rPr>
              <a:t>. </a:t>
            </a:r>
            <a:r>
              <a:rPr lang="zh-CHT" altLang="en-US" sz="1200" kern="1200" dirty="0" smtClean="0">
                <a:solidFill>
                  <a:schemeClr val="tx1"/>
                </a:solidFill>
                <a:latin typeface="+mn-lt"/>
                <a:ea typeface="+mn-ea"/>
                <a:cs typeface="+mn-cs"/>
              </a:rPr>
              <a:t>慈運理，瑞士</a:t>
            </a:r>
            <a:endParaRPr lang="en-US" altLang="zh-CHT" sz="1200" kern="1200" dirty="0" smtClean="0">
              <a:solidFill>
                <a:schemeClr val="tx1"/>
              </a:solidFill>
              <a:latin typeface="+mn-lt"/>
              <a:ea typeface="+mn-ea"/>
              <a:cs typeface="+mn-cs"/>
            </a:endParaRPr>
          </a:p>
          <a:p>
            <a:r>
              <a:rPr lang="zh-CHT" altLang="zh-CHT" sz="1200" b="1" kern="1200" dirty="0" smtClean="0">
                <a:solidFill>
                  <a:schemeClr val="tx1"/>
                </a:solidFill>
                <a:latin typeface="+mn-lt"/>
                <a:ea typeface="+mn-ea"/>
                <a:cs typeface="+mn-cs"/>
              </a:rPr>
              <a:t>3</a:t>
            </a:r>
            <a:r>
              <a:rPr lang="en-US" altLang="zh-CHT" sz="1200" b="1" kern="1200" dirty="0" smtClean="0">
                <a:solidFill>
                  <a:schemeClr val="tx1"/>
                </a:solidFill>
                <a:latin typeface="+mn-lt"/>
                <a:ea typeface="+mn-ea"/>
                <a:cs typeface="+mn-cs"/>
              </a:rPr>
              <a:t>. </a:t>
            </a:r>
            <a:r>
              <a:rPr lang="zh-CHT" altLang="en-US" sz="1200" kern="1200" dirty="0" smtClean="0">
                <a:solidFill>
                  <a:schemeClr val="tx1"/>
                </a:solidFill>
                <a:latin typeface="+mn-lt"/>
                <a:ea typeface="+mn-ea"/>
                <a:cs typeface="+mn-cs"/>
              </a:rPr>
              <a:t>加爾文，法國</a:t>
            </a:r>
            <a:endParaRPr lang="en-US" altLang="zh-CHT" sz="1200" b="1" kern="1200" dirty="0" smtClean="0">
              <a:solidFill>
                <a:schemeClr val="tx1"/>
              </a:solidFill>
              <a:latin typeface="+mn-lt"/>
              <a:ea typeface="+mn-ea"/>
              <a:cs typeface="+mn-cs"/>
            </a:endParaRPr>
          </a:p>
          <a:p>
            <a:r>
              <a:rPr lang="zh-CHT" altLang="en-US" sz="1200" kern="1200" dirty="0" smtClean="0">
                <a:solidFill>
                  <a:schemeClr val="tx1"/>
                </a:solidFill>
                <a:latin typeface="+mn-lt"/>
                <a:ea typeface="+mn-ea"/>
                <a:cs typeface="+mn-cs"/>
              </a:rPr>
              <a:t>到了</a:t>
            </a:r>
            <a:r>
              <a:rPr lang="en-US" altLang="zh-CHT" sz="1200" kern="1200" dirty="0" smtClean="0">
                <a:solidFill>
                  <a:schemeClr val="tx1"/>
                </a:solidFill>
                <a:latin typeface="+mn-lt"/>
                <a:ea typeface="+mn-ea"/>
                <a:cs typeface="+mn-cs"/>
              </a:rPr>
              <a:t>1618</a:t>
            </a:r>
            <a:r>
              <a:rPr lang="zh-CHT" altLang="en-US" sz="1200" kern="1200" dirty="0" smtClean="0">
                <a:solidFill>
                  <a:schemeClr val="tx1"/>
                </a:solidFill>
                <a:latin typeface="+mn-lt"/>
                <a:ea typeface="+mn-ea"/>
                <a:cs typeface="+mn-cs"/>
              </a:rPr>
              <a:t>年，歐洲大陸上爆發了一場“三十年戰爭”。歐洲的每一個國家，都牽涉在其中，前后有瑞典、法國、奧地利、西班牙、荷蘭等國，都在德國的領土里面，與德國內部不同的宗教派系打仗，更確切的講是混戰。</a:t>
            </a:r>
            <a:endParaRPr lang="en-US" altLang="zh-CHT" sz="1200" kern="1200" dirty="0" smtClean="0">
              <a:solidFill>
                <a:schemeClr val="tx1"/>
              </a:solidFill>
              <a:latin typeface="+mn-lt"/>
              <a:ea typeface="+mn-ea"/>
              <a:cs typeface="+mn-cs"/>
            </a:endParaRPr>
          </a:p>
          <a:p>
            <a:endParaRPr lang="en-US" altLang="zh-CN"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理性主义统治时期</a:t>
            </a:r>
            <a:r>
              <a:rPr lang="en-US" altLang="zh-CN" sz="1200" kern="1200" dirty="0" smtClean="0">
                <a:solidFill>
                  <a:schemeClr val="tx1"/>
                </a:solidFill>
                <a:latin typeface="+mn-lt"/>
                <a:ea typeface="+mn-ea"/>
                <a:cs typeface="+mn-cs"/>
              </a:rPr>
              <a:t> </a:t>
            </a:r>
            <a:r>
              <a:rPr lang="zh-CN" altLang="en-US" sz="1200" kern="1200" dirty="0" smtClean="0">
                <a:solidFill>
                  <a:schemeClr val="tx1"/>
                </a:solidFill>
                <a:latin typeface="+mn-lt"/>
                <a:ea typeface="+mn-ea"/>
                <a:cs typeface="+mn-cs"/>
              </a:rPr>
              <a:t>（</a:t>
            </a:r>
            <a:r>
              <a:rPr lang="en-US" altLang="zh-CN" sz="1200" kern="1200" dirty="0" smtClean="0">
                <a:solidFill>
                  <a:schemeClr val="tx1"/>
                </a:solidFill>
                <a:latin typeface="+mn-lt"/>
                <a:ea typeface="+mn-ea"/>
                <a:cs typeface="+mn-cs"/>
              </a:rPr>
              <a:t>1648-1789</a:t>
            </a:r>
            <a:r>
              <a:rPr lang="zh-CN" altLang="en-US" sz="1200" kern="1200" dirty="0" smtClean="0">
                <a:solidFill>
                  <a:schemeClr val="tx1"/>
                </a:solidFill>
                <a:latin typeface="+mn-lt"/>
                <a:ea typeface="+mn-ea"/>
                <a:cs typeface="+mn-cs"/>
              </a:rPr>
              <a:t>）</a:t>
            </a:r>
            <a:endParaRPr lang="en-US" dirty="0" smtClean="0"/>
          </a:p>
          <a:p>
            <a:pPr marL="228600" indent="-228600">
              <a:buAutoNum type="arabicPeriod"/>
            </a:pPr>
            <a:r>
              <a:rPr lang="zh-CN" altLang="en-US" dirty="0" smtClean="0"/>
              <a:t>约翰</a:t>
            </a:r>
            <a:r>
              <a:rPr lang="en-US" altLang="zh-CN" dirty="0" smtClean="0"/>
              <a:t> </a:t>
            </a:r>
            <a:r>
              <a:rPr lang="zh-CN" altLang="en-US" dirty="0" smtClean="0"/>
              <a:t>本仁</a:t>
            </a:r>
            <a:r>
              <a:rPr lang="en-US" altLang="zh-CN" dirty="0" smtClean="0"/>
              <a:t> </a:t>
            </a:r>
          </a:p>
          <a:p>
            <a:pPr marL="228600" indent="-228600">
              <a:buAutoNum type="arabicPeriod"/>
            </a:pPr>
            <a:r>
              <a:rPr lang="zh-CN" altLang="en-US" dirty="0" smtClean="0"/>
              <a:t>约拿单</a:t>
            </a:r>
            <a:r>
              <a:rPr lang="en-US" altLang="zh-CN" dirty="0" smtClean="0"/>
              <a:t> </a:t>
            </a:r>
            <a:r>
              <a:rPr lang="zh-CN" altLang="en-US" dirty="0" smtClean="0"/>
              <a:t>爱德华兹</a:t>
            </a:r>
            <a:endParaRPr lang="en-US" altLang="zh-CN"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zh-CN" altLang="en-US" dirty="0" smtClean="0"/>
              <a:t>约翰</a:t>
            </a:r>
            <a:r>
              <a:rPr lang="en-US" altLang="zh-CN" dirty="0" smtClean="0"/>
              <a:t> </a:t>
            </a:r>
            <a:r>
              <a:rPr lang="zh-CN" altLang="en-US" dirty="0" smtClean="0"/>
              <a:t>卫斯理</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t>普世宣教</a:t>
            </a:r>
            <a:r>
              <a:rPr lang="en-US" altLang="zh-CN" sz="1200" dirty="0" smtClean="0"/>
              <a:t> 1</a:t>
            </a:r>
            <a:r>
              <a:rPr lang="zh-CN" altLang="en-US" sz="1200" dirty="0" smtClean="0"/>
              <a:t>（</a:t>
            </a:r>
            <a:r>
              <a:rPr lang="en-US" altLang="zh-CN" sz="1200" dirty="0" smtClean="0"/>
              <a:t>1789-1900</a:t>
            </a:r>
            <a:r>
              <a:rPr lang="zh-CN" altLang="en-US" sz="1200" dirty="0" smtClean="0"/>
              <a:t>）</a:t>
            </a:r>
            <a:endParaRPr lang="en-US" altLang="zh-CN" sz="120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zh-CN" altLang="en-US" dirty="0" smtClean="0"/>
              <a:t>穆迪</a:t>
            </a:r>
            <a:r>
              <a:rPr lang="en-US" altLang="zh-CN" sz="120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zh-CN" altLang="en-US" dirty="0" smtClean="0"/>
              <a:t>戴德生</a:t>
            </a:r>
            <a:endParaRPr lang="en-US" altLang="zh-CN"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zh-CN" altLang="en-US" dirty="0" smtClean="0"/>
              <a:t>芬尼</a:t>
            </a:r>
            <a:r>
              <a:rPr lang="en-US" altLang="zh-CN" dirty="0" smtClean="0"/>
              <a:t> </a:t>
            </a:r>
            <a:r>
              <a:rPr lang="zh-CN" altLang="en-US" dirty="0" smtClean="0"/>
              <a:t>克罗斯比</a:t>
            </a:r>
            <a:r>
              <a:rPr lang="en-US" altLang="zh-CN" dirty="0" smtClean="0"/>
              <a:t> </a:t>
            </a:r>
            <a:endParaRPr lang="en-US" altLang="zh-CN" b="1" dirty="0" smtClean="0"/>
          </a:p>
          <a:p>
            <a:endParaRPr lang="en-US" altLang="zh-CN" dirty="0" smtClean="0">
              <a:latin typeface="Arial" pitchFamily="34" charset="0"/>
            </a:endParaRPr>
          </a:p>
          <a:p>
            <a:r>
              <a:rPr lang="zh-CN" altLang="en-US" sz="1200" dirty="0" smtClean="0"/>
              <a:t>普世宣教</a:t>
            </a:r>
            <a:r>
              <a:rPr lang="en-US" altLang="zh-CN" sz="1200" dirty="0" smtClean="0"/>
              <a:t> 2 </a:t>
            </a:r>
            <a:r>
              <a:rPr lang="zh-CN" altLang="en-US" sz="1200" dirty="0" smtClean="0"/>
              <a:t>（</a:t>
            </a:r>
            <a:r>
              <a:rPr lang="en-US" altLang="zh-CN" sz="1200" dirty="0" smtClean="0"/>
              <a:t>1901-</a:t>
            </a:r>
            <a:r>
              <a:rPr lang="zh-CN" altLang="en-US" sz="1200" dirty="0" smtClean="0"/>
              <a:t>）</a:t>
            </a:r>
            <a:endParaRPr lang="en-US" altLang="zh-CN" sz="1200" dirty="0" smtClean="0"/>
          </a:p>
          <a:p>
            <a:pPr marL="228600" indent="-228600">
              <a:buAutoNum type="arabicPeriod"/>
            </a:pPr>
            <a:r>
              <a:rPr lang="zh-TW" altLang="en-US" sz="1200" dirty="0" smtClean="0"/>
              <a:t>宋尚节</a:t>
            </a:r>
            <a:endParaRPr lang="en-US" altLang="zh-TW" sz="1200" dirty="0" smtClean="0"/>
          </a:p>
          <a:p>
            <a:pPr marL="228600" indent="-228600">
              <a:buAutoNum type="arabicPeriod"/>
            </a:pPr>
            <a:r>
              <a:rPr lang="zh-CN" altLang="en-US" dirty="0" smtClean="0"/>
              <a:t>王明道</a:t>
            </a:r>
            <a:r>
              <a:rPr lang="en-US" altLang="zh-CN" dirty="0" smtClean="0"/>
              <a:t> </a:t>
            </a:r>
          </a:p>
          <a:p>
            <a:pPr marL="228600" indent="-228600">
              <a:buAutoNum type="arabicPeriod"/>
            </a:pPr>
            <a:r>
              <a:rPr lang="zh-CN" altLang="en-US" sz="1200" dirty="0" smtClean="0"/>
              <a:t>倪柝声</a:t>
            </a:r>
            <a:r>
              <a:rPr lang="en-US" altLang="zh-CN" sz="1200" dirty="0" smtClean="0"/>
              <a:t> </a:t>
            </a:r>
            <a:endParaRPr lang="zh-CN" altLang="en-US" dirty="0" smtClean="0">
              <a:latin typeface="Arial" pitchFamily="34" charset="0"/>
            </a:endParaRPr>
          </a:p>
        </p:txBody>
      </p:sp>
    </p:spTree>
    <p:extLst>
      <p:ext uri="{BB962C8B-B14F-4D97-AF65-F5344CB8AC3E}">
        <p14:creationId xmlns:p14="http://schemas.microsoft.com/office/powerpoint/2010/main" val="2867077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smtClean="0">
                <a:solidFill>
                  <a:schemeClr val="tx1"/>
                </a:solidFill>
                <a:latin typeface="+mn-lt"/>
                <a:ea typeface="+mn-ea"/>
                <a:cs typeface="+mn-cs"/>
              </a:rPr>
              <a:t>他的父亲是一个补锅匠</a:t>
            </a:r>
            <a:r>
              <a:rPr lang="zh-CHT" altLang="en-US" sz="1200" kern="1200" dirty="0" smtClean="0">
                <a:solidFill>
                  <a:schemeClr val="tx1"/>
                </a:solidFill>
                <a:latin typeface="+mn-lt"/>
                <a:ea typeface="+mn-ea"/>
                <a:cs typeface="+mn-cs"/>
              </a:rPr>
              <a:t>，所受的教育僅使他具備基本的讀說能力。</a:t>
            </a:r>
            <a:endParaRPr lang="en-US" altLang="zh-CHT"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HT"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HT" altLang="en-US" sz="1200" kern="1200" dirty="0" smtClean="0">
                <a:solidFill>
                  <a:schemeClr val="tx1"/>
                </a:solidFill>
                <a:latin typeface="+mn-lt"/>
                <a:ea typeface="+mn-ea"/>
                <a:cs typeface="+mn-cs"/>
              </a:rPr>
              <a:t>瑪莉沒有什麼嫁妝，她帶來的兩本書：貝理主教（</a:t>
            </a:r>
            <a:r>
              <a:rPr lang="en-US" altLang="zh-CHT" sz="1200" kern="1200" dirty="0" smtClean="0">
                <a:solidFill>
                  <a:schemeClr val="tx1"/>
                </a:solidFill>
                <a:latin typeface="+mn-lt"/>
                <a:ea typeface="+mn-ea"/>
                <a:cs typeface="+mn-cs"/>
              </a:rPr>
              <a:t>Bishop Lewis </a:t>
            </a:r>
            <a:r>
              <a:rPr lang="en-US" altLang="zh-CHT" sz="1200" kern="1200" dirty="0" err="1" smtClean="0">
                <a:solidFill>
                  <a:schemeClr val="tx1"/>
                </a:solidFill>
                <a:latin typeface="+mn-lt"/>
                <a:ea typeface="+mn-ea"/>
                <a:cs typeface="+mn-cs"/>
              </a:rPr>
              <a:t>Bayly</a:t>
            </a:r>
            <a:r>
              <a:rPr lang="zh-CHT" altLang="en-US" sz="1200" kern="1200" dirty="0" smtClean="0">
                <a:solidFill>
                  <a:schemeClr val="tx1"/>
                </a:solidFill>
                <a:latin typeface="+mn-lt"/>
                <a:ea typeface="+mn-ea"/>
                <a:cs typeface="+mn-cs"/>
              </a:rPr>
              <a:t>）所著</a:t>
            </a:r>
            <a:r>
              <a:rPr lang="en-US" altLang="zh-CHT" sz="1200" kern="1200" dirty="0" smtClean="0">
                <a:solidFill>
                  <a:schemeClr val="tx1"/>
                </a:solidFill>
                <a:latin typeface="+mn-lt"/>
                <a:ea typeface="+mn-ea"/>
                <a:cs typeface="+mn-cs"/>
              </a:rPr>
              <a:t>《</a:t>
            </a:r>
            <a:r>
              <a:rPr lang="zh-CHT" altLang="en-US" sz="1200" kern="1200" dirty="0" smtClean="0">
                <a:solidFill>
                  <a:schemeClr val="tx1"/>
                </a:solidFill>
                <a:latin typeface="+mn-lt"/>
                <a:ea typeface="+mn-ea"/>
                <a:cs typeface="+mn-cs"/>
              </a:rPr>
              <a:t>敬虔的實踐</a:t>
            </a:r>
            <a:r>
              <a:rPr lang="en-US" altLang="zh-CHT" sz="1200" kern="1200" dirty="0" smtClean="0">
                <a:solidFill>
                  <a:schemeClr val="tx1"/>
                </a:solidFill>
                <a:latin typeface="+mn-lt"/>
                <a:ea typeface="+mn-ea"/>
                <a:cs typeface="+mn-cs"/>
              </a:rPr>
              <a:t>》</a:t>
            </a:r>
            <a:r>
              <a:rPr lang="zh-CHT" altLang="en-US" sz="1200" kern="1200" dirty="0" smtClean="0">
                <a:solidFill>
                  <a:schemeClr val="tx1"/>
                </a:solidFill>
                <a:latin typeface="+mn-lt"/>
                <a:ea typeface="+mn-ea"/>
                <a:cs typeface="+mn-cs"/>
              </a:rPr>
              <a:t>（</a:t>
            </a:r>
            <a:r>
              <a:rPr lang="en-US" altLang="zh-CHT" sz="1200" kern="1200" dirty="0" smtClean="0">
                <a:solidFill>
                  <a:schemeClr val="tx1"/>
                </a:solidFill>
                <a:latin typeface="+mn-lt"/>
                <a:ea typeface="+mn-ea"/>
                <a:cs typeface="+mn-cs"/>
              </a:rPr>
              <a:t>The Practice of Piety [1]</a:t>
            </a:r>
            <a:r>
              <a:rPr lang="zh-CHT" altLang="en-US" sz="1200" kern="1200" dirty="0" smtClean="0">
                <a:solidFill>
                  <a:schemeClr val="tx1"/>
                </a:solidFill>
                <a:latin typeface="+mn-lt"/>
                <a:ea typeface="+mn-ea"/>
                <a:cs typeface="+mn-cs"/>
              </a:rPr>
              <a:t>）和登特（</a:t>
            </a:r>
            <a:r>
              <a:rPr lang="en-US" altLang="zh-CHT" sz="1200" kern="1200" dirty="0" smtClean="0">
                <a:solidFill>
                  <a:schemeClr val="tx1"/>
                </a:solidFill>
                <a:latin typeface="+mn-lt"/>
                <a:ea typeface="+mn-ea"/>
                <a:cs typeface="+mn-cs"/>
              </a:rPr>
              <a:t>Arthur Dent</a:t>
            </a:r>
            <a:r>
              <a:rPr lang="zh-CHT" altLang="en-US" sz="1200" kern="1200" dirty="0" smtClean="0">
                <a:solidFill>
                  <a:schemeClr val="tx1"/>
                </a:solidFill>
                <a:latin typeface="+mn-lt"/>
                <a:ea typeface="+mn-ea"/>
                <a:cs typeface="+mn-cs"/>
              </a:rPr>
              <a:t>）的</a:t>
            </a:r>
            <a:r>
              <a:rPr lang="en-US" altLang="zh-CHT" sz="1200" kern="1200" dirty="0" smtClean="0">
                <a:solidFill>
                  <a:schemeClr val="tx1"/>
                </a:solidFill>
                <a:latin typeface="+mn-lt"/>
                <a:ea typeface="+mn-ea"/>
                <a:cs typeface="+mn-cs"/>
              </a:rPr>
              <a:t>《</a:t>
            </a:r>
            <a:r>
              <a:rPr lang="zh-CHT" altLang="en-US" sz="1200" kern="1200" dirty="0" smtClean="0">
                <a:solidFill>
                  <a:schemeClr val="tx1"/>
                </a:solidFill>
                <a:latin typeface="+mn-lt"/>
                <a:ea typeface="+mn-ea"/>
                <a:cs typeface="+mn-cs"/>
              </a:rPr>
              <a:t>平民步上天國的路程</a:t>
            </a:r>
            <a:r>
              <a:rPr lang="en-US" altLang="zh-CHT" sz="1200" kern="1200" dirty="0" smtClean="0">
                <a:solidFill>
                  <a:schemeClr val="tx1"/>
                </a:solidFill>
                <a:latin typeface="+mn-lt"/>
                <a:ea typeface="+mn-ea"/>
                <a:cs typeface="+mn-cs"/>
              </a:rPr>
              <a:t>》</a:t>
            </a:r>
            <a:r>
              <a:rPr lang="zh-CHT" altLang="en-US" sz="1200" kern="1200" dirty="0" smtClean="0">
                <a:solidFill>
                  <a:schemeClr val="tx1"/>
                </a:solidFill>
                <a:latin typeface="+mn-lt"/>
                <a:ea typeface="+mn-ea"/>
                <a:cs typeface="+mn-cs"/>
              </a:rPr>
              <a:t>（</a:t>
            </a:r>
            <a:r>
              <a:rPr lang="en-US" altLang="zh-CHT" sz="1200" kern="1200" dirty="0" smtClean="0">
                <a:solidFill>
                  <a:schemeClr val="tx1"/>
                </a:solidFill>
                <a:latin typeface="+mn-lt"/>
                <a:ea typeface="+mn-ea"/>
                <a:cs typeface="+mn-cs"/>
              </a:rPr>
              <a:t>The Plain Man's Pathway to Heaven</a:t>
            </a:r>
            <a:r>
              <a:rPr lang="zh-CHT" altLang="en-US" sz="1200" kern="1200" dirty="0" smtClean="0">
                <a:solidFill>
                  <a:schemeClr val="tx1"/>
                </a:solidFill>
                <a:latin typeface="+mn-lt"/>
                <a:ea typeface="+mn-ea"/>
                <a:cs typeface="+mn-cs"/>
              </a:rPr>
              <a:t>），班揚深受這兩本書所影響，他開始過著敬虔的生活。</a:t>
            </a:r>
            <a:endParaRPr lang="en-US" altLang="zh-CHT"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latin typeface="+mn-lt"/>
                <a:ea typeface="+mn-ea"/>
                <a:cs typeface="+mn-cs"/>
              </a:rPr>
              <a:t>1628 </a:t>
            </a:r>
            <a:r>
              <a:rPr lang="ja-JP" altLang="en-US" sz="1200" kern="1200" dirty="0" smtClean="0">
                <a:solidFill>
                  <a:schemeClr val="tx1"/>
                </a:solidFill>
                <a:latin typeface="+mn-lt"/>
                <a:ea typeface="+mn-ea"/>
                <a:cs typeface="+mn-cs"/>
              </a:rPr>
              <a:t>明朝崇祯元年</a:t>
            </a:r>
            <a:r>
              <a:rPr lang="zh-CN" altLang="en-US" sz="1200" kern="1200" dirty="0" smtClean="0">
                <a:solidFill>
                  <a:schemeClr val="tx1"/>
                </a:solidFill>
                <a:latin typeface="+mn-lt"/>
                <a:ea typeface="+mn-ea"/>
                <a:cs typeface="+mn-cs"/>
              </a:rPr>
              <a:t>。</a:t>
            </a:r>
            <a:endParaRPr lang="en-US" altLang="zh-CHT"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3593356-78E7-42F2-988C-9F74EE78C675}" type="slidenum">
              <a:rPr lang="en-US" smtClean="0"/>
              <a:pPr/>
              <a:t>2</a:t>
            </a:fld>
            <a:endParaRPr lang="en-US"/>
          </a:p>
        </p:txBody>
      </p:sp>
    </p:spTree>
    <p:extLst>
      <p:ext uri="{BB962C8B-B14F-4D97-AF65-F5344CB8AC3E}">
        <p14:creationId xmlns:p14="http://schemas.microsoft.com/office/powerpoint/2010/main" val="2692430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smtClean="0">
                <a:solidFill>
                  <a:schemeClr val="tx1"/>
                </a:solidFill>
                <a:latin typeface="+mn-lt"/>
                <a:ea typeface="+mn-ea"/>
                <a:cs typeface="+mn-cs"/>
              </a:rPr>
              <a:t>不过在青少年时期，他形容自己是当时村里最坏最野的孩子，尤其是在违背安息日上，简直就是坏事做尽。在当地他还以咒诅和发假誓闻名。</a:t>
            </a:r>
            <a:endParaRPr lang="en-US" altLang="zh-TW"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3</a:t>
            </a:fld>
            <a:endParaRPr lang="en-US"/>
          </a:p>
        </p:txBody>
      </p:sp>
    </p:spTree>
    <p:extLst>
      <p:ext uri="{BB962C8B-B14F-4D97-AF65-F5344CB8AC3E}">
        <p14:creationId xmlns:p14="http://schemas.microsoft.com/office/powerpoint/2010/main" val="284190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smtClean="0">
                <a:solidFill>
                  <a:schemeClr val="tx1"/>
                </a:solidFill>
                <a:latin typeface="+mn-lt"/>
                <a:ea typeface="+mn-ea"/>
                <a:cs typeface="+mn-cs"/>
              </a:rPr>
              <a:t>英国国教（圣公会</a:t>
            </a:r>
            <a:r>
              <a:rPr lang="zh-CN" altLang="en-US"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：废除了罗马教皇在英国的领袖地位，在英国，英王既是宗教首领又是行政首脑。其它如主教制度、宗教仪式等基本不变。</a:t>
            </a:r>
            <a:endParaRPr lang="en-US" altLang="zh-TW" sz="1200" kern="1200" dirty="0" smtClean="0">
              <a:solidFill>
                <a:schemeClr val="tx1"/>
              </a:solidFill>
              <a:latin typeface="+mn-lt"/>
              <a:ea typeface="+mn-ea"/>
              <a:cs typeface="+mn-cs"/>
            </a:endParaRPr>
          </a:p>
          <a:p>
            <a:endParaRPr lang="en-US" altLang="zh-TW" sz="1200" kern="1200" dirty="0" smtClean="0">
              <a:solidFill>
                <a:schemeClr val="tx1"/>
              </a:solidFill>
              <a:latin typeface="+mn-lt"/>
              <a:ea typeface="+mn-ea"/>
              <a:cs typeface="+mn-cs"/>
            </a:endParaRPr>
          </a:p>
          <a:p>
            <a:r>
              <a:rPr lang="zh-TW" altLang="en-US" sz="1200" kern="1200" dirty="0" smtClean="0">
                <a:solidFill>
                  <a:schemeClr val="tx1"/>
                </a:solidFill>
                <a:latin typeface="+mn-lt"/>
                <a:ea typeface="+mn-ea"/>
                <a:cs typeface="+mn-cs"/>
              </a:rPr>
              <a:t>清教徒只承认圣经是信仰的唯一权威，强调所有信徒无论平民还是国王在上帝面前一律平等。反对国王和主教专权。他们接受加尔文教教义，自</a:t>
            </a:r>
            <a:r>
              <a:rPr lang="en-US" altLang="zh-TW" sz="1200" kern="1200" dirty="0" smtClean="0">
                <a:solidFill>
                  <a:schemeClr val="tx1"/>
                </a:solidFill>
                <a:latin typeface="+mn-lt"/>
                <a:ea typeface="+mn-ea"/>
                <a:cs typeface="+mn-cs"/>
              </a:rPr>
              <a:t>1</a:t>
            </a:r>
            <a:r>
              <a:rPr lang="en-US" altLang="zh-CN" sz="1200" kern="1200" dirty="0" smtClean="0">
                <a:solidFill>
                  <a:schemeClr val="tx1"/>
                </a:solidFill>
                <a:latin typeface="+mn-lt"/>
                <a:ea typeface="+mn-ea"/>
                <a:cs typeface="+mn-cs"/>
              </a:rPr>
              <a:t>6</a:t>
            </a:r>
            <a:r>
              <a:rPr lang="en-US" altLang="zh-TW" sz="1200" kern="1200" dirty="0" smtClean="0">
                <a:solidFill>
                  <a:schemeClr val="tx1"/>
                </a:solidFill>
                <a:latin typeface="+mn-lt"/>
                <a:ea typeface="+mn-ea"/>
                <a:cs typeface="+mn-cs"/>
              </a:rPr>
              <a:t>70</a:t>
            </a:r>
            <a:r>
              <a:rPr lang="zh-TW" altLang="en-US" sz="1200" kern="1200" dirty="0" smtClean="0">
                <a:solidFill>
                  <a:schemeClr val="tx1"/>
                </a:solidFill>
                <a:latin typeface="+mn-lt"/>
                <a:ea typeface="+mn-ea"/>
                <a:cs typeface="+mn-cs"/>
              </a:rPr>
              <a:t>年代起，脱离圣公会，建立独立教会，选举长老管理宗教事务。</a:t>
            </a:r>
            <a:endParaRPr lang="en-US" altLang="zh-TW"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HT" altLang="en-US" sz="1200" kern="1200" dirty="0" smtClean="0">
                <a:solidFill>
                  <a:schemeClr val="tx1"/>
                </a:solidFill>
                <a:latin typeface="+mn-lt"/>
                <a:ea typeface="+mn-ea"/>
                <a:cs typeface="+mn-cs"/>
              </a:rPr>
              <a:t>清教徒學者約翰歐文 （</a:t>
            </a:r>
            <a:r>
              <a:rPr lang="en-US" altLang="zh-CHT" sz="1200" kern="1200" dirty="0" smtClean="0">
                <a:solidFill>
                  <a:schemeClr val="tx1"/>
                </a:solidFill>
                <a:latin typeface="+mn-lt"/>
                <a:ea typeface="+mn-ea"/>
                <a:cs typeface="+mn-cs"/>
              </a:rPr>
              <a:t>John Owen</a:t>
            </a:r>
            <a:r>
              <a:rPr lang="zh-CHT" altLang="en-US" sz="1200" kern="1200" dirty="0" smtClean="0">
                <a:solidFill>
                  <a:schemeClr val="tx1"/>
                </a:solidFill>
                <a:latin typeface="+mn-lt"/>
                <a:ea typeface="+mn-ea"/>
                <a:cs typeface="+mn-cs"/>
              </a:rPr>
              <a:t>）說：天路歷程是那樣體裁的第一本英文小說，比作英文</a:t>
            </a:r>
            <a:r>
              <a:rPr lang="zh-CN" altLang="en-US" sz="1200" kern="1200" dirty="0" smtClean="0">
                <a:solidFill>
                  <a:schemeClr val="tx1"/>
                </a:solidFill>
                <a:latin typeface="+mn-lt"/>
                <a:ea typeface="+mn-ea"/>
                <a:cs typeface="+mn-cs"/>
              </a:rPr>
              <a:t>的唐</a:t>
            </a:r>
            <a:r>
              <a:rPr lang="zh-CHT" altLang="en-US" sz="1200" kern="1200" dirty="0" smtClean="0">
                <a:solidFill>
                  <a:schemeClr val="tx1"/>
                </a:solidFill>
                <a:latin typeface="+mn-lt"/>
                <a:ea typeface="+mn-ea"/>
                <a:cs typeface="+mn-cs"/>
              </a:rPr>
              <a:t>吉訶德 （</a:t>
            </a:r>
            <a:r>
              <a:rPr lang="en-US" altLang="zh-CHT" sz="1200" kern="1200" dirty="0" smtClean="0">
                <a:solidFill>
                  <a:schemeClr val="tx1"/>
                </a:solidFill>
                <a:latin typeface="+mn-lt"/>
                <a:ea typeface="+mn-ea"/>
                <a:cs typeface="+mn-cs"/>
              </a:rPr>
              <a:t>Don Quixote </a:t>
            </a:r>
            <a:r>
              <a:rPr lang="en-US" altLang="zh-CN" sz="1200" kern="1200" dirty="0" smtClean="0">
                <a:solidFill>
                  <a:schemeClr val="tx1"/>
                </a:solidFill>
                <a:latin typeface="+mn-lt"/>
                <a:ea typeface="+mn-ea"/>
                <a:cs typeface="+mn-cs"/>
              </a:rPr>
              <a:t>by </a:t>
            </a:r>
            <a:r>
              <a:rPr lang="en-US" altLang="zh-CHT" sz="1200" kern="1200" dirty="0" smtClean="0">
                <a:solidFill>
                  <a:schemeClr val="tx1"/>
                </a:solidFill>
                <a:latin typeface="+mn-lt"/>
                <a:ea typeface="+mn-ea"/>
                <a:cs typeface="+mn-cs"/>
              </a:rPr>
              <a:t>Cervantes </a:t>
            </a:r>
            <a:r>
              <a:rPr lang="zh-CHT" altLang="en-US" sz="1200" kern="1200" dirty="0" smtClean="0">
                <a:solidFill>
                  <a:schemeClr val="tx1"/>
                </a:solidFill>
                <a:latin typeface="+mn-lt"/>
                <a:ea typeface="+mn-ea"/>
                <a:cs typeface="+mn-cs"/>
              </a:rPr>
              <a:t>西班牙</a:t>
            </a:r>
            <a:r>
              <a:rPr lang="zh-CN" altLang="en-US" sz="1200" kern="1200" dirty="0" smtClean="0">
                <a:solidFill>
                  <a:schemeClr val="tx1"/>
                </a:solidFill>
                <a:latin typeface="+mn-lt"/>
                <a:ea typeface="+mn-ea"/>
                <a:cs typeface="+mn-cs"/>
              </a:rPr>
              <a:t>的</a:t>
            </a:r>
            <a:r>
              <a:rPr lang="zh-CHT" altLang="en-US" sz="1200" kern="1200" dirty="0" smtClean="0">
                <a:solidFill>
                  <a:schemeClr val="tx1"/>
                </a:solidFill>
                <a:latin typeface="+mn-lt"/>
                <a:ea typeface="+mn-ea"/>
                <a:cs typeface="+mn-cs"/>
              </a:rPr>
              <a:t>塞凡提</a:t>
            </a:r>
            <a:r>
              <a:rPr lang="zh-CN" altLang="en-US" sz="1200" kern="1200" dirty="0" smtClean="0">
                <a:solidFill>
                  <a:schemeClr val="tx1"/>
                </a:solidFill>
                <a:latin typeface="+mn-lt"/>
                <a:ea typeface="+mn-ea"/>
                <a:cs typeface="+mn-cs"/>
              </a:rPr>
              <a:t>斯</a:t>
            </a:r>
            <a:r>
              <a:rPr lang="zh-CHT" altLang="en-US" sz="1200" kern="1200" dirty="0" smtClean="0">
                <a:solidFill>
                  <a:schemeClr val="tx1"/>
                </a:solidFill>
                <a:latin typeface="+mn-lt"/>
                <a:ea typeface="+mn-ea"/>
                <a:cs typeface="+mn-cs"/>
              </a:rPr>
              <a:t>）。</a:t>
            </a:r>
            <a:endParaRPr lang="en-US" altLang="zh-CHT" sz="1200" kern="1200" dirty="0" smtClean="0">
              <a:solidFill>
                <a:schemeClr val="tx1"/>
              </a:solidFill>
              <a:latin typeface="+mn-lt"/>
              <a:ea typeface="+mn-ea"/>
              <a:cs typeface="+mn-cs"/>
            </a:endParaRPr>
          </a:p>
          <a:p>
            <a:endParaRPr lang="en-US" dirty="0" smtClean="0"/>
          </a:p>
        </p:txBody>
      </p:sp>
      <p:sp>
        <p:nvSpPr>
          <p:cNvPr id="4" name="Slide Number Placeholder 3"/>
          <p:cNvSpPr>
            <a:spLocks noGrp="1"/>
          </p:cNvSpPr>
          <p:nvPr>
            <p:ph type="sldNum" sz="quarter" idx="10"/>
          </p:nvPr>
        </p:nvSpPr>
        <p:spPr/>
        <p:txBody>
          <a:bodyPr/>
          <a:lstStyle/>
          <a:p>
            <a:fld id="{C3593356-78E7-42F2-988C-9F74EE78C675}" type="slidenum">
              <a:rPr lang="en-US" smtClean="0"/>
              <a:pPr/>
              <a:t>4</a:t>
            </a:fld>
            <a:endParaRPr lang="en-US"/>
          </a:p>
        </p:txBody>
      </p:sp>
    </p:spTree>
    <p:extLst>
      <p:ext uri="{BB962C8B-B14F-4D97-AF65-F5344CB8AC3E}">
        <p14:creationId xmlns:p14="http://schemas.microsoft.com/office/powerpoint/2010/main" val="2468409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西游记，成书于</a:t>
            </a:r>
            <a:r>
              <a:rPr lang="en-US" altLang="zh-CN" dirty="0" smtClean="0"/>
              <a:t>16</a:t>
            </a:r>
            <a:r>
              <a:rPr lang="zh-CN" altLang="en-US" dirty="0" smtClean="0"/>
              <a:t>世纪明朝中叶？，一般认为作者是明朝的吳承恩？</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5</a:t>
            </a:fld>
            <a:endParaRPr lang="en-US"/>
          </a:p>
        </p:txBody>
      </p:sp>
    </p:spTree>
    <p:extLst>
      <p:ext uri="{BB962C8B-B14F-4D97-AF65-F5344CB8AC3E}">
        <p14:creationId xmlns:p14="http://schemas.microsoft.com/office/powerpoint/2010/main" val="2891930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smtClean="0"/>
              <a:t>我们这个城市“毁灭城“将要给天火烧 毁，除非我们能够想出一个逃生的办法。</a:t>
            </a:r>
          </a:p>
          <a:p>
            <a:endParaRPr lang="en-US" altLang="zh-CN" dirty="0" smtClean="0"/>
          </a:p>
          <a:p>
            <a:r>
              <a:rPr lang="en-US" altLang="zh-CN" dirty="0" smtClean="0"/>
              <a:t>1.</a:t>
            </a:r>
            <a:r>
              <a:rPr lang="zh-TW" altLang="en-US" sz="1200" kern="1200" dirty="0" smtClean="0">
                <a:solidFill>
                  <a:schemeClr val="tx1"/>
                </a:solidFill>
                <a:latin typeface="+mn-lt"/>
                <a:ea typeface="+mn-ea"/>
                <a:cs typeface="+mn-cs"/>
              </a:rPr>
              <a:t>告诉了妻子和儿女</a:t>
            </a:r>
            <a:endParaRPr lang="en-US" altLang="zh-TW" sz="1200" kern="1200" dirty="0" smtClean="0">
              <a:solidFill>
                <a:schemeClr val="tx1"/>
              </a:solidFill>
              <a:latin typeface="+mn-lt"/>
              <a:ea typeface="+mn-ea"/>
              <a:cs typeface="+mn-cs"/>
            </a:endParaRPr>
          </a:p>
          <a:p>
            <a:r>
              <a:rPr lang="zh-TW" altLang="zh-TW" sz="1200" kern="1200" dirty="0" smtClean="0">
                <a:solidFill>
                  <a:schemeClr val="tx1"/>
                </a:solidFill>
                <a:latin typeface="+mn-lt"/>
                <a:ea typeface="+mn-ea"/>
                <a:cs typeface="+mn-cs"/>
              </a:rPr>
              <a:t>2</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认为他的神经错乱了</a:t>
            </a:r>
            <a:endParaRPr lang="en-US" altLang="zh-TW" sz="1200" kern="1200" dirty="0" smtClean="0">
              <a:solidFill>
                <a:schemeClr val="tx1"/>
              </a:solidFill>
              <a:latin typeface="+mn-lt"/>
              <a:ea typeface="+mn-ea"/>
              <a:cs typeface="+mn-cs"/>
            </a:endParaRPr>
          </a:p>
          <a:p>
            <a:r>
              <a:rPr lang="zh-TW" altLang="zh-TW" sz="1200" kern="1200" dirty="0" smtClean="0">
                <a:solidFill>
                  <a:schemeClr val="tx1"/>
                </a:solidFill>
                <a:latin typeface="+mn-lt"/>
                <a:ea typeface="+mn-ea"/>
                <a:cs typeface="+mn-cs"/>
              </a:rPr>
              <a:t>3</a:t>
            </a:r>
            <a:r>
              <a:rPr lang="en-US" altLang="zh-TW"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遇见</a:t>
            </a:r>
            <a:r>
              <a:rPr lang="zh-TW" altLang="en-US" dirty="0" smtClean="0"/>
              <a:t>宣道师</a:t>
            </a:r>
            <a:endParaRPr lang="en-US" altLang="zh-TW" dirty="0" smtClean="0"/>
          </a:p>
          <a:p>
            <a:r>
              <a:rPr lang="zh-CN" altLang="zh-TW" sz="1200" kern="1200" dirty="0" smtClean="0">
                <a:solidFill>
                  <a:schemeClr val="tx1"/>
                </a:solidFill>
                <a:latin typeface="+mn-lt"/>
                <a:ea typeface="+mn-ea"/>
                <a:cs typeface="+mn-cs"/>
              </a:rPr>
              <a:t>4</a:t>
            </a:r>
            <a:r>
              <a:rPr lang="en-US" altLang="zh-CN"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逃避将来的天罚</a:t>
            </a:r>
            <a:endParaRPr lang="en-US" altLang="zh-TW" sz="1200" kern="1200" dirty="0" smtClean="0">
              <a:solidFill>
                <a:schemeClr val="tx1"/>
              </a:solidFill>
              <a:latin typeface="+mn-lt"/>
              <a:ea typeface="+mn-ea"/>
              <a:cs typeface="+mn-cs"/>
            </a:endParaRPr>
          </a:p>
          <a:p>
            <a:r>
              <a:rPr lang="zh-CN" altLang="zh-CN" sz="1200" kern="1200" dirty="0" smtClean="0">
                <a:solidFill>
                  <a:schemeClr val="tx1"/>
                </a:solidFill>
                <a:latin typeface="+mn-lt"/>
                <a:ea typeface="+mn-ea"/>
                <a:cs typeface="+mn-cs"/>
              </a:rPr>
              <a:t>5</a:t>
            </a:r>
            <a:r>
              <a:rPr lang="en-US" altLang="zh-CN"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邻居们（</a:t>
            </a:r>
            <a:r>
              <a:rPr lang="zh-TW" altLang="en-US" dirty="0" smtClean="0"/>
              <a:t>顽固</a:t>
            </a:r>
            <a:r>
              <a:rPr lang="zh-CN" altLang="en-US" dirty="0" smtClean="0"/>
              <a:t>，</a:t>
            </a:r>
            <a:r>
              <a:rPr lang="zh-TW" altLang="en-US" sz="1200" kern="1200" dirty="0" smtClean="0">
                <a:solidFill>
                  <a:schemeClr val="tx1"/>
                </a:solidFill>
                <a:latin typeface="+mn-lt"/>
                <a:ea typeface="+mn-ea"/>
                <a:cs typeface="+mn-cs"/>
              </a:rPr>
              <a:t>柔顺）</a:t>
            </a:r>
            <a:r>
              <a:rPr lang="zh-TW" altLang="en-US" sz="1200" kern="1200" baseline="0" dirty="0" smtClean="0">
                <a:solidFill>
                  <a:schemeClr val="tx1"/>
                </a:solidFill>
                <a:latin typeface="+mn-lt"/>
                <a:ea typeface="+mn-ea"/>
                <a:cs typeface="+mn-cs"/>
              </a:rPr>
              <a:t>喊他回来</a:t>
            </a:r>
            <a:endParaRPr lang="en-US" altLang="zh-TW" sz="1200" kern="1200" baseline="0" dirty="0" smtClean="0">
              <a:solidFill>
                <a:schemeClr val="tx1"/>
              </a:solidFill>
              <a:latin typeface="+mn-lt"/>
              <a:ea typeface="+mn-ea"/>
              <a:cs typeface="+mn-cs"/>
            </a:endParaRPr>
          </a:p>
          <a:p>
            <a:r>
              <a:rPr lang="zh-TW" altLang="zh-TW" sz="1200" kern="1200" baseline="0" dirty="0" smtClean="0">
                <a:solidFill>
                  <a:schemeClr val="tx1"/>
                </a:solidFill>
                <a:latin typeface="+mn-lt"/>
                <a:ea typeface="+mn-ea"/>
                <a:cs typeface="+mn-cs"/>
              </a:rPr>
              <a:t>6</a:t>
            </a:r>
            <a:r>
              <a:rPr lang="en-US" altLang="zh-TW" sz="1200" kern="1200" baseline="0" dirty="0" smtClean="0">
                <a:solidFill>
                  <a:schemeClr val="tx1"/>
                </a:solidFill>
                <a:latin typeface="+mn-lt"/>
                <a:ea typeface="+mn-ea"/>
                <a:cs typeface="+mn-cs"/>
              </a:rPr>
              <a:t>.</a:t>
            </a:r>
            <a:r>
              <a:rPr lang="zh-TW" altLang="en-US" dirty="0" smtClean="0"/>
              <a:t>顽固</a:t>
            </a:r>
            <a:r>
              <a:rPr lang="zh-CN" altLang="en-US" dirty="0" smtClean="0"/>
              <a:t>回家，</a:t>
            </a:r>
            <a:r>
              <a:rPr lang="zh-TW" altLang="en-US" sz="1200" kern="1200" dirty="0" smtClean="0">
                <a:solidFill>
                  <a:schemeClr val="tx1"/>
                </a:solidFill>
                <a:latin typeface="+mn-lt"/>
                <a:ea typeface="+mn-ea"/>
                <a:cs typeface="+mn-cs"/>
              </a:rPr>
              <a:t>柔顺</a:t>
            </a:r>
            <a:r>
              <a:rPr lang="zh-CN" altLang="en-US" sz="1200" kern="1200" dirty="0" smtClean="0">
                <a:solidFill>
                  <a:schemeClr val="tx1"/>
                </a:solidFill>
                <a:latin typeface="+mn-lt"/>
                <a:ea typeface="+mn-ea"/>
                <a:cs typeface="+mn-cs"/>
              </a:rPr>
              <a:t>通行</a:t>
            </a:r>
            <a:endParaRPr lang="en-US" altLang="zh-TW"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6</a:t>
            </a:fld>
            <a:endParaRPr lang="en-US"/>
          </a:p>
        </p:txBody>
      </p:sp>
    </p:spTree>
    <p:extLst>
      <p:ext uri="{BB962C8B-B14F-4D97-AF65-F5344CB8AC3E}">
        <p14:creationId xmlns:p14="http://schemas.microsoft.com/office/powerpoint/2010/main" val="4120433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smtClean="0">
                <a:solidFill>
                  <a:schemeClr val="tx1"/>
                </a:solidFill>
                <a:latin typeface="+mn-lt"/>
                <a:ea typeface="+mn-ea"/>
                <a:cs typeface="+mn-cs"/>
              </a:rPr>
              <a:t>他们走近平原中间的一个非常肮脏的泥沼；他们俩不小心一齐掉了进去。这泥沼名叫灰心。</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7</a:t>
            </a:fld>
            <a:endParaRPr lang="en-US"/>
          </a:p>
        </p:txBody>
      </p:sp>
    </p:spTree>
    <p:extLst>
      <p:ext uri="{BB962C8B-B14F-4D97-AF65-F5344CB8AC3E}">
        <p14:creationId xmlns:p14="http://schemas.microsoft.com/office/powerpoint/2010/main" val="40961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8</a:t>
            </a:fld>
            <a:endParaRPr lang="en-US"/>
          </a:p>
        </p:txBody>
      </p:sp>
    </p:spTree>
    <p:extLst>
      <p:ext uri="{BB962C8B-B14F-4D97-AF65-F5344CB8AC3E}">
        <p14:creationId xmlns:p14="http://schemas.microsoft.com/office/powerpoint/2010/main" val="257293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sz="1200" kern="1200" dirty="0" smtClean="0">
                <a:solidFill>
                  <a:schemeClr val="tx1"/>
                </a:solidFill>
                <a:latin typeface="+mn-lt"/>
                <a:ea typeface="+mn-ea"/>
                <a:cs typeface="+mn-cs"/>
              </a:rPr>
              <a:t>1</a:t>
            </a:r>
            <a:r>
              <a:rPr lang="en-US" altLang="zh-CN" sz="1200" kern="1200" dirty="0" smtClean="0">
                <a:solidFill>
                  <a:schemeClr val="tx1"/>
                </a:solidFill>
                <a:latin typeface="+mn-lt"/>
                <a:ea typeface="+mn-ea"/>
                <a:cs typeface="+mn-cs"/>
              </a:rPr>
              <a:t>. </a:t>
            </a:r>
            <a:r>
              <a:rPr lang="zh-TW" altLang="en-US" sz="1200" kern="1200" dirty="0" smtClean="0">
                <a:solidFill>
                  <a:schemeClr val="tx1"/>
                </a:solidFill>
                <a:latin typeface="+mn-lt"/>
                <a:ea typeface="+mn-ea"/>
                <a:cs typeface="+mn-cs"/>
              </a:rPr>
              <a:t>老世故先生，他住在享乐主义城。</a:t>
            </a:r>
            <a:endParaRPr lang="en-US" altLang="zh-TW" sz="1200" kern="1200" dirty="0" smtClean="0">
              <a:solidFill>
                <a:schemeClr val="tx1"/>
              </a:solidFill>
              <a:latin typeface="+mn-lt"/>
              <a:ea typeface="+mn-ea"/>
              <a:cs typeface="+mn-cs"/>
            </a:endParaRPr>
          </a:p>
          <a:p>
            <a:r>
              <a:rPr lang="en-US" altLang="zh-TW" sz="1200" kern="1200" dirty="0" smtClean="0">
                <a:solidFill>
                  <a:schemeClr val="tx1"/>
                </a:solidFill>
                <a:latin typeface="+mn-lt"/>
                <a:ea typeface="+mn-ea"/>
                <a:cs typeface="+mn-cs"/>
              </a:rPr>
              <a:t>2</a:t>
            </a:r>
            <a:r>
              <a:rPr lang="en-US" altLang="zh-CN" sz="1200" kern="1200" dirty="0" smtClean="0">
                <a:solidFill>
                  <a:schemeClr val="tx1"/>
                </a:solidFill>
                <a:latin typeface="+mn-lt"/>
                <a:ea typeface="+mn-ea"/>
                <a:cs typeface="+mn-cs"/>
              </a:rPr>
              <a:t>. </a:t>
            </a:r>
            <a:r>
              <a:rPr lang="zh-TW" altLang="en-US" sz="1200" kern="1200" dirty="0" smtClean="0">
                <a:solidFill>
                  <a:schemeClr val="tx1"/>
                </a:solidFill>
                <a:latin typeface="+mn-lt"/>
                <a:ea typeface="+mn-ea"/>
                <a:cs typeface="+mn-cs"/>
              </a:rPr>
              <a:t>基督徒就这样离开了他原来所走的路，转向合法先生的家去求助了。</a:t>
            </a:r>
            <a:endParaRPr lang="en-US" altLang="zh-TW" sz="1200" kern="1200" dirty="0" smtClean="0">
              <a:solidFill>
                <a:schemeClr val="tx1"/>
              </a:solidFill>
              <a:latin typeface="+mn-lt"/>
              <a:ea typeface="+mn-ea"/>
              <a:cs typeface="+mn-cs"/>
            </a:endParaRPr>
          </a:p>
          <a:p>
            <a:r>
              <a:rPr lang="zh-TW" altLang="zh-TW" sz="1200" kern="1200" dirty="0" smtClean="0">
                <a:solidFill>
                  <a:schemeClr val="tx1"/>
                </a:solidFill>
                <a:latin typeface="+mn-lt"/>
                <a:ea typeface="+mn-ea"/>
                <a:cs typeface="+mn-cs"/>
              </a:rPr>
              <a:t>3</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小山看上去却显得那么高，而且靠近路旁的一边是那么陡削。</a:t>
            </a:r>
            <a:endParaRPr lang="en-US" altLang="zh-TW" sz="1200" kern="1200" dirty="0" smtClean="0">
              <a:solidFill>
                <a:schemeClr val="tx1"/>
              </a:solidFill>
              <a:latin typeface="+mn-lt"/>
              <a:ea typeface="+mn-ea"/>
              <a:cs typeface="+mn-cs"/>
            </a:endParaRPr>
          </a:p>
          <a:p>
            <a:r>
              <a:rPr lang="zh-TW" altLang="zh-TW" sz="1200" kern="1200" dirty="0" smtClean="0">
                <a:solidFill>
                  <a:schemeClr val="tx1"/>
                </a:solidFill>
                <a:latin typeface="+mn-lt"/>
                <a:ea typeface="+mn-ea"/>
                <a:cs typeface="+mn-cs"/>
              </a:rPr>
              <a:t>4</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看见宣道师向他走来；一看到他，基督徒不禁羞惭得面红耳赤。</a:t>
            </a:r>
            <a:endParaRPr lang="en-US" altLang="zh-TW" sz="1200" kern="1200" dirty="0" smtClean="0">
              <a:solidFill>
                <a:schemeClr val="tx1"/>
              </a:solidFill>
              <a:latin typeface="+mn-lt"/>
              <a:ea typeface="+mn-ea"/>
              <a:cs typeface="+mn-cs"/>
            </a:endParaRPr>
          </a:p>
          <a:p>
            <a:endParaRPr lang="en-US" altLang="zh-TW" sz="1200" kern="1200" dirty="0" smtClean="0">
              <a:solidFill>
                <a:schemeClr val="tx1"/>
              </a:solidFill>
              <a:latin typeface="+mn-lt"/>
              <a:ea typeface="+mn-ea"/>
              <a:cs typeface="+mn-cs"/>
            </a:endParaRPr>
          </a:p>
          <a:p>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新约全书</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希伯来书</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第</a:t>
            </a:r>
            <a:r>
              <a:rPr lang="en-US" altLang="zh-TW" sz="1200" kern="1200" dirty="0" smtClean="0">
                <a:solidFill>
                  <a:schemeClr val="tx1"/>
                </a:solidFill>
                <a:latin typeface="+mn-lt"/>
                <a:ea typeface="+mn-ea"/>
                <a:cs typeface="+mn-cs"/>
              </a:rPr>
              <a:t>12</a:t>
            </a:r>
            <a:r>
              <a:rPr lang="zh-TW" altLang="en-US" sz="1200" kern="1200" dirty="0" smtClean="0">
                <a:solidFill>
                  <a:schemeClr val="tx1"/>
                </a:solidFill>
                <a:latin typeface="+mn-lt"/>
                <a:ea typeface="+mn-ea"/>
                <a:cs typeface="+mn-cs"/>
              </a:rPr>
              <a:t>章第</a:t>
            </a:r>
            <a:r>
              <a:rPr lang="en-US" altLang="zh-TW" sz="1200" kern="1200" dirty="0" smtClean="0">
                <a:solidFill>
                  <a:schemeClr val="tx1"/>
                </a:solidFill>
                <a:latin typeface="+mn-lt"/>
                <a:ea typeface="+mn-ea"/>
                <a:cs typeface="+mn-cs"/>
              </a:rPr>
              <a:t>25</a:t>
            </a:r>
            <a:r>
              <a:rPr lang="zh-TW" altLang="en-US" sz="1200" kern="1200" dirty="0" smtClean="0">
                <a:solidFill>
                  <a:schemeClr val="tx1"/>
                </a:solidFill>
                <a:latin typeface="+mn-lt"/>
                <a:ea typeface="+mn-ea"/>
                <a:cs typeface="+mn-cs"/>
              </a:rPr>
              <a:t>节。</a:t>
            </a:r>
            <a:endParaRPr lang="en-US" altLang="zh-TW" sz="1200" kern="1200" dirty="0" smtClean="0">
              <a:solidFill>
                <a:schemeClr val="tx1"/>
              </a:solidFill>
              <a:latin typeface="+mn-lt"/>
              <a:ea typeface="+mn-ea"/>
              <a:cs typeface="+mn-cs"/>
            </a:endParaRPr>
          </a:p>
          <a:p>
            <a:r>
              <a:rPr lang="zh-TW" altLang="en-US" dirty="0" smtClean="0"/>
              <a:t>你们总要谨慎，不可弃绝那向你们说话的。</a:t>
            </a:r>
            <a:endParaRPr lang="en-US" altLang="zh-TW" dirty="0" smtClean="0"/>
          </a:p>
          <a:p>
            <a:endParaRPr lang="en-US" altLang="zh-TW" sz="1200" kern="1200" dirty="0" smtClean="0">
              <a:solidFill>
                <a:schemeClr val="tx1"/>
              </a:solidFill>
              <a:latin typeface="+mn-lt"/>
              <a:ea typeface="+mn-ea"/>
              <a:cs typeface="+mn-cs"/>
            </a:endParaRPr>
          </a:p>
          <a:p>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新约全书</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希伯来书</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第</a:t>
            </a:r>
            <a:r>
              <a:rPr lang="en-US" altLang="zh-TW" sz="1200" kern="1200" dirty="0" smtClean="0">
                <a:solidFill>
                  <a:schemeClr val="tx1"/>
                </a:solidFill>
                <a:latin typeface="+mn-lt"/>
                <a:ea typeface="+mn-ea"/>
                <a:cs typeface="+mn-cs"/>
              </a:rPr>
              <a:t>10</a:t>
            </a:r>
            <a:r>
              <a:rPr lang="zh-TW" altLang="en-US" sz="1200" kern="1200" dirty="0" smtClean="0">
                <a:solidFill>
                  <a:schemeClr val="tx1"/>
                </a:solidFill>
                <a:latin typeface="+mn-lt"/>
                <a:ea typeface="+mn-ea"/>
                <a:cs typeface="+mn-cs"/>
              </a:rPr>
              <a:t>章第</a:t>
            </a:r>
            <a:r>
              <a:rPr lang="en-US" altLang="zh-TW" sz="1200" kern="1200" dirty="0" smtClean="0">
                <a:solidFill>
                  <a:schemeClr val="tx1"/>
                </a:solidFill>
                <a:latin typeface="+mn-lt"/>
                <a:ea typeface="+mn-ea"/>
                <a:cs typeface="+mn-cs"/>
              </a:rPr>
              <a:t>38</a:t>
            </a:r>
            <a:r>
              <a:rPr lang="zh-TW" altLang="en-US" sz="1200" kern="1200" dirty="0" smtClean="0">
                <a:solidFill>
                  <a:schemeClr val="tx1"/>
                </a:solidFill>
                <a:latin typeface="+mn-lt"/>
                <a:ea typeface="+mn-ea"/>
                <a:cs typeface="+mn-cs"/>
              </a:rPr>
              <a:t>节。</a:t>
            </a:r>
            <a:endParaRPr lang="en-US" altLang="zh-TW" sz="1200" kern="1200" dirty="0" smtClean="0">
              <a:solidFill>
                <a:schemeClr val="tx1"/>
              </a:solidFill>
              <a:latin typeface="+mn-lt"/>
              <a:ea typeface="+mn-ea"/>
              <a:cs typeface="+mn-cs"/>
            </a:endParaRPr>
          </a:p>
          <a:p>
            <a:endParaRPr lang="en-US" altLang="zh-TW" sz="1200" kern="1200" dirty="0" smtClean="0">
              <a:solidFill>
                <a:schemeClr val="tx1"/>
              </a:solidFill>
              <a:latin typeface="+mn-lt"/>
              <a:ea typeface="+mn-ea"/>
              <a:cs typeface="+mn-cs"/>
            </a:endParaRPr>
          </a:p>
          <a:p>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新约全书</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加拉太书</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第</a:t>
            </a:r>
            <a:r>
              <a:rPr lang="en-US" altLang="zh-TW" sz="1200" kern="1200" dirty="0" smtClean="0">
                <a:solidFill>
                  <a:schemeClr val="tx1"/>
                </a:solidFill>
                <a:latin typeface="+mn-lt"/>
                <a:ea typeface="+mn-ea"/>
                <a:cs typeface="+mn-cs"/>
              </a:rPr>
              <a:t>3</a:t>
            </a:r>
            <a:r>
              <a:rPr lang="zh-TW" altLang="en-US" sz="1200" kern="1200" dirty="0" smtClean="0">
                <a:solidFill>
                  <a:schemeClr val="tx1"/>
                </a:solidFill>
                <a:latin typeface="+mn-lt"/>
                <a:ea typeface="+mn-ea"/>
                <a:cs typeface="+mn-cs"/>
              </a:rPr>
              <a:t>章第</a:t>
            </a:r>
            <a:r>
              <a:rPr lang="en-US" altLang="zh-TW" sz="1200" kern="1200" dirty="0" smtClean="0">
                <a:solidFill>
                  <a:schemeClr val="tx1"/>
                </a:solidFill>
                <a:latin typeface="+mn-lt"/>
                <a:ea typeface="+mn-ea"/>
                <a:cs typeface="+mn-cs"/>
              </a:rPr>
              <a:t>10</a:t>
            </a:r>
            <a:r>
              <a:rPr lang="zh-TW" altLang="en-US" sz="1200" kern="1200" dirty="0" smtClean="0">
                <a:solidFill>
                  <a:schemeClr val="tx1"/>
                </a:solidFill>
                <a:latin typeface="+mn-lt"/>
                <a:ea typeface="+mn-ea"/>
                <a:cs typeface="+mn-cs"/>
              </a:rPr>
              <a:t>节</a:t>
            </a:r>
            <a:endParaRPr lang="en-US" altLang="zh-TW" sz="1200" kern="1200" dirty="0" smtClean="0">
              <a:solidFill>
                <a:schemeClr val="tx1"/>
              </a:solidFill>
              <a:latin typeface="+mn-lt"/>
              <a:ea typeface="+mn-ea"/>
              <a:cs typeface="+mn-cs"/>
            </a:endParaRPr>
          </a:p>
          <a:p>
            <a:r>
              <a:rPr lang="zh-TW" altLang="en-US" sz="1200" kern="1200" dirty="0" smtClean="0">
                <a:solidFill>
                  <a:schemeClr val="tx1"/>
                </a:solidFill>
                <a:latin typeface="+mn-lt"/>
                <a:ea typeface="+mn-ea"/>
                <a:cs typeface="+mn-cs"/>
              </a:rPr>
              <a:t>“凡以行律法为本的，都是被咒诅的。” 因为经上记着，“凡不常照律法书上所 记一切的事去行的，就被咒诅</a:t>
            </a:r>
            <a:r>
              <a:rPr lang="zh-TW" altLang="en-US" sz="1200" kern="1200" baseline="0" dirty="0" smtClean="0">
                <a:solidFill>
                  <a:schemeClr val="tx1"/>
                </a:solidFill>
                <a:latin typeface="+mn-lt"/>
                <a:ea typeface="+mn-ea"/>
                <a:cs typeface="+mn-cs"/>
              </a:rPr>
              <a:t>。”</a:t>
            </a:r>
            <a:endParaRPr lang="en-US" dirty="0" smtClean="0"/>
          </a:p>
          <a:p>
            <a:endParaRPr lang="en-US" dirty="0" smtClean="0"/>
          </a:p>
          <a:p>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新约全书</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马太福音</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第</a:t>
            </a:r>
            <a:r>
              <a:rPr lang="en-US" altLang="zh-TW" sz="1200" kern="1200" dirty="0" smtClean="0">
                <a:solidFill>
                  <a:schemeClr val="tx1"/>
                </a:solidFill>
                <a:latin typeface="+mn-lt"/>
                <a:ea typeface="+mn-ea"/>
                <a:cs typeface="+mn-cs"/>
              </a:rPr>
              <a:t>7</a:t>
            </a:r>
            <a:r>
              <a:rPr lang="zh-TW" altLang="en-US" sz="1200" kern="1200" dirty="0" smtClean="0">
                <a:solidFill>
                  <a:schemeClr val="tx1"/>
                </a:solidFill>
                <a:latin typeface="+mn-lt"/>
                <a:ea typeface="+mn-ea"/>
                <a:cs typeface="+mn-cs"/>
              </a:rPr>
              <a:t>章第</a:t>
            </a:r>
            <a:r>
              <a:rPr lang="en-US" altLang="zh-TW" sz="1200" kern="1200" dirty="0" smtClean="0">
                <a:solidFill>
                  <a:schemeClr val="tx1"/>
                </a:solidFill>
                <a:latin typeface="+mn-lt"/>
                <a:ea typeface="+mn-ea"/>
                <a:cs typeface="+mn-cs"/>
              </a:rPr>
              <a:t>8</a:t>
            </a:r>
            <a:r>
              <a:rPr lang="zh-TW" altLang="en-US" sz="1200" kern="1200" dirty="0" smtClean="0">
                <a:solidFill>
                  <a:schemeClr val="tx1"/>
                </a:solidFill>
                <a:latin typeface="+mn-lt"/>
                <a:ea typeface="+mn-ea"/>
                <a:cs typeface="+mn-cs"/>
              </a:rPr>
              <a:t>节：</a:t>
            </a:r>
          </a:p>
          <a:p>
            <a:r>
              <a:rPr lang="zh-TW" altLang="en-US" sz="1200" kern="1200" dirty="0" smtClean="0">
                <a:solidFill>
                  <a:schemeClr val="tx1"/>
                </a:solidFill>
                <a:latin typeface="+mn-lt"/>
                <a:ea typeface="+mn-ea"/>
                <a:cs typeface="+mn-cs"/>
              </a:rPr>
              <a:t>“因为凡祈求的，就得着；寻找的，就寻见；叩门的，就给他开门。</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9</a:t>
            </a:fld>
            <a:endParaRPr lang="en-US"/>
          </a:p>
        </p:txBody>
      </p:sp>
    </p:spTree>
    <p:extLst>
      <p:ext uri="{BB962C8B-B14F-4D97-AF65-F5344CB8AC3E}">
        <p14:creationId xmlns:p14="http://schemas.microsoft.com/office/powerpoint/2010/main" val="1884180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新约全书</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约翰福音</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第</a:t>
            </a:r>
            <a:r>
              <a:rPr lang="en-US" altLang="zh-TW" sz="1200" kern="1200" dirty="0" smtClean="0">
                <a:solidFill>
                  <a:schemeClr val="tx1"/>
                </a:solidFill>
                <a:latin typeface="+mn-lt"/>
                <a:ea typeface="+mn-ea"/>
                <a:cs typeface="+mn-cs"/>
              </a:rPr>
              <a:t>6</a:t>
            </a:r>
            <a:r>
              <a:rPr lang="zh-TW" altLang="en-US" sz="1200" kern="1200" dirty="0" smtClean="0">
                <a:solidFill>
                  <a:schemeClr val="tx1"/>
                </a:solidFill>
                <a:latin typeface="+mn-lt"/>
                <a:ea typeface="+mn-ea"/>
                <a:cs typeface="+mn-cs"/>
              </a:rPr>
              <a:t>章第</a:t>
            </a:r>
            <a:r>
              <a:rPr lang="en-US" altLang="zh-TW" sz="1200" kern="1200" dirty="0" smtClean="0">
                <a:solidFill>
                  <a:schemeClr val="tx1"/>
                </a:solidFill>
                <a:latin typeface="+mn-lt"/>
                <a:ea typeface="+mn-ea"/>
                <a:cs typeface="+mn-cs"/>
              </a:rPr>
              <a:t>37</a:t>
            </a:r>
            <a:r>
              <a:rPr lang="zh-TW" altLang="en-US" sz="1200" kern="1200" dirty="0" smtClean="0">
                <a:solidFill>
                  <a:schemeClr val="tx1"/>
                </a:solidFill>
                <a:latin typeface="+mn-lt"/>
                <a:ea typeface="+mn-ea"/>
                <a:cs typeface="+mn-cs"/>
              </a:rPr>
              <a:t>节：</a:t>
            </a:r>
          </a:p>
          <a:p>
            <a:r>
              <a:rPr lang="zh-TW" altLang="en-US" sz="1200" kern="1200" dirty="0" smtClean="0">
                <a:solidFill>
                  <a:schemeClr val="tx1"/>
                </a:solidFill>
                <a:latin typeface="+mn-lt"/>
                <a:ea typeface="+mn-ea"/>
                <a:cs typeface="+mn-cs"/>
              </a:rPr>
              <a:t>凡父所赐给我的人，必到我这里来；到我这里来的，我总不丢弃他。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10</a:t>
            </a:fld>
            <a:endParaRPr lang="en-US"/>
          </a:p>
        </p:txBody>
      </p:sp>
    </p:spTree>
    <p:extLst>
      <p:ext uri="{BB962C8B-B14F-4D97-AF65-F5344CB8AC3E}">
        <p14:creationId xmlns:p14="http://schemas.microsoft.com/office/powerpoint/2010/main" val="2390205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11</a:t>
            </a:fld>
            <a:endParaRPr lang="en-US"/>
          </a:p>
        </p:txBody>
      </p:sp>
    </p:spTree>
    <p:extLst>
      <p:ext uri="{BB962C8B-B14F-4D97-AF65-F5344CB8AC3E}">
        <p14:creationId xmlns:p14="http://schemas.microsoft.com/office/powerpoint/2010/main" val="1329972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smtClean="0">
                <a:solidFill>
                  <a:schemeClr val="tx1"/>
                </a:solidFill>
                <a:latin typeface="+mn-lt"/>
                <a:ea typeface="+mn-ea"/>
                <a:cs typeface="+mn-cs"/>
              </a:rPr>
              <a:t>有两个小孩坐在各自的椅子上。大的一个叫做情欲，另外一个叫做耐心。情欲看上去很不高兴；而耐心却很镇静。</a:t>
            </a:r>
            <a:endParaRPr lang="en-US" altLang="zh-TW"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新约全书</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路加福音</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第</a:t>
            </a:r>
            <a:r>
              <a:rPr lang="en-US" altLang="zh-TW" sz="1200" kern="1200" dirty="0" smtClean="0">
                <a:solidFill>
                  <a:schemeClr val="tx1"/>
                </a:solidFill>
                <a:latin typeface="+mn-lt"/>
                <a:ea typeface="+mn-ea"/>
                <a:cs typeface="+mn-cs"/>
              </a:rPr>
              <a:t>16</a:t>
            </a:r>
            <a:r>
              <a:rPr lang="zh-TW" altLang="en-US" sz="1200" kern="1200" dirty="0" smtClean="0">
                <a:solidFill>
                  <a:schemeClr val="tx1"/>
                </a:solidFill>
                <a:latin typeface="+mn-lt"/>
                <a:ea typeface="+mn-ea"/>
                <a:cs typeface="+mn-cs"/>
              </a:rPr>
              <a:t>章第</a:t>
            </a:r>
            <a:r>
              <a:rPr lang="en-US" altLang="zh-TW" sz="1200" kern="1200" dirty="0" smtClean="0">
                <a:solidFill>
                  <a:schemeClr val="tx1"/>
                </a:solidFill>
                <a:latin typeface="+mn-lt"/>
                <a:ea typeface="+mn-ea"/>
                <a:cs typeface="+mn-cs"/>
              </a:rPr>
              <a:t>25</a:t>
            </a:r>
            <a:r>
              <a:rPr lang="zh-TW" altLang="en-US" sz="1200" kern="1200" dirty="0" smtClean="0">
                <a:solidFill>
                  <a:schemeClr val="tx1"/>
                </a:solidFill>
                <a:latin typeface="+mn-lt"/>
                <a:ea typeface="+mn-ea"/>
                <a:cs typeface="+mn-cs"/>
              </a:rPr>
              <a:t>节。</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smtClean="0">
                <a:solidFill>
                  <a:schemeClr val="tx1"/>
                </a:solidFill>
                <a:latin typeface="+mn-lt"/>
                <a:ea typeface="+mn-ea"/>
                <a:cs typeface="+mn-cs"/>
              </a:rPr>
              <a:t>所以对财主们就这样说，“你该回想你生前享过福，拉撒路也受过苦；如今他在这里得安慰，你倒受痛苦</a:t>
            </a:r>
            <a:r>
              <a:rPr lang="en-US" altLang="zh-TW" sz="1200" kern="1200" baseline="30000" dirty="0" smtClean="0">
                <a:solidFill>
                  <a:schemeClr val="tx1"/>
                </a:solidFill>
                <a:latin typeface="+mn-lt"/>
                <a:ea typeface="+mn-ea"/>
                <a:cs typeface="+mn-cs"/>
              </a:rPr>
              <a:t>13</a:t>
            </a:r>
            <a:r>
              <a:rPr lang="zh-TW" altLang="en-US" sz="1200" kern="1200" baseline="0" dirty="0" smtClean="0">
                <a:solidFill>
                  <a:schemeClr val="tx1"/>
                </a:solidFill>
                <a:latin typeface="+mn-lt"/>
                <a:ea typeface="+mn-ea"/>
                <a:cs typeface="+mn-cs"/>
              </a:rPr>
              <a:t>。”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12</a:t>
            </a:fld>
            <a:endParaRPr lang="en-US"/>
          </a:p>
        </p:txBody>
      </p:sp>
    </p:spTree>
    <p:extLst>
      <p:ext uri="{BB962C8B-B14F-4D97-AF65-F5344CB8AC3E}">
        <p14:creationId xmlns:p14="http://schemas.microsoft.com/office/powerpoint/2010/main" val="4180511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离开</a:t>
            </a:r>
            <a:r>
              <a:rPr lang="zh-TW" altLang="en-US" b="1" dirty="0" smtClean="0"/>
              <a:t>解释者的住所</a:t>
            </a:r>
            <a:r>
              <a:rPr lang="zh-CN" altLang="en-US" b="1" dirty="0" smtClean="0"/>
              <a:t>后</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13</a:t>
            </a:fld>
            <a:endParaRPr lang="en-US"/>
          </a:p>
        </p:txBody>
      </p:sp>
    </p:spTree>
    <p:extLst>
      <p:ext uri="{BB962C8B-B14F-4D97-AF65-F5344CB8AC3E}">
        <p14:creationId xmlns:p14="http://schemas.microsoft.com/office/powerpoint/2010/main" val="1557192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旧约全书</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箴言</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第</a:t>
            </a:r>
            <a:r>
              <a:rPr lang="en-US" altLang="zh-TW" sz="1200" kern="1200" dirty="0" smtClean="0">
                <a:solidFill>
                  <a:schemeClr val="tx1"/>
                </a:solidFill>
                <a:latin typeface="+mn-lt"/>
                <a:ea typeface="+mn-ea"/>
                <a:cs typeface="+mn-cs"/>
              </a:rPr>
              <a:t>23</a:t>
            </a:r>
            <a:r>
              <a:rPr lang="zh-TW" altLang="en-US" sz="1200" kern="1200" dirty="0" smtClean="0">
                <a:solidFill>
                  <a:schemeClr val="tx1"/>
                </a:solidFill>
                <a:latin typeface="+mn-lt"/>
                <a:ea typeface="+mn-ea"/>
                <a:cs typeface="+mn-cs"/>
              </a:rPr>
              <a:t>章第</a:t>
            </a:r>
            <a:r>
              <a:rPr lang="en-US" altLang="zh-TW" sz="1200" kern="1200" dirty="0" smtClean="0">
                <a:solidFill>
                  <a:schemeClr val="tx1"/>
                </a:solidFill>
                <a:latin typeface="+mn-lt"/>
                <a:ea typeface="+mn-ea"/>
                <a:cs typeface="+mn-cs"/>
              </a:rPr>
              <a:t>34</a:t>
            </a:r>
            <a:r>
              <a:rPr lang="zh-TW" altLang="en-US" sz="1200" kern="1200" dirty="0" smtClean="0">
                <a:solidFill>
                  <a:schemeClr val="tx1"/>
                </a:solidFill>
                <a:latin typeface="+mn-lt"/>
                <a:ea typeface="+mn-ea"/>
                <a:cs typeface="+mn-cs"/>
              </a:rPr>
              <a:t>节：</a:t>
            </a:r>
          </a:p>
          <a:p>
            <a:r>
              <a:rPr lang="zh-TW" altLang="en-US" sz="1200" kern="1200" dirty="0" smtClean="0">
                <a:solidFill>
                  <a:schemeClr val="tx1"/>
                </a:solidFill>
                <a:latin typeface="+mn-lt"/>
                <a:ea typeface="+mn-ea"/>
                <a:cs typeface="+mn-cs"/>
              </a:rPr>
              <a:t>你必像躺在海中，或像卧在桅杆上。	</a:t>
            </a:r>
          </a:p>
          <a:p>
            <a:endParaRPr lang="en-US" dirty="0" smtClean="0"/>
          </a:p>
          <a:p>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旧约全书</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箴言</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第</a:t>
            </a:r>
            <a:r>
              <a:rPr lang="en-US" altLang="zh-TW" sz="1200" kern="1200" dirty="0" smtClean="0">
                <a:solidFill>
                  <a:schemeClr val="tx1"/>
                </a:solidFill>
                <a:latin typeface="+mn-lt"/>
                <a:ea typeface="+mn-ea"/>
                <a:cs typeface="+mn-cs"/>
              </a:rPr>
              <a:t>6</a:t>
            </a:r>
            <a:r>
              <a:rPr lang="zh-TW" altLang="en-US" sz="1200" kern="1200" dirty="0" smtClean="0">
                <a:solidFill>
                  <a:schemeClr val="tx1"/>
                </a:solidFill>
                <a:latin typeface="+mn-lt"/>
                <a:ea typeface="+mn-ea"/>
                <a:cs typeface="+mn-cs"/>
              </a:rPr>
              <a:t>章第</a:t>
            </a:r>
            <a:r>
              <a:rPr lang="en-US" altLang="zh-TW" sz="1200" kern="1200" dirty="0" smtClean="0">
                <a:solidFill>
                  <a:schemeClr val="tx1"/>
                </a:solidFill>
                <a:latin typeface="+mn-lt"/>
                <a:ea typeface="+mn-ea"/>
                <a:cs typeface="+mn-cs"/>
              </a:rPr>
              <a:t>6</a:t>
            </a:r>
            <a:r>
              <a:rPr lang="zh-TW" altLang="en-US" sz="1200" kern="1200" dirty="0" smtClean="0">
                <a:solidFill>
                  <a:schemeClr val="tx1"/>
                </a:solidFill>
                <a:latin typeface="+mn-lt"/>
                <a:ea typeface="+mn-ea"/>
                <a:cs typeface="+mn-cs"/>
              </a:rPr>
              <a:t>节。</a:t>
            </a:r>
            <a:endParaRPr lang="en-US" dirty="0" smtClean="0"/>
          </a:p>
          <a:p>
            <a:r>
              <a:rPr lang="zh-TW" altLang="en-US" sz="1200" kern="1200" dirty="0" smtClean="0">
                <a:solidFill>
                  <a:schemeClr val="tx1"/>
                </a:solidFill>
                <a:latin typeface="+mn-lt"/>
                <a:ea typeface="+mn-ea"/>
                <a:cs typeface="+mn-cs"/>
              </a:rPr>
              <a:t>“懒惰人哪，你去察看蚂蚁的动作，就可得智慧</a:t>
            </a:r>
            <a:r>
              <a:rPr lang="en-US" altLang="zh-TW" sz="1200" kern="1200" baseline="30000" dirty="0" smtClean="0">
                <a:solidFill>
                  <a:schemeClr val="tx1"/>
                </a:solidFill>
                <a:latin typeface="+mn-lt"/>
                <a:ea typeface="+mn-ea"/>
                <a:cs typeface="+mn-cs"/>
              </a:rPr>
              <a:t>2</a:t>
            </a:r>
            <a:r>
              <a:rPr lang="zh-TW" altLang="en-US" sz="1200" kern="1200" baseline="0" dirty="0" smtClean="0">
                <a:solidFill>
                  <a:schemeClr val="tx1"/>
                </a:solidFill>
                <a:latin typeface="+mn-lt"/>
                <a:ea typeface="+mn-ea"/>
                <a:cs typeface="+mn-cs"/>
              </a:rPr>
              <a:t>。</a:t>
            </a:r>
            <a:endParaRPr lang="en-US" altLang="zh-TW"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zh-TW" altLang="en-US" sz="1200" kern="1200" dirty="0" smtClean="0">
                <a:solidFill>
                  <a:schemeClr val="tx1"/>
                </a:solidFill>
                <a:latin typeface="+mn-lt"/>
                <a:ea typeface="+mn-ea"/>
                <a:cs typeface="+mn-cs"/>
              </a:rPr>
              <a:t>在酣睡中他的小册子从手里掉了下来。</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14</a:t>
            </a:fld>
            <a:endParaRPr lang="en-US"/>
          </a:p>
        </p:txBody>
      </p:sp>
    </p:spTree>
    <p:extLst>
      <p:ext uri="{BB962C8B-B14F-4D97-AF65-F5344CB8AC3E}">
        <p14:creationId xmlns:p14="http://schemas.microsoft.com/office/powerpoint/2010/main" val="18654552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15</a:t>
            </a:fld>
            <a:endParaRPr lang="en-US"/>
          </a:p>
        </p:txBody>
      </p:sp>
    </p:spTree>
    <p:extLst>
      <p:ext uri="{BB962C8B-B14F-4D97-AF65-F5344CB8AC3E}">
        <p14:creationId xmlns:p14="http://schemas.microsoft.com/office/powerpoint/2010/main" val="3466567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smtClean="0">
                <a:solidFill>
                  <a:schemeClr val="tx1"/>
                </a:solidFill>
                <a:latin typeface="+mn-lt"/>
                <a:ea typeface="+mn-ea"/>
                <a:cs typeface="+mn-cs"/>
              </a:rPr>
              <a:t>但是当他正为了他那倒霉的错误行为而 痛哭时，抬头看见前面有一座雄伟的宫殿，它叫做美丽，就在路旁。</a:t>
            </a:r>
            <a:endParaRPr lang="en-US" altLang="zh-TW" sz="1200" kern="1200" dirty="0" smtClean="0">
              <a:solidFill>
                <a:schemeClr val="tx1"/>
              </a:solidFill>
              <a:latin typeface="+mn-lt"/>
              <a:ea typeface="+mn-ea"/>
              <a:cs typeface="+mn-cs"/>
            </a:endParaRPr>
          </a:p>
          <a:p>
            <a:r>
              <a:rPr lang="ja-JP" altLang="en-US" dirty="0" smtClean="0"/>
              <a:t>基督徒</a:t>
            </a:r>
            <a:r>
              <a:rPr lang="zh-TW" altLang="en-US" dirty="0" smtClean="0"/>
              <a:t>看到了把疑惑和胆怯吓退的危险物了（狮子是给锁住了的，但是他看不见铁链）。接着他怕起来，也想照他们的样子退回去，因为他认为前面只有死路一条。</a:t>
            </a:r>
            <a:endParaRPr lang="en-US" altLang="zh-TW" dirty="0" smtClean="0"/>
          </a:p>
          <a:p>
            <a:r>
              <a:rPr lang="zh-TW" altLang="en-US" dirty="0" smtClean="0"/>
              <a:t>名叫警醒的看门说，你的胆量这么小吗？别害怕狮子，因为它们是给锁住了的，故意放在那儿来考验有信心的人</a:t>
            </a:r>
            <a:r>
              <a:rPr lang="en-US" altLang="zh-TW" baseline="30000" dirty="0" smtClean="0"/>
              <a:t>1</a:t>
            </a:r>
            <a:r>
              <a:rPr lang="zh-TW" altLang="en-US" dirty="0" smtClean="0"/>
              <a:t>，同时也可以发现没有信心的人。走在路当中就不会受到伤害。</a:t>
            </a:r>
            <a:endParaRPr lang="en-US" altLang="zh-TW" dirty="0" smtClean="0"/>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16</a:t>
            </a:fld>
            <a:endParaRPr lang="en-US"/>
          </a:p>
        </p:txBody>
      </p:sp>
    </p:spTree>
    <p:extLst>
      <p:ext uri="{BB962C8B-B14F-4D97-AF65-F5344CB8AC3E}">
        <p14:creationId xmlns:p14="http://schemas.microsoft.com/office/powerpoint/2010/main" val="16476524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smtClean="0">
                <a:solidFill>
                  <a:schemeClr val="tx1"/>
                </a:solidFill>
                <a:latin typeface="+mn-lt"/>
                <a:ea typeface="+mn-ea"/>
                <a:cs typeface="+mn-cs"/>
              </a:rPr>
              <a:t>这场恶斗结束以后，基督徒说，我现在要向把我从狮子的嘴里救出来的恩主道谢，要向帮我战胜魔王的恩主道谢。</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17</a:t>
            </a:fld>
            <a:endParaRPr lang="en-US"/>
          </a:p>
        </p:txBody>
      </p:sp>
    </p:spTree>
    <p:extLst>
      <p:ext uri="{BB962C8B-B14F-4D97-AF65-F5344CB8AC3E}">
        <p14:creationId xmlns:p14="http://schemas.microsoft.com/office/powerpoint/2010/main" val="24585186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smtClean="0">
                <a:solidFill>
                  <a:schemeClr val="tx1"/>
                </a:solidFill>
                <a:latin typeface="+mn-lt"/>
                <a:ea typeface="+mn-ea"/>
                <a:cs typeface="+mn-cs"/>
              </a:rPr>
              <a:t>基督徒在这种忧郁的心境中走了好一阵子以后，他觉得好像听见在他前面有一个人的声音说：“我虽然行过死荫的幽谷，也不怕遭害；因为你与我同在</a:t>
            </a:r>
            <a:r>
              <a:rPr lang="en-US" altLang="zh-TW" sz="1200" kern="1200" baseline="30000" dirty="0" smtClean="0">
                <a:solidFill>
                  <a:schemeClr val="tx1"/>
                </a:solidFill>
                <a:latin typeface="+mn-lt"/>
                <a:ea typeface="+mn-ea"/>
                <a:cs typeface="+mn-cs"/>
              </a:rPr>
              <a:t>11</a:t>
            </a:r>
            <a:r>
              <a:rPr lang="zh-TW" altLang="en-US" sz="1200" kern="1200" baseline="0" dirty="0" smtClean="0">
                <a:solidFill>
                  <a:schemeClr val="tx1"/>
                </a:solidFill>
                <a:latin typeface="+mn-lt"/>
                <a:ea typeface="+mn-ea"/>
                <a:cs typeface="+mn-cs"/>
              </a:rPr>
              <a:t>。”</a:t>
            </a:r>
          </a:p>
          <a:p>
            <a:r>
              <a:rPr lang="zh-TW" altLang="en-US" sz="1200" kern="1200" baseline="0" dirty="0" smtClean="0">
                <a:solidFill>
                  <a:schemeClr val="tx1"/>
                </a:solidFill>
                <a:latin typeface="+mn-lt"/>
                <a:ea typeface="+mn-ea"/>
                <a:cs typeface="+mn-cs"/>
              </a:rPr>
              <a:t>然后他感到很愉快，这是由于下面的原因：</a:t>
            </a:r>
            <a:r>
              <a:rPr lang="en-US" altLang="zh-TW" sz="1200" kern="1200" baseline="0" dirty="0" smtClean="0">
                <a:solidFill>
                  <a:schemeClr val="tx1"/>
                </a:solidFill>
                <a:latin typeface="+mn-lt"/>
                <a:ea typeface="+mn-ea"/>
                <a:cs typeface="+mn-cs"/>
              </a:rPr>
              <a:t>——</a:t>
            </a:r>
          </a:p>
          <a:p>
            <a:r>
              <a:rPr lang="zh-TW" altLang="en-US" sz="1200" kern="1200" baseline="0" dirty="0" smtClean="0">
                <a:solidFill>
                  <a:schemeClr val="tx1"/>
                </a:solidFill>
                <a:latin typeface="+mn-lt"/>
                <a:ea typeface="+mn-ea"/>
                <a:cs typeface="+mn-cs"/>
              </a:rPr>
              <a:t>　　第一，因为他从而知道，除他以外，还有敬畏上帝的人在这个山谷里。</a:t>
            </a:r>
          </a:p>
          <a:p>
            <a:r>
              <a:rPr lang="zh-TW" altLang="en-US" sz="1200" kern="1200" baseline="0" dirty="0" smtClean="0">
                <a:solidFill>
                  <a:schemeClr val="tx1"/>
                </a:solidFill>
                <a:latin typeface="+mn-lt"/>
                <a:ea typeface="+mn-ea"/>
                <a:cs typeface="+mn-cs"/>
              </a:rPr>
              <a:t>　　第二，因为他发觉，虽然在黑暗和凄惨的环境中，上帝还跟他们在一起</a:t>
            </a:r>
            <a:r>
              <a:rPr lang="en-US" altLang="zh-TW" sz="1200" kern="1200" baseline="30000" dirty="0" smtClean="0">
                <a:solidFill>
                  <a:schemeClr val="tx1"/>
                </a:solidFill>
                <a:latin typeface="+mn-lt"/>
                <a:ea typeface="+mn-ea"/>
                <a:cs typeface="+mn-cs"/>
              </a:rPr>
              <a:t>12</a:t>
            </a:r>
            <a:r>
              <a:rPr lang="zh-TW" altLang="en-US" sz="1200" kern="1200" baseline="0" dirty="0" smtClean="0">
                <a:solidFill>
                  <a:schemeClr val="tx1"/>
                </a:solidFill>
                <a:latin typeface="+mn-lt"/>
                <a:ea typeface="+mn-ea"/>
                <a:cs typeface="+mn-cs"/>
              </a:rPr>
              <a:t>。那么，他想，岂不是也跟我在一起吗？虽然由于这地方的种种阻碍，我看不见祂跟我在一起。</a:t>
            </a:r>
          </a:p>
          <a:p>
            <a:r>
              <a:rPr lang="zh-TW" altLang="en-US" sz="1200" kern="1200" baseline="0" dirty="0" smtClean="0">
                <a:solidFill>
                  <a:schemeClr val="tx1"/>
                </a:solidFill>
                <a:latin typeface="+mn-lt"/>
                <a:ea typeface="+mn-ea"/>
                <a:cs typeface="+mn-cs"/>
              </a:rPr>
              <a:t>　　第三，因为他希望，要是能够追上他们，以后就有伴侣了。于是他继续走着，他喊叫在他面前走的人，但是那个人不知道怎么回答， 因为他也以为在山谷里只有他自己一个人。过了一会儿天亮了；基督徒就说，上帝“使死荫变为晨光</a:t>
            </a:r>
            <a:r>
              <a:rPr lang="en-US" altLang="zh-TW" sz="1200" kern="1200" baseline="30000" dirty="0" smtClean="0">
                <a:solidFill>
                  <a:schemeClr val="tx1"/>
                </a:solidFill>
                <a:latin typeface="+mn-lt"/>
                <a:ea typeface="+mn-ea"/>
                <a:cs typeface="+mn-cs"/>
              </a:rPr>
              <a:t>13</a:t>
            </a:r>
            <a:r>
              <a:rPr lang="zh-TW" altLang="en-US" sz="1200" kern="1200" baseline="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18</a:t>
            </a:fld>
            <a:endParaRPr lang="en-US"/>
          </a:p>
        </p:txBody>
      </p:sp>
    </p:spTree>
    <p:extLst>
      <p:ext uri="{BB962C8B-B14F-4D97-AF65-F5344CB8AC3E}">
        <p14:creationId xmlns:p14="http://schemas.microsoft.com/office/powerpoint/2010/main" val="3526138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19</a:t>
            </a:fld>
            <a:endParaRPr lang="en-US"/>
          </a:p>
        </p:txBody>
      </p:sp>
    </p:spTree>
    <p:extLst>
      <p:ext uri="{BB962C8B-B14F-4D97-AF65-F5344CB8AC3E}">
        <p14:creationId xmlns:p14="http://schemas.microsoft.com/office/powerpoint/2010/main" val="2308014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20</a:t>
            </a:fld>
            <a:endParaRPr lang="en-US"/>
          </a:p>
        </p:txBody>
      </p:sp>
    </p:spTree>
    <p:extLst>
      <p:ext uri="{BB962C8B-B14F-4D97-AF65-F5344CB8AC3E}">
        <p14:creationId xmlns:p14="http://schemas.microsoft.com/office/powerpoint/2010/main" val="1541656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21</a:t>
            </a:fld>
            <a:endParaRPr lang="en-US"/>
          </a:p>
        </p:txBody>
      </p:sp>
    </p:spTree>
    <p:extLst>
      <p:ext uri="{BB962C8B-B14F-4D97-AF65-F5344CB8AC3E}">
        <p14:creationId xmlns:p14="http://schemas.microsoft.com/office/powerpoint/2010/main" val="1808529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旧约全书</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创世记</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第</a:t>
            </a:r>
            <a:r>
              <a:rPr lang="en-US" altLang="zh-TW" sz="1200" kern="1200" dirty="0" smtClean="0">
                <a:solidFill>
                  <a:schemeClr val="tx1"/>
                </a:solidFill>
                <a:latin typeface="+mn-lt"/>
                <a:ea typeface="+mn-ea"/>
                <a:cs typeface="+mn-cs"/>
              </a:rPr>
              <a:t>19</a:t>
            </a:r>
            <a:r>
              <a:rPr lang="zh-TW" altLang="en-US" sz="1200" kern="1200" dirty="0" smtClean="0">
                <a:solidFill>
                  <a:schemeClr val="tx1"/>
                </a:solidFill>
                <a:latin typeface="+mn-lt"/>
                <a:ea typeface="+mn-ea"/>
                <a:cs typeface="+mn-cs"/>
              </a:rPr>
              <a:t>章第</a:t>
            </a:r>
            <a:r>
              <a:rPr lang="en-US" altLang="zh-TW" sz="1200" kern="1200" dirty="0" smtClean="0">
                <a:solidFill>
                  <a:schemeClr val="tx1"/>
                </a:solidFill>
                <a:latin typeface="+mn-lt"/>
                <a:ea typeface="+mn-ea"/>
                <a:cs typeface="+mn-cs"/>
              </a:rPr>
              <a:t>26</a:t>
            </a:r>
            <a:r>
              <a:rPr lang="zh-TW" altLang="en-US" sz="1200" kern="1200" dirty="0" smtClean="0">
                <a:solidFill>
                  <a:schemeClr val="tx1"/>
                </a:solidFill>
                <a:latin typeface="+mn-lt"/>
                <a:ea typeface="+mn-ea"/>
                <a:cs typeface="+mn-cs"/>
              </a:rPr>
              <a:t>节：</a:t>
            </a:r>
          </a:p>
          <a:p>
            <a:r>
              <a:rPr lang="zh-TW" altLang="en-US" sz="1200" kern="1200" dirty="0" smtClean="0">
                <a:solidFill>
                  <a:schemeClr val="tx1"/>
                </a:solidFill>
                <a:latin typeface="+mn-lt"/>
                <a:ea typeface="+mn-ea"/>
                <a:cs typeface="+mn-cs"/>
              </a:rPr>
              <a:t>罗得的妻子在后边回头一看，就变成了一根盐柱。</a:t>
            </a:r>
            <a:endParaRPr lang="en-US" altLang="zh-TW" sz="1200" kern="1200" dirty="0" smtClean="0">
              <a:solidFill>
                <a:schemeClr val="tx1"/>
              </a:solidFill>
              <a:latin typeface="+mn-lt"/>
              <a:ea typeface="+mn-ea"/>
              <a:cs typeface="+mn-cs"/>
            </a:endParaRPr>
          </a:p>
          <a:p>
            <a:endParaRPr lang="en-US" altLang="zh-TW" sz="1200" kern="1200" dirty="0" smtClean="0">
              <a:solidFill>
                <a:schemeClr val="tx1"/>
              </a:solidFill>
              <a:latin typeface="+mn-lt"/>
              <a:ea typeface="+mn-ea"/>
              <a:cs typeface="+mn-cs"/>
            </a:endParaRPr>
          </a:p>
          <a:p>
            <a:r>
              <a:rPr lang="zh-TW" altLang="en-US" sz="1200" kern="1200" dirty="0" smtClean="0">
                <a:solidFill>
                  <a:schemeClr val="tx1"/>
                </a:solidFill>
                <a:latin typeface="+mn-lt"/>
                <a:ea typeface="+mn-ea"/>
                <a:cs typeface="+mn-cs"/>
              </a:rPr>
              <a:t>基督徒说：啊，我的兄弟！我们在这时候看到这个东西真是适宜。在底马请我们去看金银山之后，让我们看见它，实在再适宜不过了；要是当时我们照他的希望走了过去，就像你所打算的那样，我的兄弟，我们也许就会像这个女人一样，变成供后人观看的展览物了。</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22</a:t>
            </a:fld>
            <a:endParaRPr lang="en-US"/>
          </a:p>
        </p:txBody>
      </p:sp>
    </p:spTree>
    <p:extLst>
      <p:ext uri="{BB962C8B-B14F-4D97-AF65-F5344CB8AC3E}">
        <p14:creationId xmlns:p14="http://schemas.microsoft.com/office/powerpoint/2010/main" val="2867900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23</a:t>
            </a:fld>
            <a:endParaRPr lang="en-US"/>
          </a:p>
        </p:txBody>
      </p:sp>
    </p:spTree>
    <p:extLst>
      <p:ext uri="{BB962C8B-B14F-4D97-AF65-F5344CB8AC3E}">
        <p14:creationId xmlns:p14="http://schemas.microsoft.com/office/powerpoint/2010/main" val="36056163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smtClean="0"/>
              <a:t>忠信就这样死去</a:t>
            </a:r>
            <a:r>
              <a:rPr lang="zh-CN" altLang="en-US" dirty="0" smtClean="0"/>
              <a:t>。</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24</a:t>
            </a:fld>
            <a:endParaRPr lang="en-US"/>
          </a:p>
        </p:txBody>
      </p:sp>
    </p:spTree>
    <p:extLst>
      <p:ext uri="{BB962C8B-B14F-4D97-AF65-F5344CB8AC3E}">
        <p14:creationId xmlns:p14="http://schemas.microsoft.com/office/powerpoint/2010/main" val="9541359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新约全书</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使徒行传</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第</a:t>
            </a:r>
            <a:r>
              <a:rPr lang="en-US" altLang="zh-TW" sz="1200" kern="1200" dirty="0" smtClean="0">
                <a:solidFill>
                  <a:schemeClr val="tx1"/>
                </a:solidFill>
                <a:latin typeface="+mn-lt"/>
                <a:ea typeface="+mn-ea"/>
                <a:cs typeface="+mn-cs"/>
              </a:rPr>
              <a:t>5</a:t>
            </a:r>
            <a:r>
              <a:rPr lang="zh-TW" altLang="en-US" sz="1200" kern="1200" dirty="0" smtClean="0">
                <a:solidFill>
                  <a:schemeClr val="tx1"/>
                </a:solidFill>
                <a:latin typeface="+mn-lt"/>
                <a:ea typeface="+mn-ea"/>
                <a:cs typeface="+mn-cs"/>
              </a:rPr>
              <a:t>章第</a:t>
            </a:r>
            <a:r>
              <a:rPr lang="en-US" altLang="zh-TW" sz="1200" kern="1200" dirty="0" smtClean="0">
                <a:solidFill>
                  <a:schemeClr val="tx1"/>
                </a:solidFill>
                <a:latin typeface="+mn-lt"/>
                <a:ea typeface="+mn-ea"/>
                <a:cs typeface="+mn-cs"/>
              </a:rPr>
              <a:t>1</a:t>
            </a:r>
            <a:r>
              <a:rPr lang="zh-TW" altLang="en-US" sz="1200" kern="1200" dirty="0" smtClean="0">
                <a:solidFill>
                  <a:schemeClr val="tx1"/>
                </a:solidFill>
                <a:latin typeface="+mn-lt"/>
                <a:ea typeface="+mn-ea"/>
                <a:cs typeface="+mn-cs"/>
              </a:rPr>
              <a:t>至</a:t>
            </a:r>
            <a:r>
              <a:rPr lang="en-US" altLang="zh-TW" sz="1200" kern="1200" dirty="0" smtClean="0">
                <a:solidFill>
                  <a:schemeClr val="tx1"/>
                </a:solidFill>
                <a:latin typeface="+mn-lt"/>
                <a:ea typeface="+mn-ea"/>
                <a:cs typeface="+mn-cs"/>
              </a:rPr>
              <a:t>10</a:t>
            </a:r>
            <a:r>
              <a:rPr lang="zh-TW" altLang="en-US" sz="1200" kern="1200" dirty="0" smtClean="0">
                <a:solidFill>
                  <a:schemeClr val="tx1"/>
                </a:solidFill>
                <a:latin typeface="+mn-lt"/>
                <a:ea typeface="+mn-ea"/>
                <a:cs typeface="+mn-cs"/>
              </a:rPr>
              <a:t>节。</a:t>
            </a:r>
            <a:endParaRPr lang="en-US" altLang="zh-TW" sz="1200" kern="1200" dirty="0" smtClean="0">
              <a:solidFill>
                <a:schemeClr val="tx1"/>
              </a:solidFill>
              <a:latin typeface="+mn-lt"/>
              <a:ea typeface="+mn-ea"/>
              <a:cs typeface="+mn-cs"/>
            </a:endParaRPr>
          </a:p>
          <a:p>
            <a:r>
              <a:rPr lang="zh-CHT" altLang="en-US" sz="1200" kern="1200" dirty="0" smtClean="0">
                <a:solidFill>
                  <a:schemeClr val="tx1"/>
                </a:solidFill>
                <a:latin typeface="+mn-lt"/>
                <a:ea typeface="+mn-ea"/>
                <a:cs typeface="+mn-cs"/>
              </a:rPr>
              <a:t>“有一個人，名叫亞拿尼亞，同他的妻子撒非喇賣了田產，把價銀私自留下幾分，他的妻子也知道，其餘的幾分拿來放在使徒腳前。彼得說：“亞拿尼亞，為甚麼撒但充滿了你的心，叫你欺哄聖靈，把田地的價銀私自留下幾分呢？田地還沒有賣，不是你自己的嗎？既賣了，價銀不是你作主嗎？你怎麼心裏起這意念呢？你不是欺哄人，是欺哄神了！”</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25</a:t>
            </a:fld>
            <a:endParaRPr lang="en-US"/>
          </a:p>
        </p:txBody>
      </p:sp>
    </p:spTree>
    <p:extLst>
      <p:ext uri="{BB962C8B-B14F-4D97-AF65-F5344CB8AC3E}">
        <p14:creationId xmlns:p14="http://schemas.microsoft.com/office/powerpoint/2010/main" val="27438246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26</a:t>
            </a:fld>
            <a:endParaRPr lang="en-US"/>
          </a:p>
        </p:txBody>
      </p:sp>
    </p:spTree>
    <p:extLst>
      <p:ext uri="{BB962C8B-B14F-4D97-AF65-F5344CB8AC3E}">
        <p14:creationId xmlns:p14="http://schemas.microsoft.com/office/powerpoint/2010/main" val="31034879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27</a:t>
            </a:fld>
            <a:endParaRPr lang="en-US"/>
          </a:p>
        </p:txBody>
      </p:sp>
    </p:spTree>
    <p:extLst>
      <p:ext uri="{BB962C8B-B14F-4D97-AF65-F5344CB8AC3E}">
        <p14:creationId xmlns:p14="http://schemas.microsoft.com/office/powerpoint/2010/main" val="16903887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HT" sz="1200" kern="1200" dirty="0" smtClean="0">
                <a:solidFill>
                  <a:schemeClr val="tx1"/>
                </a:solidFill>
                <a:latin typeface="+mn-lt"/>
                <a:ea typeface="+mn-ea"/>
                <a:cs typeface="+mn-cs"/>
              </a:rPr>
              <a:t>1688</a:t>
            </a:r>
            <a:r>
              <a:rPr lang="zh-CHT" altLang="en-US" sz="1200" kern="1200" dirty="0" smtClean="0">
                <a:solidFill>
                  <a:schemeClr val="tx1"/>
                </a:solidFill>
                <a:latin typeface="+mn-lt"/>
                <a:ea typeface="+mn-ea"/>
                <a:cs typeface="+mn-cs"/>
              </a:rPr>
              <a:t>年八月，本仁受邀往瑞丁市 （</a:t>
            </a:r>
            <a:r>
              <a:rPr lang="en-US" altLang="zh-CHT" sz="1200" kern="1200" dirty="0" smtClean="0">
                <a:solidFill>
                  <a:schemeClr val="tx1"/>
                </a:solidFill>
                <a:latin typeface="+mn-lt"/>
                <a:ea typeface="+mn-ea"/>
                <a:cs typeface="+mn-cs"/>
              </a:rPr>
              <a:t>Reading</a:t>
            </a:r>
            <a:r>
              <a:rPr lang="zh-CHT" altLang="en-US" sz="1200" kern="1200" dirty="0" smtClean="0">
                <a:solidFill>
                  <a:schemeClr val="tx1"/>
                </a:solidFill>
                <a:latin typeface="+mn-lt"/>
                <a:ea typeface="+mn-ea"/>
                <a:cs typeface="+mn-cs"/>
              </a:rPr>
              <a:t>），為父子間的糾紛調停。本仁冒著傾盆大雨騎馬前往。因淋雨而得了嚴重的普通感冒並且發燒，診治無效，走完了他的路程，進入榮耀中，在世的年日是六十歲。</a:t>
            </a:r>
            <a:endParaRPr lang="en-US" altLang="zh-CHT"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HT"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HT" altLang="en-US" sz="1200" kern="1200" dirty="0" smtClean="0">
                <a:solidFill>
                  <a:schemeClr val="tx1"/>
                </a:solidFill>
                <a:latin typeface="+mn-lt"/>
                <a:ea typeface="+mn-ea"/>
                <a:cs typeface="+mn-cs"/>
              </a:rPr>
              <a:t>約翰</a:t>
            </a:r>
            <a:r>
              <a:rPr lang="en-US" altLang="zh-CHT" sz="1200" kern="1200" dirty="0" smtClean="0">
                <a:solidFill>
                  <a:schemeClr val="tx1"/>
                </a:solidFill>
                <a:latin typeface="+mn-lt"/>
                <a:ea typeface="+mn-ea"/>
                <a:cs typeface="+mn-cs"/>
              </a:rPr>
              <a:t>·</a:t>
            </a:r>
            <a:r>
              <a:rPr lang="zh-CHT" altLang="en-US" sz="1200" kern="1200" dirty="0" smtClean="0">
                <a:solidFill>
                  <a:schemeClr val="tx1"/>
                </a:solidFill>
                <a:latin typeface="+mn-lt"/>
                <a:ea typeface="+mn-ea"/>
                <a:cs typeface="+mn-cs"/>
              </a:rPr>
              <a:t>班揚的墳墓，位於英國倫敦；攝於</a:t>
            </a:r>
            <a:r>
              <a:rPr lang="en-US" altLang="zh-CHT" sz="1200" kern="1200" dirty="0" smtClean="0">
                <a:solidFill>
                  <a:schemeClr val="tx1"/>
                </a:solidFill>
                <a:latin typeface="+mn-lt"/>
                <a:ea typeface="+mn-ea"/>
                <a:cs typeface="+mn-cs"/>
              </a:rPr>
              <a:t>2006</a:t>
            </a:r>
            <a:r>
              <a:rPr lang="zh-CHT" altLang="en-US" sz="1200" kern="1200" dirty="0" smtClean="0">
                <a:solidFill>
                  <a:schemeClr val="tx1"/>
                </a:solidFill>
                <a:latin typeface="+mn-lt"/>
                <a:ea typeface="+mn-ea"/>
                <a:cs typeface="+mn-cs"/>
              </a:rPr>
              <a:t>年</a:t>
            </a:r>
            <a:r>
              <a:rPr lang="en-US" altLang="zh-CHT" sz="1200" kern="1200" dirty="0" smtClean="0">
                <a:solidFill>
                  <a:schemeClr val="tx1"/>
                </a:solidFill>
                <a:latin typeface="+mn-lt"/>
                <a:ea typeface="+mn-ea"/>
                <a:cs typeface="+mn-cs"/>
              </a:rPr>
              <a:t>1</a:t>
            </a:r>
            <a:r>
              <a:rPr lang="zh-CHT" altLang="en-US" sz="1200" kern="1200" dirty="0" smtClean="0">
                <a:solidFill>
                  <a:schemeClr val="tx1"/>
                </a:solidFill>
                <a:latin typeface="+mn-lt"/>
                <a:ea typeface="+mn-ea"/>
                <a:cs typeface="+mn-cs"/>
              </a:rPr>
              <a:t>月</a:t>
            </a:r>
            <a:endParaRPr lang="en-US" altLang="zh-CHT"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28</a:t>
            </a:fld>
            <a:endParaRPr lang="en-US"/>
          </a:p>
        </p:txBody>
      </p:sp>
    </p:spTree>
    <p:extLst>
      <p:ext uri="{BB962C8B-B14F-4D97-AF65-F5344CB8AC3E}">
        <p14:creationId xmlns:p14="http://schemas.microsoft.com/office/powerpoint/2010/main" val="4108646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1"/>
            <a:ext cx="8229600" cy="533400"/>
          </a:xfrm>
        </p:spPr>
        <p:txBody>
          <a:bodyPr anchor="b">
            <a:normAutofit/>
          </a:bodyPr>
          <a:lstStyle>
            <a:lvl1pPr>
              <a:defRPr sz="2000"/>
            </a:lvl1pPr>
          </a:lstStyle>
          <a:p>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E25843EF-32FB-3C4C-892A-AD47C7A3814D}" type="datetime1">
              <a:rPr lang="en-US" smtClean="0"/>
              <a:t>8/21/16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9" name="Freeform 8"/>
          <p:cNvSpPr/>
          <p:nvPr/>
        </p:nvSpPr>
        <p:spPr bwMode="auto">
          <a:xfrm>
            <a:off x="-342900" y="5486400"/>
            <a:ext cx="685800" cy="304800"/>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992209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8001000" cy="4572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914400" y="762000"/>
            <a:ext cx="8000999" cy="594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Freeform 11"/>
          <p:cNvSpPr/>
          <p:nvPr/>
        </p:nvSpPr>
        <p:spPr bwMode="auto">
          <a:xfrm flipV="1">
            <a:off x="-3177" y="228600"/>
            <a:ext cx="914342" cy="43180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152400" y="228600"/>
            <a:ext cx="584978" cy="365125"/>
          </a:xfrm>
        </p:spPr>
        <p:txBody>
          <a:body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3688236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7848600" cy="381000"/>
          </a:xfrm>
        </p:spPr>
        <p:txBody>
          <a:bodyPr anchor="b">
            <a:normAutofit/>
          </a:bodyPr>
          <a:lstStyle>
            <a:lvl1pPr algn="l">
              <a:defRPr sz="2000" b="0" cap="none"/>
            </a:lvl1pPr>
          </a:lstStyle>
          <a:p>
            <a:r>
              <a:rPr lang="en-US" dirty="0" smtClean="0"/>
              <a:t>Click to edit Master title style</a:t>
            </a:r>
            <a:endParaRPr lang="en-US" dirty="0"/>
          </a:p>
        </p:txBody>
      </p:sp>
      <p:sp>
        <p:nvSpPr>
          <p:cNvPr id="3" name="Text Placeholder 2"/>
          <p:cNvSpPr>
            <a:spLocks noGrp="1"/>
          </p:cNvSpPr>
          <p:nvPr>
            <p:ph type="body" idx="1"/>
          </p:nvPr>
        </p:nvSpPr>
        <p:spPr>
          <a:xfrm>
            <a:off x="914400" y="1143000"/>
            <a:ext cx="7848599" cy="48768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CB76368A-66C2-2E48-B89A-14857A52E9E0}" type="datetime1">
              <a:rPr lang="en-US" smtClean="0"/>
              <a:t>8/21/16</a:t>
            </a:fld>
            <a:endParaRPr lang="en-US"/>
          </a:p>
        </p:txBody>
      </p:sp>
      <p:sp>
        <p:nvSpPr>
          <p:cNvPr id="5" name="Footer Placeholder 4"/>
          <p:cNvSpPr>
            <a:spLocks noGrp="1"/>
          </p:cNvSpPr>
          <p:nvPr>
            <p:ph type="ftr" sz="quarter" idx="11"/>
          </p:nvPr>
        </p:nvSpPr>
        <p:spPr>
          <a:xfrm>
            <a:off x="838200" y="6324600"/>
            <a:ext cx="5716488" cy="365125"/>
          </a:xfrm>
          <a:prstGeom prst="rect">
            <a:avLst/>
          </a:prstGeom>
        </p:spPr>
        <p:txBody>
          <a:bodyPr/>
          <a:lstStyle/>
          <a:p>
            <a:endParaRPr lang="en-US" dirty="0"/>
          </a:p>
        </p:txBody>
      </p:sp>
      <p:sp>
        <p:nvSpPr>
          <p:cNvPr id="11" name="Freeform 11"/>
          <p:cNvSpPr/>
          <p:nvPr/>
        </p:nvSpPr>
        <p:spPr bwMode="auto">
          <a:xfrm flipV="1">
            <a:off x="152400" y="609600"/>
            <a:ext cx="685800" cy="381000"/>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228600" y="609600"/>
            <a:ext cx="584978" cy="365125"/>
          </a:xfrm>
        </p:spPr>
        <p:txBody>
          <a:body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1052780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4D04D15F-7AEB-7B4D-8468-F2974B2446C0}" type="datetime1">
              <a:rPr lang="en-US" smtClean="0"/>
              <a:t>8/21/16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780128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7772400" y="6135089"/>
            <a:ext cx="766380" cy="370171"/>
          </a:xfrm>
          <a:prstGeom prst="rect">
            <a:avLst/>
          </a:prstGeom>
        </p:spPr>
        <p:txBody>
          <a:bodyPr/>
          <a:lstStyle/>
          <a:p>
            <a:fld id="{C60EA7DD-CFCA-DE43-A43A-409507E43470}" type="datetime1">
              <a:rPr lang="en-US" smtClean="0"/>
              <a:t>8/21/16</a:t>
            </a:fld>
            <a:endParaRPr lang="en-US"/>
          </a:p>
        </p:txBody>
      </p:sp>
      <p:sp>
        <p:nvSpPr>
          <p:cNvPr id="8" name="Footer Placeholder 7"/>
          <p:cNvSpPr>
            <a:spLocks noGrp="1"/>
          </p:cNvSpPr>
          <p:nvPr>
            <p:ph type="ftr" sz="quarter" idx="11"/>
          </p:nvPr>
        </p:nvSpPr>
        <p:spPr>
          <a:xfrm>
            <a:off x="1942415" y="6135809"/>
            <a:ext cx="5716488" cy="365125"/>
          </a:xfrm>
          <a:prstGeom prst="rect">
            <a:avLst/>
          </a:prstGeom>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796045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7772400" y="6135089"/>
            <a:ext cx="766380" cy="370171"/>
          </a:xfrm>
          <a:prstGeom prst="rect">
            <a:avLst/>
          </a:prstGeom>
        </p:spPr>
        <p:txBody>
          <a:bodyPr/>
          <a:lstStyle/>
          <a:p>
            <a:fld id="{F58351FC-FAAC-7F43-AF1D-00D540D3DB10}" type="datetime1">
              <a:rPr lang="en-US" smtClean="0"/>
              <a:t>8/21/16</a:t>
            </a:fld>
            <a:endParaRPr lang="en-US"/>
          </a:p>
        </p:txBody>
      </p:sp>
      <p:sp>
        <p:nvSpPr>
          <p:cNvPr id="4" name="Footer Placeholder 3"/>
          <p:cNvSpPr>
            <a:spLocks noGrp="1"/>
          </p:cNvSpPr>
          <p:nvPr>
            <p:ph type="ftr" sz="quarter" idx="11"/>
          </p:nvPr>
        </p:nvSpPr>
        <p:spPr>
          <a:xfrm>
            <a:off x="1942415" y="6135809"/>
            <a:ext cx="5716488" cy="365125"/>
          </a:xfrm>
          <a:prstGeom prst="rect">
            <a:avLst/>
          </a:prstGeom>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433797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772400" y="6135089"/>
            <a:ext cx="766380" cy="370171"/>
          </a:xfrm>
          <a:prstGeom prst="rect">
            <a:avLst/>
          </a:prstGeom>
        </p:spPr>
        <p:txBody>
          <a:bodyPr/>
          <a:lstStyle/>
          <a:p>
            <a:fld id="{D317D01A-4C73-2848-82F7-A6AB356C7628}" type="datetime1">
              <a:rPr lang="en-US" smtClean="0"/>
              <a:t>8/21/16</a:t>
            </a:fld>
            <a:endParaRPr lang="en-US"/>
          </a:p>
        </p:txBody>
      </p:sp>
      <p:sp>
        <p:nvSpPr>
          <p:cNvPr id="3" name="Footer Placeholder 2"/>
          <p:cNvSpPr>
            <a:spLocks noGrp="1"/>
          </p:cNvSpPr>
          <p:nvPr>
            <p:ph type="ftr" sz="quarter" idx="11"/>
          </p:nvPr>
        </p:nvSpPr>
        <p:spPr>
          <a:xfrm>
            <a:off x="1942415" y="6135809"/>
            <a:ext cx="5716488" cy="365125"/>
          </a:xfrm>
          <a:prstGeom prst="rect">
            <a:avLst/>
          </a:prstGeom>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913812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3CBA92F0-A3D3-0D49-85B3-ABE1D27F5335}" type="datetime1">
              <a:rPr lang="en-US" smtClean="0"/>
              <a:t>8/21/16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822877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97F24411-8BEB-154A-8F96-923AC81E2EE4}" type="datetime1">
              <a:rPr lang="en-US" smtClean="0"/>
              <a:t>8/21/16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858532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A7236524-5771-F947-803E-F7B0D0349F05}" type="datetime1">
              <a:rPr lang="en-US" smtClean="0"/>
              <a:t>8/21/16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835379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97E11F37-B4B1-9545-A384-A9E615ABA719}" type="datetime1">
              <a:rPr lang="en-US" smtClean="0"/>
              <a:t>8/21/16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51B561C-0023-41A3-B203-BFA2A4A5DADD}"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87889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5CA7B913-B912-3646-92B7-228EB751202B}" type="datetime1">
              <a:rPr lang="en-US" smtClean="0"/>
              <a:t>8/21/16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813225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6B070F87-B737-9747-9F9D-07F142F6093E}" type="datetime1">
              <a:rPr lang="en-US" smtClean="0"/>
              <a:t>8/21/16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24343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0BF24CD7-14B8-AA48-A9C8-BB6C136AA3E1}" type="datetime1">
              <a:rPr lang="en-US" smtClean="0"/>
              <a:t>8/21/16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550532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9F8669FD-82B5-184A-834D-5A037C9A02FD}" type="datetime1">
              <a:rPr lang="en-US" smtClean="0"/>
              <a:t>8/21/16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724219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DBE73974-0331-8545-85A0-D4E55DF93856}" type="datetime1">
              <a:rPr lang="en-US" smtClean="0"/>
              <a:t>8/21/16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7343718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143000" y="228600"/>
            <a:ext cx="7848600" cy="457200"/>
          </a:xfrm>
          <a:prstGeom prst="rect">
            <a:avLst/>
          </a:prstGeom>
        </p:spPr>
        <p:txBody>
          <a:bodyPr vert="horz" lIns="91440" tIns="45720" rIns="91440" bIns="45720" rtlCol="0" anchor="t">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43000" y="838200"/>
            <a:ext cx="7848599" cy="5715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bwMode="gray">
          <a:xfrm>
            <a:off x="457200" y="838200"/>
            <a:ext cx="584978" cy="365125"/>
          </a:xfrm>
          <a:prstGeom prst="rect">
            <a:avLst/>
          </a:prstGeom>
        </p:spPr>
        <p:txBody>
          <a:bodyPr vert="horz" lIns="91440" tIns="45720" rIns="91440" bIns="45720" rtlCol="0" anchor="ctr"/>
          <a:lstStyle>
            <a:lvl1pPr algn="r">
              <a:defRPr sz="2000">
                <a:solidFill>
                  <a:srgbClr val="FEFFFF"/>
                </a:solidFill>
              </a:defRPr>
            </a:lvl1p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11382060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hf hdr="0" ftr="0" dt="0"/>
  <p:txStyles>
    <p:titleStyle>
      <a:lvl1pPr algn="l" defTabSz="457200" rtl="0" eaLnBrk="1" latinLnBrk="0" hangingPunct="1">
        <a:spcBef>
          <a:spcPct val="0"/>
        </a:spcBef>
        <a:buNone/>
        <a:defRPr sz="20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5"/>
          <p:cNvSpPr>
            <a:spLocks noGrp="1" noChangeArrowheads="1"/>
          </p:cNvSpPr>
          <p:nvPr>
            <p:ph type="ctrTitle"/>
          </p:nvPr>
        </p:nvSpPr>
        <p:spPr>
          <a:xfrm>
            <a:off x="838200" y="1752600"/>
            <a:ext cx="7162800" cy="4876799"/>
          </a:xfrm>
        </p:spPr>
        <p:txBody>
          <a:bodyPr anchor="ctr" anchorCtr="0">
            <a:normAutofit/>
          </a:bodyPr>
          <a:lstStyle/>
          <a:p>
            <a:pPr>
              <a:defRPr/>
            </a:pPr>
            <a:r>
              <a:rPr lang="en-US" altLang="zh-CN" sz="2000" dirty="0" smtClean="0">
                <a:ea typeface="+mj-ea"/>
              </a:rPr>
              <a:t>6/5 	</a:t>
            </a:r>
            <a:r>
              <a:rPr lang="zh-CN" altLang="en-US" sz="2000" dirty="0" smtClean="0">
                <a:ea typeface="+mj-ea"/>
              </a:rPr>
              <a:t>马丁</a:t>
            </a:r>
            <a:r>
              <a:rPr lang="en-US" altLang="zh-CN" sz="2000" dirty="0" smtClean="0">
                <a:ea typeface="+mj-ea"/>
              </a:rPr>
              <a:t> </a:t>
            </a:r>
            <a:r>
              <a:rPr lang="zh-CN" altLang="en-US" sz="2000" dirty="0" smtClean="0">
                <a:ea typeface="+mj-ea"/>
              </a:rPr>
              <a:t>路德</a:t>
            </a:r>
            <a:r>
              <a:rPr lang="en-US" altLang="zh-CN" sz="2000" dirty="0" smtClean="0">
                <a:ea typeface="+mj-ea"/>
              </a:rPr>
              <a:t>										</a:t>
            </a:r>
            <a:r>
              <a:rPr lang="zh-CN" altLang="en-US" sz="2000" dirty="0" smtClean="0">
                <a:ea typeface="+mj-ea"/>
              </a:rPr>
              <a:t>陈蓉</a:t>
            </a:r>
            <a:r>
              <a:rPr lang="en-US" altLang="zh-CN" sz="2000" dirty="0" smtClean="0">
                <a:ea typeface="+mj-ea"/>
              </a:rPr>
              <a:t/>
            </a:r>
            <a:br>
              <a:rPr lang="en-US" altLang="zh-CN" sz="2000" dirty="0" smtClean="0">
                <a:ea typeface="+mj-ea"/>
              </a:rPr>
            </a:br>
            <a:r>
              <a:rPr lang="zh-CN" altLang="zh-CN" sz="2000" dirty="0" smtClean="0"/>
              <a:t>6</a:t>
            </a:r>
            <a:r>
              <a:rPr lang="en-US" altLang="zh-CN" sz="2000" dirty="0" smtClean="0"/>
              <a:t>/12	</a:t>
            </a:r>
            <a:r>
              <a:rPr lang="zh-TW" altLang="en-US" sz="2000" dirty="0" smtClean="0"/>
              <a:t>宋尚节</a:t>
            </a:r>
            <a:r>
              <a:rPr lang="en-US" altLang="zh-TW" sz="2000" dirty="0" smtClean="0"/>
              <a:t>											</a:t>
            </a:r>
            <a:r>
              <a:rPr lang="zh-CN" altLang="en-US" sz="2000" dirty="0" smtClean="0"/>
              <a:t>陈洲</a:t>
            </a:r>
            <a:r>
              <a:rPr lang="en-US" altLang="zh-TW" sz="2000" dirty="0" smtClean="0"/>
              <a:t/>
            </a:r>
            <a:br>
              <a:rPr lang="en-US" altLang="zh-TW" sz="2000" dirty="0" smtClean="0"/>
            </a:br>
            <a:r>
              <a:rPr lang="zh-TW" altLang="zh-TW" sz="2000" dirty="0" smtClean="0"/>
              <a:t>6</a:t>
            </a:r>
            <a:r>
              <a:rPr lang="en-US" altLang="zh-TW" sz="2000" dirty="0" smtClean="0"/>
              <a:t>/</a:t>
            </a:r>
            <a:r>
              <a:rPr lang="en-US" altLang="zh-CN" sz="2000" dirty="0" smtClean="0"/>
              <a:t>19	</a:t>
            </a:r>
            <a:r>
              <a:rPr lang="zh-CN" altLang="en-US" sz="2000" dirty="0" smtClean="0"/>
              <a:t>倪柝声</a:t>
            </a:r>
            <a:r>
              <a:rPr lang="en-US" altLang="zh-CN" sz="2000" dirty="0" smtClean="0"/>
              <a:t> 											</a:t>
            </a:r>
            <a:r>
              <a:rPr lang="zh-CN" altLang="en-US" sz="2000" dirty="0" smtClean="0"/>
              <a:t>陈洲</a:t>
            </a:r>
            <a:r>
              <a:rPr lang="en-US" altLang="zh-CN" sz="2000" dirty="0" smtClean="0"/>
              <a:t/>
            </a:r>
            <a:br>
              <a:rPr lang="en-US" altLang="zh-CN" sz="2000" dirty="0" smtClean="0"/>
            </a:br>
            <a:r>
              <a:rPr lang="zh-CN" altLang="zh-CN" sz="2000" dirty="0" smtClean="0"/>
              <a:t>6</a:t>
            </a:r>
            <a:r>
              <a:rPr lang="en-US" altLang="zh-CN" sz="2000" dirty="0" smtClean="0"/>
              <a:t>/26	</a:t>
            </a:r>
            <a:r>
              <a:rPr lang="zh-CN" altLang="en-US" sz="2000" dirty="0" smtClean="0"/>
              <a:t>加尔文</a:t>
            </a:r>
            <a:r>
              <a:rPr lang="en-US" altLang="zh-CN" sz="2000" dirty="0" smtClean="0"/>
              <a:t> 											</a:t>
            </a:r>
            <a:r>
              <a:rPr lang="zh-CN" altLang="en-US" sz="2000" dirty="0" smtClean="0"/>
              <a:t>陈蓉</a:t>
            </a:r>
            <a:r>
              <a:rPr lang="en-US" altLang="zh-CN" sz="2000" dirty="0" smtClean="0"/>
              <a:t/>
            </a:r>
            <a:br>
              <a:rPr lang="en-US" altLang="zh-CN" sz="2000" dirty="0" smtClean="0"/>
            </a:br>
            <a:r>
              <a:rPr lang="zh-CN" altLang="zh-CN" sz="2000" dirty="0" smtClean="0"/>
              <a:t>7</a:t>
            </a:r>
            <a:r>
              <a:rPr lang="en-US" altLang="zh-CN" sz="2000" dirty="0" smtClean="0"/>
              <a:t>/3		No Class</a:t>
            </a:r>
            <a:br>
              <a:rPr lang="en-US" altLang="zh-CN" sz="2000" dirty="0" smtClean="0"/>
            </a:br>
            <a:r>
              <a:rPr lang="zh-CN" altLang="zh-CN" sz="2000" dirty="0" smtClean="0"/>
              <a:t>7</a:t>
            </a:r>
            <a:r>
              <a:rPr lang="en-US" altLang="zh-CN" sz="2000" dirty="0" smtClean="0"/>
              <a:t>/10	</a:t>
            </a:r>
            <a:r>
              <a:rPr lang="zh-CN" altLang="en-US" dirty="0"/>
              <a:t>王</a:t>
            </a:r>
            <a:r>
              <a:rPr lang="zh-CN" altLang="en-US" dirty="0" smtClean="0"/>
              <a:t>明道</a:t>
            </a:r>
            <a:r>
              <a:rPr lang="en-US" altLang="zh-CN" dirty="0" smtClean="0"/>
              <a:t> </a:t>
            </a:r>
            <a:r>
              <a:rPr lang="en-US" altLang="zh-CN" sz="2000" dirty="0" smtClean="0"/>
              <a:t>											</a:t>
            </a:r>
            <a:r>
              <a:rPr lang="zh-CN" altLang="en-US" dirty="0" smtClean="0"/>
              <a:t>陈洲</a:t>
            </a:r>
            <a:r>
              <a:rPr lang="en-US" altLang="zh-CN" sz="2000" dirty="0" smtClean="0"/>
              <a:t/>
            </a:r>
            <a:br>
              <a:rPr lang="en-US" altLang="zh-CN" sz="2000" dirty="0" smtClean="0"/>
            </a:br>
            <a:r>
              <a:rPr lang="zh-CN" altLang="zh-CN" sz="2000" dirty="0" smtClean="0"/>
              <a:t>7</a:t>
            </a:r>
            <a:r>
              <a:rPr lang="en-US" altLang="zh-CN" sz="2000" dirty="0" smtClean="0"/>
              <a:t>/17	</a:t>
            </a:r>
            <a:r>
              <a:rPr lang="zh-CN" altLang="en-US" dirty="0" smtClean="0"/>
              <a:t>戴德生</a:t>
            </a:r>
            <a:r>
              <a:rPr lang="en-US" altLang="zh-CN" sz="2000" dirty="0" smtClean="0"/>
              <a:t>											</a:t>
            </a:r>
            <a:r>
              <a:rPr lang="zh-CN" altLang="en-US" dirty="0" smtClean="0"/>
              <a:t>陈洲</a:t>
            </a:r>
            <a:r>
              <a:rPr lang="en-US" altLang="zh-CN" sz="2000" dirty="0" smtClean="0"/>
              <a:t/>
            </a:r>
            <a:br>
              <a:rPr lang="en-US" altLang="zh-CN" sz="2000" dirty="0" smtClean="0"/>
            </a:br>
            <a:r>
              <a:rPr lang="zh-CN" altLang="zh-CN" sz="2000" dirty="0" smtClean="0"/>
              <a:t>7</a:t>
            </a:r>
            <a:r>
              <a:rPr lang="en-US" altLang="zh-CN" sz="2000" dirty="0" smtClean="0"/>
              <a:t>/24	</a:t>
            </a:r>
            <a:r>
              <a:rPr lang="zh-CN" altLang="en-US" dirty="0"/>
              <a:t>约翰</a:t>
            </a:r>
            <a:r>
              <a:rPr lang="en-US" altLang="zh-CN" dirty="0"/>
              <a:t> </a:t>
            </a:r>
            <a:r>
              <a:rPr lang="zh-CN" altLang="en-US" dirty="0"/>
              <a:t>卫斯</a:t>
            </a:r>
            <a:r>
              <a:rPr lang="zh-CN" altLang="en-US" dirty="0" smtClean="0"/>
              <a:t>理</a:t>
            </a:r>
            <a:r>
              <a:rPr lang="en-US" altLang="zh-CN" sz="2000" dirty="0" smtClean="0"/>
              <a:t>										</a:t>
            </a:r>
            <a:r>
              <a:rPr lang="zh-CN" altLang="en-US" sz="2000" dirty="0" smtClean="0"/>
              <a:t>陈蓉</a:t>
            </a:r>
            <a:r>
              <a:rPr lang="en-US" altLang="zh-CN" sz="2000" dirty="0" smtClean="0"/>
              <a:t/>
            </a:r>
            <a:br>
              <a:rPr lang="en-US" altLang="zh-CN" sz="2000" dirty="0" smtClean="0"/>
            </a:br>
            <a:r>
              <a:rPr lang="zh-CN" altLang="zh-CN" sz="2000" dirty="0" smtClean="0"/>
              <a:t>7</a:t>
            </a:r>
            <a:r>
              <a:rPr lang="en-US" altLang="zh-CN" sz="2000" dirty="0" smtClean="0"/>
              <a:t>/31	No Class									</a:t>
            </a:r>
            <a:br>
              <a:rPr lang="en-US" altLang="zh-CN" sz="2000" dirty="0" smtClean="0"/>
            </a:br>
            <a:r>
              <a:rPr lang="zh-CN" altLang="zh-CN" sz="2000" dirty="0" smtClean="0"/>
              <a:t>8</a:t>
            </a:r>
            <a:r>
              <a:rPr lang="en-US" altLang="zh-CN" sz="2000" dirty="0" smtClean="0"/>
              <a:t>/7		</a:t>
            </a:r>
            <a:r>
              <a:rPr lang="zh-CN" altLang="en-US" dirty="0"/>
              <a:t>芬尼</a:t>
            </a:r>
            <a:r>
              <a:rPr lang="en-US" altLang="zh-CN" dirty="0"/>
              <a:t> </a:t>
            </a:r>
            <a:r>
              <a:rPr lang="zh-CN" altLang="en-US" dirty="0" smtClean="0"/>
              <a:t>克罗斯比</a:t>
            </a:r>
            <a:r>
              <a:rPr lang="en-US" altLang="zh-CN" dirty="0" smtClean="0"/>
              <a:t> 									</a:t>
            </a:r>
            <a:r>
              <a:rPr lang="zh-CN" altLang="en-US" dirty="0" smtClean="0"/>
              <a:t>陈洲</a:t>
            </a:r>
            <a:r>
              <a:rPr lang="en-US" altLang="zh-CN" dirty="0" smtClean="0"/>
              <a:t/>
            </a:r>
            <a:br>
              <a:rPr lang="en-US" altLang="zh-CN" dirty="0" smtClean="0"/>
            </a:br>
            <a:r>
              <a:rPr lang="zh-CN" altLang="zh-CN" sz="2000" dirty="0" smtClean="0"/>
              <a:t>8</a:t>
            </a:r>
            <a:r>
              <a:rPr lang="en-US" altLang="zh-CN" sz="2000" dirty="0" smtClean="0"/>
              <a:t>/14	</a:t>
            </a:r>
            <a:r>
              <a:rPr lang="zh-CN" altLang="en-US" dirty="0" smtClean="0"/>
              <a:t>爱德华兹</a:t>
            </a:r>
            <a:r>
              <a:rPr lang="en-US" altLang="zh-CN" dirty="0" smtClean="0"/>
              <a:t> &amp; </a:t>
            </a:r>
            <a:r>
              <a:rPr lang="zh-CN" altLang="en-US" dirty="0" smtClean="0"/>
              <a:t>穆迪</a:t>
            </a:r>
            <a:r>
              <a:rPr lang="en-US" altLang="zh-CN" sz="2000" dirty="0" smtClean="0"/>
              <a:t>								</a:t>
            </a:r>
            <a:r>
              <a:rPr lang="zh-CN" altLang="en-US" dirty="0" smtClean="0"/>
              <a:t>陈洲</a:t>
            </a:r>
            <a:r>
              <a:rPr lang="zh-CN" altLang="zh-CN" sz="2000" dirty="0" smtClean="0"/>
              <a:t>8</a:t>
            </a:r>
            <a:r>
              <a:rPr lang="en-US" altLang="zh-CN" sz="2000" dirty="0" smtClean="0"/>
              <a:t>/21	</a:t>
            </a:r>
            <a:r>
              <a:rPr lang="zh-CN" altLang="en-US" dirty="0" smtClean="0"/>
              <a:t>约翰</a:t>
            </a:r>
            <a:r>
              <a:rPr lang="en-US" altLang="zh-CN" dirty="0" smtClean="0"/>
              <a:t> </a:t>
            </a:r>
            <a:r>
              <a:rPr lang="zh-CHT" altLang="en-US" dirty="0" smtClean="0"/>
              <a:t>班揚</a:t>
            </a:r>
            <a:r>
              <a:rPr lang="en-US" altLang="zh-CN" sz="2000" dirty="0" smtClean="0"/>
              <a:t>										</a:t>
            </a:r>
            <a:r>
              <a:rPr lang="zh-CN" altLang="en-US" dirty="0"/>
              <a:t>陈洲</a:t>
            </a:r>
            <a:r>
              <a:rPr lang="en-US" altLang="zh-CN" sz="2000" dirty="0" smtClean="0"/>
              <a:t/>
            </a:r>
            <a:br>
              <a:rPr lang="en-US" altLang="zh-CN" sz="2000" dirty="0" smtClean="0"/>
            </a:br>
            <a:r>
              <a:rPr lang="zh-CN" altLang="zh-CN" sz="2000" dirty="0" smtClean="0"/>
              <a:t>8</a:t>
            </a:r>
            <a:r>
              <a:rPr lang="en-US" altLang="zh-CN" sz="2000" dirty="0" smtClean="0"/>
              <a:t>/28	</a:t>
            </a:r>
            <a:r>
              <a:rPr lang="zh-TW" altLang="en-US" dirty="0"/>
              <a:t>奥古斯丁</a:t>
            </a:r>
            <a:r>
              <a:rPr lang="en-US" altLang="zh-CN" sz="2000" dirty="0" smtClean="0"/>
              <a:t>										</a:t>
            </a:r>
            <a:r>
              <a:rPr lang="zh-CN" altLang="en-US" dirty="0" smtClean="0"/>
              <a:t>陈</a:t>
            </a:r>
            <a:r>
              <a:rPr lang="zh-CN" altLang="en-US" dirty="0"/>
              <a:t>洲</a:t>
            </a:r>
            <a:r>
              <a:rPr lang="en-US" altLang="zh-CN" dirty="0"/>
              <a:t/>
            </a:r>
            <a:br>
              <a:rPr lang="en-US" altLang="zh-CN" dirty="0"/>
            </a:br>
            <a:endParaRPr lang="zh-CN" altLang="en-US" sz="2000" dirty="0" smtClean="0">
              <a:ea typeface="+mj-ea"/>
            </a:endParaRPr>
          </a:p>
        </p:txBody>
      </p:sp>
      <p:sp>
        <p:nvSpPr>
          <p:cNvPr id="8" name="Slide Number Placeholder 7"/>
          <p:cNvSpPr>
            <a:spLocks noGrp="1"/>
          </p:cNvSpPr>
          <p:nvPr>
            <p:ph type="sldNum" sz="quarter" idx="12"/>
          </p:nvPr>
        </p:nvSpPr>
        <p:spPr>
          <a:xfrm>
            <a:off x="381000" y="3810000"/>
            <a:ext cx="584978" cy="365125"/>
          </a:xfrm>
        </p:spPr>
        <p:txBody>
          <a:bodyPr/>
          <a:lstStyle/>
          <a:p>
            <a:fld id="{F51B561C-0023-41A3-B203-BFA2A4A5DADD}" type="slidenum">
              <a:rPr lang="en-US" smtClean="0"/>
              <a:pPr/>
              <a:t>1</a:t>
            </a:fld>
            <a:endParaRPr lang="en-US"/>
          </a:p>
        </p:txBody>
      </p:sp>
      <p:sp>
        <p:nvSpPr>
          <p:cNvPr id="5" name="Title 1"/>
          <p:cNvSpPr txBox="1">
            <a:spLocks/>
          </p:cNvSpPr>
          <p:nvPr/>
        </p:nvSpPr>
        <p:spPr>
          <a:xfrm>
            <a:off x="838200" y="381000"/>
            <a:ext cx="8001000" cy="1066800"/>
          </a:xfrm>
          <a:prstGeom prst="rect">
            <a:avLst/>
          </a:prstGeom>
        </p:spPr>
        <p:txBody>
          <a:bodyPr vert="horz" lIns="91440" tIns="45720" rIns="91440" bIns="45720" rtlCol="0" anchor="b">
            <a:normAutofit/>
          </a:bodyPr>
          <a:lstStyle>
            <a:lvl1pPr algn="l" defTabSz="457200" rtl="0" eaLnBrk="1" latinLnBrk="0" hangingPunct="1">
              <a:spcBef>
                <a:spcPct val="0"/>
              </a:spcBef>
              <a:buNone/>
              <a:defRPr sz="20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dirty="0"/>
              <a:t>“从前引导你们、传神之道给你们的人，你们要想念他们，效法他们的信心，留心看他们为人的结局。耶稣基督昨日今日，一直到永远，是一样的”（来</a:t>
            </a:r>
            <a:r>
              <a:rPr lang="en-US" altLang="zh-TW" dirty="0"/>
              <a:t>13∶7-8</a:t>
            </a:r>
            <a:r>
              <a:rPr lang="zh-TW" altLang="en-US" dirty="0"/>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7"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a:t>
            </a:r>
            <a:r>
              <a:rPr lang="en-US" dirty="0" smtClean="0"/>
              <a:t>Bunyan </a:t>
            </a:r>
            <a:r>
              <a:rPr lang="zh-CHT" altLang="en-US" dirty="0" smtClean="0"/>
              <a:t>約翰</a:t>
            </a:r>
            <a:r>
              <a:rPr lang="en-US" altLang="zh-CHT" dirty="0"/>
              <a:t>·</a:t>
            </a:r>
            <a:r>
              <a:rPr lang="zh-CHT" altLang="en-US" dirty="0" smtClean="0"/>
              <a:t>班揚</a:t>
            </a:r>
            <a:r>
              <a:rPr lang="en-US" altLang="zh-CHT" dirty="0" smtClean="0"/>
              <a:t>  </a:t>
            </a:r>
            <a:r>
              <a:rPr lang="en-US" dirty="0"/>
              <a:t>1628年11月28日－1688年8月31日</a:t>
            </a:r>
          </a:p>
        </p:txBody>
      </p:sp>
      <p:pic>
        <p:nvPicPr>
          <p:cNvPr id="5" name="Content Placeholder 4" descr="Bunyan's_Picture_-_Medium_Quality.jpg"/>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1" r="10616" b="-2771"/>
          <a:stretch/>
        </p:blipFill>
        <p:spPr>
          <a:xfrm>
            <a:off x="609601" y="685800"/>
            <a:ext cx="4509476" cy="6172200"/>
          </a:xfrm>
        </p:spPr>
      </p:pic>
      <p:sp>
        <p:nvSpPr>
          <p:cNvPr id="4" name="Slide Number Placeholder 3"/>
          <p:cNvSpPr>
            <a:spLocks noGrp="1"/>
          </p:cNvSpPr>
          <p:nvPr>
            <p:ph type="sldNum" sz="quarter" idx="12"/>
          </p:nvPr>
        </p:nvSpPr>
        <p:spPr/>
        <p:txBody>
          <a:bodyPr/>
          <a:lstStyle/>
          <a:p>
            <a:fld id="{F51B561C-0023-41A3-B203-BFA2A4A5DADD}" type="slidenum">
              <a:rPr lang="en-US" smtClean="0"/>
              <a:pPr/>
              <a:t>2</a:t>
            </a:fld>
            <a:endParaRPr lang="en-US" dirty="0"/>
          </a:p>
        </p:txBody>
      </p:sp>
      <p:sp>
        <p:nvSpPr>
          <p:cNvPr id="6" name="TextBox 5"/>
          <p:cNvSpPr txBox="1"/>
          <p:nvPr/>
        </p:nvSpPr>
        <p:spPr>
          <a:xfrm>
            <a:off x="5105400" y="685800"/>
            <a:ext cx="3886200" cy="5632310"/>
          </a:xfrm>
          <a:prstGeom prst="rect">
            <a:avLst/>
          </a:prstGeom>
          <a:noFill/>
        </p:spPr>
        <p:txBody>
          <a:bodyPr wrap="square" rtlCol="0">
            <a:spAutoFit/>
          </a:bodyPr>
          <a:lstStyle/>
          <a:p>
            <a:r>
              <a:rPr lang="zh-CHT" altLang="en-US" sz="2400" dirty="0"/>
              <a:t>他出身卑微，所受的教育僅使他具備基本的讀說能力</a:t>
            </a:r>
            <a:r>
              <a:rPr lang="zh-CHT" altLang="en-US" sz="2400" dirty="0" smtClean="0"/>
              <a:t>。</a:t>
            </a:r>
            <a:endParaRPr lang="en-US" altLang="zh-CHT" sz="2400" dirty="0" smtClean="0"/>
          </a:p>
          <a:p>
            <a:endParaRPr lang="en-US" altLang="zh-CHT" sz="2400" dirty="0" smtClean="0"/>
          </a:p>
          <a:p>
            <a:r>
              <a:rPr lang="zh-CHT" altLang="en-US" sz="2400" dirty="0"/>
              <a:t>與一位敬虔的女子瑪莉（</a:t>
            </a:r>
            <a:r>
              <a:rPr lang="en-US" altLang="zh-CHT" sz="2400" dirty="0"/>
              <a:t>Mary</a:t>
            </a:r>
            <a:r>
              <a:rPr lang="zh-CHT" altLang="en-US" sz="2400" dirty="0"/>
              <a:t>）</a:t>
            </a:r>
            <a:r>
              <a:rPr lang="zh-CHT" altLang="en-US" sz="2400" dirty="0" smtClean="0"/>
              <a:t>結婚，深受影響。</a:t>
            </a:r>
            <a:endParaRPr lang="en-US" altLang="zh-CHT" sz="2400" dirty="0" smtClean="0"/>
          </a:p>
          <a:p>
            <a:endParaRPr lang="en-US" altLang="zh-CHT" sz="2400" dirty="0" smtClean="0"/>
          </a:p>
          <a:p>
            <a:r>
              <a:rPr lang="zh-CHT" altLang="en-US" sz="2400" dirty="0" smtClean="0"/>
              <a:t>入獄十二年</a:t>
            </a:r>
            <a:r>
              <a:rPr lang="zh-CHT" altLang="en-US" sz="2400" dirty="0"/>
              <a:t>，</a:t>
            </a:r>
            <a:r>
              <a:rPr lang="zh-CHT" altLang="en-US" sz="2400" dirty="0" smtClean="0"/>
              <a:t>寫</a:t>
            </a:r>
            <a:r>
              <a:rPr lang="zh-CN" altLang="en-US" sz="2400" dirty="0" smtClean="0"/>
              <a:t>成</a:t>
            </a:r>
            <a:r>
              <a:rPr lang="en-US" altLang="zh-CHT" sz="2400" dirty="0" smtClean="0"/>
              <a:t>《</a:t>
            </a:r>
            <a:r>
              <a:rPr lang="zh-CHT" altLang="en-US" sz="2400" dirty="0"/>
              <a:t>天路歷程</a:t>
            </a:r>
            <a:r>
              <a:rPr lang="en-US" altLang="zh-CHT" sz="2400" dirty="0" smtClean="0"/>
              <a:t>》</a:t>
            </a:r>
            <a:r>
              <a:rPr lang="en-US" sz="2400" dirty="0"/>
              <a:t>The </a:t>
            </a:r>
            <a:r>
              <a:rPr lang="en-US" sz="2400" dirty="0" smtClean="0"/>
              <a:t>Pilgrim‘s </a:t>
            </a:r>
            <a:r>
              <a:rPr lang="en-US" sz="2400" dirty="0"/>
              <a:t>Progress</a:t>
            </a:r>
            <a:r>
              <a:rPr lang="zh-CN" altLang="en-US" sz="2400" dirty="0" smtClean="0"/>
              <a:t>，分</a:t>
            </a:r>
            <a:r>
              <a:rPr lang="zh-CN" altLang="en-US" sz="2400" dirty="0"/>
              <a:t>上下卷，為史上最廣為</a:t>
            </a:r>
            <a:r>
              <a:rPr lang="zh-CN" altLang="en-US" sz="2400" dirty="0" smtClean="0"/>
              <a:t>人知的宗教寓言文學。</a:t>
            </a:r>
            <a:r>
              <a:rPr lang="zh-TW" altLang="en-US" sz="2400" dirty="0"/>
              <a:t>这本书流传之广，翻译的文字之多，仅次于</a:t>
            </a:r>
            <a:r>
              <a:rPr lang="en-US" altLang="zh-TW" sz="2400" dirty="0"/>
              <a:t>《</a:t>
            </a:r>
            <a:r>
              <a:rPr lang="zh-TW" altLang="en-US" sz="2400" dirty="0"/>
              <a:t>圣经</a:t>
            </a:r>
            <a:r>
              <a:rPr lang="en-US" altLang="zh-TW" sz="2400" dirty="0"/>
              <a:t>》</a:t>
            </a:r>
            <a:r>
              <a:rPr lang="zh-TW" altLang="en-US" sz="2400" dirty="0" smtClean="0"/>
              <a:t>。</a:t>
            </a:r>
            <a:endParaRPr lang="en-US" altLang="zh-CHT" sz="2400" dirty="0"/>
          </a:p>
          <a:p>
            <a:endParaRPr lang="en-US" sz="2400" dirty="0" smtClean="0"/>
          </a:p>
          <a:p>
            <a:r>
              <a:rPr lang="zh-CHT" altLang="en-US" sz="2400" dirty="0"/>
              <a:t>英格蘭基督教作家、佈</a:t>
            </a:r>
            <a:r>
              <a:rPr lang="zh-CHT" altLang="en-US" sz="2400" dirty="0" smtClean="0"/>
              <a:t>道家，浸信教會史上的名牧之一。</a:t>
            </a:r>
            <a:endParaRPr lang="en-US" sz="2400" dirty="0"/>
          </a:p>
        </p:txBody>
      </p:sp>
    </p:spTree>
    <p:extLst>
      <p:ext uri="{BB962C8B-B14F-4D97-AF65-F5344CB8AC3E}">
        <p14:creationId xmlns:p14="http://schemas.microsoft.com/office/powerpoint/2010/main" val="30964131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zh-CN" altLang="en-US" dirty="0" smtClean="0"/>
              <a:t>浪子回头：</a:t>
            </a:r>
            <a:r>
              <a:rPr lang="zh-TW" altLang="en-US" dirty="0" smtClean="0"/>
              <a:t>不</a:t>
            </a:r>
            <a:r>
              <a:rPr lang="zh-TW" altLang="en-US" dirty="0"/>
              <a:t>是我的良善使我为义， 也不是我的邪恶毁坏了我的义，因我的义就是耶稣基督</a:t>
            </a:r>
            <a:endParaRPr lang="en-US" dirty="0"/>
          </a:p>
        </p:txBody>
      </p:sp>
      <p:sp>
        <p:nvSpPr>
          <p:cNvPr id="3" name="Content Placeholder 2"/>
          <p:cNvSpPr>
            <a:spLocks noGrp="1"/>
          </p:cNvSpPr>
          <p:nvPr>
            <p:ph idx="1"/>
          </p:nvPr>
        </p:nvSpPr>
        <p:spPr>
          <a:xfrm>
            <a:off x="914400" y="990600"/>
            <a:ext cx="8000999" cy="5715000"/>
          </a:xfrm>
        </p:spPr>
        <p:txBody>
          <a:bodyPr/>
          <a:lstStyle/>
          <a:p>
            <a:r>
              <a:rPr lang="zh-TW" altLang="en-US" dirty="0"/>
              <a:t>当神开始做工使人认罪时，他常从那个人生活中重大的罪开始</a:t>
            </a:r>
            <a:r>
              <a:rPr lang="zh-TW" altLang="en-US" dirty="0" smtClean="0"/>
              <a:t>。首先</a:t>
            </a:r>
            <a:r>
              <a:rPr lang="zh-TW" altLang="en-US" dirty="0"/>
              <a:t>是</a:t>
            </a:r>
            <a:r>
              <a:rPr lang="zh-TW" altLang="en-US" dirty="0" smtClean="0"/>
              <a:t>他的礼拜天亵渎神灵（</a:t>
            </a:r>
            <a:r>
              <a:rPr lang="zh-CN" altLang="en-US" dirty="0" smtClean="0"/>
              <a:t>不信神）</a:t>
            </a:r>
            <a:r>
              <a:rPr lang="zh-TW" altLang="en-US" dirty="0" smtClean="0"/>
              <a:t>，</a:t>
            </a:r>
            <a:r>
              <a:rPr lang="zh-TW" altLang="en-US" dirty="0"/>
              <a:t>然后是他的咒诅发假誓</a:t>
            </a:r>
            <a:r>
              <a:rPr lang="zh-TW" altLang="en-US" dirty="0" smtClean="0"/>
              <a:t>。</a:t>
            </a:r>
            <a:endParaRPr lang="en-US" altLang="zh-TW" dirty="0" smtClean="0"/>
          </a:p>
          <a:p>
            <a:r>
              <a:rPr lang="zh-TW" altLang="en-US" dirty="0" smtClean="0"/>
              <a:t>认罪</a:t>
            </a:r>
            <a:r>
              <a:rPr lang="zh-CN" altLang="en-US" dirty="0" smtClean="0"/>
              <a:t>后的</a:t>
            </a:r>
            <a:r>
              <a:rPr lang="zh-TW" altLang="en-US" dirty="0" smtClean="0"/>
              <a:t>人试图洗净</a:t>
            </a:r>
            <a:r>
              <a:rPr lang="zh-TW" altLang="en-US" dirty="0"/>
              <a:t>自己的心灵，摆脱某些罪，使自己在神面前更显为义时，</a:t>
            </a:r>
            <a:r>
              <a:rPr lang="zh-TW" altLang="en-US" dirty="0" smtClean="0"/>
              <a:t>圣灵会进一步地告诉</a:t>
            </a:r>
            <a:r>
              <a:rPr lang="zh-TW" altLang="en-US" dirty="0"/>
              <a:t>他，他越试图洁净，就越会看见自己的污秽。 他们的内心越袒露，他们就越会明白</a:t>
            </a:r>
            <a:r>
              <a:rPr lang="zh-TW" altLang="en-US" dirty="0" smtClean="0"/>
              <a:t>，还必须放弃</a:t>
            </a:r>
            <a:r>
              <a:rPr lang="zh-TW" altLang="en-US" dirty="0"/>
              <a:t>自己的努力</a:t>
            </a:r>
            <a:r>
              <a:rPr lang="zh-TW" altLang="en-US" dirty="0" smtClean="0"/>
              <a:t>。</a:t>
            </a:r>
            <a:endParaRPr lang="en-US" altLang="zh-TW" dirty="0" smtClean="0"/>
          </a:p>
          <a:p>
            <a:r>
              <a:rPr lang="zh-TW" altLang="en-US" dirty="0"/>
              <a:t>在自传里他是这样写到自己内心挣扎的结果的：有一天，我正穿过田野，许许多多念头涌进了我的心，我深恐所有的一切都是白费劲。突然，有一句话落进了我的心头：你的义是在天上。顿时，我心灵的眼睛大开，我看见耶稣基督，在神的右边。我顿悟那才是我的义。因此不论我在哪里，不论我作什么，神都没有说他要我的义，而要在他面前的耶稣基督的义。 我更看见，不是我的良善使我为义， 也不是我的邪恶毁坏了我的义，因我的义就是耶稣基督，他昨天、今天、直到永远都是一样</a:t>
            </a:r>
            <a:r>
              <a:rPr lang="zh-TW" altLang="en-US" dirty="0" smtClean="0"/>
              <a:t>。</a:t>
            </a:r>
            <a:endParaRPr lang="en-US" altLang="zh-TW" dirty="0" smtClean="0"/>
          </a:p>
          <a:p>
            <a:r>
              <a:rPr lang="zh-TW" altLang="en-US" dirty="0"/>
              <a:t>至此我的枷锁解开了，我的铁一般牢不可破的苦恼委顿了，我的试探逃之夭夭了。自那时起，神的可畏的话语不再困扰我。我兴高采烈地回到家里，为神的恩典和爱而满心欢喜。</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3</a:t>
            </a:fld>
            <a:endParaRPr lang="en-US" dirty="0"/>
          </a:p>
        </p:txBody>
      </p:sp>
    </p:spTree>
    <p:extLst>
      <p:ext uri="{BB962C8B-B14F-4D97-AF65-F5344CB8AC3E}">
        <p14:creationId xmlns:p14="http://schemas.microsoft.com/office/powerpoint/2010/main" val="40176582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清教徒</a:t>
            </a:r>
            <a:endParaRPr lang="en-US" dirty="0"/>
          </a:p>
        </p:txBody>
      </p:sp>
      <p:sp>
        <p:nvSpPr>
          <p:cNvPr id="3" name="Content Placeholder 2"/>
          <p:cNvSpPr>
            <a:spLocks noGrp="1"/>
          </p:cNvSpPr>
          <p:nvPr>
            <p:ph idx="1"/>
          </p:nvPr>
        </p:nvSpPr>
        <p:spPr>
          <a:xfrm>
            <a:off x="685800" y="762000"/>
            <a:ext cx="8229599" cy="5943600"/>
          </a:xfrm>
        </p:spPr>
        <p:txBody>
          <a:bodyPr/>
          <a:lstStyle/>
          <a:p>
            <a:r>
              <a:rPr lang="zh-TW" altLang="en-US" dirty="0" smtClean="0"/>
              <a:t>法庭判决：</a:t>
            </a:r>
            <a:r>
              <a:rPr lang="zh-TW" altLang="en-US" dirty="0"/>
              <a:t>“ 约翰</a:t>
            </a:r>
            <a:r>
              <a:rPr lang="en-US" altLang="zh-TW" dirty="0"/>
              <a:t>.</a:t>
            </a:r>
            <a:r>
              <a:rPr lang="zh-TW" altLang="en-US" dirty="0"/>
              <a:t>本仁</a:t>
            </a:r>
            <a:r>
              <a:rPr lang="zh-TW" altLang="en-US" dirty="0" smtClean="0"/>
              <a:t>，他</a:t>
            </a:r>
            <a:r>
              <a:rPr lang="zh-TW" altLang="en-US" dirty="0"/>
              <a:t>故意不上教堂（指的是国教教会），不听道，却主持数个非法的秘密聚会，扰乱民心，违反了国王陛下的法律。”	</a:t>
            </a:r>
            <a:r>
              <a:rPr lang="zh-TW" altLang="en-US" dirty="0" smtClean="0"/>
              <a:t>被判</a:t>
            </a:r>
            <a:r>
              <a:rPr lang="zh-TW" altLang="en-US" dirty="0"/>
              <a:t>十二年的监禁。</a:t>
            </a:r>
          </a:p>
          <a:p>
            <a:r>
              <a:rPr lang="zh-TW" altLang="en-US" dirty="0"/>
              <a:t>约翰</a:t>
            </a:r>
            <a:r>
              <a:rPr lang="en-US" altLang="zh-TW" dirty="0"/>
              <a:t>.</a:t>
            </a:r>
            <a:r>
              <a:rPr lang="zh-TW" altLang="en-US" dirty="0" smtClean="0"/>
              <a:t>欧文是</a:t>
            </a:r>
            <a:r>
              <a:rPr lang="zh-CN" altLang="en-US" dirty="0" smtClean="0"/>
              <a:t>当时著名</a:t>
            </a:r>
            <a:r>
              <a:rPr lang="zh-TW" altLang="en-US" dirty="0" smtClean="0"/>
              <a:t>清教徒作家之一。国王听说约翰</a:t>
            </a:r>
            <a:r>
              <a:rPr lang="en-US" altLang="zh-TW" dirty="0"/>
              <a:t>.</a:t>
            </a:r>
            <a:r>
              <a:rPr lang="zh-TW" altLang="en-US" dirty="0"/>
              <a:t>欧文常去听本仁讲道，就问欧文： “我不明白像你这样一个学识广博的人，为什么要去听一个从未受过教育，未受过训练的人讲道。” 约翰</a:t>
            </a:r>
            <a:r>
              <a:rPr lang="en-US" altLang="zh-TW" dirty="0"/>
              <a:t>.</a:t>
            </a:r>
            <a:r>
              <a:rPr lang="zh-TW" altLang="en-US" dirty="0"/>
              <a:t>欧文回答得非常巧妙：“陛下，若我能拥有那补锅匠布道的能力，我宁愿放弃我的知识。” 约翰</a:t>
            </a:r>
            <a:r>
              <a:rPr lang="en-US" altLang="zh-TW" dirty="0"/>
              <a:t>.</a:t>
            </a:r>
            <a:r>
              <a:rPr lang="zh-TW" altLang="en-US" dirty="0"/>
              <a:t>本仁在布道方面的恩赐的确是独一无二的。他能巧妙地抓住听众的</a:t>
            </a:r>
            <a:r>
              <a:rPr lang="zh-TW" altLang="en-US" dirty="0" smtClean="0"/>
              <a:t>心。</a:t>
            </a:r>
            <a:endParaRPr lang="en-US" altLang="zh-TW" dirty="0" smtClean="0"/>
          </a:p>
          <a:p>
            <a:r>
              <a:rPr lang="en-US" altLang="zh-TW" dirty="0"/>
              <a:t>《</a:t>
            </a:r>
            <a:r>
              <a:rPr lang="zh-TW" altLang="en-US" dirty="0"/>
              <a:t>天路历程</a:t>
            </a:r>
            <a:r>
              <a:rPr lang="en-US" altLang="zh-TW" dirty="0"/>
              <a:t>》</a:t>
            </a:r>
            <a:r>
              <a:rPr lang="zh-TW" altLang="en-US" dirty="0" smtClean="0"/>
              <a:t>人们读</a:t>
            </a:r>
            <a:r>
              <a:rPr lang="zh-TW" altLang="en-US" dirty="0"/>
              <a:t>的次数越多，越深入，就越会发现它是如此优美，如此生动地昭示了神圣的真理。书中有许多地方与主耶稣用比喻讲道时的风格很类似。本仁用通俗易懂的方法揭示了深奥的真理</a:t>
            </a:r>
            <a:r>
              <a:rPr lang="zh-TW" altLang="en-US" dirty="0" smtClean="0"/>
              <a:t>。</a:t>
            </a:r>
            <a:endParaRPr lang="en-US" altLang="zh-TW" dirty="0" smtClean="0"/>
          </a:p>
          <a:p>
            <a:r>
              <a:rPr lang="zh-TW" altLang="en-US" dirty="0"/>
              <a:t>第一部分，也是主要部分，讲述的是一个名叫基督徒的人，离开毁灭城，奔向天国</a:t>
            </a:r>
            <a:r>
              <a:rPr lang="zh-TW" altLang="en-US" dirty="0" smtClean="0"/>
              <a:t>城（</a:t>
            </a:r>
            <a:r>
              <a:rPr lang="zh-TW" altLang="en-US" dirty="0">
                <a:solidFill>
                  <a:schemeClr val="tx1"/>
                </a:solidFill>
              </a:rPr>
              <a:t>锡</a:t>
            </a:r>
            <a:r>
              <a:rPr lang="zh-TW" altLang="en-US" dirty="0" smtClean="0">
                <a:solidFill>
                  <a:schemeClr val="tx1"/>
                </a:solidFill>
              </a:rPr>
              <a:t>安山</a:t>
            </a:r>
            <a:r>
              <a:rPr lang="zh-CN" altLang="en-US" dirty="0" smtClean="0">
                <a:solidFill>
                  <a:schemeClr val="tx1"/>
                </a:solidFill>
              </a:rPr>
              <a:t>）</a:t>
            </a:r>
            <a:r>
              <a:rPr lang="zh-TW" altLang="en-US" dirty="0" smtClean="0"/>
              <a:t>。</a:t>
            </a:r>
            <a:r>
              <a:rPr lang="zh-TW" altLang="en-US" dirty="0"/>
              <a:t>这个故事有很大一部分取材于本仁自己的生平，以及他生命中不同时期悔改的历程。他自己生活中经历的许多事在基督徒的天路遭遇中得以反映</a:t>
            </a:r>
            <a:r>
              <a:rPr lang="zh-TW" altLang="en-US" dirty="0" smtClean="0"/>
              <a:t>。</a:t>
            </a:r>
            <a:endParaRPr lang="en-US" altLang="zh-TW" dirty="0" smtClean="0"/>
          </a:p>
          <a:p>
            <a:r>
              <a:rPr lang="zh-TW" altLang="en-US" dirty="0"/>
              <a:t>第二部分，这回</a:t>
            </a:r>
            <a:r>
              <a:rPr lang="zh-TW" altLang="en-US" dirty="0" smtClean="0"/>
              <a:t>主人公是女</a:t>
            </a:r>
            <a:r>
              <a:rPr lang="zh-TW" altLang="en-US" dirty="0"/>
              <a:t>基督徒。他以他在事奉中所见的不同的人和他们的生活作原型，描写了基督徒的妻子和几个邻居的经历</a:t>
            </a:r>
            <a:r>
              <a:rPr lang="zh-TW" altLang="en-US" dirty="0" smtClean="0"/>
              <a:t>。</a:t>
            </a:r>
            <a:endParaRPr lang="zh-TW" alt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4</a:t>
            </a:fld>
            <a:endParaRPr lang="en-US" dirty="0"/>
          </a:p>
        </p:txBody>
      </p:sp>
    </p:spTree>
    <p:extLst>
      <p:ext uri="{BB962C8B-B14F-4D97-AF65-F5344CB8AC3E}">
        <p14:creationId xmlns:p14="http://schemas.microsoft.com/office/powerpoint/2010/main" val="27995507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HT" dirty="0"/>
              <a:t>《</a:t>
            </a:r>
            <a:r>
              <a:rPr lang="zh-CHT" altLang="en-US" dirty="0"/>
              <a:t>天路歷程</a:t>
            </a:r>
            <a:r>
              <a:rPr lang="en-US" altLang="zh-CHT" dirty="0"/>
              <a:t>》</a:t>
            </a:r>
            <a:r>
              <a:rPr lang="en-US" dirty="0"/>
              <a:t>The Pilgrim‘s </a:t>
            </a:r>
            <a:r>
              <a:rPr lang="en-US" dirty="0" smtClean="0"/>
              <a:t>Progress</a:t>
            </a:r>
            <a:r>
              <a:rPr lang="zh-CN" altLang="en-US" dirty="0" smtClean="0"/>
              <a:t>：</a:t>
            </a:r>
            <a:r>
              <a:rPr lang="en-US" altLang="zh-CN" dirty="0" smtClean="0"/>
              <a:t> </a:t>
            </a:r>
            <a:r>
              <a:rPr lang="zh-TW" altLang="en-US" dirty="0" smtClean="0"/>
              <a:t>隐喻使真理显</a:t>
            </a:r>
            <a:r>
              <a:rPr lang="zh-TW" altLang="en-US" dirty="0"/>
              <a:t>露</a:t>
            </a:r>
            <a:endParaRPr lang="en-US" dirty="0"/>
          </a:p>
        </p:txBody>
      </p:sp>
      <p:sp>
        <p:nvSpPr>
          <p:cNvPr id="3" name="Content Placeholder 2"/>
          <p:cNvSpPr>
            <a:spLocks noGrp="1"/>
          </p:cNvSpPr>
          <p:nvPr>
            <p:ph idx="1"/>
          </p:nvPr>
        </p:nvSpPr>
        <p:spPr/>
        <p:txBody>
          <a:bodyPr/>
          <a:lstStyle/>
          <a:p>
            <a:r>
              <a:rPr lang="zh-TW" altLang="en-US" dirty="0"/>
              <a:t>这本书在你的眼前描画出一个人，</a:t>
            </a:r>
            <a:r>
              <a:rPr lang="en-US" altLang="zh-TW" dirty="0"/>
              <a:t> </a:t>
            </a:r>
            <a:r>
              <a:rPr lang="zh-TW" altLang="en-US" dirty="0"/>
              <a:t>他正在把那永久的赏赐找寻。</a:t>
            </a:r>
            <a:r>
              <a:rPr lang="en-US" altLang="zh-TW" dirty="0"/>
              <a:t> </a:t>
            </a:r>
            <a:r>
              <a:rPr lang="zh-TW" altLang="en-US" dirty="0"/>
              <a:t>你会看见他从哪里来，到哪里去；</a:t>
            </a:r>
            <a:r>
              <a:rPr lang="en-US" altLang="zh-TW" dirty="0"/>
              <a:t> </a:t>
            </a:r>
            <a:r>
              <a:rPr lang="zh-TW" altLang="en-US" dirty="0"/>
              <a:t>他撇下什么没有做，他做的又是什么；</a:t>
            </a:r>
            <a:r>
              <a:rPr lang="en-US" altLang="zh-TW" dirty="0"/>
              <a:t> </a:t>
            </a:r>
            <a:r>
              <a:rPr lang="zh-TW" altLang="en-US" dirty="0"/>
              <a:t>你看见他怎样不停地赶着行程，</a:t>
            </a:r>
            <a:r>
              <a:rPr lang="en-US" altLang="zh-TW" dirty="0"/>
              <a:t> </a:t>
            </a:r>
            <a:r>
              <a:rPr lang="zh-TW" altLang="en-US" dirty="0"/>
              <a:t>一直赶到那荣耀的门。</a:t>
            </a:r>
            <a:r>
              <a:rPr lang="en-US" altLang="zh-TW" dirty="0"/>
              <a:t> </a:t>
            </a:r>
            <a:r>
              <a:rPr lang="zh-TW" altLang="en-US" dirty="0"/>
              <a:t>你也会看见那些毕生努力的人们，</a:t>
            </a:r>
            <a:r>
              <a:rPr lang="en-US" altLang="zh-TW" dirty="0"/>
              <a:t> </a:t>
            </a:r>
            <a:r>
              <a:rPr lang="zh-TW" altLang="en-US" dirty="0" smtClean="0"/>
              <a:t>好像那样</a:t>
            </a:r>
            <a:r>
              <a:rPr lang="zh-TW" altLang="en-US" dirty="0"/>
              <a:t>努力</a:t>
            </a:r>
            <a:r>
              <a:rPr lang="zh-TW" altLang="en-US" dirty="0" smtClean="0"/>
              <a:t>做</a:t>
            </a:r>
            <a:r>
              <a:rPr lang="zh-TW" altLang="en-US" dirty="0"/>
              <a:t>，那永远的冠冕就属于他们。</a:t>
            </a:r>
            <a:r>
              <a:rPr lang="en-US" altLang="zh-TW" dirty="0"/>
              <a:t> </a:t>
            </a:r>
            <a:r>
              <a:rPr lang="zh-TW" altLang="en-US" dirty="0"/>
              <a:t>在这里你可以明白为什么，他们</a:t>
            </a:r>
            <a:r>
              <a:rPr lang="zh-TW" altLang="en-US" dirty="0" smtClean="0"/>
              <a:t>的努力白费了。</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5</a:t>
            </a:fld>
            <a:endParaRPr lang="en-US" dirty="0"/>
          </a:p>
        </p:txBody>
      </p:sp>
    </p:spTree>
    <p:extLst>
      <p:ext uri="{BB962C8B-B14F-4D97-AF65-F5344CB8AC3E}">
        <p14:creationId xmlns:p14="http://schemas.microsoft.com/office/powerpoint/2010/main" val="9094614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smtClean="0"/>
              <a:t>洞穴和做梦人</a:t>
            </a:r>
            <a:endParaRPr lang="en-US" dirty="0"/>
          </a:p>
        </p:txBody>
      </p:sp>
      <p:sp>
        <p:nvSpPr>
          <p:cNvPr id="3" name="Content Placeholder 2"/>
          <p:cNvSpPr>
            <a:spLocks noGrp="1"/>
          </p:cNvSpPr>
          <p:nvPr>
            <p:ph idx="1"/>
          </p:nvPr>
        </p:nvSpPr>
        <p:spPr>
          <a:xfrm>
            <a:off x="685800" y="762000"/>
            <a:ext cx="8229599" cy="5943600"/>
          </a:xfrm>
        </p:spPr>
        <p:txBody>
          <a:bodyPr/>
          <a:lstStyle/>
          <a:p>
            <a:r>
              <a:rPr lang="ja-JP" altLang="en-US" dirty="0" smtClean="0"/>
              <a:t>基督徒</a:t>
            </a:r>
            <a:r>
              <a:rPr lang="zh-CN" altLang="en-US" dirty="0" smtClean="0"/>
              <a:t>：</a:t>
            </a:r>
            <a:r>
              <a:rPr lang="zh-TW" altLang="en-US" dirty="0"/>
              <a:t>我已被定罪了， 要死去</a:t>
            </a:r>
            <a:r>
              <a:rPr lang="en-US" altLang="zh-TW" baseline="30000" dirty="0"/>
              <a:t>7</a:t>
            </a:r>
            <a:r>
              <a:rPr lang="zh-TW" altLang="en-US" dirty="0"/>
              <a:t>，将来还要受审判</a:t>
            </a:r>
            <a:r>
              <a:rPr lang="en-US" altLang="zh-TW" baseline="30000" dirty="0"/>
              <a:t>8</a:t>
            </a:r>
            <a:r>
              <a:rPr lang="zh-TW" altLang="en-US" dirty="0"/>
              <a:t>；而我，既不愿意死， 又受不起审判</a:t>
            </a:r>
            <a:r>
              <a:rPr lang="en-US" altLang="zh-TW" baseline="30000" dirty="0"/>
              <a:t>9</a:t>
            </a:r>
            <a:r>
              <a:rPr lang="zh-TW" altLang="en-US" dirty="0" smtClean="0"/>
              <a:t>。</a:t>
            </a:r>
            <a:endParaRPr lang="en-US" altLang="zh-TW" dirty="0" smtClean="0"/>
          </a:p>
          <a:p>
            <a:r>
              <a:rPr lang="zh-TW" altLang="en-US" dirty="0" smtClean="0"/>
              <a:t>宣道师：</a:t>
            </a:r>
            <a:r>
              <a:rPr lang="zh-TW" altLang="en-US" dirty="0"/>
              <a:t>人生既然有这么多的灾难，为什么又不愿意死 呢</a:t>
            </a:r>
            <a:r>
              <a:rPr lang="zh-TW" altLang="en-US" dirty="0" smtClean="0"/>
              <a:t>？</a:t>
            </a:r>
            <a:endParaRPr lang="en-US" altLang="zh-TW" dirty="0" smtClean="0"/>
          </a:p>
          <a:p>
            <a:r>
              <a:rPr lang="ja-JP" altLang="en-US" dirty="0"/>
              <a:t>基督</a:t>
            </a:r>
            <a:r>
              <a:rPr lang="ja-JP" altLang="en-US" dirty="0" smtClean="0"/>
              <a:t>徒</a:t>
            </a:r>
            <a:r>
              <a:rPr lang="zh-CN" altLang="en-US" dirty="0" smtClean="0"/>
              <a:t>：</a:t>
            </a:r>
            <a:r>
              <a:rPr lang="zh-TW" altLang="en-US" dirty="0" smtClean="0"/>
              <a:t>我还没有做好准备到牢狱</a:t>
            </a:r>
            <a:r>
              <a:rPr lang="zh-TW" altLang="en-US" dirty="0"/>
              <a:t>里去，我更没有做好准备去受审判，然后再去受 </a:t>
            </a:r>
            <a:r>
              <a:rPr lang="zh-TW" altLang="en-US" dirty="0" smtClean="0"/>
              <a:t>刑罚。</a:t>
            </a:r>
            <a:endParaRPr lang="en-US" altLang="zh-TW" dirty="0" smtClean="0"/>
          </a:p>
          <a:p>
            <a:r>
              <a:rPr lang="zh-TW" altLang="en-US" dirty="0" smtClean="0"/>
              <a:t>宣道师：不要转移你</a:t>
            </a:r>
            <a:r>
              <a:rPr lang="zh-TW" altLang="en-US" dirty="0"/>
              <a:t>的视线，一直朝着那亮光走去，这样你就能够看见那扇小门；你敲那门的时候，有人会告诉你应该怎么做</a:t>
            </a:r>
            <a:r>
              <a:rPr lang="zh-TW" altLang="en-US" dirty="0" smtClean="0"/>
              <a:t>。</a:t>
            </a:r>
            <a:endParaRPr lang="en-US" altLang="zh-TW" dirty="0" smtClean="0"/>
          </a:p>
          <a:p>
            <a:r>
              <a:rPr lang="zh-TW" altLang="en-US" dirty="0"/>
              <a:t>顽固说：怎么！难道就此撇下我们的朋友和我们舒适的生活吗</a:t>
            </a:r>
            <a:r>
              <a:rPr lang="zh-TW" altLang="en-US" dirty="0" smtClean="0"/>
              <a:t>？</a:t>
            </a:r>
            <a:r>
              <a:rPr lang="zh-TW" altLang="en-US" dirty="0"/>
              <a:t>既然你抛弃世上的一切去追求那些东西，你寻找的究竟是些什么呢？</a:t>
            </a:r>
            <a:endParaRPr lang="en-US" altLang="zh-TW" dirty="0" smtClean="0"/>
          </a:p>
          <a:p>
            <a:r>
              <a:rPr lang="zh-TW" altLang="en-US" dirty="0"/>
              <a:t>基督</a:t>
            </a:r>
            <a:r>
              <a:rPr lang="zh-TW" altLang="en-US" dirty="0" smtClean="0"/>
              <a:t>徒：</a:t>
            </a:r>
            <a:r>
              <a:rPr lang="zh-TW" altLang="en-US" dirty="0"/>
              <a:t>我寻找的是一个不会毁坏、没有玷污、不至消失的产业</a:t>
            </a:r>
            <a:r>
              <a:rPr lang="en-US" altLang="zh-TW" baseline="30000" dirty="0"/>
              <a:t>20</a:t>
            </a:r>
            <a:r>
              <a:rPr lang="zh-TW" altLang="en-US" dirty="0"/>
              <a:t>；它是安安稳稳地存在天上 </a:t>
            </a:r>
            <a:r>
              <a:rPr lang="en-US" altLang="zh-TW" baseline="30000" dirty="0"/>
              <a:t>21</a:t>
            </a:r>
            <a:r>
              <a:rPr lang="zh-TW" altLang="en-US" dirty="0"/>
              <a:t>，在一定的时候会赐给那 些勤勤恳恳寻求它的人</a:t>
            </a:r>
            <a:r>
              <a:rPr lang="zh-TW" altLang="en-US" dirty="0" smtClean="0"/>
              <a:t>。</a:t>
            </a:r>
            <a:endParaRPr lang="en-US" altLang="zh-TW" dirty="0" smtClean="0"/>
          </a:p>
          <a:p>
            <a:r>
              <a:rPr lang="zh-TW" altLang="en-US" dirty="0" smtClean="0"/>
              <a:t>柔顺：我打算跟 </a:t>
            </a:r>
            <a:r>
              <a:rPr lang="zh-TW" altLang="en-US" dirty="0"/>
              <a:t>这位好人一起去，</a:t>
            </a:r>
            <a:r>
              <a:rPr lang="zh-TW" altLang="en-US" dirty="0" smtClean="0"/>
              <a:t>好歹跟他共甘苦吧。</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6</a:t>
            </a:fld>
            <a:endParaRPr lang="en-US" dirty="0"/>
          </a:p>
        </p:txBody>
      </p:sp>
    </p:spTree>
    <p:extLst>
      <p:ext uri="{BB962C8B-B14F-4D97-AF65-F5344CB8AC3E}">
        <p14:creationId xmlns:p14="http://schemas.microsoft.com/office/powerpoint/2010/main" val="1234283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dirty="0"/>
              <a:t>灰 心 沼</a:t>
            </a:r>
            <a:endParaRPr lang="en-US" dirty="0"/>
          </a:p>
        </p:txBody>
      </p:sp>
      <p:sp>
        <p:nvSpPr>
          <p:cNvPr id="3" name="Content Placeholder 2"/>
          <p:cNvSpPr>
            <a:spLocks noGrp="1"/>
          </p:cNvSpPr>
          <p:nvPr>
            <p:ph idx="1"/>
          </p:nvPr>
        </p:nvSpPr>
        <p:spPr/>
        <p:txBody>
          <a:bodyPr/>
          <a:lstStyle/>
          <a:p>
            <a:r>
              <a:rPr lang="zh-TW" altLang="en-US" dirty="0"/>
              <a:t>基督徒，由于他背上的重负，开始往下沉</a:t>
            </a:r>
            <a:r>
              <a:rPr lang="zh-TW" altLang="en-US" dirty="0" smtClean="0"/>
              <a:t>。</a:t>
            </a:r>
            <a:endParaRPr lang="en-US" altLang="zh-TW" dirty="0" smtClean="0"/>
          </a:p>
          <a:p>
            <a:r>
              <a:rPr lang="zh-TW" altLang="en-US" dirty="0" smtClean="0"/>
              <a:t>柔顺：</a:t>
            </a:r>
            <a:r>
              <a:rPr lang="zh-TW" altLang="en-US" dirty="0"/>
              <a:t>啊！邻居基督徒，你在哪儿</a:t>
            </a:r>
            <a:r>
              <a:rPr lang="zh-TW" altLang="en-US" dirty="0" smtClean="0"/>
              <a:t>？</a:t>
            </a:r>
            <a:endParaRPr lang="en-US" altLang="zh-TW" dirty="0" smtClean="0"/>
          </a:p>
          <a:p>
            <a:r>
              <a:rPr lang="zh-TW" altLang="en-US" dirty="0"/>
              <a:t>基督</a:t>
            </a:r>
            <a:r>
              <a:rPr lang="zh-TW" altLang="en-US" dirty="0" smtClean="0"/>
              <a:t>徒：</a:t>
            </a:r>
            <a:r>
              <a:rPr lang="zh-TW" altLang="en-US" dirty="0"/>
              <a:t>真的，我也不知道</a:t>
            </a:r>
            <a:r>
              <a:rPr lang="zh-TW" altLang="en-US" dirty="0" smtClean="0"/>
              <a:t>。</a:t>
            </a:r>
            <a:endParaRPr lang="en-US" altLang="zh-TW" dirty="0" smtClean="0"/>
          </a:p>
          <a:p>
            <a:r>
              <a:rPr lang="zh-TW" altLang="en-US" dirty="0"/>
              <a:t>柔顺听了这句话可生起气来，气愤愤地对他的同伴说，这就是你刚才说了半天的幸福吗？我们刚上路就这么不顺利，从这儿到终点我们还得准备遭遇多少麻烦呢？但愿我能活着离开 这里，你尽管独个儿去占有那个好地方吧</a:t>
            </a:r>
            <a:r>
              <a:rPr lang="zh-TW" altLang="en-US" dirty="0" smtClean="0"/>
              <a:t>。</a:t>
            </a:r>
            <a:endParaRPr lang="en-US" altLang="zh-TW" dirty="0" smtClean="0"/>
          </a:p>
          <a:p>
            <a:r>
              <a:rPr lang="zh-CN" altLang="en-US" dirty="0" smtClean="0"/>
              <a:t>后来</a:t>
            </a:r>
            <a:r>
              <a:rPr lang="zh-TW" altLang="en-US" dirty="0" smtClean="0"/>
              <a:t>我在梦里看见柔顺已经</a:t>
            </a:r>
            <a:r>
              <a:rPr lang="zh-TW" altLang="en-US" dirty="0"/>
              <a:t>回到家里。邻居们都来看他；有的说他及时回来很聪明，有的说他跟基督徒去冒险很傻，另外一些人笑他胆小，说：你既然已经开了头，的确不应该这样没志气，为了一些困难就退却啦。柔顺就这样鬼头鬼脑地处身在他们中间。到最后他变得更无耻了，而他们也就转移了攻击 的对象，在背后嘲骂起基督徒来了。关于柔顺的事，到此为止。</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7</a:t>
            </a:fld>
            <a:endParaRPr lang="en-US" dirty="0"/>
          </a:p>
        </p:txBody>
      </p:sp>
    </p:spTree>
    <p:extLst>
      <p:ext uri="{BB962C8B-B14F-4D97-AF65-F5344CB8AC3E}">
        <p14:creationId xmlns:p14="http://schemas.microsoft.com/office/powerpoint/2010/main" val="35915311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援助</a:t>
            </a:r>
            <a:endParaRPr lang="en-US" dirty="0"/>
          </a:p>
        </p:txBody>
      </p:sp>
      <p:sp>
        <p:nvSpPr>
          <p:cNvPr id="3" name="Content Placeholder 2"/>
          <p:cNvSpPr>
            <a:spLocks noGrp="1"/>
          </p:cNvSpPr>
          <p:nvPr>
            <p:ph idx="1"/>
          </p:nvPr>
        </p:nvSpPr>
        <p:spPr/>
        <p:txBody>
          <a:bodyPr/>
          <a:lstStyle/>
          <a:p>
            <a:r>
              <a:rPr lang="zh-TW" altLang="en-US" dirty="0"/>
              <a:t>基督徒：</a:t>
            </a:r>
            <a:r>
              <a:rPr lang="zh-TW" altLang="en-US" dirty="0" smtClean="0"/>
              <a:t>既然从毁灭城到那边小门得经过这个</a:t>
            </a:r>
            <a:r>
              <a:rPr lang="zh-TW" altLang="en-US" dirty="0"/>
              <a:t>地方，为什么不把这片空地修好，让可怜的旅客们可以安全走路</a:t>
            </a:r>
            <a:r>
              <a:rPr lang="zh-TW" altLang="en-US" dirty="0" smtClean="0"/>
              <a:t>？</a:t>
            </a:r>
            <a:endParaRPr lang="en-US" altLang="zh-TW" dirty="0" smtClean="0"/>
          </a:p>
          <a:p>
            <a:r>
              <a:rPr lang="en-US" dirty="0" smtClean="0"/>
              <a:t>援助</a:t>
            </a:r>
            <a:r>
              <a:rPr lang="zh-CN" altLang="en-US" dirty="0" smtClean="0"/>
              <a:t>：</a:t>
            </a:r>
            <a:r>
              <a:rPr lang="zh-TW" altLang="en-US" dirty="0" smtClean="0"/>
              <a:t>国王的</a:t>
            </a:r>
            <a:r>
              <a:rPr lang="zh-TW" altLang="en-US" dirty="0"/>
              <a:t>命令，的确已经在泥沼中间铺下了相当好而坚 固的石头台阶；可是在这个时候，这地方涌出了那样多的垃圾， 气候改变的时候它就这样，因此那些石级几乎看不见了；或者即使看见了，但是人们由于头昏，一失足就弄得满身泥污，所 以有了石级也并不保险</a:t>
            </a:r>
            <a:r>
              <a:rPr lang="zh-TW" altLang="en-US" dirty="0" smtClean="0"/>
              <a:t>；</a:t>
            </a:r>
            <a:endParaRPr lang="en-US" altLang="zh-TW" dirty="0" smtClean="0"/>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8</a:t>
            </a:fld>
            <a:endParaRPr lang="en-US" dirty="0"/>
          </a:p>
        </p:txBody>
      </p:sp>
    </p:spTree>
    <p:extLst>
      <p:ext uri="{BB962C8B-B14F-4D97-AF65-F5344CB8AC3E}">
        <p14:creationId xmlns:p14="http://schemas.microsoft.com/office/powerpoint/2010/main" val="27045594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b="1" dirty="0"/>
              <a:t>老世故先生</a:t>
            </a:r>
            <a:endParaRPr lang="en-US" dirty="0"/>
          </a:p>
        </p:txBody>
      </p:sp>
      <p:sp>
        <p:nvSpPr>
          <p:cNvPr id="3" name="Content Placeholder 2"/>
          <p:cNvSpPr>
            <a:spLocks noGrp="1"/>
          </p:cNvSpPr>
          <p:nvPr>
            <p:ph idx="1"/>
          </p:nvPr>
        </p:nvSpPr>
        <p:spPr/>
        <p:txBody>
          <a:bodyPr/>
          <a:lstStyle/>
          <a:p>
            <a:r>
              <a:rPr lang="en-US" dirty="0"/>
              <a:t>老世故</a:t>
            </a:r>
            <a:r>
              <a:rPr lang="zh-CN" altLang="en-US" dirty="0"/>
              <a:t>：</a:t>
            </a:r>
            <a:r>
              <a:rPr lang="zh-TW" altLang="en-US" dirty="0"/>
              <a:t>在你 走的这条路上，你还会碰到疲乏、痛苦、饥饿、艰险、无衣无食、</a:t>
            </a:r>
            <a:r>
              <a:rPr lang="zh-CHT" altLang="en-US" dirty="0"/>
              <a:t>死亡，以及其他的一切。</a:t>
            </a:r>
            <a:r>
              <a:rPr lang="zh-TW" altLang="en-US" dirty="0"/>
              <a:t>我就能够指点你达到解除重负</a:t>
            </a:r>
            <a:r>
              <a:rPr lang="zh-CN" altLang="en-US" dirty="0"/>
              <a:t>的</a:t>
            </a:r>
            <a:r>
              <a:rPr lang="zh-TW" altLang="en-US" dirty="0"/>
              <a:t>目的。不但没有危险，你还会得到安全、友谊和满足。那边有个乡村</a:t>
            </a:r>
            <a:r>
              <a:rPr lang="en-US" altLang="zh-TW" dirty="0"/>
              <a:t>——</a:t>
            </a:r>
            <a:r>
              <a:rPr lang="zh-TW" altLang="en-US" dirty="0"/>
              <a:t>叫做道学村，</a:t>
            </a:r>
            <a:r>
              <a:rPr lang="zh-CN" altLang="en-US" dirty="0"/>
              <a:t>住着</a:t>
            </a:r>
            <a:r>
              <a:rPr lang="zh-TW" altLang="en-US" dirty="0"/>
              <a:t>合法</a:t>
            </a:r>
            <a:r>
              <a:rPr lang="zh-CN" altLang="en-US" dirty="0"/>
              <a:t>和</a:t>
            </a:r>
            <a:r>
              <a:rPr lang="ja-JP" altLang="en-US" dirty="0"/>
              <a:t>学礼</a:t>
            </a:r>
            <a:r>
              <a:rPr lang="zh-CN" altLang="en-US" dirty="0"/>
              <a:t>。</a:t>
            </a:r>
            <a:endParaRPr lang="en-US" altLang="zh-CN" dirty="0"/>
          </a:p>
          <a:p>
            <a:r>
              <a:rPr lang="zh-TW" altLang="en-US" dirty="0"/>
              <a:t>基督徒就这样离开了他原来所走的路，转向合法先生的家去求助了。</a:t>
            </a:r>
            <a:endParaRPr lang="en-US" altLang="zh-TW" dirty="0"/>
          </a:p>
          <a:p>
            <a:r>
              <a:rPr lang="zh-TW" altLang="en-US" dirty="0"/>
              <a:t>宣道师：我要把</a:t>
            </a:r>
            <a:r>
              <a:rPr lang="en-US" altLang="zh-TW" dirty="0"/>
              <a:t>《</a:t>
            </a:r>
            <a:r>
              <a:rPr lang="zh-TW" altLang="en-US" dirty="0"/>
              <a:t>圣经</a:t>
            </a:r>
            <a:r>
              <a:rPr lang="en-US" altLang="zh-TW" dirty="0"/>
              <a:t>》</a:t>
            </a:r>
            <a:r>
              <a:rPr lang="zh-TW" altLang="en-US" dirty="0"/>
              <a:t>讲给你听。 ：“你们总要谨慎，不可弃绝那向你们说话的</a:t>
            </a:r>
            <a:r>
              <a:rPr lang="zh-TW" altLang="en-US" dirty="0" smtClean="0"/>
              <a:t>。”</a:t>
            </a:r>
            <a:r>
              <a:rPr lang="zh-TW" altLang="en-US" dirty="0"/>
              <a:t>他还说，“只是义人必因信得生； 他若退后，我心里就不喜欢</a:t>
            </a:r>
            <a:r>
              <a:rPr lang="zh-TW" altLang="en-US" dirty="0" smtClean="0"/>
              <a:t>他</a:t>
            </a:r>
            <a:r>
              <a:rPr lang="zh-CN" altLang="en-US" dirty="0" smtClean="0"/>
              <a:t>”</a:t>
            </a:r>
            <a:endParaRPr lang="en-US" altLang="zh-TW" dirty="0" smtClean="0"/>
          </a:p>
          <a:p>
            <a:r>
              <a:rPr lang="zh-TW" altLang="en-US" dirty="0" smtClean="0"/>
              <a:t>宣道师：</a:t>
            </a:r>
            <a:r>
              <a:rPr lang="zh-CHT" altLang="en-US" dirty="0"/>
              <a:t>你碰到的是</a:t>
            </a:r>
            <a:r>
              <a:rPr lang="zh-CHT" altLang="en-US" dirty="0" smtClean="0"/>
              <a:t>老世故</a:t>
            </a:r>
            <a:r>
              <a:rPr lang="zh-CN" altLang="en-US" dirty="0" smtClean="0"/>
              <a:t>，</a:t>
            </a:r>
            <a:r>
              <a:rPr lang="zh-TW" altLang="en-US" dirty="0"/>
              <a:t>他只喜欢</a:t>
            </a:r>
            <a:r>
              <a:rPr lang="zh-TW" altLang="en-US" dirty="0" smtClean="0"/>
              <a:t>世俗的学说</a:t>
            </a:r>
            <a:r>
              <a:rPr lang="zh-CN" altLang="en-US" dirty="0" smtClean="0"/>
              <a:t>，</a:t>
            </a:r>
            <a:r>
              <a:rPr lang="zh-TW" altLang="en-US" dirty="0" smtClean="0"/>
              <a:t>那</a:t>
            </a:r>
            <a:r>
              <a:rPr lang="zh-TW" altLang="en-US" dirty="0"/>
              <a:t>是他可以逃避</a:t>
            </a:r>
            <a:r>
              <a:rPr lang="zh-TW" altLang="en-US" dirty="0" smtClean="0"/>
              <a:t>十字架的最好办法。合法是一个女奴的儿子。你们不能靠遵守律法而称义。学礼只是个伪</a:t>
            </a:r>
            <a:r>
              <a:rPr lang="zh-TW" altLang="en-US" dirty="0"/>
              <a:t>君子，不能帮助你</a:t>
            </a:r>
            <a:r>
              <a:rPr lang="zh-TW" altLang="en-US" dirty="0" smtClean="0"/>
              <a:t>。</a:t>
            </a:r>
            <a:endParaRPr lang="en-US" altLang="zh-TW" dirty="0" smtClean="0"/>
          </a:p>
          <a:p>
            <a:r>
              <a:rPr lang="zh-TW" altLang="en-US" dirty="0"/>
              <a:t>基督</a:t>
            </a:r>
            <a:r>
              <a:rPr lang="zh-TW" altLang="en-US" dirty="0" smtClean="0"/>
              <a:t>徒：我现在还可</a:t>
            </a:r>
            <a:r>
              <a:rPr lang="zh-TW" altLang="en-US" dirty="0"/>
              <a:t>以往回走，再到小门那儿去吗</a:t>
            </a:r>
            <a:r>
              <a:rPr lang="zh-TW" altLang="en-US" dirty="0" smtClean="0"/>
              <a:t>？</a:t>
            </a:r>
            <a:endParaRPr lang="en-US" altLang="zh-TW" dirty="0" smtClean="0"/>
          </a:p>
          <a:p>
            <a:r>
              <a:rPr lang="zh-TW" altLang="en-US" dirty="0"/>
              <a:t>小门上面写着，“叩门的，</a:t>
            </a:r>
            <a:r>
              <a:rPr lang="zh-TW" altLang="en-US" dirty="0" smtClean="0"/>
              <a:t>就给他开门。</a:t>
            </a:r>
            <a:r>
              <a:rPr lang="zh-TW" altLang="en-US" dirty="0"/>
              <a:t>”</a:t>
            </a:r>
            <a:endParaRPr lang="en-US" altLang="zh-TW"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9</a:t>
            </a:fld>
            <a:endParaRPr lang="en-US" dirty="0"/>
          </a:p>
        </p:txBody>
      </p:sp>
    </p:spTree>
    <p:extLst>
      <p:ext uri="{BB962C8B-B14F-4D97-AF65-F5344CB8AC3E}">
        <p14:creationId xmlns:p14="http://schemas.microsoft.com/office/powerpoint/2010/main" val="10517938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smtClean="0"/>
              <a:t>窄</a:t>
            </a:r>
            <a:r>
              <a:rPr lang="zh-TW" altLang="en-US" dirty="0"/>
              <a:t>路</a:t>
            </a:r>
            <a:endParaRPr lang="en-US" dirty="0"/>
          </a:p>
        </p:txBody>
      </p:sp>
      <p:sp>
        <p:nvSpPr>
          <p:cNvPr id="3" name="Content Placeholder 2"/>
          <p:cNvSpPr>
            <a:spLocks noGrp="1"/>
          </p:cNvSpPr>
          <p:nvPr>
            <p:ph idx="1"/>
          </p:nvPr>
        </p:nvSpPr>
        <p:spPr/>
        <p:txBody>
          <a:bodyPr/>
          <a:lstStyle/>
          <a:p>
            <a:r>
              <a:rPr lang="zh-TW" altLang="en-US" dirty="0"/>
              <a:t>基督徒的脚刚踏进门槛，那个人一把把他拉了进去。基督徒就问，这是什么意思？那个人说，离开这门不远，有一座堡垒由魔王掌管着；在那儿，他和他手下的人对所有到这门前来的人放冷箭，企图不等他们进门就把他们射死。</a:t>
            </a:r>
            <a:endParaRPr lang="en-US" dirty="0"/>
          </a:p>
          <a:p>
            <a:r>
              <a:rPr lang="zh-TW" altLang="en-US" dirty="0" smtClean="0"/>
              <a:t>好心：</a:t>
            </a:r>
            <a:r>
              <a:rPr lang="zh-TW" altLang="en-US" dirty="0"/>
              <a:t>不管到这儿来的人过去的行为怎样，我们对哪一个</a:t>
            </a:r>
            <a:r>
              <a:rPr lang="zh-TW" altLang="en-US" dirty="0" smtClean="0"/>
              <a:t>都不</a:t>
            </a:r>
            <a:r>
              <a:rPr lang="zh-CN" altLang="en-US" dirty="0" smtClean="0"/>
              <a:t>排斥</a:t>
            </a:r>
            <a:r>
              <a:rPr lang="zh-TW" altLang="en-US" dirty="0" smtClean="0"/>
              <a:t>。</a:t>
            </a:r>
            <a:r>
              <a:rPr lang="zh-TW" altLang="en-US" dirty="0"/>
              <a:t>他们“到我这里来的，我总不丢弃他</a:t>
            </a:r>
            <a:r>
              <a:rPr lang="en-US" altLang="zh-TW" baseline="30000" dirty="0"/>
              <a:t>2</a:t>
            </a:r>
            <a:r>
              <a:rPr lang="zh-TW" altLang="en-US" dirty="0"/>
              <a:t>；</a:t>
            </a:r>
            <a:r>
              <a:rPr lang="zh-TW" altLang="en-US" dirty="0" smtClean="0"/>
              <a:t>”</a:t>
            </a:r>
            <a:endParaRPr lang="en-US" altLang="zh-TW" dirty="0" smtClean="0"/>
          </a:p>
          <a:p>
            <a:r>
              <a:rPr lang="zh-TW" altLang="en-US" dirty="0"/>
              <a:t>好心：</a:t>
            </a:r>
            <a:r>
              <a:rPr lang="zh-TW" altLang="en-US" dirty="0" smtClean="0"/>
              <a:t>你看到这</a:t>
            </a:r>
            <a:r>
              <a:rPr lang="zh-TW" altLang="en-US" dirty="0"/>
              <a:t>条狭窄的路吗？这就是你得走的路；这是我们的祖先们，先知们，基督和他的使徒们砌的</a:t>
            </a:r>
            <a:r>
              <a:rPr lang="zh-TW" altLang="en-US" dirty="0" smtClean="0"/>
              <a:t>路。</a:t>
            </a:r>
            <a:endParaRPr lang="en-US" altLang="zh-TW" dirty="0" smtClean="0"/>
          </a:p>
          <a:p>
            <a:r>
              <a:rPr lang="zh-TW" altLang="en-US" dirty="0"/>
              <a:t>基督</a:t>
            </a:r>
            <a:r>
              <a:rPr lang="zh-TW" altLang="en-US" dirty="0" smtClean="0"/>
              <a:t>徒：</a:t>
            </a:r>
            <a:r>
              <a:rPr lang="zh-TW" altLang="en-US" dirty="0"/>
              <a:t>难道没有任何弯道曲径，会使得陌生人迷途吗</a:t>
            </a:r>
            <a:r>
              <a:rPr lang="zh-TW" altLang="en-US" dirty="0" smtClean="0"/>
              <a:t>？</a:t>
            </a:r>
            <a:endParaRPr lang="en-US" altLang="zh-TW" dirty="0" smtClean="0"/>
          </a:p>
          <a:p>
            <a:r>
              <a:rPr lang="zh-TW" altLang="en-US" dirty="0" smtClean="0"/>
              <a:t>好心：</a:t>
            </a:r>
            <a:r>
              <a:rPr lang="zh-TW" altLang="en-US" dirty="0"/>
              <a:t>有，有许多条路都通到这条路上，它们又弯又阔。 不过你就可以凭这个来辨别正路和邪路，只有正的一条又窄又</a:t>
            </a:r>
            <a:r>
              <a:rPr lang="zh-TW" altLang="en-US" dirty="0" smtClean="0"/>
              <a:t>直。</a:t>
            </a:r>
            <a:r>
              <a:rPr lang="zh-TW" altLang="en-US" dirty="0"/>
              <a:t>至于你的负担，在没有到达得救的地方以前，还是安心扛着它吧；因为到了那个地方它自然而然会从你背上 落下来的。</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10</a:t>
            </a:fld>
            <a:endParaRPr lang="en-US" dirty="0"/>
          </a:p>
        </p:txBody>
      </p:sp>
    </p:spTree>
    <p:extLst>
      <p:ext uri="{BB962C8B-B14F-4D97-AF65-F5344CB8AC3E}">
        <p14:creationId xmlns:p14="http://schemas.microsoft.com/office/powerpoint/2010/main" val="24371771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解释者的</a:t>
            </a:r>
            <a:r>
              <a:rPr lang="zh-TW" altLang="en-US" b="1" dirty="0" smtClean="0"/>
              <a:t>住所，</a:t>
            </a:r>
            <a:r>
              <a:rPr lang="zh-TW" altLang="en-US" dirty="0" smtClean="0"/>
              <a:t>律法</a:t>
            </a:r>
            <a:r>
              <a:rPr lang="zh-CN" altLang="en-US" dirty="0" smtClean="0"/>
              <a:t>和</a:t>
            </a:r>
            <a:r>
              <a:rPr lang="zh-TW" altLang="en-US" dirty="0" smtClean="0"/>
              <a:t>福音</a:t>
            </a:r>
            <a:endParaRPr lang="en-US" dirty="0"/>
          </a:p>
        </p:txBody>
      </p:sp>
      <p:sp>
        <p:nvSpPr>
          <p:cNvPr id="3" name="Content Placeholder 2"/>
          <p:cNvSpPr>
            <a:spLocks noGrp="1"/>
          </p:cNvSpPr>
          <p:nvPr>
            <p:ph idx="1"/>
          </p:nvPr>
        </p:nvSpPr>
        <p:spPr/>
        <p:txBody>
          <a:bodyPr>
            <a:normAutofit/>
          </a:bodyPr>
          <a:lstStyle/>
          <a:p>
            <a:r>
              <a:rPr lang="zh-TW" altLang="en-US" dirty="0" smtClean="0"/>
              <a:t>解释</a:t>
            </a:r>
            <a:r>
              <a:rPr lang="zh-TW" altLang="en-US" dirty="0"/>
              <a:t>者吩咐一个人来打扫</a:t>
            </a:r>
            <a:r>
              <a:rPr lang="zh-TW" altLang="en-US" dirty="0" smtClean="0"/>
              <a:t>满是灰尘</a:t>
            </a:r>
            <a:r>
              <a:rPr lang="zh-TW" altLang="en-US" dirty="0"/>
              <a:t>的大客厅</a:t>
            </a:r>
            <a:r>
              <a:rPr lang="zh-TW" altLang="en-US" dirty="0" smtClean="0"/>
              <a:t>；灰尘就在满屋子里飞扬</a:t>
            </a:r>
            <a:r>
              <a:rPr lang="zh-TW" altLang="en-US" dirty="0"/>
              <a:t>，基督徒的喉咙几乎给噎住了。接着解释者对站在旁边的一个少女说，拿点水来洒这房间；这样做了之后，房间就很便当地打扫得干干净净了。</a:t>
            </a:r>
          </a:p>
          <a:p>
            <a:r>
              <a:rPr lang="zh-TW" altLang="en-US" dirty="0" smtClean="0"/>
              <a:t>基督徒说</a:t>
            </a:r>
            <a:r>
              <a:rPr lang="zh-TW" altLang="en-US" dirty="0"/>
              <a:t>，这是什么意思？</a:t>
            </a:r>
          </a:p>
          <a:p>
            <a:r>
              <a:rPr lang="zh-TW" altLang="en-US" dirty="0" smtClean="0"/>
              <a:t>解释者：客厅就等于一个人的</a:t>
            </a:r>
            <a:r>
              <a:rPr lang="zh-TW" altLang="en-US" dirty="0"/>
              <a:t>心；</a:t>
            </a:r>
            <a:r>
              <a:rPr lang="zh-TW" altLang="en-US" dirty="0" smtClean="0"/>
              <a:t>灰尘就等于罪和</a:t>
            </a:r>
            <a:r>
              <a:rPr lang="zh-TW" altLang="en-US" dirty="0"/>
              <a:t>内心的腐败。头一个开始打扫的是律法；但是后来拿水来洒的是福音。刚才你看到第一个人开始打扫的时候，灰尘满屋子飞扬，使他无法打扫得干净，而且你的喉咙几乎给噎住了；这是让你知道，律法，凭它的作用，非但不能洗净心里的罪</a:t>
            </a:r>
            <a:r>
              <a:rPr lang="en-US" altLang="zh-TW" baseline="30000" dirty="0"/>
              <a:t>3</a:t>
            </a:r>
            <a:r>
              <a:rPr lang="zh-TW" altLang="en-US" dirty="0"/>
              <a:t>；反而使它复活，给它力量</a:t>
            </a:r>
            <a:r>
              <a:rPr lang="en-US" altLang="zh-TW" baseline="30000" dirty="0"/>
              <a:t>4</a:t>
            </a:r>
            <a:r>
              <a:rPr lang="zh-TW" altLang="en-US" dirty="0"/>
              <a:t>，使它在心灵里扩大起来</a:t>
            </a:r>
            <a:r>
              <a:rPr lang="en-US" altLang="zh-TW" baseline="30000" dirty="0"/>
              <a:t>5</a:t>
            </a:r>
            <a:r>
              <a:rPr lang="zh-TW" altLang="en-US" dirty="0"/>
              <a:t>；虽然律法能发现罪恶并禁止罪恶，但是没有力量克服它。</a:t>
            </a:r>
          </a:p>
          <a:p>
            <a:r>
              <a:rPr lang="zh-TW" altLang="en-US" dirty="0" smtClean="0"/>
              <a:t>你还看到那</a:t>
            </a:r>
            <a:r>
              <a:rPr lang="zh-TW" altLang="en-US" dirty="0"/>
              <a:t>少女在房间里洒水后打扫起来就方便多了；这表示福音在心灵里起了良好、宝贵</a:t>
            </a:r>
            <a:r>
              <a:rPr lang="zh-TW" altLang="en-US" dirty="0" smtClean="0"/>
              <a:t>的作用</a:t>
            </a:r>
            <a:r>
              <a:rPr lang="zh-TW" altLang="en-US" dirty="0"/>
              <a:t>。</a:t>
            </a:r>
            <a:r>
              <a:rPr lang="zh-TW" altLang="en-US" dirty="0" smtClean="0"/>
              <a:t>水洒在地</a:t>
            </a:r>
            <a:r>
              <a:rPr lang="zh-TW" altLang="en-US" dirty="0"/>
              <a:t>板上使灰尘</a:t>
            </a:r>
            <a:r>
              <a:rPr lang="zh-TW" altLang="en-US" dirty="0" smtClean="0"/>
              <a:t>落下来那样，</a:t>
            </a:r>
            <a:r>
              <a:rPr lang="zh-TW" altLang="en-US" dirty="0"/>
              <a:t>罪给制胜了</a:t>
            </a:r>
            <a:r>
              <a:rPr lang="en-US" altLang="zh-TW" baseline="30000" dirty="0"/>
              <a:t>7</a:t>
            </a:r>
            <a:r>
              <a:rPr lang="zh-TW" altLang="en-US" dirty="0"/>
              <a:t>，灵魂由于信心</a:t>
            </a:r>
            <a:r>
              <a:rPr lang="en-US" altLang="zh-TW" baseline="30000" dirty="0"/>
              <a:t>8</a:t>
            </a:r>
            <a:r>
              <a:rPr lang="zh-TW" altLang="en-US" dirty="0"/>
              <a:t> 也就洁净了</a:t>
            </a:r>
            <a:r>
              <a:rPr lang="en-US" altLang="zh-TW" baseline="30000" dirty="0"/>
              <a:t>9</a:t>
            </a:r>
            <a:r>
              <a:rPr lang="zh-TW" altLang="en-US" dirty="0"/>
              <a:t>，结果才能作为荣耀的君王的住所 </a:t>
            </a:r>
            <a:r>
              <a:rPr lang="en-US" altLang="zh-TW" baseline="30000" dirty="0"/>
              <a:t>10</a:t>
            </a:r>
            <a:r>
              <a:rPr lang="zh-TW" altLang="en-US" dirty="0"/>
              <a:t>。	</a:t>
            </a:r>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11</a:t>
            </a:fld>
            <a:endParaRPr lang="en-US" dirty="0"/>
          </a:p>
        </p:txBody>
      </p:sp>
    </p:spTree>
    <p:extLst>
      <p:ext uri="{BB962C8B-B14F-4D97-AF65-F5344CB8AC3E}">
        <p14:creationId xmlns:p14="http://schemas.microsoft.com/office/powerpoint/2010/main" val="17247009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情欲</a:t>
            </a:r>
            <a:r>
              <a:rPr lang="en-US" altLang="zh-TW" dirty="0"/>
              <a:t> </a:t>
            </a:r>
            <a:r>
              <a:rPr lang="zh-CN" altLang="en-US" dirty="0" smtClean="0"/>
              <a:t>与</a:t>
            </a:r>
            <a:r>
              <a:rPr lang="en-US" altLang="zh-CN" dirty="0" smtClean="0"/>
              <a:t> </a:t>
            </a:r>
            <a:r>
              <a:rPr lang="zh-TW" altLang="en-US" dirty="0" smtClean="0"/>
              <a:t>耐心，</a:t>
            </a:r>
            <a:r>
              <a:rPr lang="zh-TW" altLang="en-US" dirty="0"/>
              <a:t>恩典</a:t>
            </a:r>
            <a:r>
              <a:rPr lang="zh-TW" altLang="en-US" dirty="0" smtClean="0"/>
              <a:t>；</a:t>
            </a:r>
            <a:endParaRPr lang="en-US" dirty="0"/>
          </a:p>
        </p:txBody>
      </p:sp>
      <p:sp>
        <p:nvSpPr>
          <p:cNvPr id="3" name="Content Placeholder 2"/>
          <p:cNvSpPr>
            <a:spLocks noGrp="1"/>
          </p:cNvSpPr>
          <p:nvPr>
            <p:ph idx="1"/>
          </p:nvPr>
        </p:nvSpPr>
        <p:spPr/>
        <p:txBody>
          <a:bodyPr/>
          <a:lstStyle/>
          <a:p>
            <a:r>
              <a:rPr lang="zh-TW" altLang="en-US" dirty="0"/>
              <a:t>情欲</a:t>
            </a:r>
            <a:r>
              <a:rPr lang="zh-TW" altLang="en-US" dirty="0" smtClean="0"/>
              <a:t>要在今</a:t>
            </a:r>
            <a:r>
              <a:rPr lang="zh-TW" altLang="en-US" dirty="0"/>
              <a:t>世里，得到一切；世俗的人都是这样</a:t>
            </a:r>
            <a:r>
              <a:rPr lang="zh-TW" altLang="en-US" dirty="0" smtClean="0"/>
              <a:t>， “</a:t>
            </a:r>
            <a:r>
              <a:rPr lang="zh-TW" altLang="en-US" dirty="0"/>
              <a:t>手中一只鸟胜过林中的两</a:t>
            </a:r>
            <a:r>
              <a:rPr lang="zh-TW" altLang="en-US" dirty="0" smtClean="0"/>
              <a:t>只” 。</a:t>
            </a:r>
            <a:r>
              <a:rPr lang="zh-TW" altLang="en-US" dirty="0"/>
              <a:t>可是就像你看见的，他很快地都花费净尽，</a:t>
            </a:r>
            <a:r>
              <a:rPr lang="zh-TW" altLang="en-US" dirty="0" smtClean="0"/>
              <a:t>不久只剩下一身破衣衫。</a:t>
            </a:r>
            <a:endParaRPr lang="en-US" altLang="zh-TW" dirty="0" smtClean="0"/>
          </a:p>
          <a:p>
            <a:r>
              <a:rPr lang="zh-TW" altLang="en-US" dirty="0"/>
              <a:t>基督徒说，现在我看出耐心最聪</a:t>
            </a:r>
            <a:r>
              <a:rPr lang="zh-TW" altLang="en-US" dirty="0" smtClean="0"/>
              <a:t>明。</a:t>
            </a:r>
            <a:r>
              <a:rPr lang="zh-TW" altLang="en-US" dirty="0"/>
              <a:t>首先，因为他肯等待上好的东西。其次因为他会得到他应得的荣</a:t>
            </a:r>
            <a:r>
              <a:rPr lang="zh-TW" altLang="en-US" dirty="0" smtClean="0"/>
              <a:t>耀。</a:t>
            </a:r>
            <a:endParaRPr lang="en-US" altLang="zh-TW" dirty="0" smtClean="0"/>
          </a:p>
          <a:p>
            <a:r>
              <a:rPr lang="zh-TW" altLang="en-US" dirty="0"/>
              <a:t>解释者说：不但如此，你还可以再加一句，那就是，来世的荣耀是永远不会消失的；而今世的一切都会过去的</a:t>
            </a:r>
            <a:r>
              <a:rPr lang="zh-TW" altLang="en-US" dirty="0" smtClean="0"/>
              <a:t>。</a:t>
            </a:r>
            <a:endParaRPr lang="en-US" altLang="zh-TW" dirty="0"/>
          </a:p>
          <a:p>
            <a:r>
              <a:rPr lang="zh-TW" altLang="en-US" dirty="0" smtClean="0"/>
              <a:t>墙边烧</a:t>
            </a:r>
            <a:r>
              <a:rPr lang="zh-TW" altLang="en-US" dirty="0"/>
              <a:t>着熊熊的篝火，有一个人站在火旁，老往火里浇着大量的水，想要扑灭它；可是火越烧越旺，越来越炽</a:t>
            </a:r>
            <a:r>
              <a:rPr lang="zh-TW" altLang="en-US" dirty="0" smtClean="0"/>
              <a:t>。</a:t>
            </a:r>
            <a:endParaRPr lang="en-US" altLang="zh-TW" dirty="0" smtClean="0"/>
          </a:p>
          <a:p>
            <a:r>
              <a:rPr lang="zh-TW" altLang="en-US" dirty="0"/>
              <a:t>解释者回答说：这火是恩典在心里所做的工作；那个用水浇火、想要扑灭它的是魔鬼</a:t>
            </a:r>
            <a:r>
              <a:rPr lang="zh-TW" altLang="en-US" dirty="0" smtClean="0"/>
              <a:t>；</a:t>
            </a:r>
            <a:r>
              <a:rPr lang="zh-TW" altLang="en-US" dirty="0"/>
              <a:t>说着他就领他到墙的后面，他看到在那儿有一个人拿着一桶油，同样不停手地（然而悄悄地）往火上浇着</a:t>
            </a:r>
            <a:r>
              <a:rPr lang="zh-TW" altLang="en-US" dirty="0" smtClean="0"/>
              <a:t>。</a:t>
            </a:r>
            <a:endParaRPr lang="en-US" altLang="zh-TW" dirty="0" smtClean="0"/>
          </a:p>
          <a:p>
            <a:r>
              <a:rPr lang="zh-TW" altLang="en-US" dirty="0"/>
              <a:t>解释者回答道：那是基督，他不断地用恩典的油浇灌那已 经在人心里展开的工作；</a:t>
            </a:r>
            <a:endParaRPr lang="en-US" altLang="zh-TW" dirty="0" smtClean="0"/>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12</a:t>
            </a:fld>
            <a:endParaRPr lang="en-US" dirty="0"/>
          </a:p>
        </p:txBody>
      </p:sp>
    </p:spTree>
    <p:extLst>
      <p:ext uri="{BB962C8B-B14F-4D97-AF65-F5344CB8AC3E}">
        <p14:creationId xmlns:p14="http://schemas.microsoft.com/office/powerpoint/2010/main" val="23893994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十字架</a:t>
            </a:r>
            <a:endParaRPr lang="en-US" dirty="0"/>
          </a:p>
        </p:txBody>
      </p:sp>
      <p:sp>
        <p:nvSpPr>
          <p:cNvPr id="3" name="Content Placeholder 2"/>
          <p:cNvSpPr>
            <a:spLocks noGrp="1"/>
          </p:cNvSpPr>
          <p:nvPr>
            <p:ph idx="1"/>
          </p:nvPr>
        </p:nvSpPr>
        <p:spPr/>
        <p:txBody>
          <a:bodyPr/>
          <a:lstStyle/>
          <a:p>
            <a:r>
              <a:rPr lang="zh-TW" altLang="en-US" dirty="0"/>
              <a:t>那儿屹立着 一个十字架，在下面略低一点的地方有一个坟墓。我在梦里看见，基督徒正走到十字架前面的时候，他的重负在肩膀上松了开来，忽然从背上落下来，一直滚到墓穴旁边，然后掉进去不 见了</a:t>
            </a:r>
            <a:r>
              <a:rPr lang="zh-TW" altLang="en-US" dirty="0" smtClean="0"/>
              <a:t>。</a:t>
            </a:r>
            <a:endParaRPr lang="en-US" altLang="zh-TW" dirty="0" smtClean="0"/>
          </a:p>
          <a:p>
            <a:endParaRPr lang="en-US" altLang="zh-TW" dirty="0" smtClean="0"/>
          </a:p>
          <a:p>
            <a:r>
              <a:rPr lang="zh-TW" altLang="en-US" dirty="0"/>
              <a:t>基督徒喜得心花怒放</a:t>
            </a:r>
            <a:r>
              <a:rPr lang="zh-TW" altLang="en-US" dirty="0" smtClean="0"/>
              <a:t>，一边走一边</a:t>
            </a:r>
            <a:r>
              <a:rPr lang="zh-TW" altLang="en-US" dirty="0"/>
              <a:t>唱着</a:t>
            </a:r>
            <a:r>
              <a:rPr lang="en-US" altLang="zh-TW" dirty="0"/>
              <a:t>——</a:t>
            </a:r>
          </a:p>
          <a:p>
            <a:pPr marL="0" indent="0">
              <a:buNone/>
            </a:pPr>
            <a:r>
              <a:rPr lang="en-US" altLang="zh-TW" dirty="0"/>
              <a:t>	</a:t>
            </a:r>
            <a:r>
              <a:rPr lang="zh-TW" altLang="en-US" dirty="0" smtClean="0"/>
              <a:t>我</a:t>
            </a:r>
            <a:r>
              <a:rPr lang="zh-TW" altLang="en-US" dirty="0"/>
              <a:t>来到此地，一直背负着罪，</a:t>
            </a:r>
          </a:p>
          <a:p>
            <a:pPr marL="0" indent="0">
              <a:buNone/>
            </a:pPr>
            <a:r>
              <a:rPr lang="en-US" altLang="zh-TW" dirty="0" smtClean="0"/>
              <a:t>	</a:t>
            </a:r>
            <a:r>
              <a:rPr lang="zh-TW" altLang="en-US" dirty="0" smtClean="0"/>
              <a:t>任什么也不能减轻</a:t>
            </a:r>
            <a:r>
              <a:rPr lang="zh-TW" altLang="en-US" dirty="0"/>
              <a:t>我的伤悲，</a:t>
            </a:r>
          </a:p>
          <a:p>
            <a:pPr marL="0" indent="0">
              <a:buNone/>
            </a:pPr>
            <a:r>
              <a:rPr lang="en-US" altLang="zh-TW" dirty="0" smtClean="0"/>
              <a:t>	</a:t>
            </a:r>
            <a:r>
              <a:rPr lang="zh-TW" altLang="en-US" dirty="0" smtClean="0"/>
              <a:t>我终于来到这儿</a:t>
            </a:r>
            <a:r>
              <a:rPr lang="zh-TW" altLang="en-US" dirty="0"/>
              <a:t>。这是怎样的一个地方！</a:t>
            </a:r>
          </a:p>
          <a:p>
            <a:pPr marL="0" indent="0">
              <a:buNone/>
            </a:pPr>
            <a:r>
              <a:rPr lang="en-US" altLang="zh-TW" dirty="0" smtClean="0"/>
              <a:t>	</a:t>
            </a:r>
            <a:r>
              <a:rPr lang="zh-TW" altLang="en-US" dirty="0" smtClean="0"/>
              <a:t>莫非一定要到这</a:t>
            </a:r>
            <a:r>
              <a:rPr lang="zh-TW" altLang="en-US" dirty="0"/>
              <a:t>地方，幸福才开始降临我身上？</a:t>
            </a:r>
          </a:p>
          <a:p>
            <a:pPr marL="0" indent="0">
              <a:buNone/>
            </a:pPr>
            <a:r>
              <a:rPr lang="en-US" altLang="zh-TW" dirty="0" smtClean="0"/>
              <a:t>	</a:t>
            </a:r>
            <a:r>
              <a:rPr lang="zh-TW" altLang="en-US" dirty="0" smtClean="0"/>
              <a:t>莫非一定要到这</a:t>
            </a:r>
            <a:r>
              <a:rPr lang="zh-TW" altLang="en-US" dirty="0"/>
              <a:t>地方，我才能摆脱身上的重负？</a:t>
            </a:r>
          </a:p>
          <a:p>
            <a:pPr marL="0" indent="0">
              <a:buNone/>
            </a:pPr>
            <a:r>
              <a:rPr lang="en-US" altLang="zh-TW" dirty="0" smtClean="0"/>
              <a:t>	</a:t>
            </a:r>
            <a:r>
              <a:rPr lang="zh-TW" altLang="en-US" dirty="0" smtClean="0"/>
              <a:t>莫非一定要到这</a:t>
            </a:r>
            <a:r>
              <a:rPr lang="zh-TW" altLang="en-US" dirty="0"/>
              <a:t>地方，才能解除那缚住我的绳索？</a:t>
            </a:r>
          </a:p>
          <a:p>
            <a:pPr marL="0" indent="0">
              <a:buNone/>
            </a:pPr>
            <a:r>
              <a:rPr lang="en-US" altLang="zh-TW" dirty="0" smtClean="0"/>
              <a:t>	</a:t>
            </a:r>
            <a:r>
              <a:rPr lang="zh-TW" altLang="en-US" dirty="0" smtClean="0"/>
              <a:t>神圣</a:t>
            </a:r>
            <a:r>
              <a:rPr lang="zh-TW" altLang="en-US" dirty="0"/>
              <a:t>的十字架！神圣的坟墓！要说更神圣，</a:t>
            </a:r>
          </a:p>
          <a:p>
            <a:pPr marL="0" indent="0">
              <a:buNone/>
            </a:pPr>
            <a:r>
              <a:rPr lang="en-US" altLang="zh-TW" dirty="0" smtClean="0"/>
              <a:t>	</a:t>
            </a:r>
            <a:r>
              <a:rPr lang="zh-TW" altLang="en-US" dirty="0" smtClean="0"/>
              <a:t>那应该是为我而受了羞辱</a:t>
            </a:r>
            <a:r>
              <a:rPr lang="zh-TW" altLang="en-US" dirty="0"/>
              <a:t>的人！	</a:t>
            </a:r>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13</a:t>
            </a:fld>
            <a:endParaRPr lang="en-US" dirty="0"/>
          </a:p>
        </p:txBody>
      </p:sp>
    </p:spTree>
    <p:extLst>
      <p:ext uri="{BB962C8B-B14F-4D97-AF65-F5344CB8AC3E}">
        <p14:creationId xmlns:p14="http://schemas.microsoft.com/office/powerpoint/2010/main" val="83060551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smtClean="0"/>
              <a:t>艰难山</a:t>
            </a:r>
            <a:r>
              <a:rPr lang="en-US" altLang="zh-TW" b="1" dirty="0" smtClean="0"/>
              <a:t> </a:t>
            </a:r>
            <a:r>
              <a:rPr lang="zh-CN" altLang="en-US" b="1" dirty="0" smtClean="0"/>
              <a:t>与</a:t>
            </a:r>
            <a:r>
              <a:rPr lang="en-US" altLang="zh-CN" b="1" dirty="0" smtClean="0"/>
              <a:t> </a:t>
            </a:r>
            <a:r>
              <a:rPr lang="zh-TW" altLang="en-US" dirty="0" smtClean="0"/>
              <a:t>愚蠢，懒惰，傲慢，</a:t>
            </a:r>
            <a:r>
              <a:rPr lang="zh-TW" altLang="en-US" dirty="0"/>
              <a:t>虚伪</a:t>
            </a:r>
            <a:endParaRPr lang="en-US" dirty="0"/>
          </a:p>
        </p:txBody>
      </p:sp>
      <p:sp>
        <p:nvSpPr>
          <p:cNvPr id="3" name="Content Placeholder 2"/>
          <p:cNvSpPr>
            <a:spLocks noGrp="1"/>
          </p:cNvSpPr>
          <p:nvPr>
            <p:ph idx="1"/>
          </p:nvPr>
        </p:nvSpPr>
        <p:spPr/>
        <p:txBody>
          <a:bodyPr/>
          <a:lstStyle/>
          <a:p>
            <a:r>
              <a:rPr lang="zh-TW" altLang="en-US" dirty="0"/>
              <a:t>他喊道，你们就像在桅杆顶上睡觉的人</a:t>
            </a:r>
            <a:r>
              <a:rPr lang="en-US" altLang="zh-TW" baseline="30000" dirty="0"/>
              <a:t>1</a:t>
            </a:r>
            <a:r>
              <a:rPr lang="zh-TW" altLang="en-US" dirty="0" smtClean="0"/>
              <a:t>，下面就是死海</a:t>
            </a:r>
            <a:r>
              <a:rPr lang="zh-CN" altLang="en-US" dirty="0" smtClean="0"/>
              <a:t>，</a:t>
            </a:r>
            <a:r>
              <a:rPr lang="zh-TW" altLang="en-US" dirty="0" smtClean="0"/>
              <a:t>一个无底的深渊。</a:t>
            </a:r>
            <a:endParaRPr lang="en-US" altLang="zh-TW" dirty="0" smtClean="0"/>
          </a:p>
          <a:p>
            <a:r>
              <a:rPr lang="zh-TW" altLang="en-US" dirty="0"/>
              <a:t>愚蠢说，“我看不出有什么危险</a:t>
            </a:r>
            <a:r>
              <a:rPr lang="zh-TW" altLang="en-US" dirty="0" smtClean="0"/>
              <a:t>；”</a:t>
            </a:r>
            <a:r>
              <a:rPr lang="zh-TW" altLang="en-US" dirty="0"/>
              <a:t>懒惰说，“再睡一会吧</a:t>
            </a:r>
            <a:r>
              <a:rPr lang="zh-TW" altLang="en-US" dirty="0" smtClean="0"/>
              <a:t>；”</a:t>
            </a:r>
            <a:r>
              <a:rPr lang="zh-TW" altLang="en-US" dirty="0"/>
              <a:t>傲慢说，“每个人得靠自己</a:t>
            </a:r>
            <a:r>
              <a:rPr lang="zh-TW" altLang="en-US" dirty="0" smtClean="0"/>
              <a:t>。</a:t>
            </a:r>
            <a:endParaRPr lang="en-US" altLang="zh-TW" dirty="0" smtClean="0"/>
          </a:p>
          <a:p>
            <a:r>
              <a:rPr lang="zh-TW" altLang="en-US" dirty="0" smtClean="0"/>
              <a:t>形式主义者和虚伪：</a:t>
            </a:r>
            <a:r>
              <a:rPr lang="zh-TW" altLang="en-US" dirty="0"/>
              <a:t>如果我们已经走到这路上来了，当初究竟怎么来的又有什么关系</a:t>
            </a:r>
            <a:r>
              <a:rPr lang="zh-TW" altLang="en-US" dirty="0" smtClean="0"/>
              <a:t>？</a:t>
            </a:r>
            <a:endParaRPr lang="en-US" altLang="zh-TW" dirty="0" smtClean="0"/>
          </a:p>
          <a:p>
            <a:r>
              <a:rPr lang="zh-TW" altLang="en-US" dirty="0" smtClean="0"/>
              <a:t>窄</a:t>
            </a:r>
            <a:r>
              <a:rPr lang="zh-TW" altLang="en-US" dirty="0"/>
              <a:t>的一条路一直通到山上去，登山的这条路就叫做艰难</a:t>
            </a:r>
            <a:r>
              <a:rPr lang="zh-TW" altLang="en-US" dirty="0" smtClean="0"/>
              <a:t>。</a:t>
            </a:r>
            <a:r>
              <a:rPr lang="zh-TW" altLang="en-US" dirty="0"/>
              <a:t>顺着山脚一条</a:t>
            </a:r>
            <a:r>
              <a:rPr lang="zh-TW" altLang="en-US" dirty="0" smtClean="0"/>
              <a:t>向左转弯，</a:t>
            </a:r>
            <a:r>
              <a:rPr lang="en-US" altLang="zh-TW" dirty="0" smtClean="0"/>
              <a:t> </a:t>
            </a:r>
            <a:r>
              <a:rPr lang="zh-CN" altLang="en-US" dirty="0" smtClean="0"/>
              <a:t>叫</a:t>
            </a:r>
            <a:r>
              <a:rPr lang="zh-TW" altLang="en-US" dirty="0"/>
              <a:t>危险的路，给引进一座</a:t>
            </a:r>
            <a:r>
              <a:rPr lang="zh-TW" altLang="en-US" dirty="0" smtClean="0"/>
              <a:t>大森林里。一条向右转弯，</a:t>
            </a:r>
            <a:r>
              <a:rPr lang="zh-TW" altLang="en-US" dirty="0"/>
              <a:t>叫灭亡的</a:t>
            </a:r>
            <a:r>
              <a:rPr lang="zh-TW" altLang="en-US" dirty="0" smtClean="0"/>
              <a:t>路。</a:t>
            </a:r>
            <a:endParaRPr lang="en-US" altLang="zh-TW" dirty="0" smtClean="0"/>
          </a:p>
          <a:p>
            <a:r>
              <a:rPr lang="zh-TW" altLang="en-US" dirty="0"/>
              <a:t>形式主义者和虚伪</a:t>
            </a:r>
            <a:r>
              <a:rPr lang="zh-TW" altLang="en-US" dirty="0" smtClean="0"/>
              <a:t>见那山既陡</a:t>
            </a:r>
            <a:r>
              <a:rPr lang="zh-TW" altLang="en-US" dirty="0"/>
              <a:t>又高，同时又看见另外还有两条路，他们以为这两条路会跟基督徒走的那条路在山后会合</a:t>
            </a:r>
            <a:r>
              <a:rPr lang="en-US" altLang="zh-TW" dirty="0"/>
              <a:t>——</a:t>
            </a:r>
            <a:r>
              <a:rPr lang="zh-TW" altLang="en-US" dirty="0"/>
              <a:t>因此他们就决定走这两条路</a:t>
            </a:r>
            <a:r>
              <a:rPr lang="zh-TW" altLang="en-US" dirty="0" smtClean="0"/>
              <a:t>。</a:t>
            </a:r>
            <a:endParaRPr lang="en-US" altLang="zh-TW" dirty="0" smtClean="0"/>
          </a:p>
          <a:p>
            <a:r>
              <a:rPr lang="zh-TW" altLang="en-US" dirty="0"/>
              <a:t>基督</a:t>
            </a:r>
            <a:r>
              <a:rPr lang="zh-TW" altLang="en-US" dirty="0" smtClean="0"/>
              <a:t>徒先是奔跑</a:t>
            </a:r>
            <a:r>
              <a:rPr lang="zh-TW" altLang="en-US" dirty="0"/>
              <a:t>，继而慢步，最后双手着地爬行起来了。山腰里有一个美好的亭子</a:t>
            </a:r>
            <a:r>
              <a:rPr lang="zh-TW" altLang="en-US" dirty="0" smtClean="0"/>
              <a:t>，</a:t>
            </a:r>
            <a:r>
              <a:rPr lang="zh-TW" altLang="en-US" dirty="0"/>
              <a:t>这是山主人建造起来供辛苦的旅客们休息的</a:t>
            </a:r>
            <a:r>
              <a:rPr lang="zh-TW" altLang="en-US" dirty="0" smtClean="0"/>
              <a:t>。基督徒打起瞌睡，</a:t>
            </a:r>
            <a:r>
              <a:rPr lang="zh-TW" altLang="en-US" dirty="0"/>
              <a:t>后来就睡</a:t>
            </a:r>
            <a:r>
              <a:rPr lang="zh-TW" altLang="en-US" dirty="0" smtClean="0"/>
              <a:t>熟。</a:t>
            </a:r>
            <a:endParaRPr lang="en-US" altLang="zh-TW" dirty="0" smtClean="0"/>
          </a:p>
          <a:p>
            <a:r>
              <a:rPr lang="zh-TW" altLang="en-US" dirty="0"/>
              <a:t>他到达山顶的时候，</a:t>
            </a:r>
            <a:r>
              <a:rPr lang="zh-TW" altLang="en-US" dirty="0" smtClean="0"/>
              <a:t>有两个人急速迎面跑</a:t>
            </a:r>
            <a:r>
              <a:rPr lang="zh-TW" altLang="en-US" dirty="0"/>
              <a:t>来；一个叫做胆怯，一个叫做疑惑</a:t>
            </a:r>
            <a:r>
              <a:rPr lang="zh-TW" altLang="en-US" dirty="0" smtClean="0"/>
              <a:t>。胆怯说，</a:t>
            </a:r>
            <a:r>
              <a:rPr lang="zh-CN" altLang="en-US" dirty="0" smtClean="0"/>
              <a:t>越</a:t>
            </a:r>
            <a:r>
              <a:rPr lang="zh-TW" altLang="en-US" dirty="0" smtClean="0"/>
              <a:t>朝前走</a:t>
            </a:r>
            <a:r>
              <a:rPr lang="zh-TW" altLang="en-US" dirty="0"/>
              <a:t>，碰到的危险越来越多</a:t>
            </a:r>
            <a:r>
              <a:rPr lang="zh-TW" altLang="en-US" dirty="0" smtClean="0"/>
              <a:t>；</a:t>
            </a:r>
            <a:r>
              <a:rPr lang="zh-TW" altLang="en-US" dirty="0"/>
              <a:t>疑惑说，因为就在我们前面的路上躺着两只狮子，它们是睡着还是醒着，我们</a:t>
            </a:r>
            <a:r>
              <a:rPr lang="zh-TW" altLang="en-US" dirty="0" smtClean="0"/>
              <a:t>不知道。</a:t>
            </a:r>
            <a:endParaRPr lang="en-US" altLang="zh-TW" dirty="0" smtClean="0"/>
          </a:p>
          <a:p>
            <a:r>
              <a:rPr lang="zh-TW" altLang="en-US" dirty="0"/>
              <a:t>基督徒继续往前走去。不过，他又想起了他们说的话，伸手到怀里去取他的小册子，想拿出来念念，安慰安慰自己；可是他摸来摸去，找不到它。</a:t>
            </a:r>
            <a:endParaRPr lang="en-US" altLang="zh-TW" dirty="0" smtClean="0"/>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14</a:t>
            </a:fld>
            <a:endParaRPr lang="en-US" dirty="0"/>
          </a:p>
        </p:txBody>
      </p:sp>
    </p:spTree>
    <p:extLst>
      <p:ext uri="{BB962C8B-B14F-4D97-AF65-F5344CB8AC3E}">
        <p14:creationId xmlns:p14="http://schemas.microsoft.com/office/powerpoint/2010/main" val="42581844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a:t>我白走了多少路啊</a:t>
            </a:r>
            <a:endParaRPr lang="en-US" dirty="0"/>
          </a:p>
        </p:txBody>
      </p:sp>
      <p:sp>
        <p:nvSpPr>
          <p:cNvPr id="3" name="Content Placeholder 2"/>
          <p:cNvSpPr>
            <a:spLocks noGrp="1"/>
          </p:cNvSpPr>
          <p:nvPr>
            <p:ph idx="1"/>
          </p:nvPr>
        </p:nvSpPr>
        <p:spPr/>
        <p:txBody>
          <a:bodyPr/>
          <a:lstStyle/>
          <a:p>
            <a:r>
              <a:rPr lang="zh-TW" altLang="en-US" dirty="0"/>
              <a:t>他就这样又悔又急地走下山去，一路上小心地望着路的两旁，希望能找到在旅途上多次给他安慰的那卷小册子。</a:t>
            </a:r>
            <a:endParaRPr lang="en-US" altLang="zh-TW" dirty="0" smtClean="0"/>
          </a:p>
          <a:p>
            <a:r>
              <a:rPr lang="zh-TW" altLang="en-US" dirty="0" smtClean="0"/>
              <a:t>谁</a:t>
            </a:r>
            <a:r>
              <a:rPr lang="zh-TW" altLang="en-US" dirty="0"/>
              <a:t>能充分道出基督徒在走回头路时内心所感到的痛苦呢？ 他有时叹息，有时流泪，不断地责备自己做了这件傻事，那个地方仅仅是为了让他 疲劳的时候进去休息一会儿而建造的，而他竟在那里睡大觉</a:t>
            </a:r>
            <a:r>
              <a:rPr lang="zh-TW" altLang="en-US" dirty="0" smtClean="0"/>
              <a:t>。</a:t>
            </a:r>
            <a:endParaRPr lang="en-US" altLang="zh-TW" dirty="0" smtClean="0"/>
          </a:p>
          <a:p>
            <a:r>
              <a:rPr lang="zh-TW" altLang="en-US" dirty="0"/>
              <a:t>他终于伤心地朝高背长靠椅下面张望，看到了他的小册子；他颤抖着赶忙把它拾起来，放进怀里。谁也无法形容这个人拾到了他的小册子后是多么的快活呀！因为这本小册子就是他的生命和能够进入他所渴望的天国的保证。</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15</a:t>
            </a:fld>
            <a:endParaRPr lang="en-US" dirty="0"/>
          </a:p>
        </p:txBody>
      </p:sp>
    </p:spTree>
    <p:extLst>
      <p:ext uri="{BB962C8B-B14F-4D97-AF65-F5344CB8AC3E}">
        <p14:creationId xmlns:p14="http://schemas.microsoft.com/office/powerpoint/2010/main" val="2953408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smtClean="0"/>
              <a:t>美丽宫殿</a:t>
            </a:r>
            <a:r>
              <a:rPr lang="zh-CN" altLang="en-US" b="1" dirty="0" smtClean="0"/>
              <a:t>与</a:t>
            </a:r>
            <a:r>
              <a:rPr lang="zh-TW" altLang="en-US" dirty="0" smtClean="0"/>
              <a:t>谨慎</a:t>
            </a:r>
            <a:r>
              <a:rPr lang="zh-CN" altLang="zh-TW" dirty="0"/>
              <a:t>，</a:t>
            </a:r>
            <a:r>
              <a:rPr lang="zh-TW" altLang="en-US" dirty="0" smtClean="0"/>
              <a:t>贤慧，虔诚和仁爱</a:t>
            </a:r>
            <a:endParaRPr lang="en-US" dirty="0"/>
          </a:p>
        </p:txBody>
      </p:sp>
      <p:sp>
        <p:nvSpPr>
          <p:cNvPr id="3" name="Content Placeholder 2"/>
          <p:cNvSpPr>
            <a:spLocks noGrp="1"/>
          </p:cNvSpPr>
          <p:nvPr>
            <p:ph idx="1"/>
          </p:nvPr>
        </p:nvSpPr>
        <p:spPr/>
        <p:txBody>
          <a:bodyPr>
            <a:normAutofit/>
          </a:bodyPr>
          <a:lstStyle/>
          <a:p>
            <a:r>
              <a:rPr lang="zh-TW" altLang="en-US" dirty="0" smtClean="0"/>
              <a:t>仁爱：</a:t>
            </a:r>
            <a:r>
              <a:rPr lang="zh-TW" altLang="en-US" dirty="0"/>
              <a:t>那么你为什么没有把他们带来</a:t>
            </a:r>
            <a:r>
              <a:rPr lang="zh-TW" altLang="en-US" dirty="0" smtClean="0"/>
              <a:t>？</a:t>
            </a:r>
            <a:endParaRPr lang="en-US" altLang="zh-TW" dirty="0" smtClean="0"/>
          </a:p>
          <a:p>
            <a:r>
              <a:rPr lang="zh-TW" altLang="en-US" dirty="0" smtClean="0"/>
              <a:t>这时候基督徒哭了起</a:t>
            </a:r>
            <a:r>
              <a:rPr lang="zh-TW" altLang="en-US" dirty="0"/>
              <a:t>来，说</a:t>
            </a:r>
            <a:r>
              <a:rPr lang="zh-TW" altLang="en-US" dirty="0" smtClean="0"/>
              <a:t>，我多么想</a:t>
            </a:r>
            <a:r>
              <a:rPr lang="zh-TW" altLang="en-US" dirty="0"/>
              <a:t>把他们带来呀！ 可是他们都竭力反对我走这条路</a:t>
            </a:r>
            <a:r>
              <a:rPr lang="zh-TW" altLang="en-US" dirty="0" smtClean="0"/>
              <a:t>。</a:t>
            </a:r>
            <a:r>
              <a:rPr lang="zh-CN" altLang="en-US" dirty="0" smtClean="0"/>
              <a:t>我也</a:t>
            </a:r>
            <a:r>
              <a:rPr lang="zh-TW" altLang="en-US" dirty="0" smtClean="0"/>
              <a:t>非常热情地</a:t>
            </a:r>
            <a:r>
              <a:rPr lang="zh-CHT" altLang="en-US" dirty="0"/>
              <a:t>向上帝</a:t>
            </a:r>
            <a:r>
              <a:rPr lang="zh-CHT" altLang="en-US" dirty="0" smtClean="0"/>
              <a:t>祈祷。</a:t>
            </a:r>
            <a:r>
              <a:rPr lang="zh-CN" altLang="en-US" dirty="0" smtClean="0"/>
              <a:t>可</a:t>
            </a:r>
            <a:r>
              <a:rPr lang="zh-TW" altLang="en-US" dirty="0" smtClean="0"/>
              <a:t>我的妻子怕失去这个</a:t>
            </a:r>
            <a:r>
              <a:rPr lang="zh-TW" altLang="en-US" dirty="0"/>
              <a:t>世界，我的孩子们都耽迷在年轻人那种无聊的欢乐中；所以，又是这个原因，又是那个</a:t>
            </a:r>
            <a:r>
              <a:rPr lang="zh-TW" altLang="en-US" dirty="0" smtClean="0"/>
              <a:t>原因。</a:t>
            </a:r>
            <a:endParaRPr lang="zh-TW" altLang="en-US" dirty="0"/>
          </a:p>
          <a:p>
            <a:r>
              <a:rPr lang="zh-TW" altLang="en-US" dirty="0" smtClean="0"/>
              <a:t>仁爱说</a:t>
            </a:r>
            <a:r>
              <a:rPr lang="zh-TW" altLang="en-US" dirty="0"/>
              <a:t>：你有没有，由于你空虚的生活，削弱了你用话语 劝他们跟你同走的力量？</a:t>
            </a:r>
          </a:p>
          <a:p>
            <a:r>
              <a:rPr lang="zh-TW" altLang="en-US" dirty="0" smtClean="0"/>
              <a:t>基督徒说</a:t>
            </a:r>
            <a:r>
              <a:rPr lang="zh-TW" altLang="en-US" dirty="0"/>
              <a:t>：的确我的生活没有什么值得嘉许的地方，因为我自己也知道有许多缺点</a:t>
            </a:r>
            <a:r>
              <a:rPr lang="zh-TW" altLang="en-US" dirty="0" smtClean="0"/>
              <a:t>。我</a:t>
            </a:r>
            <a:r>
              <a:rPr lang="zh-TW" altLang="en-US" dirty="0"/>
              <a:t>非常小心，不让自己作出任何不适当的举动，使他们有理由反对走天路。而且也就因为这样，他们说我太认真了 ，说我为他们牺牲了许多东西， 在他们看来，那些东西并没有什么害处。不仅这样，我想我还可以说，要是有什么事情叫他们看见了会不愿意走天路，那就是我在得罪了上帝或对不住邻居时所感到的极大痛苦。</a:t>
            </a:r>
          </a:p>
          <a:p>
            <a:r>
              <a:rPr lang="zh-TW" altLang="en-US" dirty="0" smtClean="0"/>
              <a:t>仁爱说</a:t>
            </a:r>
            <a:r>
              <a:rPr lang="zh-TW" altLang="en-US" dirty="0"/>
              <a:t>：不错，该隐恨他的兄弟，就因为他自己的行为是恶的，他兄弟的行为是善的</a:t>
            </a:r>
            <a:r>
              <a:rPr lang="en-US" altLang="zh-TW" baseline="30000" dirty="0"/>
              <a:t>7</a:t>
            </a:r>
            <a:r>
              <a:rPr lang="zh-TW" altLang="en-US" dirty="0"/>
              <a:t>；要是你的妻子和儿女因此跟你生气，那就表示他们不肯为善；你却救自己脱离了罪恶</a:t>
            </a:r>
            <a:r>
              <a:rPr lang="en-US" altLang="zh-TW" baseline="30000" dirty="0"/>
              <a:t>8</a:t>
            </a:r>
            <a:r>
              <a:rPr lang="zh-TW" altLang="en-US" dirty="0" smtClean="0"/>
              <a:t>。</a:t>
            </a:r>
            <a:endParaRPr lang="zh-TW" alt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16</a:t>
            </a:fld>
            <a:endParaRPr lang="en-US" dirty="0"/>
          </a:p>
        </p:txBody>
      </p:sp>
    </p:spTree>
    <p:extLst>
      <p:ext uri="{BB962C8B-B14F-4D97-AF65-F5344CB8AC3E}">
        <p14:creationId xmlns:p14="http://schemas.microsoft.com/office/powerpoint/2010/main" val="5962355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dirty="0"/>
              <a:t>魔 </a:t>
            </a:r>
            <a:r>
              <a:rPr lang="ja-JP" altLang="en-US" b="1" dirty="0" smtClean="0"/>
              <a:t>王</a:t>
            </a:r>
            <a:endParaRPr lang="en-US" dirty="0"/>
          </a:p>
        </p:txBody>
      </p:sp>
      <p:sp>
        <p:nvSpPr>
          <p:cNvPr id="3" name="Content Placeholder 2"/>
          <p:cNvSpPr>
            <a:spLocks noGrp="1"/>
          </p:cNvSpPr>
          <p:nvPr>
            <p:ph idx="1"/>
          </p:nvPr>
        </p:nvSpPr>
        <p:spPr/>
        <p:txBody>
          <a:bodyPr>
            <a:normAutofit lnSpcReduction="10000"/>
          </a:bodyPr>
          <a:lstStyle/>
          <a:p>
            <a:r>
              <a:rPr lang="zh-TW" altLang="en-US" dirty="0"/>
              <a:t>魔王说</a:t>
            </a:r>
            <a:r>
              <a:rPr lang="zh-TW" altLang="en-US" dirty="0" smtClean="0"/>
              <a:t>：</a:t>
            </a:r>
            <a:r>
              <a:rPr lang="zh-CN" altLang="en-US" dirty="0" smtClean="0"/>
              <a:t>你的</a:t>
            </a:r>
            <a:r>
              <a:rPr lang="ja-JP" altLang="en-US" dirty="0" smtClean="0"/>
              <a:t>主人</a:t>
            </a:r>
            <a:r>
              <a:rPr lang="zh-TW" altLang="en-US" dirty="0"/>
              <a:t>从来就没离开过他的住处，把侍奉他的人从死亡的手中救出来，至于我呢，大家都知道，虽然有一些忠心服侍我的人已经让他们掳去，我曾经多少次用强力或者巧计把他们从他以及属于他的人手里搭救出来；所以我也要搭救你</a:t>
            </a:r>
            <a:r>
              <a:rPr lang="zh-TW" altLang="en-US" dirty="0" smtClean="0"/>
              <a:t>。</a:t>
            </a:r>
            <a:endParaRPr lang="en-US" altLang="zh-TW" dirty="0" smtClean="0"/>
          </a:p>
          <a:p>
            <a:r>
              <a:rPr lang="zh-TW" altLang="en-US" dirty="0"/>
              <a:t>基督徒说：他目前容忍着，不即刻去救他们，为的是要考验他们对他的爱，试验他们会不会跟从他到底；至于你所说的关于他们所遭遇到的不幸的后果，那对他们说来是最光荣的；因为他们不期望眼前的释放；又因为他们肯等待他们的荣耀；等他们的君王和天使们带着荣耀来的时候，他们就可以得到荣 耀</a:t>
            </a:r>
            <a:r>
              <a:rPr lang="zh-TW" altLang="en-US" dirty="0" smtClean="0"/>
              <a:t>。</a:t>
            </a:r>
            <a:endParaRPr lang="en-US" altLang="zh-TW" dirty="0" smtClean="0"/>
          </a:p>
          <a:p>
            <a:r>
              <a:rPr lang="zh-TW" altLang="en-US" dirty="0"/>
              <a:t>魔王说：你在灰心沼里差点儿给陷溺的时候，你曾经懊悔当初不该出发。你应该等待你的君王给你解除背上的重负，可是你却尝试用了错误的方法去摆脱它。你罪孽深重，竟然睡着了，并且丢了你的宝贝证件。当你一见到狮子的时候，你差点掉头逃走。你谈到你在旅途上所闻所见的事情时，你对自己所讲和所做的一切都怀着自满的情绪</a:t>
            </a:r>
            <a:r>
              <a:rPr lang="zh-TW" altLang="en-US" dirty="0" smtClean="0"/>
              <a:t>。</a:t>
            </a:r>
            <a:endParaRPr lang="en-US" altLang="zh-TW" dirty="0" smtClean="0"/>
          </a:p>
          <a:p>
            <a:r>
              <a:rPr lang="zh-TW" altLang="en-US" dirty="0"/>
              <a:t>基督徒说：这全都是实话，而且还有很多你没有讲到的事哩；不过我所侍奉和敬重的君王是慈悲的，他乐意宽恕人</a:t>
            </a:r>
            <a:r>
              <a:rPr lang="zh-TW" altLang="en-US" dirty="0" smtClean="0"/>
              <a:t>。</a:t>
            </a:r>
            <a:endParaRPr lang="en-US" altLang="zh-TW" dirty="0" smtClean="0"/>
          </a:p>
          <a:p>
            <a:r>
              <a:rPr lang="zh-TW" altLang="en-US" dirty="0"/>
              <a:t>基督徒敏捷地伸手抓起他的利剑，一面说，“我的仇敌啊，不要向我夸耀；我虽跌倒，却要起来。”说着他向对方狠狠地刺了一下，这时魔王像一个受到致命的创伤的人那样往后倒退。基督徒看到这种情形，接着再刺一下，说：“然而靠着爱我们的主，在这一切的事上，已经得胜有余了</a:t>
            </a:r>
            <a:r>
              <a:rPr lang="en-US" altLang="zh-TW" baseline="30000" dirty="0"/>
              <a:t>2</a:t>
            </a:r>
            <a:r>
              <a:rPr lang="zh-TW" altLang="en-US" dirty="0"/>
              <a:t>。</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17</a:t>
            </a:fld>
            <a:endParaRPr lang="en-US" dirty="0"/>
          </a:p>
        </p:txBody>
      </p:sp>
    </p:spTree>
    <p:extLst>
      <p:ext uri="{BB962C8B-B14F-4D97-AF65-F5344CB8AC3E}">
        <p14:creationId xmlns:p14="http://schemas.microsoft.com/office/powerpoint/2010/main" val="20862786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dirty="0"/>
              <a:t>死荫谷</a:t>
            </a:r>
            <a:endParaRPr lang="en-US" dirty="0"/>
          </a:p>
        </p:txBody>
      </p:sp>
      <p:sp>
        <p:nvSpPr>
          <p:cNvPr id="3" name="Content Placeholder 2"/>
          <p:cNvSpPr>
            <a:spLocks noGrp="1"/>
          </p:cNvSpPr>
          <p:nvPr>
            <p:ph idx="1"/>
          </p:nvPr>
        </p:nvSpPr>
        <p:spPr/>
        <p:txBody>
          <a:bodyPr/>
          <a:lstStyle/>
          <a:p>
            <a:r>
              <a:rPr lang="zh-TW" altLang="en-US" dirty="0"/>
              <a:t>沿着整个山谷的右边有一条很深的沟道；多少年代以来，瞎子给瞎子领路，结果都掉进这条沟里去，都悲惨地丧命了</a:t>
            </a:r>
            <a:r>
              <a:rPr lang="en-US" altLang="zh-TW" baseline="30000" dirty="0"/>
              <a:t>6</a:t>
            </a:r>
            <a:r>
              <a:rPr lang="zh-TW" altLang="en-US" dirty="0"/>
              <a:t>。 啊，在左边也有一个非常险恶的泥沼，即使一个好人跌了进去，双脚也踏不到河底；大卫王就曾经跌进去过一次</a:t>
            </a:r>
            <a:r>
              <a:rPr lang="en-US" altLang="zh-TW" baseline="30000" dirty="0"/>
              <a:t>7</a:t>
            </a:r>
            <a:r>
              <a:rPr lang="zh-TW" altLang="en-US" dirty="0"/>
              <a:t>， 要不是有全能的上帝把他拉出来的话，他毫无疑问会在里面闷死</a:t>
            </a:r>
            <a:r>
              <a:rPr lang="zh-TW" altLang="en-US" dirty="0" smtClean="0"/>
              <a:t>。</a:t>
            </a:r>
            <a:endParaRPr lang="en-US" altLang="zh-TW" dirty="0" smtClean="0"/>
          </a:p>
          <a:p>
            <a:r>
              <a:rPr lang="zh-TW" altLang="en-US" dirty="0" smtClean="0"/>
              <a:t>山谷里面一片漆黑</a:t>
            </a:r>
            <a:r>
              <a:rPr lang="zh-CN" altLang="zh-TW" dirty="0" smtClean="0"/>
              <a:t>，</a:t>
            </a:r>
            <a:r>
              <a:rPr lang="zh-TW" altLang="en-US" dirty="0"/>
              <a:t>路也非常狭窄</a:t>
            </a:r>
            <a:r>
              <a:rPr lang="zh-TW" altLang="en-US" dirty="0" smtClean="0"/>
              <a:t>，</a:t>
            </a:r>
            <a:r>
              <a:rPr lang="zh-TW" altLang="en-US" dirty="0"/>
              <a:t>路一点也看不见，当他举起脚往前走的时候，他常常不知道下一步会踏在什么东西上面</a:t>
            </a:r>
            <a:r>
              <a:rPr lang="zh-TW" altLang="en-US" dirty="0" smtClean="0"/>
              <a:t>。</a:t>
            </a:r>
            <a:r>
              <a:rPr lang="zh-TW" altLang="en-US" dirty="0"/>
              <a:t>地狱的入口在山谷的中央，而且就在路旁边</a:t>
            </a:r>
            <a:r>
              <a:rPr lang="zh-TW" altLang="en-US" dirty="0" smtClean="0"/>
              <a:t>。</a:t>
            </a:r>
            <a:r>
              <a:rPr lang="zh-TW" altLang="en-US" dirty="0"/>
              <a:t>（这些东西不像前一会儿魔王那样，会怕基督徒的剑），他不得不收起他的剑， 换上另一种武器，那叫做随时适用的祷告</a:t>
            </a:r>
            <a:r>
              <a:rPr lang="en-US" altLang="zh-TW" baseline="30000" dirty="0"/>
              <a:t>8</a:t>
            </a:r>
            <a:r>
              <a:rPr lang="zh-TW" altLang="en-US" dirty="0"/>
              <a:t>；于是我听得见他喊着，“耶和华啊，求你救我的灵魂</a:t>
            </a:r>
            <a:r>
              <a:rPr lang="en-US" altLang="zh-TW" baseline="30000" dirty="0"/>
              <a:t>9</a:t>
            </a:r>
            <a:r>
              <a:rPr lang="zh-TW" altLang="en-US" dirty="0"/>
              <a:t>。</a:t>
            </a:r>
            <a:r>
              <a:rPr lang="zh-TW" altLang="en-US" dirty="0" smtClean="0"/>
              <a:t>”</a:t>
            </a:r>
            <a:endParaRPr lang="en-US" altLang="zh-TW" dirty="0" smtClean="0"/>
          </a:p>
          <a:p>
            <a:r>
              <a:rPr lang="zh-CN" altLang="en-US" dirty="0" smtClean="0"/>
              <a:t>回</a:t>
            </a:r>
            <a:r>
              <a:rPr lang="zh-TW" altLang="en-US" dirty="0" smtClean="0"/>
              <a:t>头走可能比往</a:t>
            </a:r>
            <a:r>
              <a:rPr lang="zh-TW" altLang="en-US" dirty="0"/>
              <a:t>前去更危险；因此他决定勇往直前。可是那些恶鬼好像越来越近了。但是当他们几乎要碰到他的时候，他力竭声嘶地喊道，“我要靠上帝的能力行走</a:t>
            </a:r>
            <a:r>
              <a:rPr lang="en-US" altLang="zh-TW" baseline="30000" dirty="0"/>
              <a:t>10</a:t>
            </a:r>
            <a:r>
              <a:rPr lang="zh-TW" altLang="en-US" dirty="0"/>
              <a:t>；”于是他们都退去	</a:t>
            </a:r>
            <a:r>
              <a:rPr lang="zh-TW" altLang="en-US" dirty="0" smtClean="0"/>
              <a:t>。</a:t>
            </a:r>
            <a:endParaRPr lang="zh-TW" altLang="en-US" dirty="0"/>
          </a:p>
          <a:p>
            <a:r>
              <a:rPr lang="zh-TW" altLang="en-US" dirty="0"/>
              <a:t>一个邪灵溜到他后面，轻轻地挨近他，低声地向他提出许多可恶的亵渎神的话，他还以为那是从自己心里产生的念头呢。一想到自己竟然毁谤自己过去那么敬爱的上帝，这比任何一件他所遇到的事情都更</a:t>
            </a:r>
            <a:r>
              <a:rPr lang="zh-TW" altLang="en-US" dirty="0" smtClean="0"/>
              <a:t>使他烦恼。</a:t>
            </a:r>
            <a:endParaRPr lang="en-US" altLang="zh-TW"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18</a:t>
            </a:fld>
            <a:endParaRPr lang="en-US" dirty="0"/>
          </a:p>
        </p:txBody>
      </p:sp>
    </p:spTree>
    <p:extLst>
      <p:ext uri="{BB962C8B-B14F-4D97-AF65-F5344CB8AC3E}">
        <p14:creationId xmlns:p14="http://schemas.microsoft.com/office/powerpoint/2010/main" val="11589319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dirty="0"/>
              <a:t>基督徒和忠信</a:t>
            </a:r>
            <a:endParaRPr lang="en-US" dirty="0"/>
          </a:p>
        </p:txBody>
      </p:sp>
      <p:sp>
        <p:nvSpPr>
          <p:cNvPr id="3" name="Content Placeholder 2"/>
          <p:cNvSpPr>
            <a:spLocks noGrp="1"/>
          </p:cNvSpPr>
          <p:nvPr>
            <p:ph idx="1"/>
          </p:nvPr>
        </p:nvSpPr>
        <p:spPr/>
        <p:txBody>
          <a:bodyPr/>
          <a:lstStyle/>
          <a:p>
            <a:r>
              <a:rPr lang="zh-TW" altLang="en-US" dirty="0" smtClean="0"/>
              <a:t>基督徒拼命赶</a:t>
            </a:r>
            <a:r>
              <a:rPr lang="zh-TW" altLang="en-US" dirty="0"/>
              <a:t>路，很快就追上了忠信，并且还追过了他；因此原来在后面的反而在前面了。</a:t>
            </a:r>
            <a:r>
              <a:rPr lang="zh-TW" altLang="en-US" dirty="0" smtClean="0"/>
              <a:t>基督徒自豪地笑起来</a:t>
            </a:r>
            <a:r>
              <a:rPr lang="zh-CN" altLang="zh-TW" dirty="0" smtClean="0"/>
              <a:t>。</a:t>
            </a:r>
            <a:r>
              <a:rPr lang="zh-TW" altLang="en-US" dirty="0" smtClean="0"/>
              <a:t>可是由于</a:t>
            </a:r>
            <a:r>
              <a:rPr lang="zh-TW" altLang="en-US" dirty="0"/>
              <a:t>走路不留心，他突然绊了一跤，跌倒了，直到忠信走来搀扶，他才爬起来</a:t>
            </a:r>
            <a:r>
              <a:rPr lang="zh-TW" altLang="en-US" dirty="0" smtClean="0"/>
              <a:t>。</a:t>
            </a:r>
            <a:endParaRPr lang="en-US" altLang="zh-TW" dirty="0" smtClean="0"/>
          </a:p>
          <a:p>
            <a:r>
              <a:rPr lang="zh-TW" altLang="en-US" dirty="0"/>
              <a:t>忠信说：我躲过我看见你掉进去的那个泥沼，没有经过那个险就来到小门前；不过我碰到了一个名叫淫荡的人，我几乎受了她的害</a:t>
            </a:r>
            <a:r>
              <a:rPr lang="zh-TW" altLang="en-US" dirty="0" smtClean="0"/>
              <a:t>。</a:t>
            </a:r>
            <a:endParaRPr lang="en-US" altLang="zh-TW" dirty="0" smtClean="0"/>
          </a:p>
          <a:p>
            <a:r>
              <a:rPr lang="zh-TW" altLang="en-US" dirty="0"/>
              <a:t>忠信说：我走到艰难山山脚的时候，碰到一个年纪很</a:t>
            </a:r>
            <a:r>
              <a:rPr lang="zh-TW" altLang="en-US" dirty="0" smtClean="0"/>
              <a:t>大的人。</a:t>
            </a:r>
            <a:r>
              <a:rPr lang="zh-TW" altLang="en-US" dirty="0"/>
              <a:t>他的名字叫亚当第一，住在欺骗城</a:t>
            </a:r>
            <a:r>
              <a:rPr lang="zh-TW" altLang="en-US" dirty="0" smtClean="0"/>
              <a:t>。</a:t>
            </a:r>
            <a:r>
              <a:rPr lang="zh-TW" altLang="en-US" dirty="0"/>
              <a:t>他说他家里吃的是世界上所有的山珍海味， 他的仆人全是他自己生的。然后我问他有几个孩子。他说他只有三个女儿：“肉体的情欲，眼目的情欲和今生的骄傲</a:t>
            </a:r>
            <a:r>
              <a:rPr lang="en-US" altLang="zh-TW" baseline="30000" dirty="0"/>
              <a:t>7</a:t>
            </a:r>
            <a:r>
              <a:rPr lang="zh-TW" altLang="en-US" dirty="0"/>
              <a:t>”要是我愿意的话，可以跟她们结婚。于是我问他，他要我跟他一起住多久。他说要住到他死为止。	</a:t>
            </a:r>
          </a:p>
          <a:p>
            <a:r>
              <a:rPr lang="zh-TW" altLang="en-US" dirty="0"/>
              <a:t>当我走到半山的时候，回头一望，看见一个人像一阵风似的从后面飞快地赶来；后来他就在放长椅子的地方追上了我</a:t>
            </a:r>
            <a:r>
              <a:rPr lang="zh-TW" altLang="en-US" dirty="0" smtClean="0"/>
              <a:t>。一言不发</a:t>
            </a:r>
            <a:r>
              <a:rPr lang="zh-TW" altLang="en-US" dirty="0"/>
              <a:t>，向我拳足交加</a:t>
            </a:r>
            <a:r>
              <a:rPr lang="zh-TW" altLang="en-US" dirty="0" smtClean="0"/>
              <a:t>；</a:t>
            </a:r>
            <a:r>
              <a:rPr lang="zh-TW" altLang="en-US" dirty="0"/>
              <a:t>要不是有个人走过，叫他住手，毫无疑问他会结束了我的生命的</a:t>
            </a:r>
            <a:r>
              <a:rPr lang="zh-TW" altLang="en-US" dirty="0" smtClean="0"/>
              <a:t>。</a:t>
            </a:r>
            <a:endParaRPr lang="en-US" altLang="zh-TW" dirty="0" smtClean="0"/>
          </a:p>
          <a:p>
            <a:r>
              <a:rPr lang="zh-TW" altLang="en-US" dirty="0"/>
              <a:t>基督徒说：追上你的那个人是摩西。他对谁也不留情；对违犯他的律法的人，他也不知道怎样发慈悲</a:t>
            </a:r>
            <a:r>
              <a:rPr lang="zh-TW" altLang="en-US" dirty="0" smtClean="0"/>
              <a:t>。</a:t>
            </a:r>
            <a:r>
              <a:rPr lang="zh-CN" altLang="en-US" dirty="0" smtClean="0"/>
              <a:t>那救我的，</a:t>
            </a:r>
            <a:r>
              <a:rPr lang="zh-TW" altLang="en-US" dirty="0" smtClean="0"/>
              <a:t>在我跟前走过</a:t>
            </a:r>
            <a:r>
              <a:rPr lang="zh-TW" altLang="en-US" dirty="0"/>
              <a:t>的时候， 我看见他手上和肋旁的窟窿；于是我知道他是我们的恩主。	</a:t>
            </a:r>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19</a:t>
            </a:fld>
            <a:endParaRPr lang="en-US" dirty="0"/>
          </a:p>
        </p:txBody>
      </p:sp>
    </p:spTree>
    <p:extLst>
      <p:ext uri="{BB962C8B-B14F-4D97-AF65-F5344CB8AC3E}">
        <p14:creationId xmlns:p14="http://schemas.microsoft.com/office/powerpoint/2010/main" val="30422334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多话</a:t>
            </a:r>
            <a:r>
              <a:rPr lang="zh-CN" altLang="zh-TW" dirty="0" smtClean="0"/>
              <a:t>，</a:t>
            </a:r>
            <a:r>
              <a:rPr lang="zh-TW" altLang="en-US" b="1" dirty="0"/>
              <a:t>浮华市集</a:t>
            </a:r>
            <a:endParaRPr lang="en-US" dirty="0"/>
          </a:p>
        </p:txBody>
      </p:sp>
      <p:sp>
        <p:nvSpPr>
          <p:cNvPr id="3" name="Content Placeholder 2"/>
          <p:cNvSpPr>
            <a:spLocks noGrp="1"/>
          </p:cNvSpPr>
          <p:nvPr>
            <p:ph idx="1"/>
          </p:nvPr>
        </p:nvSpPr>
        <p:spPr/>
        <p:txBody>
          <a:bodyPr/>
          <a:lstStyle/>
          <a:p>
            <a:r>
              <a:rPr lang="zh-TW" altLang="en-US" dirty="0" smtClean="0"/>
              <a:t>多话说：除</a:t>
            </a:r>
            <a:r>
              <a:rPr lang="zh-TW" altLang="en-US" dirty="0"/>
              <a:t>非上天赐给他，一个人什么也不会有；一切都是靠恩典，而不是靠行为得来的</a:t>
            </a:r>
            <a:r>
              <a:rPr lang="zh-TW" altLang="en-US" dirty="0" smtClean="0"/>
              <a:t>。</a:t>
            </a:r>
            <a:endParaRPr lang="en-US" altLang="zh-TW" dirty="0" smtClean="0"/>
          </a:p>
          <a:p>
            <a:r>
              <a:rPr lang="ja-JP" altLang="en-US" dirty="0"/>
              <a:t>基督徒</a:t>
            </a:r>
            <a:r>
              <a:rPr lang="zh-CN" altLang="en-US" dirty="0"/>
              <a:t>：</a:t>
            </a:r>
            <a:r>
              <a:rPr lang="zh-TW" altLang="en-US" dirty="0"/>
              <a:t>听只是像播种子；讲不足以证明一个人在心里和生命里已经结了果子。在最后的审判那天，每个人是根据他所结的果实受审判的</a:t>
            </a:r>
            <a:r>
              <a:rPr lang="en-US" altLang="zh-TW" baseline="30000" dirty="0"/>
              <a:t>5</a:t>
            </a:r>
            <a:r>
              <a:rPr lang="zh-TW" altLang="en-US" dirty="0"/>
              <a:t>。那时侯，不会问你，你过去相信不相信？ 而要问的是，你有没有付诸行动。</a:t>
            </a:r>
            <a:endParaRPr lang="en-US" altLang="zh-TW" dirty="0"/>
          </a:p>
          <a:p>
            <a:r>
              <a:rPr lang="zh-TW" altLang="en-US" dirty="0"/>
              <a:t>“在上帝我们的父面前，那清洁没有玷污的虔诚，就是看顾在患难中的孤儿寡妇， 并且保守自己不沾染世俗</a:t>
            </a:r>
            <a:r>
              <a:rPr lang="en-US" altLang="zh-TW" baseline="30000" dirty="0"/>
              <a:t>4</a:t>
            </a:r>
            <a:r>
              <a:rPr lang="zh-TW" altLang="en-US" dirty="0" smtClean="0"/>
              <a:t>。</a:t>
            </a:r>
            <a:endParaRPr lang="en-US" altLang="zh-TW" dirty="0" smtClean="0"/>
          </a:p>
          <a:p>
            <a:r>
              <a:rPr lang="en-US" altLang="zh-TW" dirty="0"/>
              <a:t>《</a:t>
            </a:r>
            <a:r>
              <a:rPr lang="zh-TW" altLang="en-US" dirty="0"/>
              <a:t>新约全书</a:t>
            </a:r>
            <a:r>
              <a:rPr lang="en-US" altLang="zh-TW" dirty="0"/>
              <a:t>·</a:t>
            </a:r>
            <a:r>
              <a:rPr lang="zh-TW" altLang="en-US" dirty="0"/>
              <a:t>雅各书</a:t>
            </a:r>
            <a:r>
              <a:rPr lang="en-US" altLang="zh-TW" dirty="0"/>
              <a:t>》</a:t>
            </a:r>
            <a:r>
              <a:rPr lang="zh-TW" altLang="en-US" dirty="0"/>
              <a:t>第</a:t>
            </a:r>
            <a:r>
              <a:rPr lang="en-US" altLang="zh-TW" dirty="0"/>
              <a:t>1</a:t>
            </a:r>
            <a:r>
              <a:rPr lang="zh-TW" altLang="en-US" dirty="0"/>
              <a:t>章第</a:t>
            </a:r>
            <a:r>
              <a:rPr lang="en-US" altLang="zh-TW" dirty="0"/>
              <a:t>23</a:t>
            </a:r>
            <a:r>
              <a:rPr lang="zh-TW" altLang="en-US" dirty="0"/>
              <a:t>至</a:t>
            </a:r>
            <a:r>
              <a:rPr lang="en-US" altLang="zh-TW" dirty="0"/>
              <a:t>26</a:t>
            </a:r>
            <a:r>
              <a:rPr lang="zh-TW" altLang="en-US" dirty="0"/>
              <a:t>节：</a:t>
            </a:r>
          </a:p>
          <a:p>
            <a:r>
              <a:rPr lang="zh-TW" altLang="en-US" dirty="0"/>
              <a:t>　　 因为听道而不行道的，就像人对着镜子看自己本来的面目，看见，走后， 随即忘了他的相貌如何。 惟有详细察看那全备、使人自由之律法的，并且时常如此，这人既不是听了就忘，乃是实在行出来，就在他所行的事上必然得福。若有人自以为虔诚，却不勒住他的舌头，反欺哄自己的心，这人的虔诚是虚的。</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20</a:t>
            </a:fld>
            <a:endParaRPr lang="en-US" dirty="0"/>
          </a:p>
        </p:txBody>
      </p:sp>
    </p:spTree>
    <p:extLst>
      <p:ext uri="{BB962C8B-B14F-4D97-AF65-F5344CB8AC3E}">
        <p14:creationId xmlns:p14="http://schemas.microsoft.com/office/powerpoint/2010/main" val="28473513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浮华市集</a:t>
            </a:r>
            <a:endParaRPr lang="en-US" dirty="0"/>
          </a:p>
        </p:txBody>
      </p:sp>
      <p:sp>
        <p:nvSpPr>
          <p:cNvPr id="3" name="Content Placeholder 2"/>
          <p:cNvSpPr>
            <a:spLocks noGrp="1"/>
          </p:cNvSpPr>
          <p:nvPr>
            <p:ph idx="1"/>
          </p:nvPr>
        </p:nvSpPr>
        <p:spPr/>
        <p:txBody>
          <a:bodyPr/>
          <a:lstStyle/>
          <a:p>
            <a:r>
              <a:rPr lang="zh-TW" altLang="en-US" dirty="0"/>
              <a:t>市集上卖的尽是这样的东西：房子、地皮、职业、位置、荣誉、 升迁</a:t>
            </a:r>
            <a:r>
              <a:rPr lang="zh-TW" altLang="en-US" dirty="0" smtClean="0"/>
              <a:t>、国家、欲望</a:t>
            </a:r>
            <a:r>
              <a:rPr lang="zh-TW" altLang="en-US" dirty="0"/>
              <a:t>、快乐以及各种</a:t>
            </a:r>
            <a:r>
              <a:rPr lang="zh-TW" altLang="en-US" dirty="0" smtClean="0"/>
              <a:t>享受</a:t>
            </a:r>
            <a:r>
              <a:rPr lang="zh-TW" altLang="en-US" dirty="0"/>
              <a:t>，如娼妓、 </a:t>
            </a:r>
            <a:r>
              <a:rPr lang="zh-TW" altLang="en-US" dirty="0" smtClean="0"/>
              <a:t>丈夫</a:t>
            </a:r>
            <a:r>
              <a:rPr lang="zh-TW" altLang="en-US" dirty="0"/>
              <a:t>、儿女、主人、奴仆、生命、鲜血、肉体、灵魂、 金银、珍珠、宝石</a:t>
            </a:r>
            <a:r>
              <a:rPr lang="zh-TW" altLang="en-US" dirty="0" smtClean="0"/>
              <a:t>等等。</a:t>
            </a:r>
            <a:endParaRPr lang="en-US" altLang="zh-TW" dirty="0" smtClean="0"/>
          </a:p>
          <a:p>
            <a:r>
              <a:rPr lang="zh-TW" altLang="en-US" dirty="0"/>
              <a:t>市集上起了一阵哄闹</a:t>
            </a:r>
            <a:r>
              <a:rPr lang="zh-TW" altLang="en-US" dirty="0" smtClean="0"/>
              <a:t>和大骚动。</a:t>
            </a:r>
            <a:r>
              <a:rPr lang="zh-TW" altLang="en-US" dirty="0"/>
              <a:t>“那两个人反对并且扰乱他们的买卖；他们在镇上引起骚动和纷争情事，而且蔑视他们王子的</a:t>
            </a:r>
            <a:r>
              <a:rPr lang="zh-TW" altLang="en-US" dirty="0" smtClean="0"/>
              <a:t>法律”，</a:t>
            </a:r>
            <a:r>
              <a:rPr lang="en-US" altLang="zh-TW" dirty="0" smtClean="0"/>
              <a:t> </a:t>
            </a:r>
            <a:r>
              <a:rPr lang="zh-CN" altLang="en-US" dirty="0" smtClean="0"/>
              <a:t>因他们想买真理。</a:t>
            </a:r>
            <a:endParaRPr lang="en-US" altLang="zh-CN" dirty="0" smtClean="0"/>
          </a:p>
          <a:p>
            <a:r>
              <a:rPr lang="zh-TW" altLang="en-US" dirty="0"/>
              <a:t>按照他们的法律处治他；首先他们鞭打他，然后他们拳击他，接着他们用刀刺他；以后又用石头掷他</a:t>
            </a:r>
            <a:r>
              <a:rPr lang="zh-TW" altLang="en-US" dirty="0" smtClean="0"/>
              <a:t>，最后他们在</a:t>
            </a:r>
            <a:r>
              <a:rPr lang="zh-TW" altLang="en-US" dirty="0"/>
              <a:t>火刑柱上把他烧成灰烬。忠信就这样死去</a:t>
            </a:r>
            <a:r>
              <a:rPr lang="zh-TW" altLang="en-US" dirty="0" smtClean="0"/>
              <a:t>。</a:t>
            </a:r>
            <a:r>
              <a:rPr lang="zh-TW" altLang="en-US" dirty="0"/>
              <a:t>他的敌人一把他弄死，他就进了那辆马车，立刻给带到云端，还有号筒的声音，这是到天门去的最近的路径。至于基督徒，他得到缓刑的处理，又给带到监</a:t>
            </a:r>
            <a:r>
              <a:rPr lang="zh-TW" altLang="en-US" dirty="0" smtClean="0"/>
              <a:t>牢去。</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21</a:t>
            </a:fld>
            <a:endParaRPr lang="en-US" dirty="0"/>
          </a:p>
        </p:txBody>
      </p:sp>
    </p:spTree>
    <p:extLst>
      <p:ext uri="{BB962C8B-B14F-4D97-AF65-F5344CB8AC3E}">
        <p14:creationId xmlns:p14="http://schemas.microsoft.com/office/powerpoint/2010/main" val="3156483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b="1" dirty="0" smtClean="0"/>
              <a:t>基督徒和盼望</a:t>
            </a:r>
            <a:r>
              <a:rPr lang="zh-CN" altLang="en-US" b="1" dirty="0" smtClean="0"/>
              <a:t>以及</a:t>
            </a:r>
            <a:r>
              <a:rPr lang="zh-TW" altLang="en-US" dirty="0">
                <a:solidFill>
                  <a:schemeClr val="tx1"/>
                </a:solidFill>
              </a:rPr>
              <a:t>金银山</a:t>
            </a:r>
            <a:endParaRPr lang="en-US" dirty="0"/>
          </a:p>
        </p:txBody>
      </p:sp>
      <p:sp>
        <p:nvSpPr>
          <p:cNvPr id="3" name="Content Placeholder 2"/>
          <p:cNvSpPr>
            <a:spLocks noGrp="1"/>
          </p:cNvSpPr>
          <p:nvPr>
            <p:ph idx="1"/>
          </p:nvPr>
        </p:nvSpPr>
        <p:spPr/>
        <p:txBody>
          <a:bodyPr/>
          <a:lstStyle/>
          <a:p>
            <a:r>
              <a:rPr lang="zh-TW" altLang="en-US" dirty="0"/>
              <a:t>有一个叫做盼望（由于看到基督徒和忠信在市集上受苦难时的话语和行动而有了盼望），他接近了他</a:t>
            </a:r>
            <a:r>
              <a:rPr lang="zh-TW" altLang="en-US" dirty="0" smtClean="0"/>
              <a:t>，说要做</a:t>
            </a:r>
            <a:r>
              <a:rPr lang="zh-TW" altLang="en-US" dirty="0"/>
              <a:t>他的伴侣。这样，一个人为了替真理作见证而死去， 另一个人从他的灰烬里起来做基督徒旅途中的伴侣</a:t>
            </a:r>
            <a:r>
              <a:rPr lang="zh-TW" altLang="en-US" dirty="0" smtClean="0"/>
              <a:t>。</a:t>
            </a:r>
            <a:endParaRPr lang="en-US" altLang="zh-TW" dirty="0" smtClean="0"/>
          </a:p>
          <a:p>
            <a:r>
              <a:rPr lang="zh-TW" altLang="en-US" dirty="0" smtClean="0"/>
              <a:t>私心：他们断定</a:t>
            </a:r>
            <a:r>
              <a:rPr lang="zh-TW" altLang="en-US" dirty="0"/>
              <a:t>，不论什么天气他们都得拼命赶路，而我是要看风势。他们轻而易举地愿意为上帝冒一切危险；而我要利用一切机会保住我的生命和财产。他们要坚持己见，尽管所有的人都反对他们；而我只在时势和我的安全跟信仰不发生冲突的时候才赞成它</a:t>
            </a:r>
            <a:r>
              <a:rPr lang="zh-TW" altLang="en-US" dirty="0" smtClean="0"/>
              <a:t>。</a:t>
            </a:r>
            <a:endParaRPr lang="en-US" altLang="zh-TW" dirty="0" smtClean="0"/>
          </a:p>
          <a:p>
            <a:r>
              <a:rPr lang="zh-TW" altLang="en-US" dirty="0" smtClean="0"/>
              <a:t>爱钱：</a:t>
            </a:r>
            <a:r>
              <a:rPr lang="zh-TW" altLang="en-US" dirty="0"/>
              <a:t>假定这样一个人的生意很清淡，可是只要采取虔诚的态度，他就可以扩大买卖，或者找一个有钱的妻子，或者招揽更多更好的顾客</a:t>
            </a:r>
            <a:r>
              <a:rPr lang="zh-TW" altLang="en-US" dirty="0" smtClean="0"/>
              <a:t>。</a:t>
            </a:r>
            <a:r>
              <a:rPr lang="zh-TW" altLang="en-US" dirty="0"/>
              <a:t>所以为了要得到这些东西而变得虔诚是又好又有利的企图</a:t>
            </a:r>
            <a:r>
              <a:rPr lang="zh-TW" altLang="en-US" dirty="0" smtClean="0"/>
              <a:t>。</a:t>
            </a:r>
            <a:endParaRPr lang="en-US" altLang="zh-TW" dirty="0" smtClean="0"/>
          </a:p>
          <a:p>
            <a:r>
              <a:rPr lang="ja-JP" altLang="en-US" dirty="0"/>
              <a:t>基督</a:t>
            </a:r>
            <a:r>
              <a:rPr lang="ja-JP" altLang="en-US" dirty="0" smtClean="0"/>
              <a:t>徒</a:t>
            </a:r>
            <a:r>
              <a:rPr lang="zh-CN" altLang="en-US" dirty="0" smtClean="0"/>
              <a:t>：</a:t>
            </a:r>
            <a:r>
              <a:rPr lang="zh-TW" altLang="en-US" dirty="0"/>
              <a:t>犹大就是为了世界上的东西才变得虔诚，所以他也为了世界上的东西出卖他的信仰和他的主</a:t>
            </a:r>
            <a:r>
              <a:rPr lang="zh-TW" altLang="en-US" dirty="0" smtClean="0"/>
              <a:t>。</a:t>
            </a:r>
            <a:r>
              <a:rPr lang="zh-TW" altLang="en-US" dirty="0"/>
              <a:t>伪善的法利赛人也相信这一套；他们用冗长的祷告来虚饰门面，可是他们一心只想取得寡妇的房屋，这些人要受更重的天罚</a:t>
            </a:r>
            <a:r>
              <a:rPr lang="en-US" altLang="zh-TW" baseline="30000" dirty="0"/>
              <a:t>4</a:t>
            </a:r>
            <a:r>
              <a:rPr lang="zh-TW" altLang="en-US" dirty="0"/>
              <a:t>。 </a:t>
            </a:r>
            <a:endParaRPr lang="en-US" altLang="zh-TW" dirty="0" smtClean="0"/>
          </a:p>
          <a:p>
            <a:r>
              <a:rPr lang="zh-CN" altLang="en-US" dirty="0" smtClean="0"/>
              <a:t>天</a:t>
            </a:r>
            <a:r>
              <a:rPr lang="zh-TW" altLang="en-US" dirty="0" smtClean="0"/>
              <a:t>路</a:t>
            </a:r>
            <a:r>
              <a:rPr lang="zh-TW" altLang="en-US" dirty="0"/>
              <a:t>旅客来到一个地方</a:t>
            </a:r>
            <a:r>
              <a:rPr lang="zh-TW" altLang="en-US" dirty="0" smtClean="0"/>
              <a:t>，</a:t>
            </a:r>
            <a:r>
              <a:rPr lang="zh-TW" altLang="en-US" dirty="0"/>
              <a:t>纪念碑的形状很特别；它挺像是从一个女人变成的柱子</a:t>
            </a:r>
            <a:r>
              <a:rPr lang="zh-TW" altLang="en-US" dirty="0" smtClean="0"/>
              <a:t>。他们俩都断定这是罗</a:t>
            </a:r>
            <a:r>
              <a:rPr lang="zh-TW" altLang="en-US" dirty="0"/>
              <a:t>得的妻子变成的盐柱</a:t>
            </a:r>
            <a:r>
              <a:rPr lang="en-US" altLang="zh-TW" baseline="30000" dirty="0"/>
              <a:t>13</a:t>
            </a:r>
            <a:r>
              <a:rPr lang="zh-TW" altLang="en-US" dirty="0"/>
              <a:t>。由于她避难逃出所多玛的时候，贪心地回头张望，才变成了这个样子。</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22</a:t>
            </a:fld>
            <a:endParaRPr lang="en-US" dirty="0"/>
          </a:p>
        </p:txBody>
      </p:sp>
    </p:spTree>
    <p:extLst>
      <p:ext uri="{BB962C8B-B14F-4D97-AF65-F5344CB8AC3E}">
        <p14:creationId xmlns:p14="http://schemas.microsoft.com/office/powerpoint/2010/main" val="861884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你要留心向</a:t>
            </a:r>
            <a:r>
              <a:rPr lang="zh-TW" altLang="en-US" dirty="0" smtClean="0"/>
              <a:t>大路；</a:t>
            </a:r>
            <a:r>
              <a:rPr lang="zh-TW" altLang="en-US" dirty="0"/>
              <a:t>你当回转</a:t>
            </a:r>
            <a:endParaRPr lang="en-US" dirty="0"/>
          </a:p>
        </p:txBody>
      </p:sp>
      <p:sp>
        <p:nvSpPr>
          <p:cNvPr id="3" name="Content Placeholder 2"/>
          <p:cNvSpPr>
            <a:spLocks noGrp="1"/>
          </p:cNvSpPr>
          <p:nvPr>
            <p:ph idx="1"/>
          </p:nvPr>
        </p:nvSpPr>
        <p:spPr/>
        <p:txBody>
          <a:bodyPr/>
          <a:lstStyle/>
          <a:p>
            <a:r>
              <a:rPr lang="zh-TW" altLang="en-US" dirty="0"/>
              <a:t>那条河大卫王称为“上帝的河</a:t>
            </a:r>
            <a:r>
              <a:rPr lang="en-US" altLang="zh-TW" baseline="30000" dirty="0"/>
              <a:t>1</a:t>
            </a:r>
            <a:r>
              <a:rPr lang="zh-TW" altLang="en-US" dirty="0"/>
              <a:t>；”可是约翰却叫它“生命之水的河</a:t>
            </a:r>
            <a:r>
              <a:rPr lang="en-US" altLang="zh-TW" baseline="30000" dirty="0"/>
              <a:t>2</a:t>
            </a:r>
            <a:r>
              <a:rPr lang="zh-TW" altLang="en-US" dirty="0"/>
              <a:t>。”他们的路正沿着河岸</a:t>
            </a:r>
            <a:r>
              <a:rPr lang="zh-TW" altLang="en-US" dirty="0" smtClean="0"/>
              <a:t>，</a:t>
            </a:r>
            <a:r>
              <a:rPr lang="zh-TW" altLang="en-US" dirty="0"/>
              <a:t>那水</a:t>
            </a:r>
            <a:r>
              <a:rPr lang="zh-TW" altLang="en-US" dirty="0" smtClean="0"/>
              <a:t>味美。</a:t>
            </a:r>
            <a:r>
              <a:rPr lang="zh-TW" altLang="en-US" dirty="0"/>
              <a:t>在两边河岸上有长着各种各样果子的绿树；吃了树上的叶子，可以防止饮食过饱以及旅行中暑所引起的种种疾病。	</a:t>
            </a:r>
            <a:endParaRPr lang="en-US" altLang="zh-TW" dirty="0" smtClean="0"/>
          </a:p>
          <a:p>
            <a:r>
              <a:rPr lang="zh-TW" altLang="en-US" dirty="0"/>
              <a:t>那条路暂时和河边隔离了，</a:t>
            </a:r>
            <a:r>
              <a:rPr lang="zh-TW" altLang="en-US" dirty="0" smtClean="0"/>
              <a:t>他们心里相当难过。</a:t>
            </a:r>
            <a:endParaRPr lang="en-US" altLang="zh-TW" dirty="0" smtClean="0"/>
          </a:p>
          <a:p>
            <a:r>
              <a:rPr lang="zh-TW" altLang="en-US" dirty="0"/>
              <a:t>小路离开了正路</a:t>
            </a:r>
            <a:r>
              <a:rPr lang="zh-TW" altLang="en-US" dirty="0" smtClean="0"/>
              <a:t>，</a:t>
            </a:r>
            <a:r>
              <a:rPr lang="zh-CN" altLang="en-US" dirty="0" smtClean="0"/>
              <a:t>但</a:t>
            </a:r>
            <a:r>
              <a:rPr lang="zh-TW" altLang="en-US" dirty="0" smtClean="0"/>
              <a:t>跟大路并行。</a:t>
            </a:r>
            <a:endParaRPr lang="zh-TW" altLang="en-US" dirty="0"/>
          </a:p>
          <a:p>
            <a:r>
              <a:rPr lang="zh-TW" altLang="en-US" dirty="0" smtClean="0"/>
              <a:t>自负说：通到天门。</a:t>
            </a:r>
            <a:endParaRPr lang="en-US" altLang="zh-TW" dirty="0" smtClean="0"/>
          </a:p>
          <a:p>
            <a:r>
              <a:rPr lang="zh-TW" altLang="en-US" dirty="0" smtClean="0"/>
              <a:t>基督徒说：我不是对你讲过吗</a:t>
            </a:r>
            <a:r>
              <a:rPr lang="zh-TW" altLang="en-US" dirty="0"/>
              <a:t>？可见我们并没有做错事。于是他们就跟在他后面走。可是，哎呀，天黑下来了，后来变得一片漆黑；因此后面的人看不见前面的人</a:t>
            </a:r>
            <a:r>
              <a:rPr lang="zh-TW" altLang="en-US" dirty="0" smtClean="0"/>
              <a:t>。</a:t>
            </a:r>
            <a:endParaRPr lang="en-US" altLang="zh-TW" dirty="0" smtClean="0"/>
          </a:p>
          <a:p>
            <a:r>
              <a:rPr lang="zh-TW" altLang="en-US" dirty="0" smtClean="0"/>
              <a:t>在前面走的人</a:t>
            </a:r>
            <a:r>
              <a:rPr lang="zh-TW" altLang="en-US" dirty="0"/>
              <a:t>（名叫自负）由于看不见路，跌进一个深坑里去，跌得粉身碎骨</a:t>
            </a:r>
            <a:r>
              <a:rPr lang="en-US" altLang="zh-TW" baseline="30000" dirty="0"/>
              <a:t>6	</a:t>
            </a:r>
          </a:p>
          <a:p>
            <a:r>
              <a:rPr lang="zh-TW" altLang="en-US" dirty="0"/>
              <a:t>“你要留心向大路，就是你所走的原路；你当回转</a:t>
            </a:r>
            <a:r>
              <a:rPr lang="en-US" altLang="zh-TW" baseline="30000" dirty="0"/>
              <a:t>8</a:t>
            </a:r>
            <a:r>
              <a:rPr lang="zh-TW" altLang="en-US" dirty="0"/>
              <a:t>。</a:t>
            </a:r>
            <a:r>
              <a:rPr lang="zh-TW" altLang="en-US" dirty="0" smtClean="0"/>
              <a:t>”</a:t>
            </a:r>
            <a:endParaRPr lang="en-US" altLang="zh-TW" dirty="0" smtClean="0"/>
          </a:p>
          <a:p>
            <a:r>
              <a:rPr lang="en-US" altLang="zh-TW" dirty="0"/>
              <a:t>《</a:t>
            </a:r>
            <a:r>
              <a:rPr lang="zh-TW" altLang="en-US" dirty="0"/>
              <a:t>旧约全书</a:t>
            </a:r>
            <a:r>
              <a:rPr lang="en-US" altLang="zh-TW" dirty="0"/>
              <a:t>·</a:t>
            </a:r>
            <a:r>
              <a:rPr lang="zh-TW" altLang="en-US" dirty="0"/>
              <a:t>耶利米书</a:t>
            </a:r>
            <a:r>
              <a:rPr lang="en-US" altLang="zh-TW" dirty="0"/>
              <a:t>》</a:t>
            </a:r>
            <a:r>
              <a:rPr lang="zh-TW" altLang="en-US" dirty="0"/>
              <a:t>第</a:t>
            </a:r>
            <a:r>
              <a:rPr lang="en-US" altLang="zh-TW" dirty="0"/>
              <a:t>31</a:t>
            </a:r>
            <a:r>
              <a:rPr lang="zh-TW" altLang="en-US" dirty="0"/>
              <a:t>章第</a:t>
            </a:r>
            <a:r>
              <a:rPr lang="en-US" altLang="zh-TW" dirty="0"/>
              <a:t>21</a:t>
            </a:r>
            <a:r>
              <a:rPr lang="zh-TW" altLang="en-US" dirty="0"/>
              <a:t>节：</a:t>
            </a:r>
          </a:p>
          <a:p>
            <a:r>
              <a:rPr lang="zh-TW" altLang="en-US" dirty="0" smtClean="0"/>
              <a:t>以色列民哪</a:t>
            </a:r>
            <a:r>
              <a:rPr lang="zh-TW" altLang="en-US" dirty="0"/>
              <a:t>！你当为自己设立指路碑，竖起引路柱， 你要留心向大路，就是你所去的原路；你当回转，回转到你这些城邑。</a:t>
            </a:r>
          </a:p>
          <a:p>
            <a:pPr marL="0" indent="0">
              <a:buNone/>
            </a:pP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23</a:t>
            </a:fld>
            <a:endParaRPr lang="en-US" dirty="0"/>
          </a:p>
        </p:txBody>
      </p:sp>
    </p:spTree>
    <p:extLst>
      <p:ext uri="{BB962C8B-B14F-4D97-AF65-F5344CB8AC3E}">
        <p14:creationId xmlns:p14="http://schemas.microsoft.com/office/powerpoint/2010/main" val="24300200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怀疑堡垒，它的主人是绝望巨人</a:t>
            </a:r>
            <a:endParaRPr lang="en-US" dirty="0"/>
          </a:p>
        </p:txBody>
      </p:sp>
      <p:sp>
        <p:nvSpPr>
          <p:cNvPr id="3" name="Content Placeholder 2"/>
          <p:cNvSpPr>
            <a:spLocks noGrp="1"/>
          </p:cNvSpPr>
          <p:nvPr>
            <p:ph idx="1"/>
          </p:nvPr>
        </p:nvSpPr>
        <p:spPr/>
        <p:txBody>
          <a:bodyPr/>
          <a:lstStyle/>
          <a:p>
            <a:r>
              <a:rPr lang="zh-TW" altLang="en-US" dirty="0"/>
              <a:t>巨人把他们押到他的堡垒</a:t>
            </a:r>
            <a:r>
              <a:rPr lang="zh-TW" altLang="en-US" dirty="0" smtClean="0"/>
              <a:t>中去。</a:t>
            </a:r>
            <a:r>
              <a:rPr lang="zh-TW" altLang="en-US" dirty="0"/>
              <a:t>基督徒在这儿有双重的悲痛因为是由于他不智的劝告，他们才陷入这样的危境</a:t>
            </a:r>
            <a:r>
              <a:rPr lang="zh-TW" altLang="en-US" dirty="0" smtClean="0"/>
              <a:t>。</a:t>
            </a:r>
            <a:endParaRPr lang="en-US" altLang="zh-TW" dirty="0" smtClean="0"/>
          </a:p>
          <a:p>
            <a:r>
              <a:rPr lang="zh-TW" altLang="en-US" dirty="0"/>
              <a:t>绝望巨人有个</a:t>
            </a:r>
            <a:r>
              <a:rPr lang="zh-TW" altLang="en-US" dirty="0" smtClean="0"/>
              <a:t>妻子，</a:t>
            </a:r>
            <a:r>
              <a:rPr lang="zh-TW" altLang="en-US" dirty="0"/>
              <a:t>名叫</a:t>
            </a:r>
            <a:r>
              <a:rPr lang="zh-TW" altLang="en-US" dirty="0" smtClean="0"/>
              <a:t>猜疑</a:t>
            </a:r>
            <a:r>
              <a:rPr lang="zh-TW" altLang="en-US" dirty="0"/>
              <a:t>，就</a:t>
            </a:r>
            <a:r>
              <a:rPr lang="zh-TW" altLang="en-US" dirty="0" smtClean="0"/>
              <a:t>要丈夫去劝他们自杀。</a:t>
            </a:r>
            <a:r>
              <a:rPr lang="zh-TW" altLang="en-US" dirty="0"/>
              <a:t>既然活着这样痛苦，你们为什么还要活</a:t>
            </a:r>
            <a:r>
              <a:rPr lang="zh-TW" altLang="en-US" dirty="0" smtClean="0"/>
              <a:t>？</a:t>
            </a:r>
            <a:endParaRPr lang="en-US" altLang="zh-TW" dirty="0" smtClean="0"/>
          </a:p>
          <a:p>
            <a:r>
              <a:rPr lang="zh-TW" altLang="en-US" dirty="0"/>
              <a:t>基督徒又想自杀了，可是盼望作了第二次的答复：</a:t>
            </a:r>
            <a:r>
              <a:rPr lang="en-US" altLang="zh-TW" dirty="0"/>
              <a:t>——</a:t>
            </a:r>
          </a:p>
          <a:p>
            <a:r>
              <a:rPr lang="zh-TW" altLang="en-US" dirty="0" smtClean="0"/>
              <a:t>盼望说</a:t>
            </a:r>
            <a:r>
              <a:rPr lang="zh-TW" altLang="en-US" dirty="0"/>
              <a:t>：我的兄弟，你不记得自己到目前为止是多么勇敢吗？ 魔王打不垮你，你在死荫谷里看到、听到、感到的一切都压不倒你。你有过多么艰苦、恐怖和惊奇的经历，而你现在却畏惧起来？你看我跟你一起在地牢里，而我比起你来，在性格方面要懦弱得多；并且巨人不只打伤了你，也打伤了我，也不给我吃喝，我跟你一样没有灯，一样痛苦。不过让我们再耐心一点；回想一下你在浮华市集的时候表现得多么勇敢，既不怕铁链，不怕铁笼子，也不怕惨死。</a:t>
            </a:r>
            <a:r>
              <a:rPr lang="zh-TW" altLang="en-US" dirty="0" smtClean="0"/>
              <a:t>因此我们还是尽量耐心忍受吧。</a:t>
            </a:r>
            <a:endParaRPr lang="zh-TW" altLang="en-US" dirty="0"/>
          </a:p>
          <a:p>
            <a:r>
              <a:rPr lang="zh-TW" altLang="en-US" dirty="0"/>
              <a:t>星期六约莫午夜时分，他们开始祈祷，一直祷告到天蒙蒙亮。</a:t>
            </a:r>
          </a:p>
          <a:p>
            <a:r>
              <a:rPr lang="zh-TW" altLang="en-US" dirty="0" smtClean="0"/>
              <a:t>在曙光将现</a:t>
            </a:r>
            <a:r>
              <a:rPr lang="zh-TW" altLang="en-US" dirty="0"/>
              <a:t>的时候，好基督徒像一个半受惊的人，发出激动的话语：</a:t>
            </a:r>
            <a:r>
              <a:rPr lang="en-US" altLang="zh-TW" dirty="0"/>
              <a:t>——</a:t>
            </a:r>
            <a:r>
              <a:rPr lang="zh-TW" altLang="en-US" dirty="0"/>
              <a:t>当我可以自由行动的时候，他说，我却还待在这臭气熏人的地牢里， 我是多么傻的一个大傻瓜呀！ 我怀里有把钥匙叫做允诺，我相信它能打开怀疑堡垒里任何一把锁</a:t>
            </a:r>
            <a:r>
              <a:rPr lang="zh-TW" altLang="en-US" dirty="0" smtClean="0"/>
              <a:t>。</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24</a:t>
            </a:fld>
            <a:endParaRPr lang="en-US" dirty="0"/>
          </a:p>
        </p:txBody>
      </p:sp>
    </p:spTree>
    <p:extLst>
      <p:ext uri="{BB962C8B-B14F-4D97-AF65-F5344CB8AC3E}">
        <p14:creationId xmlns:p14="http://schemas.microsoft.com/office/powerpoint/2010/main" val="2001735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快乐山</a:t>
            </a:r>
            <a:endParaRPr lang="en-US" dirty="0"/>
          </a:p>
        </p:txBody>
      </p:sp>
      <p:sp>
        <p:nvSpPr>
          <p:cNvPr id="3" name="Content Placeholder 2"/>
          <p:cNvSpPr>
            <a:spLocks noGrp="1"/>
          </p:cNvSpPr>
          <p:nvPr>
            <p:ph idx="1"/>
          </p:nvPr>
        </p:nvSpPr>
        <p:spPr/>
        <p:txBody>
          <a:bodyPr>
            <a:normAutofit/>
          </a:bodyPr>
          <a:lstStyle/>
          <a:p>
            <a:r>
              <a:rPr lang="zh-TW" altLang="en-US" dirty="0"/>
              <a:t>这些山是上帝的土地，从他的城里看得见它们；羊也是他的，他为它们断送了性</a:t>
            </a:r>
            <a:r>
              <a:rPr lang="zh-TW" altLang="en-US" dirty="0" smtClean="0"/>
              <a:t>命。</a:t>
            </a:r>
            <a:endParaRPr lang="en-US" altLang="zh-TW" dirty="0" smtClean="0"/>
          </a:p>
          <a:p>
            <a:r>
              <a:rPr lang="zh-TW" altLang="en-US" dirty="0"/>
              <a:t>基督徒问：</a:t>
            </a:r>
            <a:r>
              <a:rPr lang="zh-TW" altLang="en-US" dirty="0" smtClean="0"/>
              <a:t>离</a:t>
            </a:r>
            <a:r>
              <a:rPr lang="ja-JP" altLang="en-US" dirty="0"/>
              <a:t>天国</a:t>
            </a:r>
            <a:r>
              <a:rPr lang="zh-TW" altLang="en-US" dirty="0" smtClean="0"/>
              <a:t>还有多远？</a:t>
            </a:r>
            <a:endParaRPr lang="en-US" altLang="zh-TW" dirty="0" smtClean="0"/>
          </a:p>
          <a:p>
            <a:r>
              <a:rPr lang="zh-TW" altLang="en-US" dirty="0"/>
              <a:t>牧人说：对于的确会到达那儿的人，路程是不太远的</a:t>
            </a:r>
            <a:r>
              <a:rPr lang="zh-TW" altLang="en-US" dirty="0" smtClean="0"/>
              <a:t>。</a:t>
            </a:r>
            <a:endParaRPr lang="en-US" altLang="zh-TW" dirty="0" smtClean="0"/>
          </a:p>
          <a:p>
            <a:r>
              <a:rPr lang="zh-TW" altLang="en-US" dirty="0"/>
              <a:t>那儿的山坡上有一扇门；牧人把门打开</a:t>
            </a:r>
            <a:r>
              <a:rPr lang="zh-TW" altLang="en-US" dirty="0" smtClean="0"/>
              <a:t>，只见里面一团漆黑</a:t>
            </a:r>
            <a:r>
              <a:rPr lang="zh-TW" altLang="en-US" dirty="0"/>
              <a:t>，烟雾弥漫；他们还认为听见一阵好像烈火燃烧的轰隆声，以及受折磨的人的呼号声</a:t>
            </a:r>
            <a:r>
              <a:rPr lang="zh-TW" altLang="en-US" dirty="0" smtClean="0"/>
              <a:t>；</a:t>
            </a:r>
            <a:endParaRPr lang="en-US" altLang="zh-TW" dirty="0" smtClean="0"/>
          </a:p>
          <a:p>
            <a:r>
              <a:rPr lang="zh-TW" altLang="en-US" dirty="0" smtClean="0"/>
              <a:t>牧人们说</a:t>
            </a:r>
            <a:r>
              <a:rPr lang="zh-TW" altLang="en-US" dirty="0"/>
              <a:t>，这是上地狱去的侧道，伪善者都从这儿走过</a:t>
            </a:r>
            <a:r>
              <a:rPr lang="en-US" altLang="zh-TW" dirty="0"/>
              <a:t>——</a:t>
            </a:r>
            <a:r>
              <a:rPr lang="zh-TW" altLang="en-US" dirty="0"/>
              <a:t>就是跟以扫一样卖掉长子名分的人；跟犹大一样出卖主子的人</a:t>
            </a:r>
            <a:r>
              <a:rPr lang="zh-TW" altLang="en-US" dirty="0" smtClean="0"/>
              <a:t>；以及跟亚拿尼亚和</a:t>
            </a:r>
            <a:r>
              <a:rPr lang="zh-TW" altLang="en-US" dirty="0"/>
              <a:t>他的妻子撒非喇一样谎话连篇、假冒为善的人</a:t>
            </a:r>
            <a:r>
              <a:rPr lang="en-US" altLang="zh-TW" baseline="30000" dirty="0"/>
              <a:t>6</a:t>
            </a:r>
            <a:r>
              <a:rPr lang="zh-TW" altLang="en-US" dirty="0"/>
              <a:t>。</a:t>
            </a:r>
          </a:p>
          <a:p>
            <a:r>
              <a:rPr lang="zh-TW" altLang="en-US" dirty="0" smtClean="0"/>
              <a:t>盼望对牧人说</a:t>
            </a:r>
            <a:r>
              <a:rPr lang="zh-TW" altLang="en-US" dirty="0"/>
              <a:t>，我看出他们每个人，就像我们现在一样， 以前都有过走天路的表现；是不是？</a:t>
            </a:r>
          </a:p>
          <a:p>
            <a:r>
              <a:rPr lang="zh-TW" altLang="en-US" dirty="0" smtClean="0"/>
              <a:t>牧人说</a:t>
            </a:r>
            <a:r>
              <a:rPr lang="zh-TW" altLang="en-US" dirty="0"/>
              <a:t>：是，并且也坚持了很长一段时间</a:t>
            </a:r>
            <a:r>
              <a:rPr lang="zh-TW" altLang="en-US" dirty="0" smtClean="0"/>
              <a:t>。有的走得远些</a:t>
            </a:r>
            <a:r>
              <a:rPr lang="zh-TW" altLang="en-US" dirty="0"/>
              <a:t>，有的还没走到这些山。</a:t>
            </a:r>
          </a:p>
          <a:p>
            <a:r>
              <a:rPr lang="zh-TW" altLang="en-US" dirty="0" smtClean="0"/>
              <a:t>接着客人互相说</a:t>
            </a:r>
            <a:r>
              <a:rPr lang="zh-TW" altLang="en-US" dirty="0"/>
              <a:t>道，我们需要向上帝呼求力量呀。</a:t>
            </a:r>
          </a:p>
          <a:p>
            <a:pPr marL="0" indent="0">
              <a:buNone/>
            </a:pPr>
            <a:r>
              <a:rPr lang="zh-TW" altLang="en-US" dirty="0"/>
              <a:t>	</a:t>
            </a:r>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25</a:t>
            </a:fld>
            <a:endParaRPr lang="en-US" dirty="0"/>
          </a:p>
        </p:txBody>
      </p:sp>
    </p:spTree>
    <p:extLst>
      <p:ext uri="{BB962C8B-B14F-4D97-AF65-F5344CB8AC3E}">
        <p14:creationId xmlns:p14="http://schemas.microsoft.com/office/powerpoint/2010/main" val="37693512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渡过死亡河</a:t>
            </a:r>
            <a:endParaRPr lang="en-US" dirty="0"/>
          </a:p>
        </p:txBody>
      </p:sp>
      <p:sp>
        <p:nvSpPr>
          <p:cNvPr id="3" name="Content Placeholder 2"/>
          <p:cNvSpPr>
            <a:spLocks noGrp="1"/>
          </p:cNvSpPr>
          <p:nvPr>
            <p:ph idx="1"/>
          </p:nvPr>
        </p:nvSpPr>
        <p:spPr/>
        <p:txBody>
          <a:bodyPr/>
          <a:lstStyle/>
          <a:p>
            <a:r>
              <a:rPr lang="zh-TW" altLang="en-US" dirty="0"/>
              <a:t>他们和天门之间有一条河；可是河上没有桥</a:t>
            </a:r>
            <a:r>
              <a:rPr lang="zh-TW" altLang="en-US" dirty="0" smtClean="0"/>
              <a:t>。河水不是到处都一样</a:t>
            </a:r>
            <a:r>
              <a:rPr lang="zh-TW" altLang="en-US" dirty="0"/>
              <a:t>深</a:t>
            </a:r>
            <a:r>
              <a:rPr lang="zh-TW" altLang="en-US" dirty="0" smtClean="0"/>
              <a:t>。因为</a:t>
            </a:r>
            <a:r>
              <a:rPr lang="zh-TW" altLang="en-US" dirty="0"/>
              <a:t>河水的深浅，完全要看你们对这地方的国王的信心而定</a:t>
            </a:r>
            <a:r>
              <a:rPr lang="zh-TW" altLang="en-US" dirty="0" smtClean="0"/>
              <a:t>。</a:t>
            </a:r>
            <a:endParaRPr lang="en-US" altLang="zh-TW" dirty="0" smtClean="0"/>
          </a:p>
          <a:p>
            <a:r>
              <a:rPr lang="zh-TW" altLang="en-US" dirty="0"/>
              <a:t>接着他们开始涉水，一下到河里，基督徒渐渐下沉，他向</a:t>
            </a:r>
            <a:r>
              <a:rPr lang="zh-TW" altLang="en-US" dirty="0" smtClean="0"/>
              <a:t>他的好伴侣</a:t>
            </a:r>
            <a:r>
              <a:rPr lang="zh-CHT" altLang="en-US" dirty="0"/>
              <a:t>盼望</a:t>
            </a:r>
            <a:r>
              <a:rPr lang="zh-TW" altLang="en-US" dirty="0" smtClean="0"/>
              <a:t>喊着说</a:t>
            </a:r>
            <a:r>
              <a:rPr lang="zh-TW" altLang="en-US" dirty="0"/>
              <a:t>，我在深水里沉下去了；波涛从我头上打过；他的波浪在我身上漫过</a:t>
            </a:r>
            <a:r>
              <a:rPr lang="zh-TW" altLang="en-US" dirty="0" smtClean="0"/>
              <a:t>。</a:t>
            </a:r>
            <a:endParaRPr lang="en-US" altLang="zh-TW" dirty="0" smtClean="0"/>
          </a:p>
          <a:p>
            <a:r>
              <a:rPr lang="zh-TW" altLang="en-US" dirty="0"/>
              <a:t>盼望又对他讲了这几句话， 别灰心；基督耶稣会保全你。基督徒听了这话，大声喊道，哦，我又看见他啦！他对我说，“ 你从水中经过，我必与你同在；你趟过江河，水必不漫过你</a:t>
            </a:r>
            <a:r>
              <a:rPr lang="en-US" altLang="zh-TW" baseline="30000" dirty="0"/>
              <a:t>12</a:t>
            </a:r>
            <a:r>
              <a:rPr lang="zh-TW" altLang="en-US" dirty="0"/>
              <a:t>。”他们两人都大</a:t>
            </a:r>
            <a:r>
              <a:rPr lang="zh-TW" altLang="en-US" dirty="0" smtClean="0"/>
              <a:t>大鼓舞。</a:t>
            </a:r>
            <a:endParaRPr lang="en-US" altLang="zh-TW" dirty="0" smtClean="0"/>
          </a:p>
          <a:p>
            <a:r>
              <a:rPr lang="zh-TW" altLang="en-US" dirty="0"/>
              <a:t>旧约全书</a:t>
            </a:r>
            <a:r>
              <a:rPr lang="en-US" altLang="zh-TW" dirty="0"/>
              <a:t>·</a:t>
            </a:r>
            <a:r>
              <a:rPr lang="zh-TW" altLang="en-US" dirty="0"/>
              <a:t>以赛亚书</a:t>
            </a:r>
            <a:r>
              <a:rPr lang="en-US" altLang="zh-TW" dirty="0"/>
              <a:t>》</a:t>
            </a:r>
            <a:r>
              <a:rPr lang="zh-TW" altLang="en-US" dirty="0"/>
              <a:t>第</a:t>
            </a:r>
            <a:r>
              <a:rPr lang="en-US" altLang="zh-TW" dirty="0"/>
              <a:t>43</a:t>
            </a:r>
            <a:r>
              <a:rPr lang="zh-TW" altLang="en-US" dirty="0"/>
              <a:t>章第</a:t>
            </a:r>
            <a:r>
              <a:rPr lang="en-US" altLang="zh-TW" dirty="0"/>
              <a:t>2</a:t>
            </a:r>
            <a:r>
              <a:rPr lang="zh-TW" altLang="en-US" dirty="0"/>
              <a:t>节：</a:t>
            </a:r>
          </a:p>
          <a:p>
            <a:r>
              <a:rPr lang="zh-TW" altLang="en-US" dirty="0" smtClean="0"/>
              <a:t>你从</a:t>
            </a:r>
            <a:r>
              <a:rPr lang="zh-TW" altLang="en-US" dirty="0"/>
              <a:t>水中经过，我必与你同在；你趟过江河，水必不漫过你；你从火中行过，必不被烧，火焰也不着在你身上。</a:t>
            </a:r>
            <a:endParaRPr lang="en-US" altLang="zh-TW" dirty="0" smtClean="0"/>
          </a:p>
        </p:txBody>
      </p:sp>
      <p:sp>
        <p:nvSpPr>
          <p:cNvPr id="4" name="Slide Number Placeholder 3"/>
          <p:cNvSpPr>
            <a:spLocks noGrp="1"/>
          </p:cNvSpPr>
          <p:nvPr>
            <p:ph type="sldNum" sz="quarter" idx="12"/>
          </p:nvPr>
        </p:nvSpPr>
        <p:spPr/>
        <p:txBody>
          <a:bodyPr/>
          <a:lstStyle/>
          <a:p>
            <a:fld id="{F51B561C-0023-41A3-B203-BFA2A4A5DADD}" type="slidenum">
              <a:rPr lang="en-US" smtClean="0"/>
              <a:pPr/>
              <a:t>26</a:t>
            </a:fld>
            <a:endParaRPr lang="en-US" dirty="0"/>
          </a:p>
        </p:txBody>
      </p:sp>
    </p:spTree>
    <p:extLst>
      <p:ext uri="{BB962C8B-B14F-4D97-AF65-F5344CB8AC3E}">
        <p14:creationId xmlns:p14="http://schemas.microsoft.com/office/powerpoint/2010/main" val="31182664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天门</a:t>
            </a:r>
            <a:endParaRPr lang="en-US" dirty="0"/>
          </a:p>
        </p:txBody>
      </p:sp>
      <p:sp>
        <p:nvSpPr>
          <p:cNvPr id="3" name="Content Placeholder 2"/>
          <p:cNvSpPr>
            <a:spLocks noGrp="1"/>
          </p:cNvSpPr>
          <p:nvPr>
            <p:ph idx="1"/>
          </p:nvPr>
        </p:nvSpPr>
        <p:spPr/>
        <p:txBody>
          <a:bodyPr/>
          <a:lstStyle/>
          <a:p>
            <a:r>
              <a:rPr lang="zh-CHT" altLang="en-US" dirty="0"/>
              <a:t>基督徒和盼望</a:t>
            </a:r>
            <a:r>
              <a:rPr lang="zh-TW" altLang="en-US" dirty="0" smtClean="0"/>
              <a:t>在世间就热爱我们</a:t>
            </a:r>
            <a:r>
              <a:rPr lang="zh-TW" altLang="en-US" dirty="0"/>
              <a:t>的主，为了他的圣名而牺牲了一切；我们的主派我们去迎接他们</a:t>
            </a:r>
            <a:r>
              <a:rPr lang="zh-TW" altLang="en-US" dirty="0" smtClean="0"/>
              <a:t>，于是天使军大声喊说</a:t>
            </a:r>
            <a:r>
              <a:rPr lang="zh-TW" altLang="en-US" dirty="0"/>
              <a:t>，“凡被请赴羔羊之婚宴的有福了</a:t>
            </a:r>
            <a:r>
              <a:rPr lang="en-US" altLang="zh-TW" baseline="30000" dirty="0"/>
              <a:t>1</a:t>
            </a:r>
            <a:r>
              <a:rPr lang="en-US" altLang="zh-TW" dirty="0"/>
              <a:t>.”</a:t>
            </a:r>
            <a:r>
              <a:rPr lang="zh-TW" altLang="en-US" dirty="0"/>
              <a:t>这时好几个国王的号角手也出来欢迎了，他们穿着又白又亮的衣服，他们那悦耳而嘹</a:t>
            </a:r>
            <a:r>
              <a:rPr lang="zh-TW" altLang="en-US" dirty="0" smtClean="0"/>
              <a:t>亮的声音使天空都发出回响。</a:t>
            </a:r>
            <a:r>
              <a:rPr lang="zh-TW" altLang="en-US" dirty="0"/>
              <a:t>当他们带着温暖和欢欣的心情想到他们自己也会住在那儿，永远跟这些人作伴</a:t>
            </a:r>
            <a:r>
              <a:rPr lang="en-US" altLang="zh-TW" dirty="0"/>
              <a:t>——</a:t>
            </a:r>
            <a:r>
              <a:rPr lang="zh-TW" altLang="en-US" dirty="0"/>
              <a:t>哦，怎样才能表达他们无上的欢乐啊！	</a:t>
            </a:r>
          </a:p>
          <a:p>
            <a:r>
              <a:rPr lang="zh-TW" altLang="en-US" dirty="0"/>
              <a:t>无知来到河边；他却很快就渡过了河，不像那两个人遇到那么多困难。 因为正好那时有一个名叫空想的摆渡人在那儿，他用船把他带过了河</a:t>
            </a:r>
            <a:r>
              <a:rPr lang="zh-TW" altLang="en-US" dirty="0" smtClean="0"/>
              <a:t>；</a:t>
            </a:r>
            <a:endParaRPr lang="en-US" altLang="zh-TW" dirty="0" smtClean="0"/>
          </a:p>
          <a:p>
            <a:r>
              <a:rPr lang="zh-TW" altLang="en-US" dirty="0"/>
              <a:t>他一走到天门前面，仰头看上面写着的字，然后开始敲门，满以为里面的人会很快替他开门；可是从门上面望出来的人问他，你从哪儿来？你来干什么？他回答说，我在国王面前已经吃过喝过，他在我们街上教导过我们。于是他们向他要证件，</a:t>
            </a:r>
            <a:r>
              <a:rPr lang="zh-TW" altLang="en-US" dirty="0" smtClean="0"/>
              <a:t>好拿去给国王看。那个人一言不发。于是他们就去把他提起来，带过</a:t>
            </a:r>
            <a:r>
              <a:rPr lang="zh-TW" altLang="en-US" dirty="0"/>
              <a:t>空中，到我所看见的小山旁边那扇门那儿，把他推进门去。这时我才知道，即使在天门，也有通到地狱的路，</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27</a:t>
            </a:fld>
            <a:endParaRPr lang="en-US" dirty="0"/>
          </a:p>
        </p:txBody>
      </p:sp>
    </p:spTree>
    <p:extLst>
      <p:ext uri="{BB962C8B-B14F-4D97-AF65-F5344CB8AC3E}">
        <p14:creationId xmlns:p14="http://schemas.microsoft.com/office/powerpoint/2010/main" val="25990148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smtClean="0"/>
              <a:t>安然無愧</a:t>
            </a:r>
            <a:r>
              <a:rPr lang="en-US" altLang="zh-CHT" dirty="0" smtClean="0"/>
              <a:t> </a:t>
            </a:r>
            <a:r>
              <a:rPr lang="zh-CN" altLang="en-US" dirty="0" smtClean="0"/>
              <a:t>－</a:t>
            </a:r>
            <a:r>
              <a:rPr lang="en-US" altLang="zh-CN" dirty="0" smtClean="0"/>
              <a:t> </a:t>
            </a:r>
            <a:r>
              <a:rPr lang="zh-CHT" altLang="en-US" dirty="0" smtClean="0"/>
              <a:t>約翰本</a:t>
            </a:r>
            <a:r>
              <a:rPr lang="zh-CHT" altLang="en-US" dirty="0"/>
              <a:t>仁最後一次講道</a:t>
            </a:r>
            <a:endParaRPr lang="en-US" dirty="0"/>
          </a:p>
        </p:txBody>
      </p:sp>
      <p:sp>
        <p:nvSpPr>
          <p:cNvPr id="3" name="Content Placeholder 2"/>
          <p:cNvSpPr>
            <a:spLocks noGrp="1"/>
          </p:cNvSpPr>
          <p:nvPr>
            <p:ph idx="1"/>
          </p:nvPr>
        </p:nvSpPr>
        <p:spPr>
          <a:xfrm>
            <a:off x="5029200" y="762000"/>
            <a:ext cx="3886199" cy="5943600"/>
          </a:xfrm>
        </p:spPr>
        <p:txBody>
          <a:bodyPr/>
          <a:lstStyle/>
          <a:p>
            <a:r>
              <a:rPr lang="ja-JP" altLang="en-US" dirty="0"/>
              <a:t>約翰福音第一章</a:t>
            </a:r>
            <a:r>
              <a:rPr lang="en-US" altLang="ja-JP" dirty="0"/>
              <a:t>13</a:t>
            </a:r>
            <a:r>
              <a:rPr lang="ja-JP" altLang="en-US" dirty="0" smtClean="0"/>
              <a:t>節</a:t>
            </a:r>
            <a:endParaRPr lang="en-US" altLang="ja-JP" dirty="0" smtClean="0"/>
          </a:p>
          <a:p>
            <a:r>
              <a:rPr lang="zh-CHT" altLang="en-US" dirty="0"/>
              <a:t>這等人不是從血氣生的，不是從情慾生的，也不是從人意生的，乃是從神生的</a:t>
            </a:r>
            <a:r>
              <a:rPr lang="zh-CHT" altLang="en-US" dirty="0" smtClean="0"/>
              <a:t>。</a:t>
            </a:r>
            <a:endParaRPr lang="en-US" altLang="zh-CHT" dirty="0" smtClean="0"/>
          </a:p>
          <a:p>
            <a:r>
              <a:rPr lang="zh-CHT" altLang="en-US" dirty="0"/>
              <a:t>看你的鄰舍！你能否看見，在他靈魂裏面有神的形像？愛他。愛他。說“有一天，這人和我要去到天上。”要彼此服事。要彼此相愛。如果有誰得罪你，向神禱告，使錯不在你，愛弟兄們。</a:t>
            </a:r>
            <a:r>
              <a:rPr lang="en-US" altLang="zh-CHT" dirty="0"/>
              <a:t>…</a:t>
            </a:r>
            <a:r>
              <a:rPr lang="zh-CHT" altLang="en-US" dirty="0"/>
              <a:t>行事為人在凡事上要聖潔。想到聖潔的神是你的父，使你行事像神的兒女。這樣，在末後的日子，與你的神面對面的時候，就可以安然無愧。</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28</a:t>
            </a:fld>
            <a:endParaRPr lang="en-US" dirty="0"/>
          </a:p>
        </p:txBody>
      </p:sp>
      <p:pic>
        <p:nvPicPr>
          <p:cNvPr id="5" name="Picture 4" descr="200px-Shoreditch_bunhill_john_bunyan_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685799"/>
            <a:ext cx="4800600" cy="6115489"/>
          </a:xfrm>
          <a:prstGeom prst="rect">
            <a:avLst/>
          </a:prstGeom>
        </p:spPr>
      </p:pic>
    </p:spTree>
    <p:extLst>
      <p:ext uri="{BB962C8B-B14F-4D97-AF65-F5344CB8AC3E}">
        <p14:creationId xmlns:p14="http://schemas.microsoft.com/office/powerpoint/2010/main" val="108806363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6630</TotalTime>
  <Words>3952</Words>
  <Application>Microsoft Macintosh PowerPoint</Application>
  <PresentationFormat>On-screen Show (4:3)</PresentationFormat>
  <Paragraphs>315</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Wisp</vt:lpstr>
      <vt:lpstr>6/5  马丁 路德          陈蓉 6/12 宋尚节           陈洲 6/19 倪柝声            陈洲 6/26 加尔文            陈蓉 7/3  No Class 7/10 王明道            陈洲 7/17 戴德生           陈洲 7/24 约翰 卫斯理          陈蓉 7/31 No Class          8/7  芬尼 克罗斯比          陈洲 8/14 爱德华兹 &amp; 穆迪        陈洲8/21 约翰 班揚          陈洲 8/28 奥古斯丁          陈洲 </vt:lpstr>
      <vt:lpstr>John Bunyan 約翰·班揚  1628年11月28日－1688年8月31日</vt:lpstr>
      <vt:lpstr>浪子回头：不是我的良善使我为义， 也不是我的邪恶毁坏了我的义，因我的义就是耶稣基督</vt:lpstr>
      <vt:lpstr>清教徒</vt:lpstr>
      <vt:lpstr>《天路歷程》The Pilgrim‘s Progress： 隐喻使真理显露</vt:lpstr>
      <vt:lpstr>洞穴和做梦人</vt:lpstr>
      <vt:lpstr>灰 心 沼</vt:lpstr>
      <vt:lpstr>援助</vt:lpstr>
      <vt:lpstr>老世故先生</vt:lpstr>
      <vt:lpstr>窄路</vt:lpstr>
      <vt:lpstr>解释者的住所，律法和福音</vt:lpstr>
      <vt:lpstr>情欲 与 耐心，恩典；</vt:lpstr>
      <vt:lpstr>十字架</vt:lpstr>
      <vt:lpstr>艰难山 与 愚蠢，懒惰，傲慢，虚伪</vt:lpstr>
      <vt:lpstr>我白走了多少路啊</vt:lpstr>
      <vt:lpstr>美丽宫殿与谨慎，贤慧，虔诚和仁爱</vt:lpstr>
      <vt:lpstr>魔 王</vt:lpstr>
      <vt:lpstr>死荫谷</vt:lpstr>
      <vt:lpstr>基督徒和忠信</vt:lpstr>
      <vt:lpstr>多话，浮华市集</vt:lpstr>
      <vt:lpstr>浮华市集</vt:lpstr>
      <vt:lpstr>基督徒和盼望以及金银山</vt:lpstr>
      <vt:lpstr>你要留心向大路；你当回转</vt:lpstr>
      <vt:lpstr>怀疑堡垒，它的主人是绝望巨人</vt:lpstr>
      <vt:lpstr>快乐山</vt:lpstr>
      <vt:lpstr>渡过死亡河</vt:lpstr>
      <vt:lpstr>天门</vt:lpstr>
      <vt:lpstr>安然無愧 － 約翰本仁最後一次講道</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独一真神</dc:title>
  <dc:creator>Eileen Chen</dc:creator>
  <cp:lastModifiedBy>Zhou Chen</cp:lastModifiedBy>
  <cp:revision>275</cp:revision>
  <dcterms:created xsi:type="dcterms:W3CDTF">2012-01-18T05:12:53Z</dcterms:created>
  <dcterms:modified xsi:type="dcterms:W3CDTF">2016-08-21T18:19:04Z</dcterms:modified>
</cp:coreProperties>
</file>