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4272" r:id="rId1"/>
  </p:sldMasterIdLst>
  <p:notesMasterIdLst>
    <p:notesMasterId r:id="rId24"/>
  </p:notesMasterIdLst>
  <p:sldIdLst>
    <p:sldId id="256" r:id="rId2"/>
    <p:sldId id="263" r:id="rId3"/>
    <p:sldId id="272" r:id="rId4"/>
    <p:sldId id="268" r:id="rId5"/>
    <p:sldId id="276" r:id="rId6"/>
    <p:sldId id="277" r:id="rId7"/>
    <p:sldId id="269" r:id="rId8"/>
    <p:sldId id="267" r:id="rId9"/>
    <p:sldId id="270" r:id="rId10"/>
    <p:sldId id="278" r:id="rId11"/>
    <p:sldId id="273" r:id="rId12"/>
    <p:sldId id="274" r:id="rId13"/>
    <p:sldId id="271" r:id="rId14"/>
    <p:sldId id="275" r:id="rId15"/>
    <p:sldId id="281" r:id="rId16"/>
    <p:sldId id="279" r:id="rId17"/>
    <p:sldId id="260" r:id="rId18"/>
    <p:sldId id="266" r:id="rId19"/>
    <p:sldId id="282" r:id="rId20"/>
    <p:sldId id="280" r:id="rId21"/>
    <p:sldId id="259" r:id="rId22"/>
    <p:sldId id="262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838" autoAdjust="0"/>
    <p:restoredTop sz="67995" autoAdjust="0"/>
  </p:normalViewPr>
  <p:slideViewPr>
    <p:cSldViewPr snapToGrid="0">
      <p:cViewPr varScale="1">
        <p:scale>
          <a:sx n="80" d="100"/>
          <a:sy n="80" d="100"/>
        </p:scale>
        <p:origin x="2100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E5C389-A0CF-48C5-93F2-8D79CDE2BE0E}" type="datetimeFigureOut">
              <a:rPr lang="en-US" smtClean="0"/>
              <a:t>6/9/2016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EF9D08-DDF2-42B8-9210-86D468AA97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34968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EF9D08-DDF2-42B8-9210-86D468AA97A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72160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EF9D08-DDF2-42B8-9210-86D468AA97A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90381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EF9D08-DDF2-42B8-9210-86D468AA97A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0943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EF9D08-DDF2-42B8-9210-86D468AA97A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02693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EF9D08-DDF2-42B8-9210-86D468AA97A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175504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EF9D08-DDF2-42B8-9210-86D468AA97A3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94227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EF9D08-DDF2-42B8-9210-86D468AA97A3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051227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EF9D08-DDF2-42B8-9210-86D468AA97A3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53891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EF9D08-DDF2-42B8-9210-86D468AA97A3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892950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EF9D08-DDF2-42B8-9210-86D468AA97A3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915153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EF9D08-DDF2-42B8-9210-86D468AA97A3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639389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EF9D08-DDF2-42B8-9210-86D468AA97A3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517024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EF9D08-DDF2-42B8-9210-86D468AA97A3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359247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EF9D08-DDF2-42B8-9210-86D468AA97A3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73495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EF9D08-DDF2-42B8-9210-86D468AA97A3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921878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EF9D08-DDF2-42B8-9210-86D468AA97A3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932392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EF9D08-DDF2-42B8-9210-86D468AA97A3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73507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1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5862"/>
            <a:ext cx="9144000" cy="18621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803405"/>
            <a:ext cx="73152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3632201"/>
            <a:ext cx="73152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932170" y="4323845"/>
            <a:ext cx="2297429" cy="365125"/>
          </a:xfrm>
        </p:spPr>
        <p:txBody>
          <a:bodyPr/>
          <a:lstStyle/>
          <a:p>
            <a:fld id="{B779D6FD-134A-4BB2-AE93-94996B4847B7}" type="datetimeFigureOut">
              <a:rPr lang="en-US" smtClean="0"/>
              <a:t>6/9/2016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914400" y="4323846"/>
            <a:ext cx="488061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057900" y="1430867"/>
            <a:ext cx="2171700" cy="365125"/>
          </a:xfrm>
        </p:spPr>
        <p:txBody>
          <a:bodyPr/>
          <a:lstStyle/>
          <a:p>
            <a:fld id="{880CFF33-7D6A-4EA8-98D5-90FC7924FE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788636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9D6FD-134A-4BB2-AE93-94996B4847B7}" type="datetimeFigureOut">
              <a:rPr lang="en-US" smtClean="0"/>
              <a:t>6/9/2016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CFF33-7D6A-4EA8-98D5-90FC7924FE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00919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1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5862"/>
            <a:ext cx="9144000" cy="18621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753534"/>
            <a:ext cx="7955280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94360" y="3641726"/>
            <a:ext cx="7955281" cy="1354134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562176" y="381001"/>
            <a:ext cx="2183130" cy="365125"/>
          </a:xfrm>
        </p:spPr>
        <p:txBody>
          <a:bodyPr/>
          <a:lstStyle>
            <a:lvl1pPr algn="r">
              <a:defRPr/>
            </a:lvl1pPr>
          </a:lstStyle>
          <a:p>
            <a:fld id="{B779D6FD-134A-4BB2-AE93-94996B4847B7}" type="datetimeFigureOut">
              <a:rPr lang="en-US" smtClean="0"/>
              <a:t>6/9/2016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94360" y="381001"/>
            <a:ext cx="4830656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82466" y="381001"/>
            <a:ext cx="667173" cy="365125"/>
          </a:xfrm>
        </p:spPr>
        <p:txBody>
          <a:bodyPr/>
          <a:lstStyle/>
          <a:p>
            <a:fld id="{880CFF33-7D6A-4EA8-98D5-90FC7924FE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24780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94360" y="2194560"/>
            <a:ext cx="3910579" cy="406908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2099" y="2194560"/>
            <a:ext cx="3907540" cy="406908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9D6FD-134A-4BB2-AE93-94996B4847B7}" type="datetimeFigureOut">
              <a:rPr lang="en-US" smtClean="0"/>
              <a:t>6/9/2016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CFF33-7D6A-4EA8-98D5-90FC7924FE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50637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71700" y="762000"/>
            <a:ext cx="6377940" cy="1295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1279" y="2183802"/>
            <a:ext cx="3683659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4359" y="3132667"/>
            <a:ext cx="3910579" cy="31309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69018" y="2183802"/>
            <a:ext cx="368062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2098" y="3132667"/>
            <a:ext cx="3907541" cy="31309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9D6FD-134A-4BB2-AE93-94996B4847B7}" type="datetimeFigureOut">
              <a:rPr lang="en-US" smtClean="0"/>
              <a:t>6/9/2016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CFF33-7D6A-4EA8-98D5-90FC7924FE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77319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9D6FD-134A-4BB2-AE93-94996B4847B7}" type="datetimeFigureOut">
              <a:rPr lang="en-US" smtClean="0"/>
              <a:t>6/9/2016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CFF33-7D6A-4EA8-98D5-90FC7924FE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63039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9D6FD-134A-4BB2-AE93-94996B4847B7}" type="datetimeFigureOut">
              <a:rPr lang="en-US" smtClean="0"/>
              <a:t>6/9/2016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CFF33-7D6A-4EA8-98D5-90FC7924FE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171726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1524000"/>
            <a:ext cx="30861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746760"/>
            <a:ext cx="4663440" cy="5516880"/>
          </a:xfrm>
        </p:spPr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4360" y="3124200"/>
            <a:ext cx="3086100" cy="313944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9D6FD-134A-4BB2-AE93-94996B4847B7}" type="datetimeFigureOut">
              <a:rPr lang="en-US" smtClean="0"/>
              <a:t>6/9/2016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CFF33-7D6A-4EA8-98D5-90FC7924FE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832016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1524000"/>
            <a:ext cx="407573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77524" y="751242"/>
            <a:ext cx="3674234" cy="5512398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4360" y="3124200"/>
            <a:ext cx="4075730" cy="313944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9D6FD-134A-4BB2-AE93-94996B4847B7}" type="datetimeFigureOut">
              <a:rPr lang="en-US" smtClean="0"/>
              <a:t>6/9/2016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CFF33-7D6A-4EA8-98D5-90FC7924FE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56364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55" y="4697361"/>
            <a:ext cx="7956482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94355" y="977035"/>
            <a:ext cx="7950260" cy="3406972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4360" y="5516716"/>
            <a:ext cx="7955280" cy="746924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9D6FD-134A-4BB2-AE93-94996B4847B7}" type="datetimeFigureOut">
              <a:rPr lang="en-US" smtClean="0"/>
              <a:t>6/9/2016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CFF33-7D6A-4EA8-98D5-90FC7924FE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20585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1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5862"/>
            <a:ext cx="9144000" cy="18621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753533"/>
            <a:ext cx="795528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649134"/>
            <a:ext cx="7772400" cy="1330852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562176" y="381001"/>
            <a:ext cx="2183130" cy="365125"/>
          </a:xfrm>
        </p:spPr>
        <p:txBody>
          <a:bodyPr/>
          <a:lstStyle>
            <a:lvl1pPr algn="r">
              <a:defRPr/>
            </a:lvl1pPr>
          </a:lstStyle>
          <a:p>
            <a:fld id="{B779D6FD-134A-4BB2-AE93-94996B4847B7}" type="datetimeFigureOut">
              <a:rPr lang="en-US" smtClean="0"/>
              <a:t>6/9/2016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4360" y="381001"/>
            <a:ext cx="4830656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82466" y="381001"/>
            <a:ext cx="667174" cy="365125"/>
          </a:xfrm>
        </p:spPr>
        <p:txBody>
          <a:bodyPr/>
          <a:lstStyle/>
          <a:p>
            <a:fld id="{880CFF33-7D6A-4EA8-98D5-90FC7924FE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28703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C1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5862"/>
            <a:ext cx="9144000" cy="18621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8351" y="753534"/>
            <a:ext cx="7613650" cy="2756234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977899" y="3509768"/>
            <a:ext cx="7194552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174597"/>
            <a:ext cx="7778752" cy="821265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562176" y="381001"/>
            <a:ext cx="2183130" cy="365125"/>
          </a:xfrm>
        </p:spPr>
        <p:txBody>
          <a:bodyPr/>
          <a:lstStyle>
            <a:lvl1pPr algn="r">
              <a:defRPr/>
            </a:lvl1pPr>
          </a:lstStyle>
          <a:p>
            <a:fld id="{B779D6FD-134A-4BB2-AE93-94996B4847B7}" type="datetimeFigureOut">
              <a:rPr lang="en-US" smtClean="0"/>
              <a:t>6/9/2016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4360" y="379438"/>
            <a:ext cx="4830656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82466" y="381001"/>
            <a:ext cx="667174" cy="365125"/>
          </a:xfrm>
        </p:spPr>
        <p:txBody>
          <a:bodyPr/>
          <a:lstStyle/>
          <a:p>
            <a:fld id="{880CFF33-7D6A-4EA8-98D5-90FC7924FE31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231458" y="807720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146733" y="3021330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977731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1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5862"/>
            <a:ext cx="9144000" cy="18621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124702"/>
            <a:ext cx="7774782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92" y="3648316"/>
            <a:ext cx="7773608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562176" y="378884"/>
            <a:ext cx="2183130" cy="365125"/>
          </a:xfrm>
        </p:spPr>
        <p:txBody>
          <a:bodyPr/>
          <a:lstStyle>
            <a:lvl1pPr algn="r">
              <a:defRPr/>
            </a:lvl1pPr>
          </a:lstStyle>
          <a:p>
            <a:fld id="{B779D6FD-134A-4BB2-AE93-94996B4847B7}" type="datetimeFigureOut">
              <a:rPr lang="en-US" smtClean="0"/>
              <a:t>6/9/2016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4360" y="378884"/>
            <a:ext cx="4830656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82466" y="381001"/>
            <a:ext cx="667174" cy="365125"/>
          </a:xfrm>
        </p:spPr>
        <p:txBody>
          <a:bodyPr/>
          <a:lstStyle/>
          <a:p>
            <a:fld id="{880CFF33-7D6A-4EA8-98D5-90FC7924FE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108896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171701" y="762000"/>
            <a:ext cx="6377939" cy="130386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594361" y="2202080"/>
            <a:ext cx="2560320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594360" y="2904564"/>
            <a:ext cx="2560320" cy="335907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02237" y="2201333"/>
            <a:ext cx="2560320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00781" y="2904068"/>
            <a:ext cx="2560320" cy="335957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89319" y="2192866"/>
            <a:ext cx="2560320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89320" y="2904564"/>
            <a:ext cx="2560320" cy="335907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9D6FD-134A-4BB2-AE93-94996B4847B7}" type="datetimeFigureOut">
              <a:rPr lang="en-US" smtClean="0"/>
              <a:t>6/9/2016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CFF33-7D6A-4EA8-98D5-90FC7924FE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1611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171702" y="762000"/>
            <a:ext cx="6381984" cy="1295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594360" y="4113340"/>
            <a:ext cx="2560320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594360" y="2331720"/>
            <a:ext cx="2560320" cy="15073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594360" y="4796103"/>
            <a:ext cx="2560320" cy="1467537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291873" y="4113340"/>
            <a:ext cx="2560320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291872" y="2331720"/>
            <a:ext cx="2560320" cy="1509862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290858" y="4796102"/>
            <a:ext cx="2560320" cy="1467537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93365" y="4113340"/>
            <a:ext cx="2560320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993364" y="2331721"/>
            <a:ext cx="2560320" cy="1508919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93272" y="4796100"/>
            <a:ext cx="2560320" cy="1467537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9D6FD-134A-4BB2-AE93-94996B4847B7}" type="datetimeFigureOut">
              <a:rPr lang="en-US" smtClean="0"/>
              <a:t>6/9/2016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CFF33-7D6A-4EA8-98D5-90FC7924FE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39600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94360" y="2194560"/>
            <a:ext cx="7955280" cy="406908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9D6FD-134A-4BB2-AE93-94996B4847B7}" type="datetimeFigureOut">
              <a:rPr lang="en-US" smtClean="0"/>
              <a:t>6/9/2016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CFF33-7D6A-4EA8-98D5-90FC7924FE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407140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1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5862"/>
            <a:ext cx="9144000" cy="1862138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06590" y="747183"/>
            <a:ext cx="1543050" cy="424867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94360" y="746126"/>
            <a:ext cx="6278035" cy="424973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562176" y="381001"/>
            <a:ext cx="2183130" cy="365125"/>
          </a:xfrm>
        </p:spPr>
        <p:txBody>
          <a:bodyPr/>
          <a:lstStyle>
            <a:lvl1pPr algn="r">
              <a:defRPr/>
            </a:lvl1pPr>
          </a:lstStyle>
          <a:p>
            <a:fld id="{B779D6FD-134A-4BB2-AE93-94996B4847B7}" type="datetimeFigureOut">
              <a:rPr lang="en-US" smtClean="0"/>
              <a:t>6/9/2016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94360" y="381001"/>
            <a:ext cx="4830656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82466" y="381001"/>
            <a:ext cx="667174" cy="365125"/>
          </a:xfrm>
        </p:spPr>
        <p:txBody>
          <a:bodyPr/>
          <a:lstStyle/>
          <a:p>
            <a:fld id="{880CFF33-7D6A-4EA8-98D5-90FC7924FE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04001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1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081088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171700" y="764373"/>
            <a:ext cx="637794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94360" y="2194560"/>
            <a:ext cx="7955280" cy="40690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12230" y="6356351"/>
            <a:ext cx="21374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79D6FD-134A-4BB2-AE93-94996B4847B7}" type="datetimeFigureOut">
              <a:rPr lang="en-US" smtClean="0"/>
              <a:t>6/9/2016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94360" y="6355846"/>
            <a:ext cx="56807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72250" y="381001"/>
            <a:ext cx="19773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0CFF33-7D6A-4EA8-98D5-90FC7924FE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698912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273" r:id="rId1"/>
    <p:sldLayoutId id="2147484274" r:id="rId2"/>
    <p:sldLayoutId id="2147484275" r:id="rId3"/>
    <p:sldLayoutId id="2147484276" r:id="rId4"/>
    <p:sldLayoutId id="2147484277" r:id="rId5"/>
    <p:sldLayoutId id="2147484278" r:id="rId6"/>
    <p:sldLayoutId id="2147484279" r:id="rId7"/>
    <p:sldLayoutId id="2147484280" r:id="rId8"/>
    <p:sldLayoutId id="2147484281" r:id="rId9"/>
    <p:sldLayoutId id="2147484282" r:id="rId10"/>
    <p:sldLayoutId id="2147484283" r:id="rId11"/>
    <p:sldLayoutId id="2147484284" r:id="rId12"/>
    <p:sldLayoutId id="2147484285" r:id="rId13"/>
    <p:sldLayoutId id="2147484286" r:id="rId14"/>
    <p:sldLayoutId id="2147484287" r:id="rId15"/>
    <p:sldLayoutId id="2147484288" r:id="rId16"/>
    <p:sldLayoutId id="2147484289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bONV_YZCKdg" TargetMode="Externa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zh.wikipedia.org/w/index.php?title=%E8%87%B4%E5%BE%B7%E6%84%8F%E5%BF%97%E5%9F%BA%E7%9D%A3%E6%95%99%E8%B2%B4%E6%97%8F%E5%85%AC%E9%96%8B%E6%9B%B8&amp;action=edit&amp;redlink=1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zh.wikipedia.org/w/index.php?title=%E8%AB%96%E5%9F%BA%E7%9D%A3%E5%BE%92%E7%9A%84%E8%87%AA%E7%94%B1&amp;action=edit&amp;redlink=1" TargetMode="External"/><Relationship Id="rId4" Type="http://schemas.openxmlformats.org/officeDocument/2006/relationships/hyperlink" Target="https://zh.wikipedia.org/w/index.php?title=%E6%95%99%E6%9C%83%E8%A2%AB%E6%93%84%E6%96%BC%E5%B7%B4%E6%AF%94%E5%80%AB&amp;action=edit&amp;redlink=1" TargetMode="Externa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347338" y="1837918"/>
            <a:ext cx="4423972" cy="1368822"/>
          </a:xfrm>
        </p:spPr>
        <p:txBody>
          <a:bodyPr>
            <a:normAutofit/>
          </a:bodyPr>
          <a:lstStyle/>
          <a:p>
            <a:r>
              <a:rPr lang="en-US" altLang="zh-CN" sz="4400" dirty="0"/>
              <a:t>Martin </a:t>
            </a:r>
            <a:r>
              <a:rPr lang="en-US" altLang="zh-CN" sz="4400" dirty="0" smtClean="0"/>
              <a:t>Luther  </a:t>
            </a:r>
            <a:br>
              <a:rPr lang="en-US" altLang="zh-CN" sz="4400" dirty="0" smtClean="0"/>
            </a:br>
            <a:r>
              <a:rPr lang="zh-CN" altLang="en-US" sz="4400" dirty="0" smtClean="0"/>
              <a:t>马丁</a:t>
            </a:r>
            <a:r>
              <a:rPr lang="en-US" altLang="zh-CN" sz="4400" dirty="0" smtClean="0">
                <a:latin typeface="Arial" panose="020B0604020202020204" pitchFamily="34" charset="0"/>
              </a:rPr>
              <a:t>·</a:t>
            </a:r>
            <a:r>
              <a:rPr lang="zh-CN" altLang="en-US" sz="4400" dirty="0" smtClean="0"/>
              <a:t>路德</a:t>
            </a:r>
            <a:endParaRPr lang="en-US" sz="4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347338" y="3800050"/>
            <a:ext cx="2393712" cy="514350"/>
          </a:xfrm>
        </p:spPr>
        <p:txBody>
          <a:bodyPr>
            <a:normAutofit/>
          </a:bodyPr>
          <a:lstStyle/>
          <a:p>
            <a:r>
              <a:rPr lang="zh-CN" altLang="en-US" dirty="0" smtClean="0"/>
              <a:t>圣徒脚踪 </a:t>
            </a:r>
            <a:r>
              <a:rPr lang="en-US" altLang="zh-CN" dirty="0" smtClean="0"/>
              <a:t>2016</a:t>
            </a:r>
            <a:endParaRPr lang="en-US" dirty="0"/>
          </a:p>
        </p:txBody>
      </p:sp>
      <p:pic>
        <p:nvPicPr>
          <p:cNvPr id="5" name="Picture 2" descr="Martin Luther by Cranach-restoration.t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039" y="1163454"/>
            <a:ext cx="3801464" cy="40865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446577" y="5408182"/>
            <a:ext cx="390076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/>
              <a:t>Lucas Cranach der Ältere</a:t>
            </a:r>
            <a:r>
              <a:rPr lang="en-US" altLang="zh-CN" sz="1200" dirty="0">
                <a:latin typeface="Arial" panose="020B0604020202020204" pitchFamily="34" charset="0"/>
              </a:rPr>
              <a:t>1529</a:t>
            </a:r>
            <a:r>
              <a:rPr lang="zh-CN" altLang="en-US" sz="1200" dirty="0">
                <a:latin typeface="Arial" panose="020B0604020202020204" pitchFamily="34" charset="0"/>
              </a:rPr>
              <a:t>年画的路德像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6868612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85734" y="1044842"/>
            <a:ext cx="4201531" cy="969771"/>
          </a:xfrm>
        </p:spPr>
        <p:txBody>
          <a:bodyPr>
            <a:normAutofit fontScale="90000"/>
          </a:bodyPr>
          <a:lstStyle/>
          <a:p>
            <a:pPr algn="ctr"/>
            <a:r>
              <a:rPr lang="en-US" altLang="zh-CN" dirty="0"/>
              <a:t/>
            </a:r>
            <a:br>
              <a:rPr lang="en-US" altLang="zh-CN" dirty="0"/>
            </a:br>
            <a:r>
              <a:rPr lang="zh-CN" altLang="en-US" dirty="0" smtClean="0"/>
              <a:t>我</a:t>
            </a:r>
            <a:r>
              <a:rPr lang="zh-CN" altLang="en-US" dirty="0"/>
              <a:t>神乃是大能堡</a:t>
            </a:r>
            <a:r>
              <a:rPr lang="zh-CN" altLang="en-US" dirty="0" smtClean="0"/>
              <a:t>垒</a:t>
            </a:r>
            <a:r>
              <a:rPr lang="en-US" altLang="zh-CN" dirty="0"/>
              <a:t/>
            </a:r>
            <a:br>
              <a:rPr lang="en-US" altLang="zh-CN" dirty="0"/>
            </a:br>
            <a:r>
              <a:rPr lang="en-US" altLang="zh-CN" dirty="0"/>
              <a:t>(</a:t>
            </a:r>
            <a:r>
              <a:rPr lang="zh-CN" altLang="en-US" dirty="0"/>
              <a:t>上帝是我安全要塞 </a:t>
            </a:r>
            <a:r>
              <a:rPr lang="en-US" altLang="zh-CN" dirty="0"/>
              <a:t>)</a:t>
            </a:r>
            <a:endParaRPr lang="en-US" dirty="0"/>
          </a:p>
        </p:txBody>
      </p:sp>
      <p:pic>
        <p:nvPicPr>
          <p:cNvPr id="4" name="bONV_YZCKdg"/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4000500" y="2725738"/>
            <a:ext cx="4572000" cy="257175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28650" y="4635373"/>
            <a:ext cx="317042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dirty="0"/>
              <a:t> </a:t>
            </a:r>
          </a:p>
        </p:txBody>
      </p:sp>
      <p:sp>
        <p:nvSpPr>
          <p:cNvPr id="7" name="Rectangle 6"/>
          <p:cNvSpPr/>
          <p:nvPr/>
        </p:nvSpPr>
        <p:spPr>
          <a:xfrm>
            <a:off x="3667125" y="3689509"/>
            <a:ext cx="4572000" cy="5078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350" dirty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/>
            </a:r>
            <a:br>
              <a:rPr lang="en-US" sz="1350" dirty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</a:br>
            <a:endParaRPr lang="en-US" sz="1350" dirty="0"/>
          </a:p>
        </p:txBody>
      </p:sp>
      <p:sp>
        <p:nvSpPr>
          <p:cNvPr id="8" name="Rectangle 7"/>
          <p:cNvSpPr/>
          <p:nvPr/>
        </p:nvSpPr>
        <p:spPr>
          <a:xfrm>
            <a:off x="427220" y="1044842"/>
            <a:ext cx="3287412" cy="48705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350" dirty="0">
                <a:latin typeface="SimSun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en-US" sz="1200" dirty="0">
                <a:latin typeface="SimSun" panose="02010600030101010101" pitchFamily="2" charset="-122"/>
                <a:cs typeface="Times New Roman" panose="02020603050405020304" pitchFamily="18" charset="0"/>
              </a:rPr>
              <a:t> </a:t>
            </a:r>
            <a:r>
              <a:rPr lang="zh-CN" altLang="en-US" sz="1350" dirty="0">
                <a:ea typeface="SimSun" panose="02010600030101010101" pitchFamily="2" charset="-122"/>
                <a:cs typeface="Times New Roman" panose="02020603050405020304" pitchFamily="18" charset="0"/>
              </a:rPr>
              <a:t>我神是我大能堡垒，永不失败永坚固；</a:t>
            </a:r>
            <a:r>
              <a:rPr lang="en-US" sz="1350" dirty="0">
                <a:latin typeface="Times New Roman" panose="02020603050405020304" pitchFamily="18" charset="0"/>
                <a:ea typeface="SimSun" panose="02010600030101010101" pitchFamily="2" charset="-122"/>
              </a:rPr>
              <a:t/>
            </a:r>
            <a:br>
              <a:rPr lang="en-US" sz="1350" dirty="0">
                <a:latin typeface="Times New Roman" panose="02020603050405020304" pitchFamily="18" charset="0"/>
                <a:ea typeface="SimSun" panose="02010600030101010101" pitchFamily="2" charset="-122"/>
              </a:rPr>
            </a:br>
            <a:r>
              <a:rPr lang="zh-CN" altLang="en-US" sz="1350" dirty="0">
                <a:ea typeface="SimSun" panose="02010600030101010101" pitchFamily="2" charset="-122"/>
                <a:cs typeface="Times New Roman" panose="02020603050405020304" pitchFamily="18" charset="0"/>
              </a:rPr>
              <a:t>致命危难密布四围，祂是我们的帮助。</a:t>
            </a:r>
            <a:r>
              <a:rPr lang="en-US" sz="1350" dirty="0">
                <a:latin typeface="Times New Roman" panose="02020603050405020304" pitchFamily="18" charset="0"/>
                <a:ea typeface="SimSun" panose="02010600030101010101" pitchFamily="2" charset="-122"/>
              </a:rPr>
              <a:t/>
            </a:r>
            <a:br>
              <a:rPr lang="en-US" sz="1350" dirty="0">
                <a:latin typeface="Times New Roman" panose="02020603050405020304" pitchFamily="18" charset="0"/>
                <a:ea typeface="SimSun" panose="02010600030101010101" pitchFamily="2" charset="-122"/>
              </a:rPr>
            </a:br>
            <a:r>
              <a:rPr lang="zh-CN" altLang="en-US" sz="1350" dirty="0">
                <a:ea typeface="SimSun" panose="02010600030101010101" pitchFamily="2" charset="-122"/>
                <a:cs typeface="Times New Roman" panose="02020603050405020304" pitchFamily="18" charset="0"/>
              </a:rPr>
              <a:t>我们素来仇敌，仍然害我不息，</a:t>
            </a:r>
            <a:r>
              <a:rPr lang="en-US" sz="1350" dirty="0">
                <a:latin typeface="Times New Roman" panose="02020603050405020304" pitchFamily="18" charset="0"/>
                <a:ea typeface="SimSun" panose="02010600030101010101" pitchFamily="2" charset="-122"/>
              </a:rPr>
              <a:t/>
            </a:r>
            <a:br>
              <a:rPr lang="en-US" sz="1350" dirty="0">
                <a:latin typeface="Times New Roman" panose="02020603050405020304" pitchFamily="18" charset="0"/>
                <a:ea typeface="SimSun" panose="02010600030101010101" pitchFamily="2" charset="-122"/>
              </a:rPr>
            </a:br>
            <a:r>
              <a:rPr lang="zh-CN" altLang="en-US" sz="1350" dirty="0">
                <a:ea typeface="SimSun" panose="02010600030101010101" pitchFamily="2" charset="-122"/>
                <a:cs typeface="Times New Roman" panose="02020603050405020304" pitchFamily="18" charset="0"/>
              </a:rPr>
              <a:t>诡计、能力都大，又加狠心毒辣，</a:t>
            </a:r>
            <a:r>
              <a:rPr lang="en-US" sz="1350" dirty="0">
                <a:latin typeface="Times New Roman" panose="02020603050405020304" pitchFamily="18" charset="0"/>
                <a:ea typeface="SimSun" panose="02010600030101010101" pitchFamily="2" charset="-122"/>
              </a:rPr>
              <a:t/>
            </a:r>
            <a:br>
              <a:rPr lang="en-US" sz="1350" dirty="0">
                <a:latin typeface="Times New Roman" panose="02020603050405020304" pitchFamily="18" charset="0"/>
                <a:ea typeface="SimSun" panose="02010600030101010101" pitchFamily="2" charset="-122"/>
              </a:rPr>
            </a:br>
            <a:r>
              <a:rPr lang="zh-CN" altLang="en-US" sz="1350" dirty="0">
                <a:ea typeface="SimSun" panose="02010600030101010101" pitchFamily="2" charset="-122"/>
                <a:cs typeface="Times New Roman" panose="02020603050405020304" pitchFamily="18" charset="0"/>
              </a:rPr>
              <a:t>地上无人可对手</a:t>
            </a:r>
            <a:r>
              <a:rPr lang="zh-CN" altLang="en-US" sz="1350" dirty="0" smtClean="0">
                <a:ea typeface="SimSun" panose="02010600030101010101" pitchFamily="2" charset="-122"/>
                <a:cs typeface="Times New Roman" panose="02020603050405020304" pitchFamily="18" charset="0"/>
              </a:rPr>
              <a:t>。</a:t>
            </a:r>
            <a:endParaRPr lang="en-US" altLang="zh-CN" sz="1350" dirty="0" smtClean="0"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r>
              <a:rPr lang="en-US" sz="1350" dirty="0">
                <a:latin typeface="Times New Roman" panose="02020603050405020304" pitchFamily="18" charset="0"/>
                <a:ea typeface="SimSun" panose="02010600030101010101" pitchFamily="2" charset="-122"/>
              </a:rPr>
              <a:t/>
            </a:r>
            <a:br>
              <a:rPr lang="en-US" sz="1350" dirty="0">
                <a:latin typeface="Times New Roman" panose="02020603050405020304" pitchFamily="18" charset="0"/>
                <a:ea typeface="SimSun" panose="02010600030101010101" pitchFamily="2" charset="-122"/>
              </a:rPr>
            </a:br>
            <a:r>
              <a:rPr lang="en-US" sz="1350" dirty="0">
                <a:ea typeface="SimSun" panose="02010600030101010101" pitchFamily="2" charset="-122"/>
                <a:cs typeface="Times New Roman" panose="02020603050405020304" pitchFamily="18" charset="0"/>
              </a:rPr>
              <a:t>2  </a:t>
            </a:r>
            <a:r>
              <a:rPr lang="zh-CN" altLang="en-US" sz="1350" dirty="0">
                <a:ea typeface="SimSun" panose="02010600030101010101" pitchFamily="2" charset="-122"/>
                <a:cs typeface="Times New Roman" panose="02020603050405020304" pitchFamily="18" charset="0"/>
              </a:rPr>
              <a:t>我们若信自己力量，我们斗争必失败；</a:t>
            </a:r>
            <a:r>
              <a:rPr lang="en-US" sz="1350" dirty="0">
                <a:latin typeface="Times New Roman" panose="02020603050405020304" pitchFamily="18" charset="0"/>
                <a:ea typeface="SimSun" panose="02010600030101010101" pitchFamily="2" charset="-122"/>
              </a:rPr>
              <a:t/>
            </a:r>
            <a:br>
              <a:rPr lang="en-US" sz="1350" dirty="0">
                <a:latin typeface="Times New Roman" panose="02020603050405020304" pitchFamily="18" charset="0"/>
                <a:ea typeface="SimSun" panose="02010600030101010101" pitchFamily="2" charset="-122"/>
              </a:rPr>
            </a:br>
            <a:r>
              <a:rPr lang="zh-CN" altLang="en-US" sz="1350" dirty="0">
                <a:ea typeface="SimSun" panose="02010600030101010101" pitchFamily="2" charset="-122"/>
                <a:cs typeface="Times New Roman" panose="02020603050405020304" pitchFamily="18" charset="0"/>
              </a:rPr>
              <a:t>我们这边有一适当合神心意的人在。</a:t>
            </a:r>
            <a:r>
              <a:rPr lang="en-US" sz="1350" dirty="0">
                <a:latin typeface="Times New Roman" panose="02020603050405020304" pitchFamily="18" charset="0"/>
                <a:ea typeface="SimSun" panose="02010600030101010101" pitchFamily="2" charset="-122"/>
              </a:rPr>
              <a:t/>
            </a:r>
            <a:br>
              <a:rPr lang="en-US" sz="1350" dirty="0">
                <a:latin typeface="Times New Roman" panose="02020603050405020304" pitchFamily="18" charset="0"/>
                <a:ea typeface="SimSun" panose="02010600030101010101" pitchFamily="2" charset="-122"/>
              </a:rPr>
            </a:br>
            <a:r>
              <a:rPr lang="zh-CN" altLang="en-US" sz="1350" dirty="0">
                <a:ea typeface="SimSun" panose="02010600030101010101" pitchFamily="2" charset="-122"/>
                <a:cs typeface="Times New Roman" panose="02020603050405020304" pitchFamily="18" charset="0"/>
              </a:rPr>
              <a:t>如问此人名字，基督耶稣就是，</a:t>
            </a:r>
            <a:r>
              <a:rPr lang="en-US" sz="1350" dirty="0">
                <a:latin typeface="Times New Roman" panose="02020603050405020304" pitchFamily="18" charset="0"/>
                <a:ea typeface="SimSun" panose="02010600030101010101" pitchFamily="2" charset="-122"/>
              </a:rPr>
              <a:t/>
            </a:r>
            <a:br>
              <a:rPr lang="en-US" sz="1350" dirty="0">
                <a:latin typeface="Times New Roman" panose="02020603050405020304" pitchFamily="18" charset="0"/>
                <a:ea typeface="SimSun" panose="02010600030101010101" pitchFamily="2" charset="-122"/>
              </a:rPr>
            </a:br>
            <a:r>
              <a:rPr lang="zh-CN" altLang="en-US" sz="1350" dirty="0">
                <a:ea typeface="SimSun" panose="02010600030101010101" pitchFamily="2" charset="-122"/>
                <a:cs typeface="Times New Roman" panose="02020603050405020304" pitchFamily="18" charset="0"/>
              </a:rPr>
              <a:t>就是万军之王，万世万代一样，</a:t>
            </a:r>
            <a:r>
              <a:rPr lang="en-US" sz="1350" dirty="0">
                <a:latin typeface="Times New Roman" panose="02020603050405020304" pitchFamily="18" charset="0"/>
                <a:ea typeface="SimSun" panose="02010600030101010101" pitchFamily="2" charset="-122"/>
              </a:rPr>
              <a:t/>
            </a:r>
            <a:br>
              <a:rPr lang="en-US" sz="1350" dirty="0">
                <a:latin typeface="Times New Roman" panose="02020603050405020304" pitchFamily="18" charset="0"/>
                <a:ea typeface="SimSun" panose="02010600030101010101" pitchFamily="2" charset="-122"/>
              </a:rPr>
            </a:br>
            <a:r>
              <a:rPr lang="zh-CN" altLang="en-US" sz="1350" dirty="0">
                <a:ea typeface="SimSun" panose="02010600030101010101" pitchFamily="2" charset="-122"/>
                <a:cs typeface="Times New Roman" panose="02020603050405020304" pitchFamily="18" charset="0"/>
              </a:rPr>
              <a:t>只有祂能得全胜</a:t>
            </a:r>
            <a:r>
              <a:rPr lang="zh-CN" altLang="en-US" sz="1350" dirty="0" smtClean="0">
                <a:ea typeface="SimSun" panose="02010600030101010101" pitchFamily="2" charset="-122"/>
                <a:cs typeface="Times New Roman" panose="02020603050405020304" pitchFamily="18" charset="0"/>
              </a:rPr>
              <a:t>。</a:t>
            </a:r>
            <a:endParaRPr lang="en-US" altLang="zh-CN" sz="1350" dirty="0" smtClean="0"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r>
              <a:rPr lang="en-US" sz="1350" dirty="0">
                <a:latin typeface="Times New Roman" panose="02020603050405020304" pitchFamily="18" charset="0"/>
                <a:ea typeface="SimSun" panose="02010600030101010101" pitchFamily="2" charset="-122"/>
              </a:rPr>
              <a:t/>
            </a:r>
            <a:br>
              <a:rPr lang="en-US" sz="1350" dirty="0">
                <a:latin typeface="Times New Roman" panose="02020603050405020304" pitchFamily="18" charset="0"/>
                <a:ea typeface="SimSun" panose="02010600030101010101" pitchFamily="2" charset="-122"/>
              </a:rPr>
            </a:br>
            <a:r>
              <a:rPr lang="en-US" sz="1350" dirty="0">
                <a:ea typeface="SimSun" panose="02010600030101010101" pitchFamily="2" charset="-122"/>
                <a:cs typeface="Times New Roman" panose="02020603050405020304" pitchFamily="18" charset="0"/>
              </a:rPr>
              <a:t>3 </a:t>
            </a:r>
            <a:r>
              <a:rPr lang="zh-CN" altLang="en-US" sz="1350" dirty="0">
                <a:ea typeface="SimSun" panose="02010600030101010101" pitchFamily="2" charset="-122"/>
                <a:cs typeface="Times New Roman" panose="02020603050405020304" pitchFamily="18" charset="0"/>
              </a:rPr>
              <a:t>世界虽然充满鬼魔，想以惊吓来败坏；</a:t>
            </a:r>
            <a:r>
              <a:rPr lang="en-US" sz="1350" dirty="0">
                <a:latin typeface="Times New Roman" panose="02020603050405020304" pitchFamily="18" charset="0"/>
                <a:ea typeface="SimSun" panose="02010600030101010101" pitchFamily="2" charset="-122"/>
              </a:rPr>
              <a:t/>
            </a:r>
            <a:br>
              <a:rPr lang="en-US" sz="1350" dirty="0">
                <a:latin typeface="Times New Roman" panose="02020603050405020304" pitchFamily="18" charset="0"/>
                <a:ea typeface="SimSun" panose="02010600030101010101" pitchFamily="2" charset="-122"/>
              </a:rPr>
            </a:br>
            <a:r>
              <a:rPr lang="zh-CN" altLang="en-US" sz="1350" dirty="0">
                <a:ea typeface="SimSun" panose="02010600030101010101" pitchFamily="2" charset="-122"/>
                <a:cs typeface="Times New Roman" panose="02020603050405020304" pitchFamily="18" charset="0"/>
              </a:rPr>
              <a:t>我也不怕，因神定规真理藉我来奏凯。</a:t>
            </a:r>
            <a:r>
              <a:rPr lang="en-US" sz="1350" dirty="0">
                <a:latin typeface="Times New Roman" panose="02020603050405020304" pitchFamily="18" charset="0"/>
                <a:ea typeface="SimSun" panose="02010600030101010101" pitchFamily="2" charset="-122"/>
              </a:rPr>
              <a:t/>
            </a:r>
            <a:br>
              <a:rPr lang="en-US" sz="1350" dirty="0">
                <a:latin typeface="Times New Roman" panose="02020603050405020304" pitchFamily="18" charset="0"/>
                <a:ea typeface="SimSun" panose="02010600030101010101" pitchFamily="2" charset="-122"/>
              </a:rPr>
            </a:br>
            <a:r>
              <a:rPr lang="zh-CN" altLang="en-US" sz="1350" dirty="0">
                <a:ea typeface="SimSun" panose="02010600030101010101" pitchFamily="2" charset="-122"/>
                <a:cs typeface="Times New Roman" panose="02020603050405020304" pitchFamily="18" charset="0"/>
              </a:rPr>
              <a:t>黑暗君王狰拧，我们并不战兢，</a:t>
            </a:r>
            <a:r>
              <a:rPr lang="en-US" sz="1350" dirty="0">
                <a:latin typeface="Times New Roman" panose="02020603050405020304" pitchFamily="18" charset="0"/>
                <a:ea typeface="SimSun" panose="02010600030101010101" pitchFamily="2" charset="-122"/>
              </a:rPr>
              <a:t/>
            </a:r>
            <a:br>
              <a:rPr lang="en-US" sz="1350" dirty="0">
                <a:latin typeface="Times New Roman" panose="02020603050405020304" pitchFamily="18" charset="0"/>
                <a:ea typeface="SimSun" panose="02010600030101010101" pitchFamily="2" charset="-122"/>
              </a:rPr>
            </a:br>
            <a:r>
              <a:rPr lang="zh-CN" altLang="en-US" sz="1350" dirty="0">
                <a:ea typeface="SimSun" panose="02010600030101010101" pitchFamily="2" charset="-122"/>
                <a:cs typeface="Times New Roman" panose="02020603050405020304" pitchFamily="18" charset="0"/>
              </a:rPr>
              <a:t>我忍受它怒气，因它结局已急，</a:t>
            </a:r>
            <a:r>
              <a:rPr lang="en-US" sz="1350" dirty="0">
                <a:latin typeface="Times New Roman" panose="02020603050405020304" pitchFamily="18" charset="0"/>
                <a:ea typeface="SimSun" panose="02010600030101010101" pitchFamily="2" charset="-122"/>
              </a:rPr>
              <a:t/>
            </a:r>
            <a:br>
              <a:rPr lang="en-US" sz="1350" dirty="0">
                <a:latin typeface="Times New Roman" panose="02020603050405020304" pitchFamily="18" charset="0"/>
                <a:ea typeface="SimSun" panose="02010600030101010101" pitchFamily="2" charset="-122"/>
              </a:rPr>
            </a:br>
            <a:r>
              <a:rPr lang="zh-CN" altLang="en-US" sz="1350" dirty="0">
                <a:ea typeface="SimSun" panose="02010600030101010101" pitchFamily="2" charset="-122"/>
                <a:cs typeface="Times New Roman" panose="02020603050405020304" pitchFamily="18" charset="0"/>
              </a:rPr>
              <a:t>一言就使它倾倒</a:t>
            </a:r>
            <a:r>
              <a:rPr lang="zh-CN" altLang="en-US" sz="1350" dirty="0" smtClean="0">
                <a:ea typeface="SimSun" panose="02010600030101010101" pitchFamily="2" charset="-122"/>
                <a:cs typeface="Times New Roman" panose="02020603050405020304" pitchFamily="18" charset="0"/>
              </a:rPr>
              <a:t>。</a:t>
            </a:r>
            <a:endParaRPr lang="en-US" altLang="zh-CN" sz="1350" dirty="0" smtClean="0"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r>
              <a:rPr lang="en-US" sz="1350" dirty="0">
                <a:latin typeface="Times New Roman" panose="02020603050405020304" pitchFamily="18" charset="0"/>
                <a:ea typeface="SimSun" panose="02010600030101010101" pitchFamily="2" charset="-122"/>
              </a:rPr>
              <a:t/>
            </a:r>
            <a:br>
              <a:rPr lang="en-US" sz="1350" dirty="0">
                <a:latin typeface="Times New Roman" panose="02020603050405020304" pitchFamily="18" charset="0"/>
                <a:ea typeface="SimSun" panose="02010600030101010101" pitchFamily="2" charset="-122"/>
              </a:rPr>
            </a:br>
            <a:r>
              <a:rPr lang="en-US" sz="1350" dirty="0">
                <a:ea typeface="SimSun" panose="02010600030101010101" pitchFamily="2" charset="-122"/>
                <a:cs typeface="Times New Roman" panose="02020603050405020304" pitchFamily="18" charset="0"/>
              </a:rPr>
              <a:t>4 </a:t>
            </a:r>
            <a:r>
              <a:rPr lang="zh-CN" altLang="en-US" sz="1350" dirty="0">
                <a:ea typeface="SimSun" panose="02010600030101010101" pitchFamily="2" charset="-122"/>
                <a:cs typeface="Times New Roman" panose="02020603050405020304" pitchFamily="18" charset="0"/>
              </a:rPr>
              <a:t>主言超越世界全权，神旨成功不延迟；</a:t>
            </a:r>
            <a:r>
              <a:rPr lang="en-US" sz="1350" dirty="0">
                <a:latin typeface="Times New Roman" panose="02020603050405020304" pitchFamily="18" charset="0"/>
                <a:ea typeface="SimSun" panose="02010600030101010101" pitchFamily="2" charset="-122"/>
              </a:rPr>
              <a:t/>
            </a:r>
            <a:br>
              <a:rPr lang="en-US" sz="1350" dirty="0">
                <a:latin typeface="Times New Roman" panose="02020603050405020304" pitchFamily="18" charset="0"/>
                <a:ea typeface="SimSun" panose="02010600030101010101" pitchFamily="2" charset="-122"/>
              </a:rPr>
            </a:br>
            <a:r>
              <a:rPr lang="zh-CN" altLang="en-US" sz="1350" dirty="0">
                <a:ea typeface="SimSun" panose="02010600030101010101" pitchFamily="2" charset="-122"/>
                <a:cs typeface="Times New Roman" panose="02020603050405020304" pitchFamily="18" charset="0"/>
              </a:rPr>
              <a:t>藉主与我同在一边，我有圣灵和恩赐。</a:t>
            </a:r>
            <a:r>
              <a:rPr lang="en-US" sz="1350" dirty="0">
                <a:latin typeface="Times New Roman" panose="02020603050405020304" pitchFamily="18" charset="0"/>
                <a:ea typeface="SimSun" panose="02010600030101010101" pitchFamily="2" charset="-122"/>
              </a:rPr>
              <a:t/>
            </a:r>
            <a:br>
              <a:rPr lang="en-US" sz="1350" dirty="0">
                <a:latin typeface="Times New Roman" panose="02020603050405020304" pitchFamily="18" charset="0"/>
                <a:ea typeface="SimSun" panose="02010600030101010101" pitchFamily="2" charset="-122"/>
              </a:rPr>
            </a:br>
            <a:r>
              <a:rPr lang="zh-CN" altLang="en-US" sz="1350" dirty="0">
                <a:ea typeface="SimSun" panose="02010600030101010101" pitchFamily="2" charset="-122"/>
                <a:cs typeface="Times New Roman" panose="02020603050405020304" pitchFamily="18" charset="0"/>
              </a:rPr>
              <a:t>财物以及亲友，任其损失无有，</a:t>
            </a:r>
            <a:r>
              <a:rPr lang="en-US" sz="1350" dirty="0">
                <a:latin typeface="Times New Roman" panose="02020603050405020304" pitchFamily="18" charset="0"/>
                <a:ea typeface="SimSun" panose="02010600030101010101" pitchFamily="2" charset="-122"/>
              </a:rPr>
              <a:t/>
            </a:r>
            <a:br>
              <a:rPr lang="en-US" sz="1350" dirty="0">
                <a:latin typeface="Times New Roman" panose="02020603050405020304" pitchFamily="18" charset="0"/>
                <a:ea typeface="SimSun" panose="02010600030101010101" pitchFamily="2" charset="-122"/>
              </a:rPr>
            </a:br>
            <a:r>
              <a:rPr lang="zh-CN" altLang="en-US" sz="1350" dirty="0">
                <a:ea typeface="SimSun" panose="02010600030101010101" pitchFamily="2" charset="-122"/>
                <a:cs typeface="Times New Roman" panose="02020603050405020304" pitchFamily="18" charset="0"/>
              </a:rPr>
              <a:t>就是杀害身体，真埋仍然屹立，</a:t>
            </a:r>
            <a:r>
              <a:rPr lang="en-US" sz="1350" dirty="0">
                <a:latin typeface="Times New Roman" panose="02020603050405020304" pitchFamily="18" charset="0"/>
                <a:ea typeface="SimSun" panose="02010600030101010101" pitchFamily="2" charset="-122"/>
              </a:rPr>
              <a:t/>
            </a:r>
            <a:br>
              <a:rPr lang="en-US" sz="1350" dirty="0">
                <a:latin typeface="Times New Roman" panose="02020603050405020304" pitchFamily="18" charset="0"/>
                <a:ea typeface="SimSun" panose="02010600030101010101" pitchFamily="2" charset="-122"/>
              </a:rPr>
            </a:br>
            <a:r>
              <a:rPr lang="zh-CN" altLang="en-US" sz="1350" dirty="0">
                <a:ea typeface="SimSun" panose="02010600030101010101" pitchFamily="2" charset="-122"/>
                <a:cs typeface="Times New Roman" panose="02020603050405020304" pitchFamily="18" charset="0"/>
              </a:rPr>
              <a:t>神的国度永远存。</a:t>
            </a:r>
            <a:endParaRPr lang="en-US" sz="1350" dirty="0"/>
          </a:p>
        </p:txBody>
      </p:sp>
    </p:spTree>
    <p:extLst>
      <p:ext uri="{BB962C8B-B14F-4D97-AF65-F5344CB8AC3E}">
        <p14:creationId xmlns:p14="http://schemas.microsoft.com/office/powerpoint/2010/main" val="3651681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http://link.photo.pchome.com.tw/s08/cindy_life/227/139317770241/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50" y="434715"/>
            <a:ext cx="4592466" cy="6123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5261546" y="2881734"/>
            <a:ext cx="3657601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b="1" dirty="0"/>
              <a:t>馬太福音 </a:t>
            </a:r>
            <a:r>
              <a:rPr lang="en-US" altLang="zh-CN" sz="2000" b="1" dirty="0" smtClean="0"/>
              <a:t>16:18-19 </a:t>
            </a:r>
          </a:p>
          <a:p>
            <a:r>
              <a:rPr lang="zh-TW" altLang="en-US" sz="2000" dirty="0" smtClean="0"/>
              <a:t>我</a:t>
            </a:r>
            <a:r>
              <a:rPr lang="zh-TW" altLang="en-US" sz="2000" dirty="0"/>
              <a:t>還告訴你：你是彼得，我要把我的教會建造在這磐石上，陰間的權柄不能勝過他。 </a:t>
            </a:r>
            <a:r>
              <a:rPr lang="zh-TW" altLang="en-US" sz="2000" dirty="0" smtClean="0"/>
              <a:t>我</a:t>
            </a:r>
            <a:r>
              <a:rPr lang="zh-TW" altLang="en-US" sz="2000" dirty="0"/>
              <a:t>要把天國的鑰匙給你，凡你在地上所捆綁的，在天上也要捆綁；凡你在地上所釋放的，在天上也要釋放。」</a:t>
            </a:r>
            <a:endParaRPr lang="en-US" sz="2000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2171700" y="764373"/>
            <a:ext cx="6357703" cy="1244309"/>
          </a:xfrm>
        </p:spPr>
        <p:txBody>
          <a:bodyPr/>
          <a:lstStyle/>
          <a:p>
            <a:r>
              <a:rPr lang="zh-CN" altLang="en-US" dirty="0" smtClean="0"/>
              <a:t>教会历史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833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71700" y="764373"/>
            <a:ext cx="6357703" cy="1244309"/>
          </a:xfrm>
        </p:spPr>
        <p:txBody>
          <a:bodyPr/>
          <a:lstStyle/>
          <a:p>
            <a:r>
              <a:rPr lang="zh-CN" altLang="en-US" dirty="0" smtClean="0"/>
              <a:t>教会历史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93198" y="2008682"/>
            <a:ext cx="7955280" cy="4069080"/>
          </a:xfrm>
        </p:spPr>
        <p:txBody>
          <a:bodyPr/>
          <a:lstStyle/>
          <a:p>
            <a:pPr marL="457200" indent="-457200">
              <a:buAutoNum type="arabicPeriod"/>
            </a:pPr>
            <a:r>
              <a:rPr lang="zh-CN" altLang="en-US" dirty="0" smtClean="0"/>
              <a:t>早期教会</a:t>
            </a:r>
            <a:endParaRPr lang="en-US" altLang="zh-CN" dirty="0" smtClean="0"/>
          </a:p>
          <a:p>
            <a:pPr marL="0" indent="0">
              <a:buNone/>
            </a:pPr>
            <a:r>
              <a:rPr lang="en-US" altLang="zh-CN" dirty="0"/>
              <a:t> </a:t>
            </a:r>
            <a:r>
              <a:rPr lang="en-US" altLang="zh-CN" dirty="0" smtClean="0"/>
              <a:t>      </a:t>
            </a:r>
            <a:r>
              <a:rPr lang="zh-CN" altLang="en-US" dirty="0" smtClean="0"/>
              <a:t>遭受逼迫（公元</a:t>
            </a:r>
            <a:r>
              <a:rPr lang="en-US" altLang="zh-CN" dirty="0" smtClean="0"/>
              <a:t>30-313</a:t>
            </a:r>
            <a:r>
              <a:rPr lang="zh-CN" altLang="en-US" dirty="0" smtClean="0"/>
              <a:t>年）</a:t>
            </a:r>
            <a:endParaRPr lang="en-US" altLang="zh-CN" dirty="0" smtClean="0"/>
          </a:p>
          <a:p>
            <a:pPr marL="0" indent="0">
              <a:buNone/>
            </a:pPr>
            <a:r>
              <a:rPr lang="zh-CN" altLang="en-US" dirty="0"/>
              <a:t> </a:t>
            </a:r>
            <a:r>
              <a:rPr lang="zh-CN" altLang="en-US" dirty="0" smtClean="0"/>
              <a:t>      经过考验（</a:t>
            </a:r>
            <a:r>
              <a:rPr lang="zh-CN" altLang="en-US" dirty="0"/>
              <a:t>公元</a:t>
            </a:r>
            <a:r>
              <a:rPr lang="en-US" altLang="zh-CN" dirty="0" smtClean="0"/>
              <a:t>313-590</a:t>
            </a:r>
            <a:r>
              <a:rPr lang="zh-CN" altLang="en-US" dirty="0" smtClean="0"/>
              <a:t>年）</a:t>
            </a:r>
            <a:endParaRPr lang="en-US" altLang="zh-CN" dirty="0" smtClean="0"/>
          </a:p>
          <a:p>
            <a:pPr marL="0" indent="0">
              <a:buNone/>
            </a:pPr>
            <a:endParaRPr lang="en-US" altLang="zh-CN" dirty="0"/>
          </a:p>
          <a:p>
            <a:pPr marL="457200" indent="-457200">
              <a:buAutoNum type="arabicPeriod" startAt="2"/>
            </a:pPr>
            <a:r>
              <a:rPr lang="zh-CN" altLang="en-US" dirty="0" smtClean="0"/>
              <a:t>中世纪</a:t>
            </a:r>
            <a:endParaRPr lang="en-US" altLang="zh-CN" dirty="0" smtClean="0"/>
          </a:p>
          <a:p>
            <a:pPr marL="0" indent="0">
              <a:buNone/>
            </a:pPr>
            <a:r>
              <a:rPr lang="en-US" altLang="zh-CN" dirty="0" smtClean="0"/>
              <a:t>        </a:t>
            </a:r>
            <a:r>
              <a:rPr lang="zh-CN" altLang="en-US" dirty="0" smtClean="0"/>
              <a:t>政教合一  （公元</a:t>
            </a:r>
            <a:r>
              <a:rPr lang="en-US" altLang="zh-CN" dirty="0" smtClean="0"/>
              <a:t>590-1054</a:t>
            </a:r>
            <a:r>
              <a:rPr lang="zh-CN" altLang="en-US" dirty="0" smtClean="0"/>
              <a:t>年）</a:t>
            </a:r>
            <a:endParaRPr lang="en-US" altLang="zh-CN" dirty="0" smtClean="0"/>
          </a:p>
          <a:p>
            <a:pPr marL="0" indent="0">
              <a:buNone/>
            </a:pPr>
            <a:r>
              <a:rPr lang="zh-CN" altLang="en-US" dirty="0"/>
              <a:t> </a:t>
            </a:r>
            <a:r>
              <a:rPr lang="zh-CN" altLang="en-US" dirty="0" smtClean="0"/>
              <a:t>       教会分裂  </a:t>
            </a:r>
            <a:r>
              <a:rPr lang="zh-CN" altLang="en-US" dirty="0"/>
              <a:t>（公</a:t>
            </a:r>
            <a:r>
              <a:rPr lang="zh-CN" altLang="en-US" dirty="0" smtClean="0"/>
              <a:t>元</a:t>
            </a:r>
            <a:r>
              <a:rPr lang="en-US" altLang="zh-CN" dirty="0" smtClean="0"/>
              <a:t>1054-1517</a:t>
            </a:r>
            <a:r>
              <a:rPr lang="zh-CN" altLang="en-US" dirty="0" smtClean="0"/>
              <a:t>年）</a:t>
            </a:r>
            <a:endParaRPr lang="en-US" altLang="zh-CN" dirty="0" smtClean="0"/>
          </a:p>
          <a:p>
            <a:pPr marL="0" indent="0">
              <a:buNone/>
            </a:pPr>
            <a:endParaRPr lang="en-US" altLang="zh-CN" dirty="0" smtClean="0"/>
          </a:p>
          <a:p>
            <a:pPr marL="0" indent="0">
              <a:buNone/>
            </a:pPr>
            <a:endParaRPr lang="en-US" altLang="zh-CN" dirty="0"/>
          </a:p>
          <a:p>
            <a:pPr marL="0" indent="0">
              <a:buNone/>
            </a:pPr>
            <a:endParaRPr lang="en-US" altLang="zh-CN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9115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 smtClean="0"/>
              <a:t>教皇格里高利（</a:t>
            </a:r>
            <a:r>
              <a:rPr lang="en-US" altLang="zh-CN" dirty="0" smtClean="0"/>
              <a:t>540-604</a:t>
            </a:r>
            <a:r>
              <a:rPr lang="zh-CN" altLang="en-US" dirty="0" smtClean="0"/>
              <a:t>年）</a:t>
            </a:r>
            <a:r>
              <a:rPr lang="en-US" altLang="zh-CN" dirty="0" smtClean="0"/>
              <a:t/>
            </a:r>
            <a:br>
              <a:rPr lang="en-US" altLang="zh-CN" dirty="0" smtClean="0"/>
            </a:br>
            <a:r>
              <a:rPr lang="zh-CN" altLang="en-US" dirty="0" smtClean="0"/>
              <a:t>所确定的部分教义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4360" y="2327910"/>
            <a:ext cx="7955280" cy="4069080"/>
          </a:xfrm>
        </p:spPr>
        <p:txBody>
          <a:bodyPr/>
          <a:lstStyle/>
          <a:p>
            <a:r>
              <a:rPr lang="zh-CN" altLang="en-US" dirty="0" smtClean="0"/>
              <a:t>人类可以靠着与上帝合作赢取上帝的恩典，因为人类并非完全堕落；</a:t>
            </a:r>
            <a:endParaRPr lang="en-US" altLang="zh-CN" dirty="0" smtClean="0"/>
          </a:p>
          <a:p>
            <a:r>
              <a:rPr lang="zh-CN" altLang="en-US" dirty="0" smtClean="0"/>
              <a:t>我们得到赦免的基础是认罪悔改；</a:t>
            </a:r>
            <a:endParaRPr lang="en-US" altLang="zh-CN" dirty="0" smtClean="0"/>
          </a:p>
          <a:p>
            <a:r>
              <a:rPr lang="zh-CN" altLang="en-US" dirty="0" smtClean="0"/>
              <a:t>我们可以向天堂中的圣徒祷告， 请他们帮助我们；</a:t>
            </a:r>
            <a:endParaRPr lang="en-US" altLang="zh-CN" dirty="0" smtClean="0"/>
          </a:p>
          <a:p>
            <a:r>
              <a:rPr lang="zh-CN" altLang="en-US" dirty="0" smtClean="0"/>
              <a:t>圣物具有神的大能；</a:t>
            </a:r>
            <a:endParaRPr lang="en-US" altLang="zh-CN" dirty="0" smtClean="0"/>
          </a:p>
          <a:p>
            <a:r>
              <a:rPr lang="zh-CN" altLang="en-US" dirty="0" smtClean="0"/>
              <a:t>在进入天堂前， 我们还需要通过炼狱；</a:t>
            </a:r>
            <a:endParaRPr lang="en-US" altLang="zh-CN" dirty="0" smtClean="0"/>
          </a:p>
          <a:p>
            <a:r>
              <a:rPr lang="zh-CN" altLang="en-US" dirty="0" smtClean="0"/>
              <a:t>我们在圣餐中所领受的是基督真实的身体和血；</a:t>
            </a:r>
            <a:endParaRPr lang="en-US" altLang="zh-CN" dirty="0" smtClean="0"/>
          </a:p>
          <a:p>
            <a:r>
              <a:rPr lang="zh-CN" altLang="en-US" dirty="0" smtClean="0"/>
              <a:t>教会的传统与圣经具有同等重要的权柄。</a:t>
            </a:r>
            <a:endParaRPr lang="en-US" altLang="zh-CN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3502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71700" y="764373"/>
            <a:ext cx="6357703" cy="1244309"/>
          </a:xfrm>
        </p:spPr>
        <p:txBody>
          <a:bodyPr/>
          <a:lstStyle/>
          <a:p>
            <a:r>
              <a:rPr lang="zh-CN" altLang="en-US" dirty="0" smtClean="0"/>
              <a:t>教会历史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93198" y="2008682"/>
            <a:ext cx="7955280" cy="4069080"/>
          </a:xfrm>
        </p:spPr>
        <p:txBody>
          <a:bodyPr/>
          <a:lstStyle/>
          <a:p>
            <a:pPr marL="457200" indent="-457200">
              <a:buAutoNum type="arabicPeriod"/>
            </a:pPr>
            <a:r>
              <a:rPr lang="zh-CN" altLang="en-US" dirty="0" smtClean="0"/>
              <a:t>早期教会</a:t>
            </a:r>
            <a:endParaRPr lang="en-US" altLang="zh-CN" dirty="0" smtClean="0"/>
          </a:p>
          <a:p>
            <a:pPr marL="0" indent="0">
              <a:buNone/>
            </a:pPr>
            <a:r>
              <a:rPr lang="en-US" altLang="zh-CN" dirty="0"/>
              <a:t> </a:t>
            </a:r>
            <a:r>
              <a:rPr lang="en-US" altLang="zh-CN" dirty="0" smtClean="0"/>
              <a:t>      </a:t>
            </a:r>
            <a:r>
              <a:rPr lang="zh-CN" altLang="en-US" dirty="0" smtClean="0"/>
              <a:t>遭受逼迫（公元</a:t>
            </a:r>
            <a:r>
              <a:rPr lang="en-US" altLang="zh-CN" dirty="0" smtClean="0"/>
              <a:t>30-313</a:t>
            </a:r>
            <a:r>
              <a:rPr lang="zh-CN" altLang="en-US" dirty="0" smtClean="0"/>
              <a:t>年）</a:t>
            </a:r>
            <a:endParaRPr lang="en-US" altLang="zh-CN" dirty="0" smtClean="0"/>
          </a:p>
          <a:p>
            <a:pPr marL="0" indent="0">
              <a:buNone/>
            </a:pPr>
            <a:r>
              <a:rPr lang="zh-CN" altLang="en-US" dirty="0"/>
              <a:t> </a:t>
            </a:r>
            <a:r>
              <a:rPr lang="zh-CN" altLang="en-US" dirty="0" smtClean="0"/>
              <a:t>      经过考验（</a:t>
            </a:r>
            <a:r>
              <a:rPr lang="zh-CN" altLang="en-US" dirty="0"/>
              <a:t>公元</a:t>
            </a:r>
            <a:r>
              <a:rPr lang="en-US" altLang="zh-CN" dirty="0" smtClean="0"/>
              <a:t>313-590</a:t>
            </a:r>
            <a:r>
              <a:rPr lang="zh-CN" altLang="en-US" dirty="0" smtClean="0"/>
              <a:t>年）</a:t>
            </a:r>
            <a:endParaRPr lang="en-US" altLang="zh-CN" dirty="0" smtClean="0"/>
          </a:p>
          <a:p>
            <a:pPr marL="0" indent="0">
              <a:buNone/>
            </a:pPr>
            <a:endParaRPr lang="en-US" altLang="zh-CN" dirty="0"/>
          </a:p>
          <a:p>
            <a:pPr marL="457200" indent="-457200">
              <a:buAutoNum type="arabicPeriod" startAt="2"/>
            </a:pPr>
            <a:r>
              <a:rPr lang="zh-CN" altLang="en-US" dirty="0" smtClean="0"/>
              <a:t>中世纪</a:t>
            </a:r>
            <a:endParaRPr lang="en-US" altLang="zh-CN" dirty="0" smtClean="0"/>
          </a:p>
          <a:p>
            <a:pPr marL="0" indent="0">
              <a:buNone/>
            </a:pPr>
            <a:r>
              <a:rPr lang="en-US" altLang="zh-CN" dirty="0" smtClean="0"/>
              <a:t>        </a:t>
            </a:r>
            <a:r>
              <a:rPr lang="zh-CN" altLang="en-US" dirty="0" smtClean="0"/>
              <a:t>政教合一  （公元</a:t>
            </a:r>
            <a:r>
              <a:rPr lang="en-US" altLang="zh-CN" dirty="0" smtClean="0"/>
              <a:t>590-1054</a:t>
            </a:r>
            <a:r>
              <a:rPr lang="zh-CN" altLang="en-US" dirty="0" smtClean="0"/>
              <a:t>年）</a:t>
            </a:r>
            <a:endParaRPr lang="en-US" altLang="zh-CN" dirty="0" smtClean="0"/>
          </a:p>
          <a:p>
            <a:pPr marL="0" indent="0">
              <a:buNone/>
            </a:pPr>
            <a:r>
              <a:rPr lang="zh-CN" altLang="en-US" dirty="0"/>
              <a:t> </a:t>
            </a:r>
            <a:r>
              <a:rPr lang="zh-CN" altLang="en-US" dirty="0" smtClean="0"/>
              <a:t>       教会分裂  </a:t>
            </a:r>
            <a:r>
              <a:rPr lang="zh-CN" altLang="en-US" dirty="0"/>
              <a:t>（公</a:t>
            </a:r>
            <a:r>
              <a:rPr lang="zh-CN" altLang="en-US" dirty="0" smtClean="0"/>
              <a:t>元</a:t>
            </a:r>
            <a:r>
              <a:rPr lang="en-US" altLang="zh-CN" dirty="0" smtClean="0"/>
              <a:t>1054-1517</a:t>
            </a:r>
            <a:r>
              <a:rPr lang="zh-CN" altLang="en-US" dirty="0" smtClean="0"/>
              <a:t>年）</a:t>
            </a:r>
            <a:endParaRPr lang="en-US" altLang="zh-CN" dirty="0" smtClean="0"/>
          </a:p>
          <a:p>
            <a:pPr marL="0" indent="0">
              <a:buNone/>
            </a:pPr>
            <a:endParaRPr lang="en-US" altLang="zh-CN" dirty="0" smtClean="0"/>
          </a:p>
          <a:p>
            <a:pPr marL="0" indent="0">
              <a:buNone/>
            </a:pPr>
            <a:r>
              <a:rPr lang="en-US" altLang="zh-CN" dirty="0" smtClean="0"/>
              <a:t>3.  </a:t>
            </a:r>
            <a:r>
              <a:rPr lang="zh-CN" altLang="en-US" dirty="0" smtClean="0"/>
              <a:t>宗教改革运动  （</a:t>
            </a:r>
            <a:r>
              <a:rPr lang="zh-CN" altLang="en-US" dirty="0"/>
              <a:t>公</a:t>
            </a:r>
            <a:r>
              <a:rPr lang="zh-CN" altLang="en-US" dirty="0" smtClean="0"/>
              <a:t>元</a:t>
            </a:r>
            <a:r>
              <a:rPr lang="en-US" altLang="zh-CN" dirty="0" smtClean="0"/>
              <a:t>1517-1563</a:t>
            </a:r>
            <a:r>
              <a:rPr lang="zh-CN" altLang="en-US" dirty="0" smtClean="0"/>
              <a:t>年</a:t>
            </a:r>
            <a:r>
              <a:rPr lang="zh-CN" altLang="en-US" dirty="0"/>
              <a:t>）</a:t>
            </a:r>
            <a:endParaRPr lang="en-US" altLang="zh-CN" dirty="0"/>
          </a:p>
          <a:p>
            <a:pPr marL="457200" indent="-457200">
              <a:buFont typeface="Arial" panose="020B0604020202020204" pitchFamily="34" charset="0"/>
              <a:buAutoNum type="arabicPeriod"/>
            </a:pPr>
            <a:endParaRPr lang="en-US" altLang="zh-CN" dirty="0"/>
          </a:p>
          <a:p>
            <a:pPr marL="0" indent="0">
              <a:buNone/>
            </a:pPr>
            <a:endParaRPr lang="en-US" altLang="zh-CN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0760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神的预备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8785" y="1975485"/>
            <a:ext cx="3656965" cy="393384"/>
          </a:xfrm>
        </p:spPr>
        <p:txBody>
          <a:bodyPr/>
          <a:lstStyle/>
          <a:p>
            <a:pPr marL="342900" indent="-342900">
              <a:buAutoNum type="arabicPeriod"/>
            </a:pPr>
            <a:r>
              <a:rPr lang="zh-CN" altLang="en-US" dirty="0" smtClean="0"/>
              <a:t>文艺复兴（</a:t>
            </a:r>
            <a:r>
              <a:rPr lang="en-US" altLang="zh-CN" dirty="0" smtClean="0"/>
              <a:t>14-17</a:t>
            </a:r>
            <a:r>
              <a:rPr lang="zh-CN" altLang="en-US" dirty="0" smtClean="0"/>
              <a:t>世纪）</a:t>
            </a:r>
            <a:endParaRPr lang="en-US" altLang="zh-CN" dirty="0" smtClean="0"/>
          </a:p>
          <a:p>
            <a:pPr marL="0" indent="0">
              <a:buNone/>
            </a:pPr>
            <a:endParaRPr lang="en-US" altLang="zh-CN" dirty="0" smtClean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dirty="0" smtClean="0"/>
          </a:p>
          <a:p>
            <a:pPr marL="0" indent="0">
              <a:buNone/>
            </a:pPr>
            <a:endParaRPr lang="en-US" altLang="zh-CN" dirty="0"/>
          </a:p>
          <a:p>
            <a:pPr marL="0" indent="0">
              <a:buNone/>
            </a:pPr>
            <a:endParaRPr lang="en-US" altLang="zh-CN" dirty="0" smtClean="0"/>
          </a:p>
          <a:p>
            <a:pPr marL="0" indent="0">
              <a:buNone/>
            </a:pPr>
            <a:endParaRPr lang="en-US" altLang="zh-CN" dirty="0"/>
          </a:p>
        </p:txBody>
      </p:sp>
      <p:pic>
        <p:nvPicPr>
          <p:cNvPr id="3074" name="Picture 2" descr="http://blog.ylib.com/public/Utilities/ImageReader.aspx?/3/3/33cbdf07-c87c-4b09-8343-982f7df3f35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717" y="4412694"/>
            <a:ext cx="2064068" cy="1876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://ichef.bbci.co.uk/images/ic/1200x675/p01h4j9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0770" y="2172177"/>
            <a:ext cx="2785533" cy="1566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://3.bp.blogspot.com/-_xVh0xfrOBE/Vdc9ll5RBhI/AAAAAAAABZA/B9_nqFqS9gU/s1600/kalv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4038482"/>
            <a:ext cx="1790804" cy="2190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478760" y="3793390"/>
            <a:ext cx="2191626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200" dirty="0"/>
              <a:t>3. </a:t>
            </a:r>
            <a:r>
              <a:rPr lang="zh-CN" altLang="en-US" sz="2200" dirty="0"/>
              <a:t>古腾堡印刷机</a:t>
            </a:r>
            <a:endParaRPr lang="en-US" altLang="zh-CN" sz="2200" dirty="0"/>
          </a:p>
        </p:txBody>
      </p:sp>
      <p:sp>
        <p:nvSpPr>
          <p:cNvPr id="5" name="Rectangle 4"/>
          <p:cNvSpPr/>
          <p:nvPr/>
        </p:nvSpPr>
        <p:spPr>
          <a:xfrm>
            <a:off x="438785" y="2850297"/>
            <a:ext cx="4572000" cy="43088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CN" sz="2200" dirty="0"/>
              <a:t>2. </a:t>
            </a:r>
            <a:r>
              <a:rPr lang="zh-CN" altLang="en-US" sz="2200" dirty="0"/>
              <a:t>宗教改革的先</a:t>
            </a:r>
            <a:r>
              <a:rPr lang="zh-CN" altLang="en-US" sz="2200" dirty="0" smtClean="0"/>
              <a:t>锋</a:t>
            </a:r>
            <a:endParaRPr lang="en-US" altLang="zh-CN" sz="2200" dirty="0"/>
          </a:p>
        </p:txBody>
      </p:sp>
      <p:sp>
        <p:nvSpPr>
          <p:cNvPr id="6" name="Rectangle 5"/>
          <p:cNvSpPr/>
          <p:nvPr/>
        </p:nvSpPr>
        <p:spPr>
          <a:xfrm>
            <a:off x="6444899" y="3399651"/>
            <a:ext cx="22172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/>
              <a:t>约翰</a:t>
            </a:r>
            <a:r>
              <a:rPr lang="en-US" altLang="zh-CN" sz="1400" dirty="0"/>
              <a:t>•</a:t>
            </a:r>
            <a:r>
              <a:rPr lang="zh-CN" altLang="en-US" dirty="0"/>
              <a:t>威克里夫</a:t>
            </a:r>
            <a:r>
              <a:rPr lang="en-US" dirty="0"/>
              <a:t>-</a:t>
            </a:r>
            <a:r>
              <a:rPr lang="zh-CN" altLang="en-US" dirty="0"/>
              <a:t>英国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6735334" y="5919787"/>
            <a:ext cx="20361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/>
              <a:t>约翰 </a:t>
            </a:r>
            <a:r>
              <a:rPr lang="en-US" altLang="zh-CN" sz="1400" dirty="0"/>
              <a:t>•</a:t>
            </a:r>
            <a:r>
              <a:rPr lang="zh-CN" altLang="en-US" sz="1400" dirty="0"/>
              <a:t> </a:t>
            </a:r>
            <a:r>
              <a:rPr lang="zh-CN" altLang="en-US" dirty="0"/>
              <a:t>胡斯 </a:t>
            </a:r>
            <a:r>
              <a:rPr lang="en-US" altLang="zh-CN" dirty="0"/>
              <a:t>–</a:t>
            </a:r>
            <a:r>
              <a:rPr lang="zh-CN" altLang="en-US" dirty="0"/>
              <a:t> 捷克</a:t>
            </a:r>
            <a:endParaRPr lang="en-US" altLang="zh-CN" dirty="0"/>
          </a:p>
        </p:txBody>
      </p:sp>
      <p:pic>
        <p:nvPicPr>
          <p:cNvPr id="3080" name="Picture 8" descr="erasmus.jpg (7988 bytes)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4484" y="2208982"/>
            <a:ext cx="1694181" cy="24824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4067809" y="4289464"/>
            <a:ext cx="18859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伊拉斯谟 </a:t>
            </a:r>
            <a:r>
              <a:rPr lang="en-US" altLang="zh-CN" dirty="0" smtClean="0"/>
              <a:t>-</a:t>
            </a:r>
            <a:r>
              <a:rPr lang="zh-CN" altLang="en-US" dirty="0" smtClean="0"/>
              <a:t> 荷兰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4842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18298" y="1114042"/>
            <a:ext cx="4821212" cy="969771"/>
          </a:xfrm>
        </p:spPr>
        <p:txBody>
          <a:bodyPr/>
          <a:lstStyle/>
          <a:p>
            <a:r>
              <a:rPr lang="zh-CN" altLang="en-US" dirty="0" smtClean="0"/>
              <a:t>马丁</a:t>
            </a:r>
            <a:r>
              <a:rPr lang="en-US" altLang="zh-CN" dirty="0" smtClean="0">
                <a:latin typeface="Arial" panose="020B0604020202020204" pitchFamily="34" charset="0"/>
              </a:rPr>
              <a:t>·</a:t>
            </a:r>
            <a:r>
              <a:rPr lang="zh-CN" altLang="en-US" dirty="0" smtClean="0"/>
              <a:t>路德</a:t>
            </a:r>
            <a:endParaRPr lang="en-US" dirty="0"/>
          </a:p>
        </p:txBody>
      </p:sp>
      <p:pic>
        <p:nvPicPr>
          <p:cNvPr id="2050" name="Picture 2" descr="Lutheran Heritage Ma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198" y="1171192"/>
            <a:ext cx="3721100" cy="5110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4267198" y="2131438"/>
            <a:ext cx="46672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 smtClean="0">
                <a:latin typeface="Arial" panose="020B0604020202020204" pitchFamily="34" charset="0"/>
              </a:rPr>
              <a:t>1483/11/10</a:t>
            </a:r>
            <a:r>
              <a:rPr lang="zh-CN" altLang="en-US" dirty="0" smtClean="0">
                <a:latin typeface="Arial" panose="020B0604020202020204" pitchFamily="34" charset="0"/>
              </a:rPr>
              <a:t>  生</a:t>
            </a:r>
            <a:r>
              <a:rPr lang="zh-CN" altLang="en-US" dirty="0">
                <a:latin typeface="Arial" panose="020B0604020202020204" pitchFamily="34" charset="0"/>
              </a:rPr>
              <a:t>於神圣罗马帝国</a:t>
            </a:r>
            <a:r>
              <a:rPr lang="zh-CN" altLang="en-US" dirty="0" smtClean="0">
                <a:latin typeface="Arial" panose="020B0604020202020204" pitchFamily="34" charset="0"/>
              </a:rPr>
              <a:t>萨克森领</a:t>
            </a:r>
            <a:r>
              <a:rPr lang="zh-CN" altLang="en-US" dirty="0">
                <a:latin typeface="Arial" panose="020B0604020202020204" pitchFamily="34" charset="0"/>
              </a:rPr>
              <a:t>地</a:t>
            </a:r>
            <a:r>
              <a:rPr lang="zh-CN" altLang="en-US" dirty="0" smtClean="0">
                <a:latin typeface="Arial" panose="020B0604020202020204" pitchFamily="34" charset="0"/>
              </a:rPr>
              <a:t>的    </a:t>
            </a:r>
            <a:endParaRPr lang="en-US" altLang="zh-CN" dirty="0" smtClean="0">
              <a:latin typeface="Arial" panose="020B0604020202020204" pitchFamily="34" charset="0"/>
            </a:endParaRPr>
          </a:p>
          <a:p>
            <a:r>
              <a:rPr lang="zh-CN" altLang="en-US" dirty="0">
                <a:latin typeface="Arial" panose="020B0604020202020204" pitchFamily="34" charset="0"/>
              </a:rPr>
              <a:t> </a:t>
            </a:r>
            <a:r>
              <a:rPr lang="zh-CN" altLang="en-US" dirty="0" smtClean="0">
                <a:latin typeface="Arial" panose="020B0604020202020204" pitchFamily="34" charset="0"/>
              </a:rPr>
              <a:t>                   艾</a:t>
            </a:r>
            <a:r>
              <a:rPr lang="zh-CN" altLang="en-US" dirty="0">
                <a:latin typeface="Arial" panose="020B0604020202020204" pitchFamily="34" charset="0"/>
              </a:rPr>
              <a:t>斯莱本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4267198" y="2905810"/>
            <a:ext cx="468890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AutoNum type="arabicPlain" startAt="1505"/>
            </a:pPr>
            <a:r>
              <a:rPr lang="zh-CN" altLang="en-US" dirty="0" smtClean="0">
                <a:latin typeface="Arial" panose="020B0604020202020204" pitchFamily="34" charset="0"/>
              </a:rPr>
              <a:t>  埃尔福特大学</a:t>
            </a:r>
            <a:r>
              <a:rPr lang="zh-CN" altLang="en-US" dirty="0"/>
              <a:t>文学硕士和哲学博</a:t>
            </a:r>
            <a:r>
              <a:rPr lang="zh-CN" altLang="en-US" dirty="0" smtClean="0"/>
              <a:t>士</a:t>
            </a:r>
            <a:endParaRPr lang="en-US" altLang="zh-CN" dirty="0"/>
          </a:p>
          <a:p>
            <a:r>
              <a:rPr lang="zh-CN" altLang="en-US" dirty="0" smtClean="0"/>
              <a:t>          险些被雷击中</a:t>
            </a:r>
            <a:r>
              <a:rPr lang="en-US" altLang="zh-CN" dirty="0" smtClean="0"/>
              <a:t>/</a:t>
            </a:r>
            <a:r>
              <a:rPr lang="zh-CN" altLang="en-US" dirty="0" smtClean="0"/>
              <a:t>进入</a:t>
            </a:r>
            <a:r>
              <a:rPr lang="zh-CN" altLang="en-US" dirty="0"/>
              <a:t>奥古斯丁派</a:t>
            </a:r>
            <a:r>
              <a:rPr lang="zh-CN" altLang="en-US" dirty="0" smtClean="0"/>
              <a:t>修道院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267199" y="3552141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CN" dirty="0" smtClean="0">
                <a:latin typeface="Arial" panose="020B0604020202020204" pitchFamily="34" charset="0"/>
              </a:rPr>
              <a:t>1507</a:t>
            </a:r>
            <a:r>
              <a:rPr lang="zh-CN" altLang="en-US" dirty="0" smtClean="0">
                <a:latin typeface="Arial" panose="020B0604020202020204" pitchFamily="34" charset="0"/>
              </a:rPr>
              <a:t>  被按立为神父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4267199" y="3933320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CN" dirty="0" smtClean="0">
                <a:latin typeface="Arial" panose="020B0604020202020204" pitchFamily="34" charset="0"/>
              </a:rPr>
              <a:t>1508</a:t>
            </a:r>
            <a:r>
              <a:rPr lang="zh-CN" altLang="en-US" dirty="0" smtClean="0">
                <a:latin typeface="Arial" panose="020B0604020202020204" pitchFamily="34" charset="0"/>
              </a:rPr>
              <a:t>  获圣经硕士学位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4267199" y="4345038"/>
            <a:ext cx="490537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 smtClean="0">
                <a:latin typeface="Arial" panose="020B0604020202020204" pitchFamily="34" charset="0"/>
              </a:rPr>
              <a:t>1509</a:t>
            </a:r>
            <a:r>
              <a:rPr lang="zh-CN" altLang="en-US" dirty="0" smtClean="0">
                <a:latin typeface="Arial" panose="020B0604020202020204" pitchFamily="34" charset="0"/>
              </a:rPr>
              <a:t>  获神学四纲硕士</a:t>
            </a:r>
            <a:r>
              <a:rPr lang="en-US" altLang="zh-CN" dirty="0" smtClean="0">
                <a:latin typeface="Arial" panose="020B0604020202020204" pitchFamily="34" charset="0"/>
              </a:rPr>
              <a:t>/</a:t>
            </a:r>
            <a:r>
              <a:rPr lang="zh-CN" altLang="en-US" dirty="0" smtClean="0">
                <a:latin typeface="Arial" panose="020B0604020202020204" pitchFamily="34" charset="0"/>
              </a:rPr>
              <a:t> 学习古希腊及希伯莱文</a:t>
            </a: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4267199" y="4768603"/>
            <a:ext cx="490537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 smtClean="0">
                <a:latin typeface="Arial" panose="020B0604020202020204" pitchFamily="34" charset="0"/>
              </a:rPr>
              <a:t>1510</a:t>
            </a:r>
            <a:r>
              <a:rPr lang="zh-CN" altLang="en-US" dirty="0" smtClean="0">
                <a:latin typeface="Arial" panose="020B0604020202020204" pitchFamily="34" charset="0"/>
              </a:rPr>
              <a:t>  被派前往罗马城讨论修会的问题</a:t>
            </a:r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4267199" y="5137935"/>
            <a:ext cx="490537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 smtClean="0">
                <a:latin typeface="Arial" panose="020B0604020202020204" pitchFamily="34" charset="0"/>
              </a:rPr>
              <a:t>1511</a:t>
            </a:r>
            <a:r>
              <a:rPr lang="zh-CN" altLang="en-US" dirty="0" smtClean="0">
                <a:latin typeface="Arial" panose="020B0604020202020204" pitchFamily="34" charset="0"/>
              </a:rPr>
              <a:t>  迁往威腾堡</a:t>
            </a: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4267199" y="5507267"/>
            <a:ext cx="490537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 smtClean="0">
                <a:latin typeface="Arial" panose="020B0604020202020204" pitchFamily="34" charset="0"/>
              </a:rPr>
              <a:t>1512</a:t>
            </a:r>
            <a:r>
              <a:rPr lang="zh-CN" altLang="en-US" dirty="0" smtClean="0">
                <a:latin typeface="Arial" panose="020B0604020202020204" pitchFamily="34" charset="0"/>
              </a:rPr>
              <a:t>  获神学博士学位并成为威腾堡</a:t>
            </a:r>
            <a:r>
              <a:rPr lang="zh-CN" altLang="en-US" dirty="0">
                <a:latin typeface="Arial" panose="020B0604020202020204" pitchFamily="34" charset="0"/>
              </a:rPr>
              <a:t>大学</a:t>
            </a:r>
            <a:r>
              <a:rPr lang="zh-CN" altLang="en-US" dirty="0" smtClean="0">
                <a:latin typeface="Arial" panose="020B0604020202020204" pitchFamily="34" charset="0"/>
              </a:rPr>
              <a:t>教授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3092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修士</a:t>
            </a:r>
            <a:endParaRPr lang="en-US" dirty="0"/>
          </a:p>
        </p:txBody>
      </p:sp>
      <p:pic>
        <p:nvPicPr>
          <p:cNvPr id="4098" name="Picture 2" descr="http://www.erfurt.de/mam/ef/erleben/was_wann_wo/hoehepunkte/luther2017/fittosize__960_0_7dee1c13f66a358d6428a19a3fb7ae22_martin_luther_als_moench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435" y="2057401"/>
            <a:ext cx="3138488" cy="3766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ontent Placeholder 2"/>
          <p:cNvSpPr txBox="1">
            <a:spLocks/>
          </p:cNvSpPr>
          <p:nvPr/>
        </p:nvSpPr>
        <p:spPr>
          <a:xfrm>
            <a:off x="3771900" y="2696526"/>
            <a:ext cx="5095875" cy="31270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CN" sz="2000" dirty="0" smtClean="0"/>
              <a:t>『</a:t>
            </a:r>
            <a:r>
              <a:rPr lang="zh-CN" altLang="en-US" sz="2000" dirty="0" smtClean="0"/>
              <a:t>我從前雖然是一個很虔誠的修道士，我的生活無可指摘，我卻常常認為自己是一個大罪人，我在上帝面前坐立不安，我的良心不住的自我控告，我無法相信我所做的一切補罪的功德，可以取悅於上帝，討上帝的喜悅。事實上，我對上帝很生氣，我恨這一位上帝。我恨這一位審判人的公義之神，可憐的罪人，不但在原罪的咒詛之下永無翻身之日，又被舊約的律法壓的透不過氣來。如今，上帝又藉著福音讓我愁上加愁。讓我們曉得他的憤怒跟公義。</a:t>
            </a:r>
            <a:r>
              <a:rPr lang="en-US" altLang="zh-CN" sz="2000" dirty="0" smtClean="0"/>
              <a:t>』</a:t>
            </a:r>
            <a:endParaRPr lang="en-US" sz="2000" dirty="0"/>
          </a:p>
        </p:txBody>
      </p:sp>
      <p:sp>
        <p:nvSpPr>
          <p:cNvPr id="5" name="Rectangle 4"/>
          <p:cNvSpPr/>
          <p:nvPr/>
        </p:nvSpPr>
        <p:spPr>
          <a:xfrm>
            <a:off x="3787170" y="3244334"/>
            <a:ext cx="15696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rgbClr val="555555"/>
                </a:solidFill>
                <a:ea typeface="PMingLiU" panose="02020500000000000000" pitchFamily="18" charset="-120"/>
                <a:cs typeface="Arial" panose="020B0604020202020204" pitchFamily="34" charset="0"/>
              </a:rPr>
              <a:t>修道院的院長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2693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因信称义论</a:t>
            </a:r>
            <a:endParaRPr lang="en-US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635015" y="2720589"/>
            <a:ext cx="5736908" cy="31270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dirty="0" smtClean="0"/>
              <a:t>稱</a:t>
            </a:r>
            <a:r>
              <a:rPr lang="zh-CN" altLang="en-US" sz="2000" dirty="0"/>
              <a:t>義是被動的義</a:t>
            </a:r>
            <a:r>
              <a:rPr lang="en-US" sz="2000" dirty="0"/>
              <a:t>(passive righteousness</a:t>
            </a:r>
            <a:r>
              <a:rPr lang="en-US" sz="2000" dirty="0" smtClean="0"/>
              <a:t>)</a:t>
            </a:r>
          </a:p>
          <a:p>
            <a:pPr marL="0" indent="0">
              <a:buNone/>
            </a:pPr>
            <a:endParaRPr lang="en-US" sz="2000" dirty="0" smtClean="0"/>
          </a:p>
          <a:p>
            <a:r>
              <a:rPr lang="zh-CN" altLang="en-US" sz="2000" dirty="0" smtClean="0"/>
              <a:t>稱</a:t>
            </a:r>
            <a:r>
              <a:rPr lang="zh-CN" altLang="en-US" sz="2000" dirty="0"/>
              <a:t>義是外來的義</a:t>
            </a:r>
            <a:r>
              <a:rPr lang="en-US" sz="2000" dirty="0"/>
              <a:t>(alien righteousness</a:t>
            </a:r>
            <a:r>
              <a:rPr lang="en-US" sz="2000" dirty="0" smtClean="0"/>
              <a:t>)</a:t>
            </a:r>
          </a:p>
          <a:p>
            <a:pPr marL="0" indent="0">
              <a:buNone/>
            </a:pPr>
            <a:endParaRPr lang="en-US" sz="2000" dirty="0" smtClean="0"/>
          </a:p>
          <a:p>
            <a:r>
              <a:rPr lang="zh-CN" altLang="en-US" sz="2000" dirty="0"/>
              <a:t>稱義</a:t>
            </a:r>
            <a:r>
              <a:rPr lang="zh-CN" altLang="en-US" sz="2000" dirty="0" smtClean="0"/>
              <a:t>宣</a:t>
            </a:r>
            <a:r>
              <a:rPr lang="zh-CN" altLang="en-US" sz="2000" dirty="0"/>
              <a:t>告的義</a:t>
            </a:r>
            <a:r>
              <a:rPr lang="en-US" sz="2000" dirty="0"/>
              <a:t>(announcing righteousness)</a:t>
            </a:r>
          </a:p>
          <a:p>
            <a:endParaRPr lang="en-US" sz="2000" dirty="0"/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954668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赎罪券</a:t>
            </a:r>
            <a:endParaRPr lang="en-US" altLang="zh-CN" dirty="0"/>
          </a:p>
        </p:txBody>
      </p:sp>
      <p:pic>
        <p:nvPicPr>
          <p:cNvPr id="9220" name="Picture 4" descr="https://upload.wikimedia.org/wikipedia/commons/5/55/Jeorg_Breu_Elder_A_Question_to_a_Mintmaker_c1500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6228" y="1864895"/>
            <a:ext cx="6250633" cy="4392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54308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18298" y="1114042"/>
            <a:ext cx="4821212" cy="969771"/>
          </a:xfrm>
        </p:spPr>
        <p:txBody>
          <a:bodyPr/>
          <a:lstStyle/>
          <a:p>
            <a:r>
              <a:rPr lang="zh-CN" altLang="en-US" dirty="0" smtClean="0"/>
              <a:t>马丁</a:t>
            </a:r>
            <a:r>
              <a:rPr lang="en-US" altLang="zh-CN" dirty="0" smtClean="0">
                <a:latin typeface="Arial" panose="020B0604020202020204" pitchFamily="34" charset="0"/>
              </a:rPr>
              <a:t>·</a:t>
            </a:r>
            <a:r>
              <a:rPr lang="zh-CN" altLang="en-US" dirty="0" smtClean="0"/>
              <a:t>路德</a:t>
            </a:r>
            <a:endParaRPr lang="en-US" dirty="0"/>
          </a:p>
        </p:txBody>
      </p:sp>
      <p:pic>
        <p:nvPicPr>
          <p:cNvPr id="2050" name="Picture 2" descr="Lutheran Heritage Ma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198" y="1171192"/>
            <a:ext cx="3721100" cy="5110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4267199" y="2131438"/>
            <a:ext cx="401002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 smtClean="0">
                <a:latin typeface="Arial" panose="020B0604020202020204" pitchFamily="34" charset="0"/>
              </a:rPr>
              <a:t>1517/07/31</a:t>
            </a:r>
            <a:r>
              <a:rPr lang="zh-CN" altLang="en-US" dirty="0" smtClean="0">
                <a:latin typeface="Arial" panose="020B0604020202020204" pitchFamily="34" charset="0"/>
              </a:rPr>
              <a:t>  </a:t>
            </a:r>
            <a:r>
              <a:rPr lang="zh-CN" altLang="en-US" dirty="0" smtClean="0"/>
              <a:t>九</a:t>
            </a:r>
            <a:r>
              <a:rPr lang="zh-CN" altLang="en-US" dirty="0"/>
              <a:t>十五</a:t>
            </a:r>
            <a:r>
              <a:rPr lang="zh-CN" altLang="en-US" dirty="0" smtClean="0"/>
              <a:t>条论纲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4267198" y="3181907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CN" dirty="0" smtClean="0">
                <a:latin typeface="Arial" panose="020B0604020202020204" pitchFamily="34" charset="0"/>
              </a:rPr>
              <a:t>1521/04/17</a:t>
            </a:r>
            <a:r>
              <a:rPr lang="zh-CN" altLang="en-US" dirty="0" smtClean="0">
                <a:latin typeface="Arial" panose="020B0604020202020204" pitchFamily="34" charset="0"/>
              </a:rPr>
              <a:t>   </a:t>
            </a:r>
            <a:r>
              <a:rPr lang="zh-CN" altLang="en-US" dirty="0" smtClean="0"/>
              <a:t>沃</a:t>
            </a:r>
            <a:r>
              <a:rPr lang="zh-CN" altLang="en-US" dirty="0"/>
              <a:t>姆</a:t>
            </a:r>
            <a:r>
              <a:rPr lang="zh-CN" altLang="en-US" dirty="0" smtClean="0"/>
              <a:t>斯议会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267199" y="3552141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CN" dirty="0" smtClean="0">
                <a:latin typeface="Arial" panose="020B0604020202020204" pitchFamily="34" charset="0"/>
              </a:rPr>
              <a:t>1521</a:t>
            </a:r>
            <a:r>
              <a:rPr lang="zh-CN" altLang="en-US" dirty="0" smtClean="0">
                <a:latin typeface="Arial" panose="020B0604020202020204" pitchFamily="34" charset="0"/>
              </a:rPr>
              <a:t>  藏匿在瓦尔特堡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4267198" y="3921652"/>
            <a:ext cx="464820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 smtClean="0">
                <a:latin typeface="Arial" panose="020B0604020202020204" pitchFamily="34" charset="0"/>
              </a:rPr>
              <a:t>1534</a:t>
            </a:r>
            <a:r>
              <a:rPr lang="zh-CN" altLang="en-US" dirty="0" smtClean="0">
                <a:latin typeface="Arial" panose="020B0604020202020204" pitchFamily="34" charset="0"/>
              </a:rPr>
              <a:t>  完成全部圣经翻译   </a:t>
            </a:r>
            <a:r>
              <a:rPr lang="zh-CN" altLang="en-US" sz="1400" dirty="0" smtClean="0">
                <a:latin typeface="Arial" panose="020B0604020202020204" pitchFamily="34" charset="0"/>
              </a:rPr>
              <a:t>希伯莱</a:t>
            </a:r>
            <a:r>
              <a:rPr lang="en-US" altLang="zh-CN" sz="1400" dirty="0" smtClean="0">
                <a:latin typeface="Arial" panose="020B0604020202020204" pitchFamily="34" charset="0"/>
              </a:rPr>
              <a:t>/</a:t>
            </a:r>
            <a:r>
              <a:rPr lang="zh-CN" altLang="en-US" sz="1400" dirty="0" smtClean="0">
                <a:latin typeface="Arial" panose="020B0604020202020204" pitchFamily="34" charset="0"/>
              </a:rPr>
              <a:t>希腊</a:t>
            </a:r>
            <a:r>
              <a:rPr lang="zh-CN" altLang="en-US" sz="1400" dirty="0">
                <a:latin typeface="Arial" panose="020B0604020202020204" pitchFamily="34" charset="0"/>
              </a:rPr>
              <a:t>文</a:t>
            </a:r>
            <a:r>
              <a:rPr lang="en-US" altLang="zh-CN" sz="1400" dirty="0" smtClean="0">
                <a:latin typeface="Arial" panose="020B0604020202020204" pitchFamily="34" charset="0"/>
              </a:rPr>
              <a:t>-&gt;</a:t>
            </a:r>
            <a:r>
              <a:rPr lang="zh-CN" altLang="en-US" sz="1400" dirty="0" smtClean="0">
                <a:latin typeface="Arial" panose="020B0604020202020204" pitchFamily="34" charset="0"/>
              </a:rPr>
              <a:t>德文</a:t>
            </a:r>
            <a:endParaRPr lang="en-US" sz="1400" dirty="0"/>
          </a:p>
        </p:txBody>
      </p:sp>
      <p:sp>
        <p:nvSpPr>
          <p:cNvPr id="11" name="Rectangle 10"/>
          <p:cNvSpPr/>
          <p:nvPr/>
        </p:nvSpPr>
        <p:spPr>
          <a:xfrm>
            <a:off x="4267199" y="4345038"/>
            <a:ext cx="490537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 smtClean="0">
                <a:latin typeface="Arial" panose="020B0604020202020204" pitchFamily="34" charset="0"/>
              </a:rPr>
              <a:t>1524-26</a:t>
            </a:r>
            <a:r>
              <a:rPr lang="zh-CN" altLang="en-US" dirty="0" smtClean="0">
                <a:latin typeface="Arial" panose="020B0604020202020204" pitchFamily="34" charset="0"/>
              </a:rPr>
              <a:t>  </a:t>
            </a:r>
            <a:r>
              <a:rPr lang="zh-CN" altLang="en-US" dirty="0"/>
              <a:t>德意志农民战</a:t>
            </a:r>
            <a:r>
              <a:rPr lang="zh-CN" altLang="en-US" dirty="0" smtClean="0"/>
              <a:t>争</a:t>
            </a:r>
            <a:endParaRPr lang="zh-CN" altLang="en-US" dirty="0"/>
          </a:p>
        </p:txBody>
      </p:sp>
      <p:sp>
        <p:nvSpPr>
          <p:cNvPr id="15" name="Rectangle 14"/>
          <p:cNvSpPr/>
          <p:nvPr/>
        </p:nvSpPr>
        <p:spPr>
          <a:xfrm>
            <a:off x="4236023" y="2818066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CN" dirty="0" smtClean="0">
                <a:latin typeface="Arial" panose="020B0604020202020204" pitchFamily="34" charset="0"/>
              </a:rPr>
              <a:t>1521/01/03</a:t>
            </a:r>
            <a:r>
              <a:rPr lang="zh-CN" altLang="en-US" dirty="0" smtClean="0">
                <a:latin typeface="Arial" panose="020B0604020202020204" pitchFamily="34" charset="0"/>
              </a:rPr>
              <a:t>   路德被革除教籍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4163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九十五条论纲</a:t>
            </a:r>
            <a:endParaRPr lang="en-US" dirty="0"/>
          </a:p>
        </p:txBody>
      </p:sp>
      <p:pic>
        <p:nvPicPr>
          <p:cNvPr id="6148" name="Picture 4" descr="https://mysteryoffaithblog.files.wordpress.com/2012/10/1c256-6a00e5508185978833017d3d280332970c-pi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061" y="2114550"/>
            <a:ext cx="5137634" cy="3849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75007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九十五</a:t>
            </a:r>
            <a:r>
              <a:rPr lang="zh-CN" altLang="en-US" dirty="0" smtClean="0"/>
              <a:t>条论纲（摘录）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2900" y="2194560"/>
            <a:ext cx="8496300" cy="406908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zh-CN" altLang="en-US" sz="1800" dirty="0" smtClean="0"/>
              <a:t>（一</a:t>
            </a:r>
            <a:r>
              <a:rPr lang="zh-CN" altLang="en-US" sz="1800" dirty="0"/>
              <a:t>）当我们的主耶稣说必须悔改之时，祂的意思乃是信徒在地上整个生活应当不</a:t>
            </a:r>
            <a:r>
              <a:rPr lang="zh-CN" altLang="en-US" sz="1800" dirty="0" smtClean="0"/>
              <a:t>断</a:t>
            </a:r>
            <a:endParaRPr lang="en-US" altLang="zh-CN" sz="1800" dirty="0" smtClean="0"/>
          </a:p>
          <a:p>
            <a:pPr marL="0" indent="0">
              <a:buNone/>
            </a:pPr>
            <a:r>
              <a:rPr lang="zh-CN" altLang="en-US" sz="1800" dirty="0"/>
              <a:t> </a:t>
            </a:r>
            <a:r>
              <a:rPr lang="zh-CN" altLang="en-US" sz="1800" dirty="0" smtClean="0"/>
              <a:t>          继</a:t>
            </a:r>
            <a:r>
              <a:rPr lang="zh-CN" altLang="en-US" sz="1800" dirty="0"/>
              <a:t>续地悔改</a:t>
            </a:r>
            <a:r>
              <a:rPr lang="zh-CN" altLang="en-US" sz="1800" dirty="0" smtClean="0"/>
              <a:t>。</a:t>
            </a:r>
            <a:endParaRPr lang="en-US" altLang="zh-CN" sz="1800" dirty="0"/>
          </a:p>
          <a:p>
            <a:pPr marL="0" indent="0">
              <a:buNone/>
            </a:pPr>
            <a:r>
              <a:rPr lang="zh-CN" altLang="en-US" sz="1800" dirty="0" smtClean="0"/>
              <a:t>（</a:t>
            </a:r>
            <a:r>
              <a:rPr lang="zh-CN" altLang="en-US" sz="1800" dirty="0"/>
              <a:t>四）真真的苦行，乃是悔改和忧伤，出于一种自厌，直到他进入永生</a:t>
            </a:r>
            <a:r>
              <a:rPr lang="zh-CN" altLang="en-US" sz="1800" dirty="0" smtClean="0"/>
              <a:t>。</a:t>
            </a:r>
            <a:endParaRPr lang="en-US" altLang="zh-CN" sz="1800" dirty="0" smtClean="0"/>
          </a:p>
          <a:p>
            <a:pPr marL="0" indent="0">
              <a:buNone/>
            </a:pPr>
            <a:r>
              <a:rPr lang="zh-CN" altLang="en-US" sz="1800" dirty="0"/>
              <a:t>（六）教皇绝不能赦罪，他只是宣布并印证神的赦免。凡超过这个的，定罪依旧不变</a:t>
            </a:r>
            <a:r>
              <a:rPr lang="zh-CN" altLang="en-US" sz="1800" dirty="0" smtClean="0"/>
              <a:t>。</a:t>
            </a:r>
            <a:endParaRPr lang="en-US" altLang="zh-CN" sz="1800" dirty="0" smtClean="0"/>
          </a:p>
          <a:p>
            <a:pPr marL="0" indent="0">
              <a:buNone/>
            </a:pPr>
            <a:r>
              <a:rPr lang="zh-CN" altLang="en-US" sz="1800" dirty="0" smtClean="0"/>
              <a:t>（</a:t>
            </a:r>
            <a:r>
              <a:rPr lang="zh-CN" altLang="en-US" sz="1800" dirty="0"/>
              <a:t>二十七）凡主张钱在钱箱叮当作声时，灵魂就飞逸炼狱的，乃传说人间荒谬</a:t>
            </a:r>
            <a:r>
              <a:rPr lang="zh-CN" altLang="en-US" sz="1800" dirty="0" smtClean="0"/>
              <a:t>。</a:t>
            </a:r>
            <a:endParaRPr lang="en-US" altLang="zh-CN" sz="1800" dirty="0" smtClean="0"/>
          </a:p>
          <a:p>
            <a:pPr marL="0" indent="0">
              <a:buNone/>
            </a:pPr>
            <a:r>
              <a:rPr lang="zh-CN" altLang="en-US" sz="1800" dirty="0" smtClean="0"/>
              <a:t>（</a:t>
            </a:r>
            <a:r>
              <a:rPr lang="zh-CN" altLang="en-US" sz="1800" dirty="0"/>
              <a:t>三十二）凡幻想因赎罪票稳上天堂的，必与传这种道理的人同归灭亡</a:t>
            </a:r>
            <a:r>
              <a:rPr lang="zh-CN" altLang="en-US" sz="1800" dirty="0" smtClean="0"/>
              <a:t>。</a:t>
            </a:r>
            <a:endParaRPr lang="en-US" altLang="zh-CN" sz="1800" dirty="0" smtClean="0"/>
          </a:p>
          <a:p>
            <a:pPr marL="0" indent="0">
              <a:buNone/>
            </a:pPr>
            <a:r>
              <a:rPr lang="zh-CN" altLang="en-US" sz="1800" dirty="0" smtClean="0"/>
              <a:t>（</a:t>
            </a:r>
            <a:r>
              <a:rPr lang="zh-CN" altLang="en-US" sz="1800" dirty="0"/>
              <a:t>六十二）教会真实的财宝，乃是神的恩典和荣耀的福音</a:t>
            </a:r>
            <a:r>
              <a:rPr lang="zh-CN" altLang="en-US" sz="1800" dirty="0" smtClean="0"/>
              <a:t>。</a:t>
            </a:r>
            <a:endParaRPr lang="en-US" altLang="zh-CN" sz="1800" dirty="0" smtClean="0"/>
          </a:p>
          <a:p>
            <a:pPr marL="0" indent="0">
              <a:buNone/>
            </a:pPr>
            <a:r>
              <a:rPr lang="zh-CN" altLang="en-US" sz="1800" dirty="0" smtClean="0"/>
              <a:t>（</a:t>
            </a:r>
            <a:r>
              <a:rPr lang="zh-CN" altLang="en-US" sz="1800" dirty="0"/>
              <a:t>八十六）有人说，教皇既富有天下，何不用自己的财富重修圣彼得堂，反要穷苦</a:t>
            </a:r>
            <a:r>
              <a:rPr lang="zh-CN" altLang="en-US" sz="1800" dirty="0" smtClean="0"/>
              <a:t>基</a:t>
            </a:r>
            <a:endParaRPr lang="en-US" altLang="zh-CN" sz="1800" dirty="0" smtClean="0"/>
          </a:p>
          <a:p>
            <a:pPr marL="0" indent="0">
              <a:buNone/>
            </a:pPr>
            <a:r>
              <a:rPr lang="zh-CN" altLang="en-US" sz="1800" dirty="0"/>
              <a:t> </a:t>
            </a:r>
            <a:r>
              <a:rPr lang="zh-CN" altLang="en-US" sz="1800" dirty="0" smtClean="0"/>
              <a:t>                 督</a:t>
            </a:r>
            <a:r>
              <a:rPr lang="zh-CN" altLang="en-US" sz="1800" dirty="0"/>
              <a:t>徒出钱呢</a:t>
            </a:r>
            <a:r>
              <a:rPr lang="zh-CN" altLang="en-US" sz="1800" dirty="0" smtClean="0"/>
              <a:t>？</a:t>
            </a:r>
            <a:endParaRPr lang="en-US" altLang="zh-CN" sz="1800" dirty="0" smtClean="0"/>
          </a:p>
          <a:p>
            <a:pPr marL="0" indent="0">
              <a:buNone/>
            </a:pPr>
            <a:r>
              <a:rPr lang="zh-CN" altLang="en-US" sz="1800" dirty="0" smtClean="0"/>
              <a:t>（</a:t>
            </a:r>
            <a:r>
              <a:rPr lang="zh-CN" altLang="en-US" sz="1800" dirty="0"/>
              <a:t>九十四）我们勉励基督徒，殷勤跟随基督他们的元首，即赴汤蹈火亦所不惜</a:t>
            </a:r>
            <a:r>
              <a:rPr lang="zh-CN" altLang="en-US" sz="1800" dirty="0" smtClean="0"/>
              <a:t>。</a:t>
            </a:r>
            <a:endParaRPr lang="en-US" altLang="zh-CN" sz="1800" dirty="0" smtClean="0"/>
          </a:p>
          <a:p>
            <a:pPr marL="0" indent="0">
              <a:buNone/>
            </a:pPr>
            <a:r>
              <a:rPr lang="zh-CN" altLang="en-US" sz="1800" dirty="0"/>
              <a:t>（</a:t>
            </a:r>
            <a:r>
              <a:rPr lang="zh-CN" altLang="en-US" sz="1800" dirty="0" smtClean="0"/>
              <a:t>九</a:t>
            </a:r>
            <a:r>
              <a:rPr lang="zh-CN" altLang="en-US" sz="1800" dirty="0"/>
              <a:t>十五）因着经历许多艰难进入天国，比藉着虚假的平安，得着肉体的安舒，更</a:t>
            </a:r>
            <a:r>
              <a:rPr lang="zh-CN" altLang="en-US" sz="1800" dirty="0" smtClean="0"/>
              <a:t>是</a:t>
            </a:r>
            <a:endParaRPr lang="en-US" altLang="zh-CN" sz="1800" dirty="0" smtClean="0"/>
          </a:p>
          <a:p>
            <a:pPr marL="0" indent="0">
              <a:buNone/>
            </a:pPr>
            <a:r>
              <a:rPr lang="zh-CN" altLang="en-US" sz="1800" dirty="0"/>
              <a:t> </a:t>
            </a:r>
            <a:r>
              <a:rPr lang="zh-CN" altLang="en-US" sz="1800" dirty="0" smtClean="0"/>
              <a:t>                 美</a:t>
            </a:r>
            <a:r>
              <a:rPr lang="zh-CN" altLang="en-US" sz="1800" dirty="0"/>
              <a:t>好</a:t>
            </a:r>
            <a:r>
              <a:rPr lang="en-US" sz="1800" dirty="0"/>
              <a:t>。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9506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dirty="0"/>
              <a:t>信仰告白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1236593" y="2804810"/>
            <a:ext cx="6547837" cy="31270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2000" dirty="0"/>
              <a:t>《</a:t>
            </a:r>
            <a:r>
              <a:rPr lang="zh-TW" altLang="en-US" sz="2000" dirty="0">
                <a:hlinkClick r:id="rId3"/>
              </a:rPr>
              <a:t>致德意志基督教貴族公開書</a:t>
            </a:r>
            <a:r>
              <a:rPr lang="en-US" altLang="zh-TW" sz="2000" dirty="0"/>
              <a:t>》</a:t>
            </a:r>
            <a:r>
              <a:rPr lang="zh-TW" altLang="en-US" sz="2000" dirty="0"/>
              <a:t>（</a:t>
            </a:r>
            <a:r>
              <a:rPr lang="en-US" altLang="zh-TW" sz="2000" dirty="0"/>
              <a:t>1520</a:t>
            </a:r>
            <a:r>
              <a:rPr lang="zh-TW" altLang="en-US" sz="2000" dirty="0"/>
              <a:t>年</a:t>
            </a:r>
            <a:r>
              <a:rPr lang="en-US" altLang="zh-TW" sz="2000" dirty="0"/>
              <a:t>8</a:t>
            </a:r>
            <a:r>
              <a:rPr lang="zh-TW" altLang="en-US" sz="2000" dirty="0"/>
              <a:t>月出版</a:t>
            </a:r>
            <a:r>
              <a:rPr lang="zh-TW" altLang="en-US" sz="2000" dirty="0" smtClean="0"/>
              <a:t>）</a:t>
            </a:r>
            <a:endParaRPr lang="en-US" altLang="zh-TW" sz="2000" dirty="0" smtClean="0"/>
          </a:p>
          <a:p>
            <a:pPr marL="0" indent="0">
              <a:buNone/>
            </a:pPr>
            <a:endParaRPr lang="en-US" sz="2000" dirty="0" smtClean="0"/>
          </a:p>
          <a:p>
            <a:r>
              <a:rPr lang="en-US" altLang="zh-TW" sz="2000" dirty="0"/>
              <a:t>《</a:t>
            </a:r>
            <a:r>
              <a:rPr lang="zh-TW" altLang="en-US" sz="2000" u="sng" dirty="0">
                <a:hlinkClick r:id="rId4"/>
              </a:rPr>
              <a:t>教會被擄於巴比倫</a:t>
            </a:r>
            <a:r>
              <a:rPr lang="en-US" altLang="zh-TW" sz="2000" dirty="0"/>
              <a:t>》</a:t>
            </a:r>
            <a:r>
              <a:rPr lang="zh-TW" altLang="en-US" sz="2000" dirty="0"/>
              <a:t>（</a:t>
            </a:r>
            <a:r>
              <a:rPr lang="en-US" altLang="zh-TW" sz="2000" dirty="0"/>
              <a:t>1520</a:t>
            </a:r>
            <a:r>
              <a:rPr lang="zh-TW" altLang="en-US" sz="2000" dirty="0"/>
              <a:t>年</a:t>
            </a:r>
            <a:r>
              <a:rPr lang="en-US" altLang="zh-TW" sz="2000" dirty="0"/>
              <a:t>10</a:t>
            </a:r>
            <a:r>
              <a:rPr lang="zh-TW" altLang="en-US" sz="2000" dirty="0"/>
              <a:t>月出</a:t>
            </a:r>
            <a:r>
              <a:rPr lang="zh-TW" altLang="en-US" sz="2000" dirty="0" smtClean="0"/>
              <a:t>版）</a:t>
            </a:r>
            <a:endParaRPr lang="en-US" altLang="zh-TW" sz="2000" dirty="0" smtClean="0"/>
          </a:p>
          <a:p>
            <a:pPr marL="0" indent="0">
              <a:buNone/>
            </a:pPr>
            <a:endParaRPr lang="en-US" altLang="zh-TW" sz="2000" dirty="0" smtClean="0"/>
          </a:p>
          <a:p>
            <a:r>
              <a:rPr lang="en-US" altLang="zh-TW" sz="2000" dirty="0"/>
              <a:t>《</a:t>
            </a:r>
            <a:r>
              <a:rPr lang="zh-TW" altLang="en-US" sz="2000" dirty="0">
                <a:hlinkClick r:id="rId5"/>
              </a:rPr>
              <a:t>論基督徒的自由</a:t>
            </a:r>
            <a:r>
              <a:rPr lang="en-US" altLang="zh-TW" sz="2000" dirty="0"/>
              <a:t>》</a:t>
            </a:r>
            <a:r>
              <a:rPr lang="zh-TW" altLang="en-US" sz="2000" dirty="0"/>
              <a:t>（</a:t>
            </a:r>
            <a:r>
              <a:rPr lang="en-US" altLang="zh-TW" sz="2000" dirty="0"/>
              <a:t>1520</a:t>
            </a:r>
            <a:r>
              <a:rPr lang="zh-TW" altLang="en-US" sz="2000" dirty="0"/>
              <a:t>年</a:t>
            </a:r>
            <a:r>
              <a:rPr lang="en-US" altLang="zh-TW" sz="2000" dirty="0"/>
              <a:t>11</a:t>
            </a:r>
            <a:r>
              <a:rPr lang="zh-TW" altLang="en-US" sz="2000" dirty="0"/>
              <a:t>月出版）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859356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因信称义论</a:t>
            </a:r>
            <a:endParaRPr lang="en-US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635015" y="2720589"/>
            <a:ext cx="5736908" cy="31270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dirty="0" smtClean="0"/>
              <a:t>稱義是被動的義</a:t>
            </a:r>
            <a:r>
              <a:rPr lang="en-US" sz="2000" dirty="0" smtClean="0"/>
              <a:t>(passive righteousness)</a:t>
            </a:r>
          </a:p>
          <a:p>
            <a:pPr marL="0" indent="0">
              <a:buNone/>
            </a:pPr>
            <a:endParaRPr lang="en-US" sz="2000" dirty="0" smtClean="0"/>
          </a:p>
          <a:p>
            <a:r>
              <a:rPr lang="zh-CN" altLang="en-US" sz="2000" dirty="0" smtClean="0"/>
              <a:t>稱義是外來的義</a:t>
            </a:r>
            <a:r>
              <a:rPr lang="en-US" sz="2000" dirty="0" smtClean="0"/>
              <a:t>(alien righteousness)</a:t>
            </a:r>
          </a:p>
          <a:p>
            <a:pPr marL="0" indent="0">
              <a:buNone/>
            </a:pPr>
            <a:endParaRPr lang="en-US" sz="2000" dirty="0" smtClean="0"/>
          </a:p>
          <a:p>
            <a:r>
              <a:rPr lang="zh-CN" altLang="en-US" sz="2000" dirty="0" smtClean="0"/>
              <a:t>稱義宣告的義</a:t>
            </a:r>
            <a:r>
              <a:rPr lang="en-US" sz="2000" dirty="0" smtClean="0"/>
              <a:t>(announcing righteousness)</a:t>
            </a:r>
          </a:p>
          <a:p>
            <a:endParaRPr lang="en-US" sz="2000" dirty="0" smtClean="0"/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950674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://img.thesun.co.uk/multimedia/archive/01648/113493491_10_1648272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6149" y="1832973"/>
            <a:ext cx="7235825" cy="4493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171700" y="764373"/>
            <a:ext cx="6377940" cy="1293028"/>
          </a:xfrm>
        </p:spPr>
        <p:txBody>
          <a:bodyPr/>
          <a:lstStyle/>
          <a:p>
            <a:r>
              <a:rPr lang="zh-CN" altLang="en-US" dirty="0"/>
              <a:t>沃姆斯议会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0037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622" y="2324100"/>
            <a:ext cx="5045914" cy="3272388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07622" y="6230972"/>
            <a:ext cx="34163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ea typeface="PMingLiU" panose="02020500000000000000" pitchFamily="18" charset="-120"/>
                <a:cs typeface="Arial" panose="020B0604020202020204" pitchFamily="34" charset="0"/>
              </a:rPr>
              <a:t>惟獨聖經、惟獨信心、惟獨恩典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5676900" y="2492149"/>
            <a:ext cx="3105150" cy="26314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04800" latinLnBrk="1">
              <a:lnSpc>
                <a:spcPts val="2200"/>
              </a:lnSpc>
              <a:spcAft>
                <a:spcPts val="600"/>
              </a:spcAft>
            </a:pPr>
            <a:r>
              <a:rPr lang="zh-CN" altLang="en-US" spc="75" dirty="0" smtClean="0">
                <a:latin typeface="Calibri" panose="020F0502020204030204" pitchFamily="34" charset="0"/>
                <a:ea typeface="Microsoft YaHei" panose="020B0503020204020204" pitchFamily="34" charset="-122"/>
                <a:cs typeface="Microsoft YaHei" panose="020B0503020204020204" pitchFamily="34" charset="-122"/>
              </a:rPr>
              <a:t>“所</a:t>
            </a:r>
            <a:r>
              <a:rPr lang="zh-CN" altLang="en-US" spc="75" dirty="0">
                <a:latin typeface="Calibri" panose="020F0502020204030204" pitchFamily="34" charset="0"/>
                <a:ea typeface="Microsoft YaHei" panose="020B0503020204020204" pitchFamily="34" charset="-122"/>
                <a:cs typeface="Microsoft YaHei" panose="020B0503020204020204" pitchFamily="34" charset="-122"/>
              </a:rPr>
              <a:t>以除非用圣经的见证，或清楚的理智说服我，除非我被所引的经节感化，以致我的良心受到神的话语约束，我不能也不愿撤回</a:t>
            </a:r>
            <a:r>
              <a:rPr lang="zh-CN" altLang="en-US" spc="75" dirty="0" smtClean="0">
                <a:latin typeface="Calibri" panose="020F0502020204030204" pitchFamily="34" charset="0"/>
                <a:ea typeface="Microsoft YaHei" panose="020B0503020204020204" pitchFamily="34" charset="-122"/>
                <a:cs typeface="Microsoft YaHei" panose="020B0503020204020204" pitchFamily="34" charset="-122"/>
              </a:rPr>
              <a:t>，因</a:t>
            </a:r>
            <a:r>
              <a:rPr lang="zh-CN" altLang="en-US" spc="75" dirty="0">
                <a:latin typeface="Calibri" panose="020F0502020204030204" pitchFamily="34" charset="0"/>
                <a:ea typeface="Microsoft YaHei" panose="020B0503020204020204" pitchFamily="34" charset="-122"/>
                <a:cs typeface="Microsoft YaHei" panose="020B0503020204020204" pitchFamily="34" charset="-122"/>
              </a:rPr>
              <a:t>为基督徒违反良心说话</a:t>
            </a:r>
            <a:r>
              <a:rPr lang="zh-CN" altLang="en-US" spc="75" dirty="0" smtClean="0">
                <a:latin typeface="Calibri" panose="020F0502020204030204" pitchFamily="34" charset="0"/>
                <a:ea typeface="Microsoft YaHei" panose="020B0503020204020204" pitchFamily="34" charset="-122"/>
                <a:cs typeface="Microsoft YaHei" panose="020B0503020204020204" pitchFamily="34" charset="-122"/>
              </a:rPr>
              <a:t>，是不智慧的，也是</a:t>
            </a:r>
            <a:r>
              <a:rPr lang="zh-CN" altLang="en-US" spc="75" dirty="0">
                <a:latin typeface="Calibri" panose="020F0502020204030204" pitchFamily="34" charset="0"/>
                <a:ea typeface="Microsoft YaHei" panose="020B0503020204020204" pitchFamily="34" charset="-122"/>
                <a:cs typeface="Microsoft YaHei" panose="020B0503020204020204" pitchFamily="34" charset="-122"/>
              </a:rPr>
              <a:t>不稳当的</a:t>
            </a:r>
            <a:r>
              <a:rPr lang="zh-CN" altLang="en-US" spc="75" dirty="0" smtClean="0">
                <a:latin typeface="Calibri" panose="020F0502020204030204" pitchFamily="34" charset="0"/>
                <a:ea typeface="Microsoft YaHei" panose="020B0503020204020204" pitchFamily="34" charset="-122"/>
                <a:cs typeface="Microsoft YaHei" panose="020B0503020204020204" pitchFamily="34" charset="-122"/>
              </a:rPr>
              <a:t>。</a:t>
            </a:r>
            <a:r>
              <a:rPr lang="en-US" spc="75" dirty="0" smtClean="0"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CN" altLang="en-US" spc="75" dirty="0" smtClean="0">
                <a:latin typeface="Calibri" panose="020F0502020204030204" pitchFamily="34" charset="0"/>
                <a:ea typeface="Microsoft YaHei" panose="020B0503020204020204" pitchFamily="34" charset="-122"/>
                <a:cs typeface="Microsoft YaHei" panose="020B0503020204020204" pitchFamily="34" charset="-122"/>
              </a:rPr>
              <a:t>我</a:t>
            </a:r>
            <a:r>
              <a:rPr lang="zh-CN" altLang="en-US" spc="75" dirty="0">
                <a:latin typeface="Calibri" panose="020F0502020204030204" pitchFamily="34" charset="0"/>
                <a:ea typeface="Microsoft YaHei" panose="020B0503020204020204" pitchFamily="34" charset="-122"/>
                <a:cs typeface="Microsoft YaHei" panose="020B0503020204020204" pitchFamily="34" charset="-122"/>
              </a:rPr>
              <a:t>坚持，我不能偏离左右；愿神帮助我！阿们！</a:t>
            </a:r>
            <a:r>
              <a:rPr lang="en-US" spc="75" dirty="0"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endParaRPr lang="en-US" dirty="0">
              <a:effectLst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2171700" y="764373"/>
            <a:ext cx="6377940" cy="1293028"/>
          </a:xfrm>
        </p:spPr>
        <p:txBody>
          <a:bodyPr/>
          <a:lstStyle/>
          <a:p>
            <a:r>
              <a:rPr lang="zh-CN" altLang="en-US" dirty="0"/>
              <a:t>沃姆斯议会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9794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171700" y="764373"/>
            <a:ext cx="6377940" cy="1293028"/>
          </a:xfrm>
        </p:spPr>
        <p:txBody>
          <a:bodyPr/>
          <a:lstStyle/>
          <a:p>
            <a:r>
              <a:rPr lang="zh-CN" altLang="en-US" b="1" dirty="0" smtClean="0"/>
              <a:t>藏匿在瓦尔特堡</a:t>
            </a:r>
            <a:endParaRPr lang="zh-TW" altLang="en-US" b="1" dirty="0"/>
          </a:p>
        </p:txBody>
      </p:sp>
      <p:pic>
        <p:nvPicPr>
          <p:cNvPr id="11266" name="Picture 2" descr="https://upload.wikimedia.org/wikipedia/commons/thumb/d/dd/WartburgLutherstube1900.jpg/800px-WartburgLutherstube190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837" y="2057401"/>
            <a:ext cx="5741020" cy="42124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http://www.smiloc.com/Files/file/2014/20151031-3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7962" y="3585411"/>
            <a:ext cx="4306038" cy="32725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5824988" y="6283328"/>
            <a:ext cx="30315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latin typeface="Times New Roman" panose="02020603050405020304" pitchFamily="18" charset="0"/>
              </a:rPr>
              <a:t>马丁</a:t>
            </a:r>
            <a:r>
              <a:rPr lang="en-US" altLang="zh-CN" dirty="0">
                <a:latin typeface="Times New Roman" panose="02020603050405020304" pitchFamily="18" charset="0"/>
              </a:rPr>
              <a:t>·</a:t>
            </a:r>
            <a:r>
              <a:rPr lang="zh-CN" altLang="en-US" dirty="0">
                <a:latin typeface="Times New Roman" panose="02020603050405020304" pitchFamily="18" charset="0"/>
              </a:rPr>
              <a:t>路德的圣经，</a:t>
            </a:r>
            <a:r>
              <a:rPr lang="en-US" altLang="zh-CN" dirty="0">
                <a:latin typeface="Times New Roman" panose="02020603050405020304" pitchFamily="18" charset="0"/>
              </a:rPr>
              <a:t>1534</a:t>
            </a:r>
            <a:r>
              <a:rPr lang="zh-CN" altLang="en-US" dirty="0">
                <a:latin typeface="Times New Roman" panose="02020603050405020304" pitchFamily="18" charset="0"/>
              </a:rPr>
              <a:t>年版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4837962" y="6379271"/>
            <a:ext cx="890336" cy="3693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0074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两个国度观</a:t>
            </a:r>
            <a:endParaRPr lang="en-US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1729889" y="2816841"/>
            <a:ext cx="5736908" cy="31270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TW" altLang="en-US" sz="2000" dirty="0" smtClean="0"/>
              <a:t>上</a:t>
            </a:r>
            <a:r>
              <a:rPr lang="zh-TW" altLang="en-US" sz="2000" dirty="0"/>
              <a:t>帝的國</a:t>
            </a:r>
            <a:r>
              <a:rPr lang="zh-TW" altLang="en-US" sz="2000" dirty="0" smtClean="0"/>
              <a:t>度</a:t>
            </a:r>
            <a:r>
              <a:rPr lang="zh-CN" altLang="en-US" sz="2000" dirty="0" smtClean="0"/>
              <a:t> （教会）</a:t>
            </a:r>
            <a:endParaRPr lang="en-US" altLang="zh-TW" sz="2000" dirty="0" smtClean="0"/>
          </a:p>
          <a:p>
            <a:endParaRPr lang="en-US" sz="2000" dirty="0" smtClean="0"/>
          </a:p>
          <a:p>
            <a:r>
              <a:rPr lang="zh-TW" altLang="en-US" sz="2000" dirty="0"/>
              <a:t>地上的國</a:t>
            </a:r>
            <a:r>
              <a:rPr lang="zh-TW" altLang="en-US" sz="2000" dirty="0" smtClean="0"/>
              <a:t>度</a:t>
            </a:r>
            <a:r>
              <a:rPr lang="zh-CN" altLang="en-US" sz="2000" dirty="0" smtClean="0"/>
              <a:t> （政府）</a:t>
            </a:r>
            <a:endParaRPr lang="en-US" sz="2000" dirty="0" smtClean="0"/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016741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s://upload.wikimedia.org/wikipedia/commons/thumb/d/dd/Cranach_Katharina_von_Bora.jpg/170px-Cranach_Katharina_von_Bor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511" y="1460605"/>
            <a:ext cx="2559063" cy="4034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757511" y="5662764"/>
            <a:ext cx="2617756" cy="3000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350" dirty="0">
                <a:latin typeface="Arial" panose="020B0604020202020204" pitchFamily="34" charset="0"/>
              </a:rPr>
              <a:t>路德的妻子卡塔琳娜</a:t>
            </a:r>
            <a:r>
              <a:rPr lang="en-US" altLang="zh-CN" sz="1350" dirty="0">
                <a:latin typeface="Arial" panose="020B0604020202020204" pitchFamily="34" charset="0"/>
              </a:rPr>
              <a:t>·</a:t>
            </a:r>
            <a:r>
              <a:rPr lang="zh-CN" altLang="en-US" sz="1350" dirty="0">
                <a:latin typeface="Arial" panose="020B0604020202020204" pitchFamily="34" charset="0"/>
              </a:rPr>
              <a:t>冯</a:t>
            </a:r>
            <a:r>
              <a:rPr lang="en-US" altLang="zh-CN" sz="1350" dirty="0">
                <a:latin typeface="Arial" panose="020B0604020202020204" pitchFamily="34" charset="0"/>
              </a:rPr>
              <a:t>·</a:t>
            </a:r>
            <a:r>
              <a:rPr lang="zh-CN" altLang="en-US" sz="1350" dirty="0">
                <a:latin typeface="Arial" panose="020B0604020202020204" pitchFamily="34" charset="0"/>
              </a:rPr>
              <a:t>博</a:t>
            </a:r>
            <a:r>
              <a:rPr lang="zh-CN" altLang="en-US" sz="1350" dirty="0" smtClean="0">
                <a:latin typeface="Arial" panose="020B0604020202020204" pitchFamily="34" charset="0"/>
              </a:rPr>
              <a:t>拉</a:t>
            </a:r>
            <a:endParaRPr lang="en-US" sz="1350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2171700" y="764373"/>
            <a:ext cx="6377940" cy="1293028"/>
          </a:xfrm>
        </p:spPr>
        <p:txBody>
          <a:bodyPr/>
          <a:lstStyle/>
          <a:p>
            <a:r>
              <a:rPr lang="zh-CN" altLang="en-US" b="1" dirty="0" smtClean="0"/>
              <a:t>婚姻和家庭</a:t>
            </a:r>
            <a:endParaRPr lang="zh-TW" altLang="en-US" b="1" dirty="0"/>
          </a:p>
        </p:txBody>
      </p:sp>
      <p:sp>
        <p:nvSpPr>
          <p:cNvPr id="2" name="Rectangle 1"/>
          <p:cNvSpPr/>
          <p:nvPr/>
        </p:nvSpPr>
        <p:spPr>
          <a:xfrm>
            <a:off x="3874167" y="2269527"/>
            <a:ext cx="4884821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zh-CN" altLang="en-US" dirty="0" smtClean="0">
                <a:latin typeface="Arial" panose="020B0604020202020204" pitchFamily="34" charset="0"/>
              </a:rPr>
              <a:t> </a:t>
            </a:r>
            <a:r>
              <a:rPr lang="zh-TW" altLang="en-US" dirty="0" smtClean="0">
                <a:latin typeface="Arial" panose="020B0604020202020204" pitchFamily="34" charset="0"/>
              </a:rPr>
              <a:t>婚</a:t>
            </a:r>
            <a:r>
              <a:rPr lang="zh-TW" altLang="en-US" dirty="0">
                <a:latin typeface="Arial" panose="020B0604020202020204" pitchFamily="34" charset="0"/>
              </a:rPr>
              <a:t>姻是基督和教會的預</a:t>
            </a:r>
            <a:r>
              <a:rPr lang="zh-TW" altLang="en-US" dirty="0" smtClean="0">
                <a:latin typeface="Arial" panose="020B0604020202020204" pitchFamily="34" charset="0"/>
              </a:rPr>
              <a:t>表</a:t>
            </a:r>
            <a:endParaRPr lang="en-US" altLang="zh-TW" dirty="0" smtClean="0">
              <a:latin typeface="Arial" panose="020B0604020202020204" pitchFamily="34" charset="0"/>
            </a:endParaRPr>
          </a:p>
          <a:p>
            <a:endParaRPr lang="zh-TW" altLang="en-US" dirty="0">
              <a:latin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zh-CN" altLang="en-US" dirty="0" smtClean="0">
                <a:latin typeface="Arial" panose="020B0604020202020204" pitchFamily="34" charset="0"/>
              </a:rPr>
              <a:t>  </a:t>
            </a:r>
            <a:r>
              <a:rPr lang="zh-TW" altLang="en-US" dirty="0" smtClean="0">
                <a:latin typeface="Arial" panose="020B0604020202020204" pitchFamily="34" charset="0"/>
              </a:rPr>
              <a:t>婚</a:t>
            </a:r>
            <a:r>
              <a:rPr lang="zh-TW" altLang="en-US" dirty="0">
                <a:latin typeface="Arial" panose="020B0604020202020204" pitchFamily="34" charset="0"/>
              </a:rPr>
              <a:t>姻是神所設立</a:t>
            </a:r>
            <a:r>
              <a:rPr lang="zh-TW" altLang="en-US" dirty="0" smtClean="0">
                <a:latin typeface="Arial" panose="020B0604020202020204" pitchFamily="34" charset="0"/>
              </a:rPr>
              <a:t>的。由</a:t>
            </a:r>
            <a:r>
              <a:rPr lang="zh-TW" altLang="en-US" dirty="0">
                <a:latin typeface="Arial" panose="020B0604020202020204" pitchFamily="34" charset="0"/>
              </a:rPr>
              <a:t>神所定的生活方</a:t>
            </a:r>
            <a:r>
              <a:rPr lang="zh-TW" altLang="en-US" dirty="0" smtClean="0">
                <a:latin typeface="Arial" panose="020B0604020202020204" pitchFamily="34" charset="0"/>
              </a:rPr>
              <a:t>式</a:t>
            </a:r>
            <a:endParaRPr lang="en-US" altLang="zh-TW" dirty="0" smtClean="0">
              <a:latin typeface="Arial" panose="020B0604020202020204" pitchFamily="34" charset="0"/>
            </a:endParaRPr>
          </a:p>
          <a:p>
            <a:endParaRPr lang="zh-TW" altLang="en-US" dirty="0">
              <a:latin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zh-TW" altLang="en-US" dirty="0" smtClean="0">
                <a:latin typeface="Arial" panose="020B0604020202020204" pitchFamily="34" charset="0"/>
              </a:rPr>
              <a:t> 不</a:t>
            </a:r>
            <a:r>
              <a:rPr lang="zh-TW" altLang="en-US" dirty="0">
                <a:latin typeface="Arial" panose="020B0604020202020204" pitchFamily="34" charset="0"/>
              </a:rPr>
              <a:t>可禁止嫁</a:t>
            </a:r>
            <a:r>
              <a:rPr lang="zh-TW" altLang="en-US" dirty="0" smtClean="0">
                <a:latin typeface="Arial" panose="020B0604020202020204" pitchFamily="34" charset="0"/>
              </a:rPr>
              <a:t>娶</a:t>
            </a:r>
            <a:endParaRPr lang="en-US" altLang="zh-TW" dirty="0">
              <a:latin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endParaRPr lang="en-US" altLang="zh-TW" dirty="0" smtClean="0">
              <a:latin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zh-TW" altLang="en-US" dirty="0" smtClean="0">
                <a:latin typeface="Arial" panose="020B0604020202020204" pitchFamily="34" charset="0"/>
              </a:rPr>
              <a:t>  執</a:t>
            </a:r>
            <a:r>
              <a:rPr lang="zh-TW" altLang="en-US" dirty="0">
                <a:latin typeface="Arial" panose="020B0604020202020204" pitchFamily="34" charset="0"/>
              </a:rPr>
              <a:t>事，神甫，主教或其他受了聖職之人的</a:t>
            </a:r>
            <a:r>
              <a:rPr lang="zh-TW" altLang="en-US" dirty="0" smtClean="0">
                <a:latin typeface="Arial" panose="020B0604020202020204" pitchFamily="34" charset="0"/>
              </a:rPr>
              <a:t>婚</a:t>
            </a:r>
            <a:endParaRPr lang="en-US" altLang="zh-TW" dirty="0" smtClean="0">
              <a:latin typeface="Arial" panose="020B0604020202020204" pitchFamily="34" charset="0"/>
            </a:endParaRPr>
          </a:p>
          <a:p>
            <a:r>
              <a:rPr lang="en-US" altLang="zh-TW" dirty="0">
                <a:latin typeface="Arial" panose="020B0604020202020204" pitchFamily="34" charset="0"/>
              </a:rPr>
              <a:t> </a:t>
            </a:r>
            <a:r>
              <a:rPr lang="en-US" altLang="zh-TW" dirty="0" smtClean="0">
                <a:latin typeface="Arial" panose="020B0604020202020204" pitchFamily="34" charset="0"/>
              </a:rPr>
              <a:t>   </a:t>
            </a:r>
            <a:r>
              <a:rPr lang="zh-TW" altLang="en-US" dirty="0" smtClean="0">
                <a:latin typeface="Arial" panose="020B0604020202020204" pitchFamily="34" charset="0"/>
              </a:rPr>
              <a:t>姻</a:t>
            </a:r>
            <a:r>
              <a:rPr lang="zh-TW" altLang="en-US" dirty="0">
                <a:latin typeface="Arial" panose="020B0604020202020204" pitchFamily="34" charset="0"/>
              </a:rPr>
              <a:t>，都是不能作廢</a:t>
            </a:r>
            <a:r>
              <a:rPr lang="zh-TW" altLang="en-US" dirty="0" smtClean="0">
                <a:latin typeface="Arial" panose="020B0604020202020204" pitchFamily="34" charset="0"/>
              </a:rPr>
              <a:t>的</a:t>
            </a:r>
            <a:endParaRPr lang="en-US" altLang="zh-TW" dirty="0" smtClean="0">
              <a:latin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endParaRPr lang="zh-TW" altLang="en-US" dirty="0">
              <a:latin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zh-TW" altLang="en-US" dirty="0" smtClean="0">
                <a:latin typeface="Arial" panose="020B0604020202020204" pitchFamily="34" charset="0"/>
              </a:rPr>
              <a:t> 至</a:t>
            </a:r>
            <a:r>
              <a:rPr lang="zh-TW" altLang="en-US" dirty="0">
                <a:latin typeface="Arial" panose="020B0604020202020204" pitchFamily="34" charset="0"/>
              </a:rPr>
              <a:t>於人是否可離婚，還是一個未決的問</a:t>
            </a:r>
            <a:r>
              <a:rPr lang="zh-TW" altLang="en-US" dirty="0" smtClean="0">
                <a:latin typeface="Arial" panose="020B0604020202020204" pitchFamily="34" charset="0"/>
              </a:rPr>
              <a:t>題</a:t>
            </a:r>
            <a:endParaRPr lang="en-US" altLang="zh-TW" dirty="0" smtClean="0">
              <a:latin typeface="Arial" panose="020B0604020202020204" pitchFamily="34" charset="0"/>
            </a:endParaRPr>
          </a:p>
          <a:p>
            <a:endParaRPr lang="en-US" altLang="zh-TW" dirty="0" smtClean="0">
              <a:latin typeface="Arial" panose="020B0604020202020204" pitchFamily="34" charset="0"/>
            </a:endParaRPr>
          </a:p>
          <a:p>
            <a:endParaRPr lang="en-US" altLang="zh-TW" dirty="0">
              <a:latin typeface="Arial" panose="020B0604020202020204" pitchFamily="34" charset="0"/>
            </a:endParaRPr>
          </a:p>
          <a:p>
            <a:r>
              <a:rPr lang="en-US" altLang="zh-TW" dirty="0" smtClean="0">
                <a:latin typeface="Arial" panose="020B0604020202020204" pitchFamily="34" charset="0"/>
              </a:rPr>
              <a:t>                                    --- </a:t>
            </a:r>
            <a:r>
              <a:rPr lang="en-US" altLang="zh-TW" dirty="0"/>
              <a:t>《</a:t>
            </a:r>
            <a:r>
              <a:rPr lang="zh-TW" altLang="en-US" dirty="0"/>
              <a:t>教會被擄於巴比倫</a:t>
            </a:r>
            <a:r>
              <a:rPr lang="en-US" altLang="zh-TW" dirty="0"/>
              <a:t>》</a:t>
            </a:r>
            <a:endParaRPr lang="zh-TW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33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www.wittetravel.com/tours/wp-content/uploads/sites/3/2014/10/Luther_2017_we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2435" y="1295017"/>
            <a:ext cx="1071563" cy="1621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Lutheran Heritage Ma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0623" y="1295017"/>
            <a:ext cx="3721100" cy="5110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35616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Vapor Trail">
  <a:themeElements>
    <a:clrScheme name="Vapor Trail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01D17D"/>
      </a:accent1>
      <a:accent2>
        <a:srgbClr val="84C72A"/>
      </a:accent2>
      <a:accent3>
        <a:srgbClr val="E1D126"/>
      </a:accent3>
      <a:accent4>
        <a:srgbClr val="E29932"/>
      </a:accent4>
      <a:accent5>
        <a:srgbClr val="E56526"/>
      </a:accent5>
      <a:accent6>
        <a:srgbClr val="D63731"/>
      </a:accent6>
      <a:hlink>
        <a:srgbClr val="35FA7F"/>
      </a:hlink>
      <a:folHlink>
        <a:srgbClr val="BAFC85"/>
      </a:folHlink>
    </a:clrScheme>
    <a:fontScheme name="Vapor Trail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por Trail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2B2A868B-6BC2-4B3E-98B9-1258F41035D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Vapor Trail</Template>
  <TotalTime>0</TotalTime>
  <Words>1573</Words>
  <Application>Microsoft Office PowerPoint</Application>
  <PresentationFormat>On-screen Show (4:3)</PresentationFormat>
  <Paragraphs>149</Paragraphs>
  <Slides>22</Slides>
  <Notes>17</Notes>
  <HiddenSlides>0</HiddenSlides>
  <MMClips>1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3" baseType="lpstr">
      <vt:lpstr>Microsoft YaHei</vt:lpstr>
      <vt:lpstr>PMingLiU</vt:lpstr>
      <vt:lpstr>PMingLiU</vt:lpstr>
      <vt:lpstr>宋体</vt:lpstr>
      <vt:lpstr>宋体</vt:lpstr>
      <vt:lpstr>Arial</vt:lpstr>
      <vt:lpstr>Calibri</vt:lpstr>
      <vt:lpstr>Century Gothic</vt:lpstr>
      <vt:lpstr>Segoe UI</vt:lpstr>
      <vt:lpstr>Times New Roman</vt:lpstr>
      <vt:lpstr>Vapor Trail</vt:lpstr>
      <vt:lpstr>Martin Luther   马丁·路德</vt:lpstr>
      <vt:lpstr> 我神乃是大能堡垒 (上帝是我安全要塞 )</vt:lpstr>
      <vt:lpstr>教会历史</vt:lpstr>
      <vt:lpstr>教会历史</vt:lpstr>
      <vt:lpstr>教皇格里高利（540-604年） 所确定的部分教义</vt:lpstr>
      <vt:lpstr>教会历史</vt:lpstr>
      <vt:lpstr>神的预备</vt:lpstr>
      <vt:lpstr>马丁·路德</vt:lpstr>
      <vt:lpstr>修士</vt:lpstr>
      <vt:lpstr>因信称义论</vt:lpstr>
      <vt:lpstr>赎罪券</vt:lpstr>
      <vt:lpstr>马丁·路德</vt:lpstr>
      <vt:lpstr>九十五条论纲</vt:lpstr>
      <vt:lpstr>九十五条论纲（摘录）</vt:lpstr>
      <vt:lpstr>信仰告白</vt:lpstr>
      <vt:lpstr>因信称义论</vt:lpstr>
      <vt:lpstr>沃姆斯议会</vt:lpstr>
      <vt:lpstr>沃姆斯议会</vt:lpstr>
      <vt:lpstr>藏匿在瓦尔特堡</vt:lpstr>
      <vt:lpstr>两个国度观</vt:lpstr>
      <vt:lpstr>婚姻和家庭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2016-06-09T16:50:26Z</dcterms:created>
  <dcterms:modified xsi:type="dcterms:W3CDTF">2016-06-09T16:51:03Z</dcterms:modified>
</cp:coreProperties>
</file>