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handoutMasterIdLst>
    <p:handoutMasterId r:id="rId22"/>
  </p:handoutMasterIdLst>
  <p:sldIdLst>
    <p:sldId id="269" r:id="rId2"/>
    <p:sldId id="283" r:id="rId3"/>
    <p:sldId id="284" r:id="rId4"/>
    <p:sldId id="285" r:id="rId5"/>
    <p:sldId id="286" r:id="rId6"/>
    <p:sldId id="276" r:id="rId7"/>
    <p:sldId id="287" r:id="rId8"/>
    <p:sldId id="270" r:id="rId9"/>
    <p:sldId id="274" r:id="rId10"/>
    <p:sldId id="275" r:id="rId11"/>
    <p:sldId id="271" r:id="rId12"/>
    <p:sldId id="272" r:id="rId13"/>
    <p:sldId id="273" r:id="rId14"/>
    <p:sldId id="277" r:id="rId15"/>
    <p:sldId id="278" r:id="rId16"/>
    <p:sldId id="279" r:id="rId17"/>
    <p:sldId id="280" r:id="rId18"/>
    <p:sldId id="281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B6405C-6879-0C4A-BA27-2078603982D4}">
          <p14:sldIdLst>
            <p14:sldId id="269"/>
            <p14:sldId id="283"/>
            <p14:sldId id="284"/>
            <p14:sldId id="285"/>
            <p14:sldId id="286"/>
            <p14:sldId id="276"/>
            <p14:sldId id="287"/>
            <p14:sldId id="270"/>
            <p14:sldId id="274"/>
            <p14:sldId id="275"/>
            <p14:sldId id="271"/>
            <p14:sldId id="272"/>
            <p14:sldId id="273"/>
            <p14:sldId id="277"/>
            <p14:sldId id="278"/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58851" autoAdjust="0"/>
  </p:normalViewPr>
  <p:slideViewPr>
    <p:cSldViewPr>
      <p:cViewPr varScale="1">
        <p:scale>
          <a:sx n="65" d="100"/>
          <a:sy n="65" d="100"/>
        </p:scale>
        <p:origin x="-28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-388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FB0DC-1288-1A43-80B1-4CA57A3CF42A}" type="datetimeFigureOut">
              <a:rPr lang="en-US" smtClean="0"/>
              <a:t>8/14/16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46707-B4C7-F740-8F62-8CA499DD5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924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8/14/16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歸正時期 （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1517-1648 A.D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從馬丁路德的九十五條至三十年戰爭結束）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路德與九十五條綱領，</a:t>
            </a:r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德国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慈運理，瑞士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加爾文，法國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到了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1618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年，歐洲大陸上爆發了一場“三十年戰爭”。歐洲的每一個國家，都牽涉在其中，前后有瑞典、法國、奧地利、西班牙、荷蘭等國，都在德國的領土里面，與德國內部不同的宗教派系打仗，更確切的講是混戰。</a:t>
            </a:r>
            <a:endParaRPr lang="en-US" dirty="0" smtClean="0"/>
          </a:p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歸正時期 （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1517-1648 A.D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從馬丁路德的九十五條至三十年戰爭結束）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路德與九十五條綱領，</a:t>
            </a:r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德国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慈運理，瑞士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加爾文，法國</a:t>
            </a:r>
            <a:endParaRPr lang="en-US" altLang="zh-CHT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到了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1618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年，歐洲大陸上爆發了一場“三十年戰爭”。歐洲的每一個國家，都牽涉在其中，前后有瑞典、法國、奧地利、西班牙、荷蘭等國，都在德國的領土里面，與德國內部不同的宗教派系打仗，更確切的講是混戰。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61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6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b="1" dirty="0" smtClean="0"/>
              <a:t>復興</a:t>
            </a:r>
            <a:r>
              <a:rPr lang="zh-CN" altLang="en-US" dirty="0" smtClean="0"/>
              <a:t>之后是普世宣教。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2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4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今天，我們經常討論關於神的恩典究竟有多深、多遠。我們究竟能否為一個永恆，且全知、全能的神定下祂能施恩典的範圍呢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？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Edwards </a:t>
            </a:r>
            <a:r>
              <a:rPr lang="en-US" dirty="0" err="1" smtClean="0"/>
              <a:t>vs</a:t>
            </a:r>
            <a:r>
              <a:rPr lang="en-US" baseline="0" dirty="0" smtClean="0"/>
              <a:t> </a:t>
            </a:r>
            <a:r>
              <a:rPr lang="en-US" dirty="0" smtClean="0"/>
              <a:t>Moody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7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17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立志每晨四点钟起床祷告。</a:t>
            </a:r>
            <a:endParaRPr lang="en-US" altLang="zh-TW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11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約翰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衛斯理就採納了阿民念主義成為循道會信條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dirty="0" smtClean="0"/>
              <a:t>加爾文派</a:t>
            </a:r>
            <a:r>
              <a:rPr lang="zh-CN" altLang="en-US" dirty="0" smtClean="0"/>
              <a:t>预定论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67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14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(1837-1899) 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慕迪在后房包鞋。教师按手在他肩上，告诉他关乎基督的爱和祂的牺牲。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61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学校里有一班年轻的姑娘，是我生平所遇到顶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顽皮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的女孩，决无例外。某个主日，教员生病，由我代课。她们当面取笑我，我差不多想打开门，吩咐她们出去，不许她们再来。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教员肺部重新出血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准备离开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回家去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等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死。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“唉，我未曾带领我班中任何人归向基督，我深感我损害了她们，过于帮助了她们。”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我们先到一位姑娘的家里，请她出来，而后教员向她谈起她灵魂的问题。再也没有嬉笑了！隔了不久，眼泪满眶。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我一生从来没有做过这种事：求神立刻就地拯救一个年轻姑娘。无论如何，我们祷告了，神也垂听了我们的祷告。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我们再往别家。他爬到楼上，已经呼吸困难，他告诉这些姑娘，他来访问的目的。不久她们也软化，起来寻求救恩。当他精疲力尽时，我就送他回家。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第二天我们再出去。十天后他到我的店里来，真是满面荣光。他说，”慕迪弟兄，我班里最后的一位，也已经降服了基督。我告诉你，我们一同欢喜快乐。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30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62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89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一个深夜，十一月一日的清晨，世界博览会已成历史陈迹。同工们开完末次会议，相继离散，慕迪独自回到房内。身体十分疲倦，然而心中却有诗歌。他跪在床边，朗声哭号说，“哦，我亲爱的主，经过了这些奇妙的日子，我实在感激你，不准我违背那天上的异象！我感谢你！叫船破裂！古老的福音丝毫未曾失去它的能力！也永远不会消失。亲爱的主！我今晚能像西面那样说，“如今可以照你的话，释放仆人安然去世，因为我的眼睛已经看见你的荣耀！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377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耶穌對他說：有一人擺設大筵席，請了許多客。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到了坐席的時候，打發僕人去對所請的人說：請來吧！樣樣都齊備了。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眾人一口同音的推辭。頭一個說：我買了一塊地，必須去看看。請你准我辭了。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又有一個說：我買了五對牛，要去試一試。請你准我辭了。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又有一個說：我才娶了妻，所以不能去。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那僕人回來，把這事都告訴了主人。家主就動怒，對僕人說：快出去，到城裡大街小巷，領那貧窮的、殘廢的、瞎眼的、瘸腿的來。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僕人說：主啊，你所吩咐的已經辦了，還有空座。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主人對僕人說，你出去到路上和籬笆那裡，勉強人進來，坐滿我的屋子。 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我告訴你們，先前所請的人，沒有一個得嘗我的筵席。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958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耶和华的使者从荆棘里火焰中向摩西显现（出</a:t>
            </a:r>
            <a:r>
              <a:rPr lang="en-US" altLang="zh-TW" dirty="0" smtClean="0"/>
              <a:t>3∶2</a:t>
            </a:r>
            <a:r>
              <a:rPr lang="zh-TW" altLang="en-US" dirty="0" smtClean="0"/>
              <a:t>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09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8229600" cy="533400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E25843EF-32FB-3C4C-892A-AD47C7A3814D}" type="datetime1">
              <a:rPr lang="en-US" smtClean="0"/>
              <a:t>8/14/16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42900" y="5105400"/>
            <a:ext cx="685800" cy="304800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0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001000" cy="4572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2000"/>
            <a:ext cx="8000999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77" y="228600"/>
            <a:ext cx="914342" cy="43180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2286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3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848600" cy="381000"/>
          </a:xfrm>
        </p:spPr>
        <p:txBody>
          <a:bodyPr anchor="b">
            <a:normAutofit/>
          </a:bodyPr>
          <a:lstStyle>
            <a:lvl1pPr algn="l">
              <a:defRPr sz="20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848599" cy="4876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CB76368A-66C2-2E48-B89A-14857A52E9E0}" type="datetime1">
              <a:rPr lang="en-US" smtClean="0"/>
              <a:t>8/14/16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24600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152400" y="609600"/>
            <a:ext cx="685800" cy="38100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096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78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4D04D15F-7AEB-7B4D-8468-F2974B2446C0}" type="datetime1">
              <a:rPr lang="en-US" smtClean="0"/>
              <a:t>8/14/16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28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C60EA7DD-CFCA-DE43-A43A-409507E43470}" type="datetime1">
              <a:rPr lang="en-US" smtClean="0"/>
              <a:t>8/14/16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4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F58351FC-FAAC-7F43-AF1D-00D540D3DB10}" type="datetime1">
              <a:rPr lang="en-US" smtClean="0"/>
              <a:t>8/14/16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9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D317D01A-4C73-2848-82F7-A6AB356C7628}" type="datetime1">
              <a:rPr lang="en-US" smtClean="0"/>
              <a:t>8/14/16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1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3CBA92F0-A3D3-0D49-85B3-ABE1D27F5335}" type="datetime1">
              <a:rPr lang="en-US" smtClean="0"/>
              <a:t>8/14/16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7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7F24411-8BEB-154A-8F96-923AC81E2EE4}" type="datetime1">
              <a:rPr lang="en-US" smtClean="0"/>
              <a:t>8/14/16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3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A7236524-5771-F947-803E-F7B0D0349F05}" type="datetime1">
              <a:rPr lang="en-US" smtClean="0"/>
              <a:t>8/14/16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7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7E11F37-B4B1-9545-A384-A9E615ABA719}" type="datetime1">
              <a:rPr lang="en-US" smtClean="0"/>
              <a:t>8/14/16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88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5CA7B913-B912-3646-92B7-228EB751202B}" type="datetime1">
              <a:rPr lang="en-US" smtClean="0"/>
              <a:t>8/14/16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225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6B070F87-B737-9747-9F9D-07F142F6093E}" type="datetime1">
              <a:rPr lang="en-US" smtClean="0"/>
              <a:t>8/14/16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343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0BF24CD7-14B8-AA48-A9C8-BB6C136AA3E1}" type="datetime1">
              <a:rPr lang="en-US" smtClean="0"/>
              <a:t>8/14/16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3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F8669FD-82B5-184A-834D-5A037C9A02FD}" type="datetime1">
              <a:rPr lang="en-US" smtClean="0"/>
              <a:t>8/14/16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19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DBE73974-0331-8545-85A0-D4E55DF93856}" type="datetime1">
              <a:rPr lang="en-US" smtClean="0"/>
              <a:t>8/14/16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8486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838200"/>
            <a:ext cx="7848599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57200" y="838200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0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38200" y="1752600"/>
            <a:ext cx="7162800" cy="4876799"/>
          </a:xfrm>
        </p:spPr>
        <p:txBody>
          <a:bodyPr anchor="ctr" anchorCtr="0">
            <a:normAutofit/>
          </a:bodyPr>
          <a:lstStyle/>
          <a:p>
            <a:pPr>
              <a:defRPr/>
            </a:pPr>
            <a:r>
              <a:rPr lang="en-US" altLang="zh-CN" sz="2000" dirty="0" smtClean="0">
                <a:ea typeface="+mj-ea"/>
              </a:rPr>
              <a:t>6/5 	</a:t>
            </a:r>
            <a:r>
              <a:rPr lang="zh-CN" altLang="en-US" sz="2000" dirty="0" smtClean="0">
                <a:ea typeface="+mj-ea"/>
              </a:rPr>
              <a:t>马丁</a:t>
            </a:r>
            <a:r>
              <a:rPr lang="en-US" altLang="zh-CN" sz="2000" dirty="0" smtClean="0">
                <a:ea typeface="+mj-ea"/>
              </a:rPr>
              <a:t> </a:t>
            </a:r>
            <a:r>
              <a:rPr lang="zh-CN" altLang="en-US" sz="2000" dirty="0" smtClean="0">
                <a:ea typeface="+mj-ea"/>
              </a:rPr>
              <a:t>路德</a:t>
            </a:r>
            <a:r>
              <a:rPr lang="en-US" altLang="zh-CN" sz="2000" dirty="0" smtClean="0">
                <a:ea typeface="+mj-ea"/>
              </a:rPr>
              <a:t>										</a:t>
            </a:r>
            <a:r>
              <a:rPr lang="zh-CN" altLang="en-US" sz="2000" dirty="0" smtClean="0">
                <a:ea typeface="+mj-ea"/>
              </a:rPr>
              <a:t>陈蓉</a:t>
            </a:r>
            <a:r>
              <a:rPr lang="en-US" altLang="zh-CN" sz="2000" dirty="0" smtClean="0">
                <a:ea typeface="+mj-ea"/>
              </a:rPr>
              <a:t/>
            </a:r>
            <a:br>
              <a:rPr lang="en-US" altLang="zh-CN" sz="2000" dirty="0" smtClean="0">
                <a:ea typeface="+mj-ea"/>
              </a:rPr>
            </a:br>
            <a:r>
              <a:rPr lang="zh-CN" altLang="zh-CN" sz="2000" dirty="0" smtClean="0"/>
              <a:t>6</a:t>
            </a:r>
            <a:r>
              <a:rPr lang="en-US" altLang="zh-CN" sz="2000" dirty="0" smtClean="0"/>
              <a:t>/12	</a:t>
            </a:r>
            <a:r>
              <a:rPr lang="zh-TW" altLang="en-US" sz="2000" dirty="0" smtClean="0"/>
              <a:t>宋尚节</a:t>
            </a:r>
            <a:r>
              <a:rPr lang="en-US" altLang="zh-TW" sz="2000" dirty="0" smtClean="0"/>
              <a:t>											</a:t>
            </a:r>
            <a:r>
              <a:rPr lang="zh-CN" altLang="en-US" sz="2000" dirty="0" smtClean="0"/>
              <a:t>陈洲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zh-TW" sz="2000" dirty="0" smtClean="0"/>
              <a:t>6</a:t>
            </a:r>
            <a:r>
              <a:rPr lang="en-US" altLang="zh-TW" sz="2000" dirty="0" smtClean="0"/>
              <a:t>/</a:t>
            </a:r>
            <a:r>
              <a:rPr lang="en-US" altLang="zh-CN" sz="2000" dirty="0" smtClean="0"/>
              <a:t>19	</a:t>
            </a:r>
            <a:r>
              <a:rPr lang="zh-CN" altLang="en-US" sz="2000" dirty="0" smtClean="0"/>
              <a:t>倪柝声</a:t>
            </a:r>
            <a:r>
              <a:rPr lang="en-US" altLang="zh-CN" sz="2000" dirty="0" smtClean="0"/>
              <a:t> 											</a:t>
            </a:r>
            <a:r>
              <a:rPr lang="zh-CN" altLang="en-US" sz="2000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6</a:t>
            </a:r>
            <a:r>
              <a:rPr lang="en-US" altLang="zh-CN" sz="2000" dirty="0" smtClean="0"/>
              <a:t>/26	</a:t>
            </a:r>
            <a:r>
              <a:rPr lang="zh-CN" altLang="en-US" sz="2000" dirty="0" smtClean="0"/>
              <a:t>加尔文</a:t>
            </a:r>
            <a:r>
              <a:rPr lang="en-US" altLang="zh-CN" sz="2000" dirty="0" smtClean="0"/>
              <a:t> 											</a:t>
            </a:r>
            <a:r>
              <a:rPr lang="zh-CN" altLang="en-US" sz="2000" dirty="0" smtClean="0"/>
              <a:t>陈蓉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/3		No Class</a:t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/10	</a:t>
            </a:r>
            <a:r>
              <a:rPr lang="zh-CN" altLang="en-US" dirty="0"/>
              <a:t>王</a:t>
            </a:r>
            <a:r>
              <a:rPr lang="zh-CN" altLang="en-US" dirty="0" smtClean="0"/>
              <a:t>明道</a:t>
            </a:r>
            <a:r>
              <a:rPr lang="en-US" altLang="zh-CN" dirty="0" smtClean="0"/>
              <a:t> </a:t>
            </a:r>
            <a:r>
              <a:rPr lang="en-US" altLang="zh-CN" sz="2000" dirty="0" smtClean="0"/>
              <a:t>											</a:t>
            </a:r>
            <a:r>
              <a:rPr lang="zh-CN" altLang="en-US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/17	</a:t>
            </a:r>
            <a:r>
              <a:rPr lang="zh-CN" altLang="en-US" dirty="0" smtClean="0"/>
              <a:t>戴德生</a:t>
            </a:r>
            <a:r>
              <a:rPr lang="en-US" altLang="zh-CN" sz="2000" dirty="0" smtClean="0"/>
              <a:t>											</a:t>
            </a:r>
            <a:r>
              <a:rPr lang="zh-CN" altLang="en-US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/24	</a:t>
            </a:r>
            <a:r>
              <a:rPr lang="zh-CN" altLang="en-US" dirty="0"/>
              <a:t>约翰</a:t>
            </a:r>
            <a:r>
              <a:rPr lang="en-US" altLang="zh-CN" dirty="0"/>
              <a:t> </a:t>
            </a:r>
            <a:r>
              <a:rPr lang="zh-CN" altLang="en-US" dirty="0"/>
              <a:t>卫斯</a:t>
            </a:r>
            <a:r>
              <a:rPr lang="zh-CN" altLang="en-US" dirty="0" smtClean="0"/>
              <a:t>理</a:t>
            </a:r>
            <a:r>
              <a:rPr lang="en-US" altLang="zh-CN" sz="2000" dirty="0" smtClean="0"/>
              <a:t>										</a:t>
            </a:r>
            <a:r>
              <a:rPr lang="zh-CN" altLang="en-US" sz="2000" dirty="0" smtClean="0"/>
              <a:t>陈蓉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/31	No Class									</a:t>
            </a:r>
            <a:br>
              <a:rPr lang="en-US" altLang="zh-CN" sz="2000" dirty="0" smtClean="0"/>
            </a:br>
            <a:r>
              <a:rPr lang="zh-CN" altLang="zh-CN" sz="2000" dirty="0" smtClean="0"/>
              <a:t>8</a:t>
            </a:r>
            <a:r>
              <a:rPr lang="en-US" altLang="zh-CN" sz="2000" dirty="0" smtClean="0"/>
              <a:t>/7		</a:t>
            </a:r>
            <a:r>
              <a:rPr lang="zh-CN" altLang="en-US" dirty="0"/>
              <a:t>芬尼</a:t>
            </a:r>
            <a:r>
              <a:rPr lang="en-US" altLang="zh-CN" dirty="0"/>
              <a:t> </a:t>
            </a:r>
            <a:r>
              <a:rPr lang="zh-CN" altLang="en-US" dirty="0" smtClean="0"/>
              <a:t>克罗斯比</a:t>
            </a:r>
            <a:r>
              <a:rPr lang="en-US" altLang="zh-CN" dirty="0" smtClean="0"/>
              <a:t> 									</a:t>
            </a:r>
            <a:r>
              <a:rPr lang="zh-CN" altLang="en-US" dirty="0" smtClean="0"/>
              <a:t>陈洲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zh-CN" sz="2000" dirty="0" smtClean="0"/>
              <a:t>8</a:t>
            </a:r>
            <a:r>
              <a:rPr lang="en-US" altLang="zh-CN" sz="2000" dirty="0" smtClean="0"/>
              <a:t>/14	</a:t>
            </a:r>
            <a:r>
              <a:rPr lang="zh-CN" altLang="en-US" dirty="0" smtClean="0"/>
              <a:t>爱德华兹</a:t>
            </a:r>
            <a:r>
              <a:rPr lang="en-US" altLang="zh-CN" dirty="0" smtClean="0"/>
              <a:t> &amp; </a:t>
            </a:r>
            <a:r>
              <a:rPr lang="zh-CN" altLang="en-US" dirty="0" smtClean="0"/>
              <a:t>穆迪</a:t>
            </a:r>
            <a:r>
              <a:rPr lang="en-US" altLang="zh-CN" sz="2000" dirty="0" smtClean="0"/>
              <a:t>								</a:t>
            </a:r>
            <a:r>
              <a:rPr lang="zh-CN" altLang="en-US" dirty="0" smtClean="0"/>
              <a:t>陈洲</a:t>
            </a:r>
            <a:r>
              <a:rPr lang="zh-CN" altLang="zh-CN" sz="2000" dirty="0" smtClean="0"/>
              <a:t>8</a:t>
            </a:r>
            <a:r>
              <a:rPr lang="en-US" altLang="zh-CN" sz="2000" dirty="0" smtClean="0"/>
              <a:t>/21	</a:t>
            </a:r>
            <a:r>
              <a:rPr lang="zh-CN" altLang="en-US" dirty="0"/>
              <a:t>本仁</a:t>
            </a:r>
            <a:r>
              <a:rPr lang="en-US" altLang="zh-CN" dirty="0"/>
              <a:t> </a:t>
            </a:r>
            <a:r>
              <a:rPr lang="zh-CN" altLang="en-US" dirty="0" smtClean="0"/>
              <a:t>约翰</a:t>
            </a:r>
            <a:r>
              <a:rPr lang="en-US" altLang="zh-CN" dirty="0" smtClean="0"/>
              <a:t> </a:t>
            </a:r>
            <a:r>
              <a:rPr lang="en-US" altLang="zh-CN" sz="2000" dirty="0" smtClean="0"/>
              <a:t>										</a:t>
            </a:r>
            <a:r>
              <a:rPr lang="zh-CN" altLang="en-US" dirty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8</a:t>
            </a:r>
            <a:r>
              <a:rPr lang="en-US" altLang="zh-CN" sz="2000" dirty="0" smtClean="0"/>
              <a:t>/28	</a:t>
            </a:r>
            <a:r>
              <a:rPr lang="zh-TW" altLang="en-US" dirty="0"/>
              <a:t>奥古斯丁</a:t>
            </a:r>
            <a:r>
              <a:rPr lang="en-US" altLang="zh-CN" sz="2000" dirty="0" smtClean="0"/>
              <a:t>										</a:t>
            </a:r>
            <a:r>
              <a:rPr lang="zh-CN" altLang="en-US" dirty="0" smtClean="0"/>
              <a:t>陈</a:t>
            </a:r>
            <a:r>
              <a:rPr lang="zh-CN" altLang="en-US" dirty="0"/>
              <a:t>洲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sz="2000" dirty="0" smtClean="0">
              <a:ea typeface="+mj-ea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381000" y="38100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381000"/>
            <a:ext cx="80010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/>
              <a:t>“从前引导你们、传神之道给你们的人，你们要想念他们，效法他们的信心，留心看他们为人的结局。耶稣基督昨日今日，一直到永远，是一样的”（来</a:t>
            </a:r>
            <a:r>
              <a:rPr lang="en-US" altLang="zh-TW" dirty="0"/>
              <a:t>13∶7-8</a:t>
            </a:r>
            <a:r>
              <a:rPr lang="zh-TW" altLang="en-US" dirty="0"/>
              <a:t>）。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b="1" dirty="0"/>
              <a:t>英國的大復興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HT" dirty="0"/>
              <a:t>18</a:t>
            </a:r>
            <a:r>
              <a:rPr lang="zh-CHT" altLang="en-US" dirty="0"/>
              <a:t>世紀啟蒙思想在法國波及廣泛而持久，因而有“啟蒙時代”之稱</a:t>
            </a:r>
            <a:r>
              <a:rPr lang="zh-CHT" altLang="en-US" dirty="0" smtClean="0"/>
              <a:t>。</a:t>
            </a:r>
            <a:r>
              <a:rPr lang="zh-CHT" altLang="en-US" dirty="0"/>
              <a:t>啟蒙運動的主要精神便是理性批判是萬能的。于是，人開始用自己的理性架構去規限神的啟示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en-US" altLang="zh-CHT" dirty="0" smtClean="0"/>
              <a:t>1</a:t>
            </a:r>
            <a:r>
              <a:rPr lang="en-US" altLang="zh-CN" dirty="0" smtClean="0"/>
              <a:t>. </a:t>
            </a:r>
            <a:r>
              <a:rPr lang="zh-CHT" altLang="en-US" dirty="0" smtClean="0"/>
              <a:t>反對</a:t>
            </a:r>
            <a:r>
              <a:rPr lang="zh-CHT" altLang="en-US" dirty="0"/>
              <a:t>宗教，宣揚理性與科學的權威。所謂啟蒙思想家將社會和人民的不幸，歸因于宗教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en-US" altLang="zh-CN" dirty="0" smtClean="0"/>
              <a:t>2.</a:t>
            </a:r>
            <a:r>
              <a:rPr lang="zh-CHT" altLang="en-US" dirty="0"/>
              <a:t>反對封建專制制度，宣揚民主與法制。啟蒙思想家們認為，專制制度扼殺自由思想，造成社會上不平等和文化經濟上的落后。因此，他們大力宣揚“天賦人權”，主張人民參與政治，法律面前人人平等，以法律規范人的行為來結束專制統治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/>
              <a:t>公元</a:t>
            </a:r>
            <a:r>
              <a:rPr lang="en-US" altLang="zh-CHT" dirty="0"/>
              <a:t>1700</a:t>
            </a:r>
            <a:r>
              <a:rPr lang="zh-CHT" altLang="en-US" dirty="0"/>
              <a:t>年至</a:t>
            </a:r>
            <a:r>
              <a:rPr lang="en-US" altLang="zh-CHT" dirty="0"/>
              <a:t>1750</a:t>
            </a:r>
            <a:r>
              <a:rPr lang="zh-CHT" altLang="en-US" dirty="0"/>
              <a:t>年間，英國人的道德，一天比一天墮落。這時，雖錢財充足，百姓繁衍，道德卻是薄弱非常。公元</a:t>
            </a:r>
            <a:r>
              <a:rPr lang="en-US" altLang="zh-CHT" dirty="0"/>
              <a:t>1736</a:t>
            </a:r>
            <a:r>
              <a:rPr lang="zh-CHT" altLang="en-US" dirty="0"/>
              <a:t>年，在倫敦，每六棟房屋之中就有一酒館。有些酒館里張貼有廣告說：“每人花費一個小錢，可以小醉一次</a:t>
            </a:r>
            <a:r>
              <a:rPr lang="en-US" altLang="zh-CHT" dirty="0"/>
              <a:t>﹔</a:t>
            </a:r>
            <a:r>
              <a:rPr lang="zh-CHT" altLang="en-US" dirty="0"/>
              <a:t>兩個小錢，可以大醉一次。”當時的社會卻出現了巨大的社會問題。貧富差距加劇，社會道德敗壞，宗教熱誠日減，奴隸貿易、鴉片貿易、各種社會不公義、鄙俗不堪的娛樂活動、酗酒等罪惡充斥著英國社會。 </a:t>
            </a:r>
          </a:p>
          <a:p>
            <a:r>
              <a:rPr lang="zh-CHT" altLang="en-US" dirty="0"/>
              <a:t>福音主義運動在約翰</a:t>
            </a:r>
            <a:r>
              <a:rPr lang="en-US" altLang="zh-CHT" dirty="0"/>
              <a:t>﹒</a:t>
            </a:r>
            <a:r>
              <a:rPr lang="zh-CHT" altLang="en-US" dirty="0"/>
              <a:t>衛斯理（</a:t>
            </a:r>
            <a:r>
              <a:rPr lang="en-US" altLang="zh-CHT" dirty="0"/>
              <a:t>John Wesley ,1703 ─1791</a:t>
            </a:r>
            <a:r>
              <a:rPr lang="zh-CHT" altLang="en-US" dirty="0"/>
              <a:t>）、查理</a:t>
            </a:r>
            <a:r>
              <a:rPr lang="en-US" altLang="zh-CHT" dirty="0"/>
              <a:t>﹒</a:t>
            </a:r>
            <a:r>
              <a:rPr lang="zh-CHT" altLang="en-US" dirty="0"/>
              <a:t>衛斯理</a:t>
            </a:r>
            <a:r>
              <a:rPr lang="zh-CHT" altLang="en-US" dirty="0" smtClean="0"/>
              <a:t>（</a:t>
            </a:r>
            <a:r>
              <a:rPr lang="en-US" altLang="zh-CHT" dirty="0" smtClean="0"/>
              <a:t>Charles </a:t>
            </a:r>
            <a:r>
              <a:rPr lang="en-US" altLang="zh-CHT" dirty="0"/>
              <a:t>Wesley ,1707─1788</a:t>
            </a:r>
            <a:r>
              <a:rPr lang="zh-CHT" altLang="en-US" dirty="0" smtClean="0"/>
              <a:t>）</a:t>
            </a:r>
            <a:r>
              <a:rPr lang="zh-CN" altLang="en-US" dirty="0" smtClean="0"/>
              <a:t>和</a:t>
            </a:r>
            <a:r>
              <a:rPr lang="zh-CHT" altLang="en-US" dirty="0" smtClean="0"/>
              <a:t>（</a:t>
            </a:r>
            <a:r>
              <a:rPr lang="en-US" altLang="zh-CHT" dirty="0"/>
              <a:t>Judger Whitefield ,1714─ </a:t>
            </a:r>
            <a:r>
              <a:rPr lang="en-US" altLang="zh-CHT" dirty="0" smtClean="0"/>
              <a:t>1770</a:t>
            </a:r>
            <a:r>
              <a:rPr lang="zh-CHT" altLang="en-US" dirty="0" smtClean="0"/>
              <a:t>）</a:t>
            </a:r>
            <a:r>
              <a:rPr lang="zh-CHT" altLang="en-US" dirty="0"/>
              <a:t>三大領袖出現以后，日益壯大，匯成一股洪流。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564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Jonathan Edwards，（1703-1758</a:t>
            </a:r>
            <a:r>
              <a:rPr lang="en-US" dirty="0" smtClean="0"/>
              <a:t>） </a:t>
            </a:r>
            <a:r>
              <a:rPr lang="zh-TW" altLang="en-US" dirty="0" smtClean="0"/>
              <a:t>爱德华兹，</a:t>
            </a:r>
            <a:r>
              <a:rPr lang="zh-CHT" altLang="en-US" dirty="0" smtClean="0"/>
              <a:t>神學家</a:t>
            </a:r>
            <a:r>
              <a:rPr lang="en-US" altLang="zh-CHT" dirty="0" smtClean="0"/>
              <a:t> </a:t>
            </a:r>
            <a:r>
              <a:rPr lang="zh-CN" altLang="en-US" dirty="0" smtClean="0"/>
              <a:t>＋牧者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762000"/>
            <a:ext cx="4190999" cy="5943600"/>
          </a:xfrm>
        </p:spPr>
        <p:txBody>
          <a:bodyPr/>
          <a:lstStyle/>
          <a:p>
            <a:r>
              <a:rPr lang="zh-CHT" altLang="en-US" dirty="0" smtClean="0"/>
              <a:t>至今仍被認為是美國</a:t>
            </a:r>
            <a:r>
              <a:rPr lang="zh-CHT" altLang="en-US" dirty="0"/>
              <a:t>最出色的神學家，是十八世紀美國大覺醒運動的領導者</a:t>
            </a:r>
            <a:r>
              <a:rPr lang="zh-CHT" altLang="en-US" dirty="0" smtClean="0"/>
              <a:t>，</a:t>
            </a:r>
            <a:r>
              <a:rPr lang="zh-TW" altLang="en-US" dirty="0"/>
              <a:t>引导日益脱离教权主义的民众重新归向基督教</a:t>
            </a:r>
            <a:r>
              <a:rPr lang="zh-TW" altLang="en-US" dirty="0" smtClean="0"/>
              <a:t>。</a:t>
            </a:r>
            <a:r>
              <a:rPr lang="zh-CHT" altLang="en-US" dirty="0" smtClean="0"/>
              <a:t>也同時被視為美國哲學</a:t>
            </a:r>
            <a:r>
              <a:rPr lang="zh-CHT" altLang="en-US" dirty="0"/>
              <a:t>思想的開拓者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/>
              <a:t>愛德華滋將屬靈生命與理性思維融合在一起，将對信仰的熱情注入到當時僵化的正統神學系統之中，使神學真的成為教會更新的動力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/>
              <a:t>他最大的貢獻，就在於他對聖靈充滿、聖靈恩賜的經歷，提供了神學基礎並牧養的指引，使教會從固守教義卻了無生氣的景況中釋放出來，挑戰信徒看重屬靈與永生的事，並以追求神聖的美善為人生最大的快樂。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爱德华兹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472786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3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b="1" dirty="0"/>
              <a:t>北美大覺醒運動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HT" altLang="en-US" dirty="0"/>
              <a:t>十八世紀前期，啟蒙運動對不少新大陸知識分子產生相當的影響</a:t>
            </a:r>
            <a:r>
              <a:rPr lang="zh-CHT" altLang="en-US" dirty="0" smtClean="0"/>
              <a:t>，美國教會陷入</a:t>
            </a:r>
            <a:r>
              <a:rPr lang="zh-CHT" altLang="en-US" dirty="0"/>
              <a:t>普遍的屬靈低迷狀態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 smtClean="0"/>
              <a:t>促成</a:t>
            </a:r>
            <a:r>
              <a:rPr lang="zh-CHT" altLang="en-US" dirty="0"/>
              <a:t>第一次大覺醒運動的主將是愛德華滋（</a:t>
            </a:r>
            <a:r>
              <a:rPr lang="en-US" altLang="zh-CHT" dirty="0"/>
              <a:t>1703─1758</a:t>
            </a:r>
            <a:r>
              <a:rPr lang="zh-CHT" altLang="en-US" dirty="0"/>
              <a:t>）</a:t>
            </a:r>
            <a:r>
              <a:rPr lang="zh-CHT" altLang="en-US" dirty="0" smtClean="0"/>
              <a:t>，他</a:t>
            </a:r>
            <a:r>
              <a:rPr lang="zh-CHT" altLang="en-US" dirty="0"/>
              <a:t>在講道中生動地描述了神的震怒，并力勸罪人盡速逃避。很快教會有了屬靈的復興，人人都關心永生的問題，一年間超過</a:t>
            </a:r>
            <a:r>
              <a:rPr lang="en-US" altLang="zh-CHT" dirty="0"/>
              <a:t>300</a:t>
            </a:r>
            <a:r>
              <a:rPr lang="zh-CHT" altLang="en-US" dirty="0"/>
              <a:t>人決志歸主。接下來的几年間，新英格蘭的不同地區都發生大復興，信主之人多如潮涌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/>
              <a:t>這次大復興同時伴隨有強烈的感情和身體表現，如</a:t>
            </a:r>
            <a:r>
              <a:rPr lang="en-US" altLang="zh-CHT" dirty="0"/>
              <a:t>1741</a:t>
            </a:r>
            <a:r>
              <a:rPr lang="zh-CHT" altLang="en-US" dirty="0"/>
              <a:t>年</a:t>
            </a:r>
            <a:r>
              <a:rPr lang="en-US" altLang="zh-CHT" dirty="0"/>
              <a:t>7</a:t>
            </a:r>
            <a:r>
              <a:rPr lang="zh-CHT" altLang="en-US" dirty="0"/>
              <a:t>月</a:t>
            </a:r>
            <a:r>
              <a:rPr lang="en-US" altLang="zh-CHT" dirty="0"/>
              <a:t>8</a:t>
            </a:r>
            <a:r>
              <a:rPr lang="zh-CHT" altLang="en-US" dirty="0"/>
              <a:t>日愛德華滋在恩菲爾德布道，經文是</a:t>
            </a:r>
            <a:r>
              <a:rPr lang="en-US" altLang="zh-CHT" dirty="0"/>
              <a:t>《</a:t>
            </a:r>
            <a:r>
              <a:rPr lang="zh-CHT" altLang="en-US" dirty="0"/>
              <a:t>申命記</a:t>
            </a:r>
            <a:r>
              <a:rPr lang="en-US" altLang="zh-CHT" dirty="0"/>
              <a:t>》32</a:t>
            </a:r>
            <a:r>
              <a:rPr lang="zh-CHT" altLang="en-US" dirty="0"/>
              <a:t>：</a:t>
            </a:r>
            <a:r>
              <a:rPr lang="en-US" altLang="zh-CHT" dirty="0"/>
              <a:t>35“</a:t>
            </a:r>
            <a:r>
              <a:rPr lang="zh-CHT" altLang="en-US" dirty="0"/>
              <a:t>他們失腳的時候近了”</a:t>
            </a:r>
            <a:r>
              <a:rPr lang="zh-CHT" altLang="en-US" dirty="0" smtClean="0"/>
              <a:t>，</a:t>
            </a:r>
            <a:r>
              <a:rPr lang="zh-CN" altLang="en-US" dirty="0" smtClean="0"/>
              <a:t>这是他</a:t>
            </a:r>
            <a:r>
              <a:rPr lang="zh-CHT" altLang="en-US" dirty="0" smtClean="0"/>
              <a:t>最著名卻不幸被</a:t>
            </a:r>
            <a:r>
              <a:rPr lang="zh-CHT" altLang="en-US" dirty="0"/>
              <a:t>誤解的道＜落在憤怒之神手中的罪人＞（</a:t>
            </a:r>
            <a:r>
              <a:rPr lang="en-US" altLang="zh-CHT" dirty="0"/>
              <a:t>Sinners in the Hands of an Angry God</a:t>
            </a:r>
            <a:r>
              <a:rPr lang="zh-CHT" altLang="en-US" dirty="0"/>
              <a:t>），這篇道極其震撼，他只是平和穩定的宣講，而不是狂呼大叫，但聖靈大大動工，會眾不能自己的懊悔哭泣，有的抱住座椅或教堂的柱子，恐怕就墜入地獄，眾人皆願全然委身於神。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46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Jonathan Edwards，（1703-1758） </a:t>
            </a:r>
            <a:r>
              <a:rPr lang="zh-TW" altLang="en-US" dirty="0"/>
              <a:t>爱德华兹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HT" altLang="en-US" dirty="0"/>
              <a:t>愛德華兹於</a:t>
            </a:r>
            <a:r>
              <a:rPr lang="en-US" altLang="zh-CHT" dirty="0"/>
              <a:t>1703</a:t>
            </a:r>
            <a:r>
              <a:rPr lang="zh-CHT" altLang="en-US" dirty="0"/>
              <a:t>年</a:t>
            </a:r>
            <a:r>
              <a:rPr lang="en-US" altLang="zh-CHT" dirty="0"/>
              <a:t>10</a:t>
            </a:r>
            <a:r>
              <a:rPr lang="zh-CHT" altLang="en-US" dirty="0"/>
              <a:t>月</a:t>
            </a:r>
            <a:r>
              <a:rPr lang="en-US" altLang="zh-CHT" dirty="0"/>
              <a:t>5</a:t>
            </a:r>
            <a:r>
              <a:rPr lang="zh-CHT" altLang="en-US" dirty="0"/>
              <a:t>日在美國東岸康乃狄克州的溫莎鎮（</a:t>
            </a:r>
            <a:r>
              <a:rPr lang="en-US" altLang="zh-CHT" dirty="0"/>
              <a:t>Windsor</a:t>
            </a:r>
            <a:r>
              <a:rPr lang="zh-CHT" altLang="en-US" dirty="0"/>
              <a:t>）出生，在十一兄弟姊妹中排行第五。父母都是出身於敬虔清教徒後代的</a:t>
            </a:r>
            <a:r>
              <a:rPr lang="zh-CHT" altLang="en-US" dirty="0" smtClean="0"/>
              <a:t>家庭。</a:t>
            </a:r>
            <a:endParaRPr lang="en-US" altLang="zh-CHT" dirty="0" smtClean="0"/>
          </a:p>
          <a:p>
            <a:r>
              <a:rPr lang="en-US" altLang="zh-CHT" dirty="0" smtClean="0"/>
              <a:t>1720</a:t>
            </a:r>
            <a:r>
              <a:rPr lang="zh-CHT" altLang="en-US" dirty="0" smtClean="0"/>
              <a:t>年耶魯畢業，研讀神學</a:t>
            </a:r>
            <a:r>
              <a:rPr lang="zh-CHT" altLang="en-US" dirty="0"/>
              <a:t>。精通拉丁文、希臘文與希伯來</a:t>
            </a:r>
            <a:r>
              <a:rPr lang="zh-CHT" altLang="en-US" dirty="0" smtClean="0"/>
              <a:t>文。</a:t>
            </a:r>
            <a:endParaRPr lang="en-US" altLang="zh-CHT" dirty="0" smtClean="0"/>
          </a:p>
          <a:p>
            <a:r>
              <a:rPr lang="en-US" altLang="zh-CHT" dirty="0"/>
              <a:t>1727</a:t>
            </a:r>
            <a:r>
              <a:rPr lang="zh-CHT" altLang="en-US" dirty="0"/>
              <a:t>年七月廿八日，他與撒拉</a:t>
            </a:r>
            <a:r>
              <a:rPr lang="en-US" altLang="zh-CHT" dirty="0"/>
              <a:t>·</a:t>
            </a:r>
            <a:r>
              <a:rPr lang="zh-CHT" altLang="en-US" dirty="0"/>
              <a:t>彼伊勒本 （</a:t>
            </a:r>
            <a:r>
              <a:rPr lang="en-US" altLang="zh-CHT" dirty="0"/>
              <a:t>Sarah </a:t>
            </a:r>
            <a:r>
              <a:rPr lang="en-US" altLang="zh-CHT" dirty="0" err="1"/>
              <a:t>Pierrepont</a:t>
            </a:r>
            <a:r>
              <a:rPr lang="zh-CHT" altLang="en-US" dirty="0"/>
              <a:t>）女士結婚，撒拉的父親為詹姆士（</a:t>
            </a:r>
            <a:r>
              <a:rPr lang="en-US" altLang="zh-CHT" dirty="0"/>
              <a:t>James </a:t>
            </a:r>
            <a:r>
              <a:rPr lang="en-US" altLang="zh-CHT" dirty="0" err="1"/>
              <a:t>Pierrepont</a:t>
            </a:r>
            <a:r>
              <a:rPr lang="zh-CHT" altLang="en-US" dirty="0"/>
              <a:t>）牧師，是纽黑文有名的牧師，也是耶魯大學的創建人之一。他們的兒女成群，共育有</a:t>
            </a:r>
            <a:r>
              <a:rPr lang="en-US" altLang="zh-CHT" dirty="0"/>
              <a:t>11</a:t>
            </a:r>
            <a:r>
              <a:rPr lang="zh-CHT" altLang="en-US" dirty="0"/>
              <a:t>名兒女，</a:t>
            </a:r>
            <a:r>
              <a:rPr lang="en-US" altLang="zh-CHT" dirty="0"/>
              <a:t>8</a:t>
            </a:r>
            <a:r>
              <a:rPr lang="zh-CHT" altLang="en-US" dirty="0"/>
              <a:t>女</a:t>
            </a:r>
            <a:r>
              <a:rPr lang="en-US" altLang="zh-CHT" dirty="0"/>
              <a:t>3</a:t>
            </a:r>
            <a:r>
              <a:rPr lang="zh-CHT" altLang="en-US" dirty="0"/>
              <a:t>男，是一個溫暖的模範家庭，他們的婚姻也被寫為愛的故事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en-US" altLang="zh-CHT" dirty="0"/>
              <a:t>1750</a:t>
            </a:r>
            <a:r>
              <a:rPr lang="zh-CHT" altLang="en-US" dirty="0"/>
              <a:t>年六月二十二日，北安普敦聖公會以二百三十票對二十三票，通過辭退愛德華滋牧師。這並不是偶然的事件，他先前譴責「半途信約」，決定只有真正清楚重生得救，而有良好品德的人，才可以有資格領受聖餐。使得有些放縱的青年受到指責，家長認為有失體面，反對他的人，就乘機煽動，造成教會辭退忠心服事</a:t>
            </a:r>
            <a:r>
              <a:rPr lang="en-US" altLang="zh-CHT" dirty="0"/>
              <a:t>24</a:t>
            </a:r>
            <a:r>
              <a:rPr lang="zh-CHT" altLang="en-US" dirty="0"/>
              <a:t>年的牧師。其後他轉往另一小鎮的教會，專事向印地安人傳福音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en-US" altLang="zh-CHT" dirty="0"/>
              <a:t>1757</a:t>
            </a:r>
            <a:r>
              <a:rPr lang="zh-CHT" altLang="en-US" dirty="0"/>
              <a:t>年，他應普林斯頓大學之聘，出任校長，</a:t>
            </a:r>
            <a:r>
              <a:rPr lang="en-US" altLang="zh-CHT" dirty="0"/>
              <a:t>1758</a:t>
            </a:r>
            <a:r>
              <a:rPr lang="zh-CHT" altLang="en-US" dirty="0"/>
              <a:t>年一月到任，時值普林斯頓爆發天花瘟疫，他因注射疫苗而不幸染病，於</a:t>
            </a:r>
            <a:r>
              <a:rPr lang="en-US" altLang="zh-CHT" dirty="0"/>
              <a:t>3</a:t>
            </a:r>
            <a:r>
              <a:rPr lang="zh-CHT" altLang="en-US" dirty="0"/>
              <a:t>月</a:t>
            </a:r>
            <a:r>
              <a:rPr lang="en-US" altLang="zh-CHT" dirty="0"/>
              <a:t>22</a:t>
            </a:r>
            <a:r>
              <a:rPr lang="zh-CHT" altLang="en-US" dirty="0"/>
              <a:t>日與世長辭。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820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HT" altLang="en-US" dirty="0">
                <a:solidFill>
                  <a:schemeClr val="tx1"/>
                </a:solidFill>
              </a:rPr>
              <a:t>我們究竟能否為一個永恆，且全知、全能的神定下祂能施恩典的範圍呢？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610600" cy="5943600"/>
          </a:xfrm>
        </p:spPr>
        <p:txBody>
          <a:bodyPr>
            <a:normAutofit/>
          </a:bodyPr>
          <a:lstStyle/>
          <a:p>
            <a:r>
              <a:rPr lang="zh-CHT" altLang="en-US" dirty="0"/>
              <a:t>阿民念主義五個基本信條的頭五個字的字頭縮寫為</a:t>
            </a:r>
            <a:r>
              <a:rPr lang="en-US" altLang="zh-CHT" dirty="0"/>
              <a:t>PEARL(</a:t>
            </a:r>
            <a:r>
              <a:rPr lang="zh-CHT" altLang="en-US" dirty="0"/>
              <a:t>珍珠</a:t>
            </a:r>
            <a:r>
              <a:rPr lang="en-US" altLang="zh-CHT" dirty="0"/>
              <a:t>)</a:t>
            </a:r>
            <a:r>
              <a:rPr lang="zh-CHT" altLang="en-US" dirty="0"/>
              <a:t>如下</a:t>
            </a:r>
            <a:r>
              <a:rPr lang="en-US" altLang="zh-CHT" dirty="0"/>
              <a:t>:</a:t>
            </a:r>
          </a:p>
          <a:p>
            <a:r>
              <a:rPr lang="en-US" dirty="0" err="1"/>
              <a:t>P︰Prevenient</a:t>
            </a:r>
            <a:r>
              <a:rPr lang="en-US" dirty="0"/>
              <a:t> grace of God or Partial depravity of human (人類仍然有神先在的恩典，並非全然墮落，還有一似殘存的神榮)</a:t>
            </a:r>
          </a:p>
          <a:p>
            <a:r>
              <a:rPr lang="en-US" dirty="0" err="1"/>
              <a:t>E︰Election</a:t>
            </a:r>
            <a:r>
              <a:rPr lang="en-US" dirty="0"/>
              <a:t> per free will of man (人行使神賜的個人自由響應神的呼召而得救)</a:t>
            </a:r>
          </a:p>
          <a:p>
            <a:r>
              <a:rPr lang="en-US" dirty="0" err="1"/>
              <a:t>A︰Atonement</a:t>
            </a:r>
            <a:r>
              <a:rPr lang="en-US" dirty="0"/>
              <a:t> for all mankind (耶穌的寶血為全人類而流出，使罪得贖)</a:t>
            </a:r>
          </a:p>
          <a:p>
            <a:r>
              <a:rPr lang="en-US" dirty="0" err="1"/>
              <a:t>R︰Resistible</a:t>
            </a:r>
            <a:r>
              <a:rPr lang="en-US" dirty="0"/>
              <a:t> to salvation (人可以抗拒救恩)</a:t>
            </a:r>
          </a:p>
          <a:p>
            <a:r>
              <a:rPr lang="en-US" dirty="0" err="1"/>
              <a:t>L︰Liable</a:t>
            </a:r>
            <a:r>
              <a:rPr lang="en-US" dirty="0"/>
              <a:t> to loss (救恩可以失去)</a:t>
            </a:r>
          </a:p>
          <a:p>
            <a:r>
              <a:rPr lang="zh-CHT" altLang="en-US" dirty="0"/>
              <a:t>現今論述阿民念主義時，與之相對的是強調神有揀選人的主權之加爾文主義</a:t>
            </a:r>
            <a:r>
              <a:rPr lang="en-US" altLang="zh-CHT" dirty="0"/>
              <a:t>(Calvinism)</a:t>
            </a:r>
            <a:r>
              <a:rPr lang="zh-CHT" altLang="en-US" dirty="0"/>
              <a:t>的「鬱金香</a:t>
            </a:r>
            <a:r>
              <a:rPr lang="en-US" altLang="zh-CHT" dirty="0"/>
              <a:t>(TULIP)</a:t>
            </a:r>
            <a:r>
              <a:rPr lang="zh-CHT" altLang="en-US" dirty="0"/>
              <a:t>」</a:t>
            </a:r>
            <a:r>
              <a:rPr lang="en-US" altLang="zh-CHT" dirty="0"/>
              <a:t>︰</a:t>
            </a:r>
          </a:p>
          <a:p>
            <a:r>
              <a:rPr lang="en-US" dirty="0" err="1"/>
              <a:t>T︰Total</a:t>
            </a:r>
            <a:r>
              <a:rPr lang="en-US" dirty="0"/>
              <a:t> depravity of human (人類全然墮落敗壞，無以復加)</a:t>
            </a:r>
          </a:p>
          <a:p>
            <a:r>
              <a:rPr lang="en-US" dirty="0" err="1"/>
              <a:t>U︰Unconditional</a:t>
            </a:r>
            <a:r>
              <a:rPr lang="en-US" dirty="0"/>
              <a:t> call by God (上帝無條件的揀選)</a:t>
            </a:r>
          </a:p>
          <a:p>
            <a:r>
              <a:rPr lang="en-US" altLang="zh-CHT" dirty="0" err="1"/>
              <a:t>L︰Limited</a:t>
            </a:r>
            <a:r>
              <a:rPr lang="en-US" altLang="zh-CHT" dirty="0"/>
              <a:t> atonement (</a:t>
            </a:r>
            <a:r>
              <a:rPr lang="zh-CHT" altLang="en-US" dirty="0"/>
              <a:t>有限範圍內的贖罪，只有部分人蒙揀選而得救</a:t>
            </a:r>
            <a:r>
              <a:rPr lang="en-US" altLang="zh-CHT" dirty="0"/>
              <a:t>)</a:t>
            </a:r>
          </a:p>
          <a:p>
            <a:r>
              <a:rPr lang="en-US" dirty="0" err="1"/>
              <a:t>I︰Irresistible</a:t>
            </a:r>
            <a:r>
              <a:rPr lang="en-US" dirty="0"/>
              <a:t> to salvation (蒙揀選的人無法抗拒救恩)</a:t>
            </a:r>
          </a:p>
          <a:p>
            <a:r>
              <a:rPr lang="en-US" dirty="0" err="1"/>
              <a:t>P︰Protection</a:t>
            </a:r>
            <a:r>
              <a:rPr lang="en-US" dirty="0"/>
              <a:t> through eternity (救恩無法失去，人蒙恩後被神保守到永恆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141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dirty="0"/>
              <a:t>思想與著述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b="1" dirty="0" smtClean="0"/>
              <a:t>《</a:t>
            </a:r>
            <a:r>
              <a:rPr lang="zh-CHT" altLang="en-US" b="1" dirty="0" smtClean="0"/>
              <a:t>論</a:t>
            </a:r>
            <a:r>
              <a:rPr lang="zh-CHT" altLang="en-US" b="1" dirty="0"/>
              <a:t>自由</a:t>
            </a:r>
            <a:r>
              <a:rPr lang="zh-CHT" altLang="en-US" b="1" dirty="0" smtClean="0"/>
              <a:t>意志</a:t>
            </a:r>
            <a:r>
              <a:rPr lang="en-US" altLang="zh-CHT" b="1" dirty="0" smtClean="0"/>
              <a:t>》</a:t>
            </a:r>
            <a:r>
              <a:rPr lang="zh-CN" altLang="en-US" dirty="0" smtClean="0"/>
              <a:t>他</a:t>
            </a:r>
            <a:r>
              <a:rPr lang="zh-CHT" altLang="en-US" dirty="0" smtClean="0"/>
              <a:t>的神學</a:t>
            </a:r>
            <a:r>
              <a:rPr lang="zh-CHT" altLang="en-US" dirty="0"/>
              <a:t>具有加爾文主義的明顯特徵，極力強調神的榮耀和</a:t>
            </a:r>
            <a:r>
              <a:rPr lang="zh-CHT" altLang="en-US" dirty="0" smtClean="0"/>
              <a:t>人類的敗壞。他認為亞米念主義天生就</a:t>
            </a:r>
            <a:r>
              <a:rPr lang="zh-CHT" altLang="en-US" dirty="0"/>
              <a:t>是理性主義者與人文主義者，違反耶穌基督的真正福音，因此本篇論文的目的，是要確立加爾文主義的預定論，駁斥亞米念的自由意志說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zh-CHT" dirty="0" smtClean="0"/>
              <a:t>《</a:t>
            </a:r>
            <a:r>
              <a:rPr lang="zh-CHT" altLang="en-US" b="1" dirty="0"/>
              <a:t>論宗教</a:t>
            </a:r>
            <a:r>
              <a:rPr lang="zh-CHT" altLang="en-US" b="1" dirty="0" smtClean="0"/>
              <a:t>情感</a:t>
            </a:r>
            <a:r>
              <a:rPr lang="en-US" altLang="zh-CHT" b="1" dirty="0" smtClean="0"/>
              <a:t>》</a:t>
            </a:r>
            <a:r>
              <a:rPr lang="zh-CHT" altLang="en-US" dirty="0"/>
              <a:t>我們如何知道人們已經悔改信主了呢</a:t>
            </a:r>
            <a:r>
              <a:rPr lang="zh-CHT" altLang="en-US" dirty="0" smtClean="0"/>
              <a:t>？</a:t>
            </a:r>
            <a:endParaRPr lang="en-US" altLang="zh-CHT" dirty="0" smtClean="0"/>
          </a:p>
          <a:p>
            <a:r>
              <a:rPr lang="zh-CHT" altLang="en-US" dirty="0"/>
              <a:t>從彼前一</a:t>
            </a:r>
            <a:r>
              <a:rPr lang="en-US" altLang="zh-CHT" dirty="0"/>
              <a:t>8</a:t>
            </a:r>
            <a:r>
              <a:rPr lang="zh-CHT" altLang="en-US" dirty="0"/>
              <a:t>有兩個標記可以清楚說明基督徒對他們的信仰是真實的：一是對基督的愛，「你們雖然沒有見過他，卻是愛他。」；二是在基督裏的喜樂。這世界有苦難，但內在屬靈的喜樂卻遠超過這些痛苦。彼得提到這喜樂的兩個重點：第一，他告訴我們這喜樂的來源，是由信心來的。「如今雖不得看見，卻因信他就有</a:t>
            </a:r>
            <a:r>
              <a:rPr lang="en-US" altLang="zh-CHT" dirty="0"/>
              <a:t>……</a:t>
            </a:r>
            <a:r>
              <a:rPr lang="zh-CHT" altLang="en-US" dirty="0"/>
              <a:t>大喜樂。」其次，他形容這喜樂的本質是「說不出來，滿有榮光」的。意即真正的信仰主要是存在於神聖的情感裏面的。彼得在描述這些基督徒的經歷時，他指出了仁愛與喜樂的屬靈情感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/>
              <a:t>那麼什麼</a:t>
            </a:r>
            <a:r>
              <a:rPr lang="zh-CHT" altLang="en-US" dirty="0" smtClean="0"/>
              <a:t>是</a:t>
            </a:r>
            <a:r>
              <a:rPr lang="zh-CHT" altLang="en-US" b="1" dirty="0" smtClean="0"/>
              <a:t>情感？</a:t>
            </a:r>
            <a:r>
              <a:rPr lang="zh-CHT" altLang="en-US" dirty="0"/>
              <a:t>情感是人的意向和意志中較活潑熱切的活動</a:t>
            </a:r>
            <a:r>
              <a:rPr lang="zh-CHT" altLang="en-US" dirty="0" smtClean="0"/>
              <a:t>。（</a:t>
            </a:r>
            <a:r>
              <a:rPr lang="en-US" altLang="zh-CHT" dirty="0"/>
              <a:t>emotion</a:t>
            </a:r>
            <a:r>
              <a:rPr lang="zh-CHT" altLang="en-US" dirty="0"/>
              <a:t>）。上帝所要的信仰並不是在軟弱、沉悶而毫無生氣的願望中所形成的，僅能使我們從冷淡中稍得振作</a:t>
            </a:r>
            <a:r>
              <a:rPr lang="zh-CHT" altLang="en-US" dirty="0" smtClean="0"/>
              <a:t>；這種內心活潑</a:t>
            </a:r>
            <a:r>
              <a:rPr lang="zh-CHT" altLang="en-US" dirty="0"/>
              <a:t>有力地投入真信仰，正是屬靈割禮或重生的結果，也就是生命應許之所屬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 smtClean="0"/>
              <a:t>對我們</a:t>
            </a:r>
            <a:r>
              <a:rPr lang="zh-CHT" altLang="en-US" dirty="0"/>
              <a:t>的意志來說，沒有什麼比對靈命盡心竭力更必要的，也沒有什麼比不冷不熱更可惡的。真宗教是有能力的，其能力首先就出現在心中。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96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Dwight L. Moody (1837-1899</a:t>
            </a:r>
            <a:r>
              <a:rPr lang="en-US" dirty="0" smtClean="0"/>
              <a:t>)  </a:t>
            </a:r>
            <a:r>
              <a:rPr lang="en-US" dirty="0" smtClean="0">
                <a:solidFill>
                  <a:schemeClr val="tx1"/>
                </a:solidFill>
              </a:rPr>
              <a:t>http</a:t>
            </a:r>
            <a:r>
              <a:rPr lang="en-US" dirty="0">
                <a:solidFill>
                  <a:schemeClr val="tx1"/>
                </a:solidFill>
              </a:rPr>
              <a:t>://</a:t>
            </a:r>
            <a:r>
              <a:rPr lang="en-US" dirty="0" err="1">
                <a:solidFill>
                  <a:schemeClr val="tx1"/>
                </a:solidFill>
              </a:rPr>
              <a:t>godoor.net</a:t>
            </a:r>
            <a:r>
              <a:rPr lang="en-US" dirty="0">
                <a:solidFill>
                  <a:schemeClr val="tx1"/>
                </a:solidFill>
              </a:rPr>
              <a:t>/text/</a:t>
            </a:r>
            <a:r>
              <a:rPr lang="en-US" dirty="0" err="1">
                <a:solidFill>
                  <a:schemeClr val="tx1"/>
                </a:solidFill>
              </a:rPr>
              <a:t>history.htm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762000"/>
            <a:ext cx="4419599" cy="5943600"/>
          </a:xfrm>
        </p:spPr>
        <p:txBody>
          <a:bodyPr/>
          <a:lstStyle/>
          <a:p>
            <a:r>
              <a:rPr lang="zh-TW" altLang="en-US" dirty="0"/>
              <a:t>“有一天，你会在报纸上读到一段新闻说</a:t>
            </a:r>
            <a:r>
              <a:rPr lang="zh-TW" altLang="en-US" dirty="0" smtClean="0"/>
              <a:t>，（</a:t>
            </a:r>
            <a:r>
              <a:rPr lang="en-US" altLang="zh-TW" dirty="0"/>
              <a:t>Northfield</a:t>
            </a:r>
            <a:r>
              <a:rPr lang="zh-TW" altLang="en-US" dirty="0"/>
              <a:t>）的慕迪死了。你绝对不可相信这个消息。因为那时，我要比现在更加活跃。我不过是高升而已，脱离了这陈旧的泥屋，迁入一个不朽的大厦，穿上了一个死不能摸，罪不能污的身体；这身体与祂荣耀的身体</a:t>
            </a:r>
            <a:r>
              <a:rPr lang="zh-TW" altLang="en-US" dirty="0" smtClean="0"/>
              <a:t>相似。那从</a:t>
            </a:r>
            <a:r>
              <a:rPr lang="zh-TW" altLang="en-US" dirty="0"/>
              <a:t>肉身生的，必要死去。但那从灵生的必永远活着</a:t>
            </a:r>
            <a:r>
              <a:rPr lang="zh-TW" altLang="en-US" dirty="0" smtClean="0"/>
              <a:t>。</a:t>
            </a:r>
            <a:r>
              <a:rPr lang="zh-TW" altLang="en-US" dirty="0"/>
              <a:t>”以上</a:t>
            </a:r>
            <a:r>
              <a:rPr lang="zh-TW" altLang="en-US" dirty="0" smtClean="0"/>
              <a:t>乃是慕迪自己的话。</a:t>
            </a:r>
            <a:endParaRPr lang="en-US" altLang="zh-TW" dirty="0" smtClean="0"/>
          </a:p>
          <a:p>
            <a:r>
              <a:rPr lang="zh-TW" altLang="en-US" dirty="0"/>
              <a:t>慕迪一生旅行百万余里，向一亿余人传福音，亲自为七十五万罪人祷告。有人问他，有多少人因听他讲道而得救。他回答说，“我完全不知道。感谢神，我也不必知道。我并不保管羔羊的生命册。”</a:t>
            </a: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 descr="Moody-DL-co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762000"/>
            <a:ext cx="4136571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9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复兴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美国</a:t>
            </a:r>
            <a:r>
              <a:rPr lang="zh-TW" altLang="en-US" dirty="0" smtClean="0"/>
              <a:t>南北战争（</a:t>
            </a:r>
            <a:r>
              <a:rPr lang="en-US" dirty="0" smtClean="0"/>
              <a:t>1861</a:t>
            </a:r>
            <a:r>
              <a:rPr lang="en-US" dirty="0"/>
              <a:t>-</a:t>
            </a:r>
            <a:r>
              <a:rPr lang="en-US" dirty="0" smtClean="0"/>
              <a:t>65</a:t>
            </a:r>
            <a:r>
              <a:rPr lang="zh-CN" altLang="en-US" dirty="0"/>
              <a:t>），慕迪到前线传福音。共开了</a:t>
            </a:r>
            <a:r>
              <a:rPr lang="en-US" altLang="zh-CN" dirty="0"/>
              <a:t>1500</a:t>
            </a:r>
            <a:r>
              <a:rPr lang="zh-CN" altLang="en-US" dirty="0"/>
              <a:t>次佈道会，一股愛國和愛基督的熱潮同時興起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TW" dirty="0"/>
              <a:t>1871</a:t>
            </a:r>
            <a:r>
              <a:rPr lang="zh-TW" altLang="en-US" dirty="0"/>
              <a:t>年</a:t>
            </a:r>
            <a:r>
              <a:rPr lang="en-US" altLang="zh-TW" dirty="0"/>
              <a:t>10</a:t>
            </a:r>
            <a:r>
              <a:rPr lang="zh-TW" altLang="en-US" dirty="0"/>
              <a:t>月</a:t>
            </a:r>
            <a:r>
              <a:rPr lang="en-US" altLang="zh-TW" dirty="0"/>
              <a:t>8</a:t>
            </a:r>
            <a:r>
              <a:rPr lang="zh-TW" altLang="en-US" dirty="0"/>
              <a:t>日芝加哥发生大火，全城变为平地。慕迪所用的法威尔堂全部烧毁。大火後的二个月又十五天，一所新建筑物「北岸会幕」落成，慕迪的福音工作更加兴旺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CN" dirty="0" smtClean="0"/>
              <a:t>1</a:t>
            </a:r>
            <a:r>
              <a:rPr lang="en-US" altLang="zh-CHT" dirty="0" smtClean="0"/>
              <a:t>875</a:t>
            </a:r>
            <a:r>
              <a:rPr lang="zh-CHT" altLang="en-US" dirty="0"/>
              <a:t>年</a:t>
            </a:r>
            <a:r>
              <a:rPr lang="en-US" altLang="zh-CHT" dirty="0"/>
              <a:t>10</a:t>
            </a:r>
            <a:r>
              <a:rPr lang="zh-CHT" altLang="en-US" dirty="0"/>
              <a:t>月</a:t>
            </a:r>
            <a:r>
              <a:rPr lang="en-US" altLang="zh-CHT" dirty="0"/>
              <a:t>31</a:t>
            </a:r>
            <a:r>
              <a:rPr lang="zh-CHT" altLang="en-US" dirty="0"/>
              <a:t>日，慕迪在可容納七千人的克勒蒙街溜冰場，舉行第一個全城的佈道會。只因到場人數太多，只得規定只許非基督徒進場，而當晚 約有一、兩萬人無法進場。</a:t>
            </a:r>
            <a:endParaRPr lang="en-US" altLang="zh-TW" dirty="0" smtClean="0"/>
          </a:p>
          <a:p>
            <a:r>
              <a:rPr lang="en-US" altLang="zh-TW" dirty="0" smtClean="0"/>
              <a:t>1872</a:t>
            </a:r>
            <a:r>
              <a:rPr lang="zh-TW" altLang="en-US" dirty="0"/>
              <a:t>年至</a:t>
            </a:r>
            <a:r>
              <a:rPr lang="en-US" altLang="zh-TW" dirty="0"/>
              <a:t>1892</a:t>
            </a:r>
            <a:r>
              <a:rPr lang="zh-TW" altLang="en-US" dirty="0"/>
              <a:t>年，慕迪的足迹走遍英美各大城，复兴的火开始燃烧大西洋两岸</a:t>
            </a:r>
            <a:r>
              <a:rPr lang="zh-TW" altLang="en-US" dirty="0" smtClean="0"/>
              <a:t>。</a:t>
            </a:r>
            <a:r>
              <a:rPr lang="en-US" dirty="0"/>
              <a:t>Britain (1873-75) and America (1875-79) </a:t>
            </a:r>
            <a:endParaRPr lang="en-US" dirty="0" smtClean="0"/>
          </a:p>
          <a:p>
            <a:r>
              <a:rPr lang="en-US" altLang="zh-TW" dirty="0" smtClean="0"/>
              <a:t>1893</a:t>
            </a:r>
            <a:r>
              <a:rPr lang="zh-TW" altLang="en-US" dirty="0"/>
              <a:t>年芝加哥举行世界博览会。慕迪抓住机会召开佈道大会，蒙恩得救的人，以千数计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CHT" dirty="0" smtClean="0"/>
              <a:t>1886</a:t>
            </a:r>
            <a:r>
              <a:rPr lang="zh-CHT" altLang="en-US" dirty="0"/>
              <a:t>年</a:t>
            </a:r>
            <a:r>
              <a:rPr lang="zh-CHT" altLang="en-US" dirty="0" smtClean="0"/>
              <a:t>，成立芝加哥宣教會。在慕迪逝</a:t>
            </a:r>
            <a:r>
              <a:rPr lang="zh-CHT" altLang="en-US" dirty="0"/>
              <a:t>世後，該校便更名為「芝加哥慕迪 聖經書院」。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56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dirty="0"/>
              <a:t>觀點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 look upon this world as a wrecked vessel. God has given me a lifeboat and said to me, ‘Moody, save all you can.’</a:t>
            </a:r>
            <a:r>
              <a:rPr lang="en-US" dirty="0" smtClean="0"/>
              <a:t>”</a:t>
            </a:r>
          </a:p>
          <a:p>
            <a:r>
              <a:rPr lang="zh-CN" altLang="en-US" dirty="0" smtClean="0"/>
              <a:t>布道</a:t>
            </a:r>
            <a:r>
              <a:rPr lang="zh-TW" altLang="en-US" dirty="0"/>
              <a:t>风</a:t>
            </a:r>
            <a:r>
              <a:rPr lang="zh-TW" altLang="en-US" dirty="0" smtClean="0"/>
              <a:t>格：美</a:t>
            </a:r>
            <a:r>
              <a:rPr lang="zh-TW" altLang="en-US" dirty="0"/>
              <a:t>国</a:t>
            </a:r>
            <a:r>
              <a:rPr lang="zh-TW" altLang="en-US" dirty="0" smtClean="0"/>
              <a:t>人的乐观和福音派阿民念主义</a:t>
            </a:r>
            <a:endParaRPr lang="en-US" altLang="zh-TW" dirty="0" smtClean="0"/>
          </a:p>
          <a:p>
            <a:r>
              <a:rPr lang="zh-CHT" altLang="en-US" dirty="0"/>
              <a:t>阿民念主義派更重視基督的救贖、神的愛和人的責任</a:t>
            </a:r>
            <a:r>
              <a:rPr lang="zh-CHT" altLang="en-US" dirty="0" smtClean="0"/>
              <a:t>，</a:t>
            </a:r>
            <a:r>
              <a:rPr lang="zh-CHT" altLang="en-US" dirty="0"/>
              <a:t>相對地也強調神創造人類給予的自由意志的重要性</a:t>
            </a:r>
            <a:r>
              <a:rPr lang="zh-CHT" altLang="en-US" dirty="0" smtClean="0"/>
              <a:t>。</a:t>
            </a:r>
            <a:r>
              <a:rPr lang="zh-CHT" altLang="en-US" dirty="0"/>
              <a:t>他的教義目標是「打造一個不至於使人呆如木石的恩典神學」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zh-CHT" altLang="en-US" dirty="0"/>
              <a:t>在現今的教會實踐上，因為阿民念主義的主張有利於福音的傳佈，所以福音派多傾向阿民念派的觀點，甚至加爾文派中的一些教會為要廣傳福音，也都有阿民念派的思想。在就信徒的體驗來看，強調禱告的教會也多傾向阿民念的主張，求主幫助人能夠放下自己的意志來順服</a:t>
            </a:r>
            <a:r>
              <a:rPr lang="zh-CHT" altLang="en-US" dirty="0" smtClean="0"/>
              <a:t>神</a:t>
            </a:r>
            <a:r>
              <a:rPr lang="zh-CHT" altLang="en-US" dirty="0"/>
              <a:t>。</a:t>
            </a:r>
            <a:r>
              <a:rPr lang="zh-CHT" altLang="en-US" dirty="0" smtClean="0"/>
              <a:t>使</a:t>
            </a:r>
            <a:r>
              <a:rPr lang="zh-CHT" altLang="en-US" dirty="0"/>
              <a:t>信徒所感</a:t>
            </a:r>
            <a:r>
              <a:rPr lang="zh-CHT" altLang="en-US" dirty="0" smtClean="0"/>
              <a:t>知的上帝是一位願意與人</a:t>
            </a:r>
            <a:r>
              <a:rPr lang="zh-CHT" altLang="en-US" dirty="0"/>
              <a:t>親近、充滿感情的上帝。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5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神在祂的圣所作孤儿的父（诗</a:t>
            </a:r>
            <a:r>
              <a:rPr lang="en-US" altLang="zh-TW" dirty="0"/>
              <a:t>68∶5</a:t>
            </a:r>
            <a:r>
              <a:rPr lang="zh-TW" altLang="en-US" dirty="0"/>
              <a:t>）</a:t>
            </a:r>
            <a:r>
              <a:rPr lang="en-US" altLang="zh-TW" dirty="0"/>
              <a:t>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慕迪生于</a:t>
            </a:r>
            <a:r>
              <a:rPr lang="en-US" altLang="zh-TW" dirty="0" smtClean="0"/>
              <a:t>2</a:t>
            </a:r>
            <a:r>
              <a:rPr lang="en-US" altLang="zh-CN" dirty="0" smtClean="0"/>
              <a:t>/5/</a:t>
            </a:r>
            <a:r>
              <a:rPr lang="en-US" altLang="zh-TW" dirty="0" smtClean="0"/>
              <a:t>1</a:t>
            </a:r>
            <a:r>
              <a:rPr lang="en-US" altLang="zh-CN" dirty="0" smtClean="0"/>
              <a:t>837</a:t>
            </a:r>
            <a:r>
              <a:rPr lang="zh-TW" altLang="en-US" dirty="0" smtClean="0"/>
              <a:t>，在</a:t>
            </a:r>
            <a:r>
              <a:rPr lang="en-US" altLang="zh-TW" dirty="0" smtClean="0"/>
              <a:t>9</a:t>
            </a:r>
            <a:r>
              <a:rPr lang="zh-CN" altLang="en-US" dirty="0" smtClean="0"/>
              <a:t>个孩子</a:t>
            </a:r>
            <a:r>
              <a:rPr lang="zh-TW" altLang="en-US" dirty="0" smtClean="0"/>
              <a:t>中间</a:t>
            </a:r>
            <a:r>
              <a:rPr lang="zh-TW" altLang="en-US" dirty="0"/>
              <a:t>，排</a:t>
            </a:r>
            <a:r>
              <a:rPr lang="zh-TW" altLang="en-US" dirty="0" smtClean="0"/>
              <a:t>行第</a:t>
            </a:r>
            <a:r>
              <a:rPr lang="en-US" altLang="zh-TW" dirty="0" smtClean="0"/>
              <a:t>6</a:t>
            </a:r>
            <a:r>
              <a:rPr lang="zh-TW" altLang="en-US" dirty="0" smtClean="0"/>
              <a:t>。</a:t>
            </a:r>
            <a:r>
              <a:rPr lang="zh-TW" altLang="en-US" dirty="0"/>
              <a:t>他父亲离世之时，</a:t>
            </a:r>
            <a:r>
              <a:rPr lang="zh-TW" altLang="en-US" dirty="0" smtClean="0"/>
              <a:t>他才</a:t>
            </a:r>
            <a:r>
              <a:rPr lang="en-US" altLang="zh-TW" dirty="0" smtClean="0"/>
              <a:t>4</a:t>
            </a:r>
            <a:r>
              <a:rPr lang="zh-TW" altLang="en-US" dirty="0" smtClean="0"/>
              <a:t>岁。</a:t>
            </a:r>
            <a:r>
              <a:rPr lang="zh-TW" altLang="en-US" dirty="0"/>
              <a:t>他从小生活十分艰难，幼年就须出外</a:t>
            </a:r>
            <a:r>
              <a:rPr lang="zh-TW" altLang="en-US" dirty="0" smtClean="0"/>
              <a:t>工作。</a:t>
            </a:r>
            <a:r>
              <a:rPr lang="zh-TW" altLang="en-US" dirty="0"/>
              <a:t>十七岁离别家乡，往波士顿（</a:t>
            </a:r>
            <a:r>
              <a:rPr lang="en-US" altLang="zh-TW" dirty="0"/>
              <a:t>Boston</a:t>
            </a:r>
            <a:r>
              <a:rPr lang="zh-TW" altLang="en-US" dirty="0"/>
              <a:t>）寻找工作。</a:t>
            </a:r>
            <a:endParaRPr lang="en-US" altLang="zh-TW" dirty="0" smtClean="0"/>
          </a:p>
          <a:p>
            <a:r>
              <a:rPr lang="zh-CN" altLang="en-US" dirty="0" smtClean="0"/>
              <a:t>母亲</a:t>
            </a:r>
            <a:r>
              <a:rPr lang="zh-TW" altLang="en-US" dirty="0" smtClean="0"/>
              <a:t>借着祷告和</a:t>
            </a:r>
            <a:r>
              <a:rPr lang="zh-CN" altLang="en-US" dirty="0" smtClean="0"/>
              <a:t>劳</a:t>
            </a:r>
            <a:r>
              <a:rPr lang="zh-TW" altLang="en-US" dirty="0" smtClean="0"/>
              <a:t>作，</a:t>
            </a:r>
            <a:r>
              <a:rPr lang="zh-CN" altLang="en-US" dirty="0" smtClean="0"/>
              <a:t>养育幼小的孩子们。</a:t>
            </a:r>
            <a:r>
              <a:rPr lang="en-US" altLang="zh-CN" dirty="0" smtClean="0"/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“</a:t>
            </a:r>
            <a:r>
              <a:rPr lang="zh-TW" altLang="en-US" dirty="0">
                <a:solidFill>
                  <a:schemeClr val="tx1"/>
                </a:solidFill>
              </a:rPr>
              <a:t>哦，神，我知道，是你把这些孩子给我的，若我尽我作母亲的责任，你必作他们的父亲。</a:t>
            </a:r>
            <a:r>
              <a:rPr lang="zh-TW" altLang="en-US" dirty="0" smtClean="0">
                <a:solidFill>
                  <a:schemeClr val="tx1"/>
                </a:solidFill>
              </a:rPr>
              <a:t>”</a:t>
            </a:r>
            <a:endParaRPr lang="en-US" altLang="zh-TW" dirty="0"/>
          </a:p>
          <a:p>
            <a:r>
              <a:rPr lang="zh-TW" altLang="en-US" dirty="0" smtClean="0"/>
              <a:t>耶利米书四十九章十一节</a:t>
            </a:r>
            <a:r>
              <a:rPr lang="zh-TW" altLang="en-US" dirty="0"/>
              <a:t>：“你撇下孤儿，我必保全他们的命；你的寡妇可以倚靠我。”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843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dirty="0"/>
              <a:t>若有人在基督里，他就是新造的人（林后</a:t>
            </a:r>
            <a:r>
              <a:rPr lang="en-US" altLang="zh-CHT" dirty="0"/>
              <a:t>5∶17</a:t>
            </a:r>
            <a:r>
              <a:rPr lang="zh-CHT" altLang="en-US" dirty="0"/>
              <a:t>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HT" altLang="en-US" dirty="0"/>
              <a:t>一八五六年四月二十一日</a:t>
            </a:r>
            <a:r>
              <a:rPr lang="zh-CHT" altLang="en-US" dirty="0" smtClean="0"/>
              <a:t>的早晨</a:t>
            </a:r>
            <a:r>
              <a:rPr lang="zh-CN" altLang="en-US" dirty="0" smtClean="0"/>
              <a:t>，在</a:t>
            </a:r>
            <a:r>
              <a:rPr lang="en-US" dirty="0" err="1" smtClean="0"/>
              <a:t>主</a:t>
            </a:r>
            <a:r>
              <a:rPr lang="en-US" dirty="0" err="1"/>
              <a:t>日</a:t>
            </a:r>
            <a:r>
              <a:rPr lang="en-US" dirty="0" err="1" smtClean="0"/>
              <a:t>学教师（</a:t>
            </a:r>
            <a:r>
              <a:rPr lang="en-US" dirty="0" err="1"/>
              <a:t>Edward</a:t>
            </a:r>
            <a:r>
              <a:rPr lang="en-US" dirty="0"/>
              <a:t> Kimball</a:t>
            </a:r>
            <a:r>
              <a:rPr lang="en-US" dirty="0" smtClean="0"/>
              <a:t>）</a:t>
            </a:r>
            <a:r>
              <a:rPr lang="zh-CN" altLang="en-US" dirty="0" smtClean="0"/>
              <a:t>带领下，</a:t>
            </a:r>
            <a:r>
              <a:rPr lang="zh-TW" altLang="en-US" dirty="0"/>
              <a:t>少年的慕迪将他的心归给</a:t>
            </a:r>
            <a:r>
              <a:rPr lang="zh-TW" altLang="en-US" dirty="0" smtClean="0"/>
              <a:t>基督。</a:t>
            </a:r>
            <a:r>
              <a:rPr lang="zh-TW" altLang="en-US" dirty="0"/>
              <a:t>天上的荣光照入了他的心。</a:t>
            </a:r>
            <a:r>
              <a:rPr lang="zh-TW" altLang="en-US" dirty="0" smtClean="0"/>
              <a:t>以</a:t>
            </a:r>
            <a:r>
              <a:rPr lang="zh-TW" altLang="en-US" dirty="0"/>
              <a:t>后他见证说，“在我得救的早晨，我走到室外立刻与万物恋爱。我爱光照大地的太阳。飞鸟唧唧歌唱，我又与飞鸟相恋。万物都焕然变新。</a:t>
            </a:r>
            <a:r>
              <a:rPr lang="zh-TW" altLang="en-US" dirty="0" smtClean="0"/>
              <a:t>”</a:t>
            </a:r>
            <a:endParaRPr lang="en-US" altLang="zh-TW" dirty="0" smtClean="0"/>
          </a:p>
          <a:p>
            <a:r>
              <a:rPr lang="zh-TW" altLang="en-US" dirty="0"/>
              <a:t>他开始教主日学。最初主日学主任告诉他，教员已人满为患，十二个教员教十六个学生。若他带自己的学生来，当然是欢迎的。第二个主日他就往街上去找来十八个衣衫褴褛、满身龌龊的无赖少年。他差不多每天都忙于劝导人，</a:t>
            </a:r>
            <a:r>
              <a:rPr lang="zh-TW" altLang="en-US" dirty="0" smtClean="0"/>
              <a:t>同他</a:t>
            </a:r>
            <a:r>
              <a:rPr lang="zh-CN" altLang="en-US" dirty="0" smtClean="0"/>
              <a:t>们</a:t>
            </a:r>
            <a:r>
              <a:rPr lang="zh-TW" altLang="en-US" dirty="0" smtClean="0"/>
              <a:t>一齐去赴聚会</a:t>
            </a:r>
            <a:r>
              <a:rPr lang="zh-TW" altLang="en-US" dirty="0"/>
              <a:t>或是主日学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年轻的慕迪，已是一个皮鞋推销员</a:t>
            </a:r>
            <a:r>
              <a:rPr lang="zh-TW" altLang="en-US" dirty="0" smtClean="0"/>
              <a:t>。虽</a:t>
            </a:r>
            <a:r>
              <a:rPr lang="zh-TW" altLang="en-US" dirty="0"/>
              <a:t>然年纪不过二十三岁，每年已可赚到五千美金，在当时确已难得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一个人不能事奉两个主（太</a:t>
            </a:r>
            <a:r>
              <a:rPr lang="en-US" altLang="zh-TW" dirty="0"/>
              <a:t>6∶24</a:t>
            </a:r>
            <a:r>
              <a:rPr lang="zh-TW" altLang="en-US" dirty="0"/>
              <a:t>）他自己承认说，“我一生最困难的事，就是放弃职业。”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573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带领人脱离今世的黑暗，进入福音的荣光和自由中，这件事是何等的豪富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那位奄奄待毙的教员，坐在中间，对她们讲话，诵读约翰福音第十四章</a:t>
            </a:r>
            <a:r>
              <a:rPr lang="zh-TW" altLang="en-US" dirty="0" smtClean="0"/>
              <a:t>。随</a:t>
            </a:r>
            <a:r>
              <a:rPr lang="zh-TW" altLang="en-US" dirty="0"/>
              <a:t>后一同跪下祷告。我刚要起来，班中有一位姑娘开声为她病重的教员祷告，于是第二个祷告，再一个祷告。我们起来时，全班都祷告过了。我出去，自言自语，“哦，神，我宁可死，也不愿失落这晚所得的福分！</a:t>
            </a:r>
            <a:r>
              <a:rPr lang="zh-TW" altLang="en-US" dirty="0" smtClean="0"/>
              <a:t>”</a:t>
            </a:r>
            <a:endParaRPr lang="en-US" altLang="zh-TW" dirty="0"/>
          </a:p>
          <a:p>
            <a:r>
              <a:rPr lang="zh-TW" altLang="en-US" dirty="0"/>
              <a:t>第二晚，我往车站送行。车将要开行，班内有一位姑娘来了。不久全班不约而同的到齐了。哦，何等的聚会！我们试试唱歌，但都泣不成声。我们最后看见那位病重殆危的教师站在末节车上，向天举起手指，嘱咐我们在天相会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买卖对我已经失去吸引，我无法再继续经营。</a:t>
            </a:r>
            <a:r>
              <a:rPr lang="zh-TW" altLang="en-US" dirty="0"/>
              <a:t>我已尝到另一世界，无心再赚钱。此后数日，我一生最大的挣扎发生了。我是否应当放弃职业，完全出来做主的工</a:t>
            </a:r>
            <a:r>
              <a:rPr lang="zh-TW" altLang="en-US" dirty="0" smtClean="0"/>
              <a:t>？</a:t>
            </a: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612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以爱为旗在我以上（歌</a:t>
            </a:r>
            <a:r>
              <a:rPr lang="en-US" altLang="zh-TW" dirty="0"/>
              <a:t>2∶4</a:t>
            </a:r>
            <a:r>
              <a:rPr lang="zh-TW" altLang="en-US" dirty="0"/>
              <a:t>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某晚他回家时，看见有一个人靠在电灯杆子上。他上去，按手在他的肩膀上，问说，“你是基督徒么？”</a:t>
            </a:r>
            <a:r>
              <a:rPr lang="en-US" altLang="zh-TW" dirty="0"/>
              <a:t> </a:t>
            </a:r>
            <a:r>
              <a:rPr lang="zh-TW" altLang="en-US" dirty="0"/>
              <a:t>　　那人勃然发怒，握拳要打慕迪到水沟里去。慕迪道歉说，“我若得罪了你，请你原谅我。但是我以为我并没有问错。”那人咆哮的回答，“管你自己的事！”慕迪说，“这就是我的事呀！”隔了三个月，在一个寒冷的清晨，有人叩慕迪的门。他开门一看，就是那位咒骂他的朋友。那人告诉他说，“自从那晚起，我一直不得平安。你的话萦扰我心，使我烦恼。昨晚我没有办法睡觉，我想还是来请你同我祷告。”那位朋友接受了基督，当时就问说，“</a:t>
            </a:r>
            <a:r>
              <a:rPr lang="zh-TW" altLang="en-US" dirty="0" smtClean="0"/>
              <a:t>我能为</a:t>
            </a:r>
            <a:r>
              <a:rPr lang="zh-TW" altLang="en-US" dirty="0"/>
              <a:t>主</a:t>
            </a:r>
            <a:r>
              <a:rPr lang="zh-TW" altLang="en-US" dirty="0" smtClean="0"/>
              <a:t>做什么呢</a:t>
            </a:r>
            <a:r>
              <a:rPr lang="zh-TW" altLang="en-US" dirty="0"/>
              <a:t>？”他开始教主日学校。内战发生，他从军作战丧命，但却留下美好的见证。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092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约翰福音三章十六节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Henry </a:t>
            </a:r>
            <a:r>
              <a:rPr lang="en-US" dirty="0" err="1" smtClean="0"/>
              <a:t>Moorehouse</a:t>
            </a:r>
            <a:r>
              <a:rPr lang="en-US" dirty="0" smtClean="0"/>
              <a:t> </a:t>
            </a:r>
            <a:r>
              <a:rPr lang="zh-TW" altLang="en-US" dirty="0" smtClean="0"/>
              <a:t>十七岁</a:t>
            </a:r>
            <a:r>
              <a:rPr lang="zh-CN" altLang="en-US" dirty="0" smtClean="0"/>
              <a:t>的</a:t>
            </a:r>
            <a:r>
              <a:rPr lang="zh-TW" altLang="en-US" dirty="0"/>
              <a:t>传</a:t>
            </a:r>
            <a:r>
              <a:rPr lang="zh-TW" altLang="en-US" dirty="0" smtClean="0"/>
              <a:t>道</a:t>
            </a:r>
            <a:endParaRPr lang="en-US" altLang="zh-TW" dirty="0" smtClean="0"/>
          </a:p>
          <a:p>
            <a:r>
              <a:rPr lang="zh-TW" altLang="en-US" dirty="0"/>
              <a:t>“我的朋友们，你们只要翻到约翰福音三章十六节，就可以找到</a:t>
            </a:r>
            <a:r>
              <a:rPr lang="zh-TW" altLang="en-US" dirty="0" smtClean="0"/>
              <a:t>我的题</a:t>
            </a:r>
            <a:r>
              <a:rPr lang="zh-CN" altLang="en-US" dirty="0" smtClean="0"/>
              <a:t>目</a:t>
            </a:r>
            <a:r>
              <a:rPr lang="en-US" altLang="zh-TW" dirty="0" smtClean="0"/>
              <a:t> </a:t>
            </a:r>
            <a:r>
              <a:rPr lang="zh-TW" altLang="en-US" dirty="0" smtClean="0"/>
              <a:t>。</a:t>
            </a:r>
            <a:r>
              <a:rPr lang="zh-TW" altLang="en-US" dirty="0"/>
              <a:t>”他根据那节圣经，讲了一篇非常的道</a:t>
            </a:r>
            <a:r>
              <a:rPr lang="zh-TW" altLang="en-US" dirty="0" smtClean="0"/>
              <a:t>，从创世记</a:t>
            </a:r>
            <a:r>
              <a:rPr lang="zh-TW" altLang="en-US" dirty="0"/>
              <a:t>，直到启示录，证明神怎样在历世历代，爱这个世界。神先差遣先知，列</a:t>
            </a:r>
            <a:r>
              <a:rPr lang="zh-TW" altLang="en-US" dirty="0" smtClean="0"/>
              <a:t>祖警告他们</a:t>
            </a:r>
            <a:r>
              <a:rPr lang="zh-TW" altLang="en-US" dirty="0"/>
              <a:t>，最后又差遣了祂的儿子。就是人杀了祂的儿子，祂还差遣圣灵来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“我的朋友们，我已经花了一礼拜的工夫</a:t>
            </a:r>
            <a:r>
              <a:rPr lang="zh-TW" altLang="en-US" dirty="0" smtClean="0"/>
              <a:t>，</a:t>
            </a:r>
            <a:r>
              <a:rPr lang="zh-CN" altLang="en-US" dirty="0" smtClean="0"/>
              <a:t>天天</a:t>
            </a:r>
            <a:r>
              <a:rPr lang="zh-TW" altLang="en-US" dirty="0" smtClean="0"/>
              <a:t>试试告诉你们</a:t>
            </a:r>
            <a:r>
              <a:rPr lang="zh-TW" altLang="en-US" dirty="0"/>
              <a:t>，神是怎样的爱你们，可是我的拙口笨舌，使我不能完成这个使命。如果我能借用雅各的梯子，爬到天上去，问侍立在全能者面前的迦百列，请他告诉我，父是怎样的爱世人，他最多只能说：神爱世人，甚至将祂的独生子赐给他们</a:t>
            </a:r>
            <a:r>
              <a:rPr lang="zh-TW" altLang="en-US" dirty="0" smtClean="0"/>
              <a:t>，</a:t>
            </a:r>
            <a:r>
              <a:rPr lang="zh-TW" altLang="en-US" dirty="0"/>
              <a:t>叫一切信祂的，不至灭亡，反得</a:t>
            </a:r>
            <a:r>
              <a:rPr lang="zh-TW" altLang="en-US" dirty="0" smtClean="0"/>
              <a:t>永生。”</a:t>
            </a:r>
            <a:endParaRPr lang="en-US" altLang="zh-TW" dirty="0" smtClean="0"/>
          </a:p>
          <a:p>
            <a:r>
              <a:rPr lang="zh-TW" altLang="en-US" dirty="0" smtClean="0"/>
              <a:t>慕迪得了启示</a:t>
            </a:r>
            <a:r>
              <a:rPr lang="zh-TW" altLang="en-US" dirty="0"/>
              <a:t>。他从未想到圣经是这样丰富的，真是取之不尽，用之不竭</a:t>
            </a:r>
            <a:r>
              <a:rPr lang="zh-TW" altLang="en-US" dirty="0" smtClean="0"/>
              <a:t>。从此以</a:t>
            </a:r>
            <a:r>
              <a:rPr lang="zh-TW" altLang="en-US" dirty="0"/>
              <a:t>后，我不再怀疑神的爱</a:t>
            </a:r>
            <a:r>
              <a:rPr lang="zh-TW" altLang="en-US" dirty="0" smtClean="0"/>
              <a:t>。“我时常传</a:t>
            </a:r>
            <a:r>
              <a:rPr lang="zh-TW" altLang="en-US" dirty="0"/>
              <a:t>讲</a:t>
            </a:r>
            <a:r>
              <a:rPr lang="zh-TW" altLang="en-US" dirty="0" smtClean="0"/>
              <a:t>，</a:t>
            </a:r>
            <a:r>
              <a:rPr lang="zh-TW" altLang="en-US" dirty="0"/>
              <a:t>神在罪人背后，提起两刃利剑，预备劈杀人。我已经将这些思想全数抛弃了。现在我传讲神在罪人背后，满了慈爱，可惜人竟然逃避神的爱。</a:t>
            </a:r>
            <a:r>
              <a:rPr lang="zh-TW" altLang="en-US" dirty="0" smtClean="0"/>
              <a:t>此</a:t>
            </a:r>
            <a:r>
              <a:rPr lang="zh-TW" altLang="en-US" dirty="0"/>
              <a:t>后他用心查考神的话语。在他晚年的时候，他能见证说，“圣经是</a:t>
            </a:r>
            <a:r>
              <a:rPr lang="zh-TW" altLang="en-US" dirty="0" smtClean="0"/>
              <a:t>我</a:t>
            </a:r>
            <a:r>
              <a:rPr lang="zh-CN" altLang="en-US" dirty="0" smtClean="0"/>
              <a:t>信主</a:t>
            </a:r>
            <a:r>
              <a:rPr lang="zh-TW" altLang="en-US" dirty="0" smtClean="0"/>
              <a:t>四十年来</a:t>
            </a:r>
            <a:r>
              <a:rPr lang="zh-TW" altLang="en-US" dirty="0"/>
              <a:t>，地上最亲爱的东西。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72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神在一个完全绝对奉献给祂的人里面，能做什么，要做什么，并要借着他做出什么。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8000999" cy="5638800"/>
          </a:xfrm>
        </p:spPr>
        <p:txBody>
          <a:bodyPr/>
          <a:lstStyle/>
          <a:p>
            <a:r>
              <a:rPr lang="zh-TW" altLang="en-US" dirty="0"/>
              <a:t>一八七二年</a:t>
            </a:r>
            <a:r>
              <a:rPr lang="zh-TW" altLang="en-US" dirty="0" smtClean="0"/>
              <a:t>，</a:t>
            </a:r>
            <a:r>
              <a:rPr lang="en-US" altLang="zh-TW" dirty="0" smtClean="0"/>
              <a:t>Dublin Convention</a:t>
            </a:r>
            <a:r>
              <a:rPr lang="zh-CN" altLang="en-US" dirty="0" smtClean="0"/>
              <a:t>的异象</a:t>
            </a:r>
            <a:r>
              <a:rPr lang="zh-TW" altLang="en-US" dirty="0" smtClean="0"/>
              <a:t>。范</a:t>
            </a:r>
            <a:r>
              <a:rPr lang="zh-TW" altLang="en-US" dirty="0"/>
              <a:t>亨利（</a:t>
            </a:r>
            <a:r>
              <a:rPr lang="en-US" altLang="zh-TW" dirty="0"/>
              <a:t>Henry </a:t>
            </a:r>
            <a:r>
              <a:rPr lang="en-US" altLang="zh-TW" dirty="0" err="1"/>
              <a:t>Varly</a:t>
            </a:r>
            <a:r>
              <a:rPr lang="zh-TW" altLang="en-US" dirty="0"/>
              <a:t>）弟兄，从他自己的经历里，谦卑的说，“世界在等着看：神在一个完全绝对奉献给祂的人里面，能做什么，要做什么，并要借着他做出什么。”这句话深深感动慕迪，是主借着人的口亲自对他说了话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dirty="0" err="1" smtClean="0"/>
              <a:t>司</a:t>
            </a:r>
            <a:r>
              <a:rPr lang="en-US" dirty="0" err="1"/>
              <a:t>布真（Charles</a:t>
            </a:r>
            <a:r>
              <a:rPr lang="en-US" dirty="0"/>
              <a:t> </a:t>
            </a:r>
            <a:r>
              <a:rPr lang="en-US" dirty="0" err="1"/>
              <a:t>H.Spurgeon）讲道的时候</a:t>
            </a:r>
            <a:r>
              <a:rPr lang="en-US" dirty="0"/>
              <a:t>，</a:t>
            </a:r>
            <a:r>
              <a:rPr lang="zh-TW" altLang="en-US" dirty="0" smtClean="0"/>
              <a:t>那</a:t>
            </a:r>
            <a:r>
              <a:rPr lang="zh-TW" altLang="en-US" dirty="0"/>
              <a:t>天在楼厢里的人，</a:t>
            </a:r>
            <a:r>
              <a:rPr lang="zh-TW" altLang="en-US" dirty="0" smtClean="0"/>
              <a:t>注意到一个</a:t>
            </a:r>
            <a:r>
              <a:rPr lang="zh-TW" altLang="en-US" dirty="0"/>
              <a:t>胖</a:t>
            </a:r>
            <a:r>
              <a:rPr lang="zh-TW" altLang="en-US" dirty="0" smtClean="0"/>
              <a:t>胖</a:t>
            </a:r>
            <a:r>
              <a:rPr lang="zh-TW" altLang="en-US" dirty="0"/>
              <a:t>的青年人，多多流泪哭泣。但他坚持的说，并非因着罪的缘故，乃是他见了三层天上的荣耀。他刚找出一件事，对他十分奇妙。他乐极了，乐极生悲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22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我的眼睛已经看见你的荣耀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在一八九二年春季一天的晚上，他独自在耶路撒冷的街上散步。皎洁的月光照明了狭窄的街道。那时仿佛有一位可亲可爱的主与祂同行对他讲话。他在异象中看见成群结队的群众，离开了热闹的市场，蜂拥到彼得那里，倾听彼得在五旬节所传的赦罪大恩，复活明证和永远生命。他走了很久，心中火热如同焚烧。他想到不久更多的人要聚集在芝加哥大城。末后他哭泣着说，“亲爱的主，我好象是第一次读圣经；在这里读，实在使一切改观。我知道你要我在芝加哥做什么。因着你的恩典，我要去做。</a:t>
            </a:r>
            <a:endParaRPr lang="en-US" dirty="0"/>
          </a:p>
          <a:p>
            <a:r>
              <a:rPr lang="zh-TW" altLang="en-US" dirty="0"/>
              <a:t>十一月间，慕迪搭乘德轮斯比利（</a:t>
            </a:r>
            <a:r>
              <a:rPr lang="en-US" altLang="zh-TW" dirty="0" err="1"/>
              <a:t>S.S.Spree</a:t>
            </a:r>
            <a:r>
              <a:rPr lang="zh-TW" altLang="en-US" dirty="0"/>
              <a:t>）返美</a:t>
            </a:r>
            <a:r>
              <a:rPr lang="en-US" altLang="zh-TW" dirty="0"/>
              <a:t>,</a:t>
            </a:r>
            <a:r>
              <a:rPr lang="zh-TW" altLang="en-US" dirty="0"/>
              <a:t>搭客共七百五十人。行到第三日，船上主要的曲柄轴忽然炸裂，船身渐渐下沉。慕迪见证说，“在那黑夜就是发生意外的第一夜，我记起自己怎样因着伦敦医生的劝告，决定回家后要减少工作；决心放弃博览会的计划。砰然一响</a:t>
            </a:r>
            <a:r>
              <a:rPr lang="en-US" altLang="zh-TW" dirty="0"/>
              <a:t>……</a:t>
            </a:r>
            <a:r>
              <a:rPr lang="zh-TW" altLang="en-US" dirty="0"/>
              <a:t>世上没有人知道我在那些时候所经历的一切。</a:t>
            </a:r>
            <a:r>
              <a:rPr lang="en-US" altLang="zh-TW" dirty="0"/>
              <a:t>……</a:t>
            </a:r>
            <a:r>
              <a:rPr lang="zh-TW" altLang="en-US" dirty="0"/>
              <a:t>我所亲爱的人！我的学校！于是我祷告，“哦，神，倘若你留我的性命，带领我回到美国，我愿意重返芝加哥，抓住这个世界博览会的机会，用你所赐给我的全部能力，来传扬福音。”当所有希望殆绝的时候，忽然有一艘湖伦（</a:t>
            </a:r>
            <a:r>
              <a:rPr lang="en-US" altLang="zh-TW" dirty="0" err="1"/>
              <a:t>S.S.Hurron</a:t>
            </a:r>
            <a:r>
              <a:rPr lang="zh-TW" altLang="en-US" dirty="0"/>
              <a:t>）轮遥见讯号，驶近营救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/>
              <a:t>1893</a:t>
            </a:r>
            <a:r>
              <a:rPr lang="zh-TW" altLang="en-US" dirty="0"/>
              <a:t>年芝加哥世界博览会。慕迪佈</a:t>
            </a:r>
            <a:r>
              <a:rPr lang="zh-TW" altLang="en-US" dirty="0" smtClean="0"/>
              <a:t>道大会自五月初起</a:t>
            </a:r>
            <a:r>
              <a:rPr lang="zh-TW" altLang="en-US" dirty="0"/>
              <a:t>，一直继续到十月底博览会结束的时候。所应用的各式会场，共有八十余处。无数的基督徒同心协力在这个工作上。主</a:t>
            </a:r>
            <a:r>
              <a:rPr lang="zh-TW" altLang="en-US" dirty="0" smtClean="0"/>
              <a:t>日听众达三，四万人</a:t>
            </a:r>
            <a:r>
              <a:rPr lang="zh-TW" altLang="en-US" dirty="0"/>
              <a:t>，平日晚间亦有数千人。蒙恩得救的人，以千数计。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336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死阿，你得胜的权势在哪里（林前</a:t>
            </a:r>
            <a:r>
              <a:rPr lang="en-US" altLang="zh-TW" dirty="0"/>
              <a:t>15∶55</a:t>
            </a:r>
            <a:r>
              <a:rPr lang="zh-TW" altLang="en-US" dirty="0"/>
              <a:t>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一八九九年十一月中旬，</a:t>
            </a:r>
            <a:r>
              <a:rPr lang="zh-TW" altLang="en-US" dirty="0" smtClean="0"/>
              <a:t>慕迪赴（</a:t>
            </a:r>
            <a:r>
              <a:rPr lang="en-US" altLang="zh-TW" dirty="0"/>
              <a:t>Kansas City</a:t>
            </a:r>
            <a:r>
              <a:rPr lang="zh-TW" altLang="en-US" dirty="0"/>
              <a:t>）领会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他已不能行走，但他仍能每日两次站在大众面前传福音。到了礼拜四晚上，他讲他生平最后一篇的道，题目是“推辞。”他引用路加福音十四章十六至二十四节的比喻。他这样结束，“假定我们今晚将那个推辞写出来，读看是否好听，“上达天上君王：当我一八九九年十一月十六日，坐在凯萨斯城大会礼堂之时，从你仆人那里，接获一张恳切的请帖，邀我赴你独生儿子的婚筵。请你准我辞了。”少年人，你肯签名在上面么？年老的母亲，你肯么？你肯进前来，从记者桌上，领取一枝笔，而签你的名在这个推辞上么？你要说，“情愿我的右手忘记技巧，情愿我的舌头贴于上膛，也不愿签名。”我怀疑这里会有人签这样的字。你要忽视神的邀请么？我求你不可轻视。这是一位可爱的神，邀你去赴筵，神是轻慢不得的。你可以玩弄闪烁的电光，你可以玩忽瘟疫疾病，你切不可玩笑神。让我另写一封复函，“上达天上君王：当我一八九九年十一月十六日，列席凯萨斯城大会礼堂之时，从你仆人那里，接获恳切请帖，邀我赴你独生儿子喜宴，我立即奉覆，因着神的恩典我必前来。”谁要签名在上面？这里有谁要签他的名？没有人说，“因着神的恩典，现在我接受这个邀请”么？但愿神现在带领你有正当的决断。你若要见神的国，就必须断定。对于这个邀请，你要怎么办？我奉我主人的名，将这个请帖送给你；你要接受呢？或是要拒绝呢？望你今晚满有智慧，接受这个邀请。快快定意，决不要离开这个礼堂，直到永远的问题得了圆满的解决。”</a:t>
            </a:r>
            <a:r>
              <a:rPr lang="en-US" altLang="zh-TW" dirty="0"/>
              <a:t>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544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使一切有血气的在神面前一个也不能自夸’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礼拜五因病无法继续领会，于是设法返北田。至十二月二十二日正午慕迪平安离世。当他弥留之时，他断续的说，“地后退</a:t>
            </a:r>
            <a:r>
              <a:rPr lang="en-US" altLang="zh-TW" dirty="0"/>
              <a:t>……</a:t>
            </a:r>
            <a:r>
              <a:rPr lang="zh-TW" altLang="en-US" dirty="0"/>
              <a:t>天向我开启</a:t>
            </a:r>
            <a:r>
              <a:rPr lang="en-US" altLang="zh-TW" dirty="0"/>
              <a:t>……</a:t>
            </a:r>
            <a:r>
              <a:rPr lang="zh-TW" altLang="en-US" dirty="0"/>
              <a:t>倘若这是死，何等甜美</a:t>
            </a:r>
            <a:r>
              <a:rPr lang="en-US" altLang="zh-TW" dirty="0"/>
              <a:t>……</a:t>
            </a:r>
            <a:r>
              <a:rPr lang="zh-TW" altLang="en-US" dirty="0"/>
              <a:t>这里并无死亡的幽谷。神正在呼唤我，我必须去</a:t>
            </a:r>
            <a:r>
              <a:rPr lang="en-US" altLang="zh-TW" dirty="0"/>
              <a:t>……</a:t>
            </a:r>
            <a:r>
              <a:rPr lang="zh-TW" altLang="en-US" dirty="0"/>
              <a:t>这是我的加冕日子。</a:t>
            </a:r>
            <a:r>
              <a:rPr lang="en-US" altLang="zh-TW" dirty="0"/>
              <a:t>……</a:t>
            </a:r>
            <a:r>
              <a:rPr lang="en-US" altLang="zh-TW" dirty="0" smtClean="0"/>
              <a:t>”</a:t>
            </a:r>
          </a:p>
          <a:p>
            <a:r>
              <a:rPr lang="zh-TW" altLang="en-US" dirty="0"/>
              <a:t>有人见证说，“与他在一起不久，我就想到基督，而不再想慕迪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“慕迪能力的源头，不在他里面，乃在神里面。”他认清这一点，并且时常这样见证，这成了慕迪能力的秘诀。当他在纽约竞赛场领会的时候，他用摩西所见的荆棘异象，来答复这个问题</a:t>
            </a:r>
            <a:r>
              <a:rPr lang="zh-TW" altLang="en-US" dirty="0" smtClean="0"/>
              <a:t>，</a:t>
            </a:r>
            <a:r>
              <a:rPr lang="zh-TW" altLang="en-US" dirty="0"/>
              <a:t>耶和华的使者从荆棘里火焰中向摩西显现（出</a:t>
            </a:r>
            <a:r>
              <a:rPr lang="en-US" altLang="zh-TW" dirty="0"/>
              <a:t>3∶2</a:t>
            </a:r>
            <a:r>
              <a:rPr lang="zh-TW" altLang="en-US" dirty="0"/>
              <a:t>） </a:t>
            </a:r>
            <a:endParaRPr lang="en-US" altLang="zh-TW" dirty="0" smtClean="0"/>
          </a:p>
          <a:p>
            <a:r>
              <a:rPr lang="zh-TW" altLang="en-US" dirty="0" smtClean="0"/>
              <a:t>‘</a:t>
            </a:r>
            <a:r>
              <a:rPr lang="zh-TW" altLang="en-US" dirty="0"/>
              <a:t>神拣选了世上软弱的，叫那强壮的羞愧，</a:t>
            </a:r>
            <a:r>
              <a:rPr lang="en-US" altLang="zh-TW" dirty="0"/>
              <a:t>——</a:t>
            </a:r>
            <a:r>
              <a:rPr lang="zh-TW" altLang="en-US" dirty="0"/>
              <a:t>使一切有血气的在神面前一个也不能自夸’。让我们俯伏在灰尘里，把所有的荣耀归给神！当神在埃及施行拯救的时候，他未曾遣派大军。倘若是我们，就必定遣派大军，或者差遣一个雄辩家！可是神差遣一个避居旷野四十年之久，拙口笨舌的人。神所需要的是软弱！在神的率领下，决不嫌小。神要我们向祂求讨大事。祷告吧，‘哦，神，赐我圣灵！’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529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5346</TotalTime>
  <Words>3325</Words>
  <Application>Microsoft Macintosh PowerPoint</Application>
  <PresentationFormat>On-screen Show (4:3)</PresentationFormat>
  <Paragraphs>161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Wisp</vt:lpstr>
      <vt:lpstr>6/5  马丁 路德          陈蓉 6/12 宋尚节           陈洲 6/19 倪柝声            陈洲 6/26 加尔文            陈蓉 7/3  No Class 7/10 王明道            陈洲 7/17 戴德生           陈洲 7/24 约翰 卫斯理          陈蓉 7/31 No Class          8/7  芬尼 克罗斯比          陈洲 8/14 爱德华兹 &amp; 穆迪        陈洲8/21 本仁 约翰           陈洲 8/28 奥古斯丁          陈洲 </vt:lpstr>
      <vt:lpstr>英國的大復興</vt:lpstr>
      <vt:lpstr>Jonathan Edwards，（1703-1758） 爱德华兹，神學家 ＋牧者</vt:lpstr>
      <vt:lpstr>北美大覺醒運動</vt:lpstr>
      <vt:lpstr>Jonathan Edwards，（1703-1758） 爱德华兹</vt:lpstr>
      <vt:lpstr>我們究竟能否為一個永恆，且全知、全能的神定下祂能施恩典的範圍呢？ </vt:lpstr>
      <vt:lpstr>思想與著述</vt:lpstr>
      <vt:lpstr>Dwight L. Moody (1837-1899)  http://godoor.net/text/history.htm </vt:lpstr>
      <vt:lpstr>复兴</vt:lpstr>
      <vt:lpstr>觀點</vt:lpstr>
      <vt:lpstr>神在祂的圣所作孤儿的父（诗68∶5） </vt:lpstr>
      <vt:lpstr>若有人在基督里，他就是新造的人（林后5∶17）</vt:lpstr>
      <vt:lpstr>带领人脱离今世的黑暗，进入福音的荣光和自由中，这件事是何等的豪富</vt:lpstr>
      <vt:lpstr>以爱为旗在我以上（歌2∶4）</vt:lpstr>
      <vt:lpstr>约翰福音三章十六节</vt:lpstr>
      <vt:lpstr>神在一个完全绝对奉献给祂的人里面，能做什么，要做什么，并要借着他做出什么。</vt:lpstr>
      <vt:lpstr>我的眼睛已经看见你的荣耀</vt:lpstr>
      <vt:lpstr>死阿，你得胜的权势在哪里（林前15∶55）</vt:lpstr>
      <vt:lpstr>使一切有血气的在神面前一个也不能自夸’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Zhou Chen</cp:lastModifiedBy>
  <cp:revision>209</cp:revision>
  <dcterms:created xsi:type="dcterms:W3CDTF">2012-01-18T05:12:53Z</dcterms:created>
  <dcterms:modified xsi:type="dcterms:W3CDTF">2016-08-14T17:21:07Z</dcterms:modified>
</cp:coreProperties>
</file>