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17"/>
  </p:notesMasterIdLst>
  <p:handoutMasterIdLst>
    <p:handoutMasterId r:id="rId18"/>
  </p:handoutMasterIdLst>
  <p:sldIdLst>
    <p:sldId id="269" r:id="rId2"/>
    <p:sldId id="273" r:id="rId3"/>
    <p:sldId id="277" r:id="rId4"/>
    <p:sldId id="278" r:id="rId5"/>
    <p:sldId id="280" r:id="rId6"/>
    <p:sldId id="282" r:id="rId7"/>
    <p:sldId id="279" r:id="rId8"/>
    <p:sldId id="285" r:id="rId9"/>
    <p:sldId id="284" r:id="rId10"/>
    <p:sldId id="283" r:id="rId11"/>
    <p:sldId id="288" r:id="rId12"/>
    <p:sldId id="287" r:id="rId13"/>
    <p:sldId id="286" r:id="rId14"/>
    <p:sldId id="291" r:id="rId15"/>
    <p:sldId id="290"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E3B6405C-6879-0C4A-BA27-2078603982D4}">
          <p14:sldIdLst>
            <p14:sldId id="269"/>
            <p14:sldId id="273"/>
            <p14:sldId id="277"/>
            <p14:sldId id="278"/>
            <p14:sldId id="280"/>
            <p14:sldId id="282"/>
          </p14:sldIdLst>
        </p14:section>
        <p14:section name="1901－1927 生命更新" id="{908C2519-E7D1-CD41-ADA1-4ED122A94E19}">
          <p14:sldIdLst>
            <p14:sldId id="279"/>
            <p14:sldId id="285"/>
            <p14:sldId id="284"/>
          </p14:sldIdLst>
        </p14:section>
        <p14:section name="1928" id="{68D0CA79-DB7D-A241-B31C-B4A820F68C0D}">
          <p14:sldIdLst>
            <p14:sldId id="283"/>
            <p14:sldId id="288"/>
            <p14:sldId id="287"/>
            <p14:sldId id="286"/>
            <p14:sldId id="291"/>
            <p14:sldId id="290"/>
          </p14:sldIdLst>
        </p14:section>
      </p14:sectionLst>
    </p:ex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94" autoAdjust="0"/>
    <p:restoredTop sz="77535" autoAdjust="0"/>
  </p:normalViewPr>
  <p:slideViewPr>
    <p:cSldViewPr>
      <p:cViewPr varScale="1">
        <p:scale>
          <a:sx n="83" d="100"/>
          <a:sy n="83" d="100"/>
        </p:scale>
        <p:origin x="-584" y="-104"/>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handoutMaster" Target="handoutMasters/handoutMaster1.xml"/><Relationship Id="rId19" Type="http://schemas.openxmlformats.org/officeDocument/2006/relationships/printerSettings" Target="printerSettings/printerSettings1.bin"/><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E2FB0DC-1288-1A43-80B1-4CA57A3CF42A}" type="datetimeFigureOut">
              <a:rPr lang="en-US" smtClean="0"/>
              <a:t>7/9/16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8846707-B4C7-F740-8F62-8CA499DD5C75}" type="slidenum">
              <a:rPr lang="en-US" smtClean="0"/>
              <a:t>‹#›</a:t>
            </a:fld>
            <a:endParaRPr lang="en-US"/>
          </a:p>
        </p:txBody>
      </p:sp>
    </p:spTree>
    <p:extLst>
      <p:ext uri="{BB962C8B-B14F-4D97-AF65-F5344CB8AC3E}">
        <p14:creationId xmlns:p14="http://schemas.microsoft.com/office/powerpoint/2010/main" val="140049240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9078747-137A-4C27-9399-7FDF15D737D7}" type="datetimeFigureOut">
              <a:rPr lang="en-US" smtClean="0"/>
              <a:pPr/>
              <a:t>7/9/16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3593356-78E7-42F2-988C-9F74EE78C675}" type="slidenum">
              <a:rPr lang="en-US" smtClean="0"/>
              <a:pPr/>
              <a:t>‹#›</a:t>
            </a:fld>
            <a:endParaRPr lang="en-US"/>
          </a:p>
        </p:txBody>
      </p:sp>
    </p:spTree>
    <p:extLst>
      <p:ext uri="{BB962C8B-B14F-4D97-AF65-F5344CB8AC3E}">
        <p14:creationId xmlns:p14="http://schemas.microsoft.com/office/powerpoint/2010/main" val="271566525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Rot="1" noChangeAspect="1" noChangeArrowheads="1" noTextEdit="1"/>
          </p:cNvSpPr>
          <p:nvPr>
            <p:ph type="sldImg"/>
          </p:nvPr>
        </p:nvSpPr>
        <p:spPr>
          <a:ln/>
        </p:spPr>
      </p:sp>
      <p:sp>
        <p:nvSpPr>
          <p:cNvPr id="26627" name="Rectangle 3"/>
          <p:cNvSpPr>
            <a:spLocks noGrp="1" noChangeArrowheads="1"/>
          </p:cNvSpPr>
          <p:nvPr>
            <p:ph type="body" idx="1"/>
          </p:nvPr>
        </p:nvSpPr>
        <p:spPr>
          <a:noFill/>
          <a:ln/>
        </p:spPr>
        <p:txBody>
          <a:bodyPr/>
          <a:lstStyle/>
          <a:p>
            <a:endParaRPr lang="zh-CN" altLang="en-US" dirty="0" smtClean="0">
              <a:latin typeface="Arial" pitchFamily="34" charset="0"/>
            </a:endParaRPr>
          </a:p>
        </p:txBody>
      </p:sp>
    </p:spTree>
    <p:extLst>
      <p:ext uri="{BB962C8B-B14F-4D97-AF65-F5344CB8AC3E}">
        <p14:creationId xmlns:p14="http://schemas.microsoft.com/office/powerpoint/2010/main" val="28670778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dirty="0" smtClean="0"/>
              <a:t>按他旨意被召的人。</a:t>
            </a:r>
            <a:r>
              <a:rPr lang="en-US" altLang="zh-CN" dirty="0" smtClean="0"/>
              <a:t> </a:t>
            </a:r>
            <a:r>
              <a:rPr lang="zh-CN" altLang="en-US" dirty="0" smtClean="0"/>
              <a:t>罗</a:t>
            </a:r>
            <a:r>
              <a:rPr lang="en-US" altLang="zh-CN" dirty="0" smtClean="0"/>
              <a:t>8:28</a:t>
            </a:r>
            <a:r>
              <a:rPr lang="zh-CN" altLang="en-US" dirty="0" smtClean="0"/>
              <a:t>，</a:t>
            </a:r>
            <a:r>
              <a:rPr lang="en-US" altLang="zh-CN" dirty="0" smtClean="0"/>
              <a:t> </a:t>
            </a:r>
            <a:r>
              <a:rPr lang="zh-CN" altLang="en-US" dirty="0" smtClean="0"/>
              <a:t>叫爱神的人得益处</a:t>
            </a:r>
            <a:endParaRPr lang="en-US" dirty="0"/>
          </a:p>
        </p:txBody>
      </p:sp>
      <p:sp>
        <p:nvSpPr>
          <p:cNvPr id="4" name="Slide Number Placeholder 3"/>
          <p:cNvSpPr>
            <a:spLocks noGrp="1"/>
          </p:cNvSpPr>
          <p:nvPr>
            <p:ph type="sldNum" sz="quarter" idx="10"/>
          </p:nvPr>
        </p:nvSpPr>
        <p:spPr/>
        <p:txBody>
          <a:bodyPr/>
          <a:lstStyle/>
          <a:p>
            <a:fld id="{C3593356-78E7-42F2-988C-9F74EE78C675}" type="slidenum">
              <a:rPr lang="en-US" smtClean="0"/>
              <a:pPr/>
              <a:t>2</a:t>
            </a:fld>
            <a:endParaRPr lang="en-US"/>
          </a:p>
        </p:txBody>
      </p:sp>
    </p:spTree>
    <p:extLst>
      <p:ext uri="{BB962C8B-B14F-4D97-AF65-F5344CB8AC3E}">
        <p14:creationId xmlns:p14="http://schemas.microsoft.com/office/powerpoint/2010/main" val="12502688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zh-TW" altLang="en-US" sz="1000" kern="1200" dirty="0" smtClean="0">
                <a:solidFill>
                  <a:schemeClr val="tx1"/>
                </a:solidFill>
                <a:latin typeface="+mn-lt"/>
                <a:ea typeface="+mn-ea"/>
                <a:cs typeface="+mn-cs"/>
              </a:rPr>
              <a:t>一次，我问他说：</a:t>
            </a:r>
            <a:r>
              <a:rPr lang="en-US" altLang="zh-TW" sz="1000" kern="1200" dirty="0" smtClean="0">
                <a:solidFill>
                  <a:schemeClr val="tx1"/>
                </a:solidFill>
                <a:latin typeface="+mn-lt"/>
                <a:ea typeface="+mn-ea"/>
                <a:cs typeface="+mn-cs"/>
              </a:rPr>
              <a:t>"</a:t>
            </a:r>
            <a:r>
              <a:rPr lang="zh-TW" altLang="en-US" sz="1000" kern="1200" dirty="0" smtClean="0">
                <a:solidFill>
                  <a:schemeClr val="tx1"/>
                </a:solidFill>
                <a:latin typeface="+mn-lt"/>
                <a:ea typeface="+mn-ea"/>
                <a:cs typeface="+mn-cs"/>
              </a:rPr>
              <a:t>有人告诉我说：他到你的屋子里去你，你驱逐他出去，你为什么这样作呢？</a:t>
            </a:r>
            <a:r>
              <a:rPr lang="en-US" altLang="zh-TW" sz="1000" kern="1200" dirty="0" smtClean="0">
                <a:solidFill>
                  <a:schemeClr val="tx1"/>
                </a:solidFill>
                <a:latin typeface="+mn-lt"/>
                <a:ea typeface="+mn-ea"/>
                <a:cs typeface="+mn-cs"/>
              </a:rPr>
              <a:t>"</a:t>
            </a:r>
            <a:r>
              <a:rPr lang="zh-TW" altLang="en-US" sz="1000" kern="1200" dirty="0" smtClean="0">
                <a:solidFill>
                  <a:schemeClr val="tx1"/>
                </a:solidFill>
                <a:latin typeface="+mn-lt"/>
                <a:ea typeface="+mn-ea"/>
                <a:cs typeface="+mn-cs"/>
              </a:rPr>
              <a:t>他回答我说：</a:t>
            </a:r>
            <a:r>
              <a:rPr lang="en-US" altLang="zh-TW" sz="1000" kern="1200" dirty="0" smtClean="0">
                <a:solidFill>
                  <a:schemeClr val="tx1"/>
                </a:solidFill>
                <a:latin typeface="+mn-lt"/>
                <a:ea typeface="+mn-ea"/>
                <a:cs typeface="+mn-cs"/>
              </a:rPr>
              <a:t>"</a:t>
            </a:r>
            <a:r>
              <a:rPr lang="zh-TW" altLang="en-US" sz="1000" kern="1200" dirty="0" smtClean="0">
                <a:solidFill>
                  <a:schemeClr val="tx1"/>
                </a:solidFill>
                <a:latin typeface="+mn-lt"/>
                <a:ea typeface="+mn-ea"/>
                <a:cs typeface="+mn-cs"/>
              </a:rPr>
              <a:t>我要祈祷，我要看圣经，我没有暇时同他说话，所以我叫他出去。</a:t>
            </a:r>
            <a:r>
              <a:rPr lang="en-US" altLang="zh-TW" sz="1000" kern="1200" dirty="0" smtClean="0">
                <a:solidFill>
                  <a:schemeClr val="tx1"/>
                </a:solidFill>
                <a:latin typeface="+mn-lt"/>
                <a:ea typeface="+mn-ea"/>
                <a:cs typeface="+mn-cs"/>
              </a:rPr>
              <a:t>"</a:t>
            </a:r>
            <a:r>
              <a:rPr lang="zh-TW" altLang="en-US" sz="1000" kern="1200" dirty="0" smtClean="0">
                <a:solidFill>
                  <a:schemeClr val="tx1"/>
                </a:solidFill>
                <a:latin typeface="+mn-lt"/>
                <a:ea typeface="+mn-ea"/>
                <a:cs typeface="+mn-cs"/>
              </a:rPr>
              <a:t>我对他说：</a:t>
            </a:r>
            <a:r>
              <a:rPr lang="en-US" altLang="zh-TW" sz="1000" kern="1200" dirty="0" smtClean="0">
                <a:solidFill>
                  <a:schemeClr val="tx1"/>
                </a:solidFill>
                <a:latin typeface="+mn-lt"/>
                <a:ea typeface="+mn-ea"/>
                <a:cs typeface="+mn-cs"/>
              </a:rPr>
              <a:t>"</a:t>
            </a:r>
            <a:r>
              <a:rPr lang="zh-TW" altLang="en-US" sz="1000" kern="1200" dirty="0" smtClean="0">
                <a:solidFill>
                  <a:schemeClr val="tx1"/>
                </a:solidFill>
                <a:latin typeface="+mn-lt"/>
                <a:ea typeface="+mn-ea"/>
                <a:cs typeface="+mn-cs"/>
              </a:rPr>
              <a:t>你祈祷读经不是为帮助人么？如今有人来向你求帮助，你倒叫他出去，这不违反你的初衷么？纵使你现在在急需安静祈祷读经，实在不能同人谈话，也当委婉向他说明理由，请他改日再来才对，怎么可以驱逐他出去呢？</a:t>
            </a:r>
            <a:r>
              <a:rPr lang="en-US" altLang="zh-TW" sz="1000" kern="1200" dirty="0" smtClean="0">
                <a:solidFill>
                  <a:schemeClr val="tx1"/>
                </a:solidFill>
                <a:latin typeface="+mn-lt"/>
                <a:ea typeface="+mn-ea"/>
                <a:cs typeface="+mn-cs"/>
              </a:rPr>
              <a:t>"</a:t>
            </a:r>
            <a:r>
              <a:rPr lang="zh-TW" altLang="en-US" sz="1000" kern="1200" dirty="0" smtClean="0">
                <a:solidFill>
                  <a:schemeClr val="tx1"/>
                </a:solidFill>
                <a:latin typeface="+mn-lt"/>
                <a:ea typeface="+mn-ea"/>
                <a:cs typeface="+mn-cs"/>
              </a:rPr>
              <a:t>他回答说：</a:t>
            </a:r>
            <a:r>
              <a:rPr lang="en-US" altLang="zh-TW" sz="1000" kern="1200" dirty="0" smtClean="0">
                <a:solidFill>
                  <a:schemeClr val="tx1"/>
                </a:solidFill>
                <a:latin typeface="+mn-lt"/>
                <a:ea typeface="+mn-ea"/>
                <a:cs typeface="+mn-cs"/>
              </a:rPr>
              <a:t>"</a:t>
            </a:r>
            <a:r>
              <a:rPr lang="zh-TW" altLang="en-US" sz="1000" kern="1200" dirty="0" smtClean="0">
                <a:solidFill>
                  <a:schemeClr val="tx1"/>
                </a:solidFill>
                <a:latin typeface="+mn-lt"/>
                <a:ea typeface="+mn-ea"/>
                <a:cs typeface="+mn-cs"/>
              </a:rPr>
              <a:t>我不会那说。</a:t>
            </a:r>
            <a:r>
              <a:rPr lang="en-US" altLang="zh-TW" sz="1000" kern="1200" dirty="0" smtClean="0">
                <a:solidFill>
                  <a:schemeClr val="tx1"/>
                </a:solidFill>
                <a:latin typeface="+mn-lt"/>
                <a:ea typeface="+mn-ea"/>
                <a:cs typeface="+mn-cs"/>
              </a:rPr>
              <a:t>"</a:t>
            </a:r>
            <a:r>
              <a:rPr lang="zh-TW" altLang="en-US" sz="1000" kern="1200" dirty="0" smtClean="0">
                <a:solidFill>
                  <a:schemeClr val="tx1"/>
                </a:solidFill>
                <a:latin typeface="+mn-lt"/>
                <a:ea typeface="+mn-ea"/>
                <a:cs typeface="+mn-cs"/>
              </a:rPr>
              <a:t>我对他说：</a:t>
            </a:r>
            <a:r>
              <a:rPr lang="en-US" altLang="zh-TW" sz="1000" kern="1200" dirty="0" smtClean="0">
                <a:solidFill>
                  <a:schemeClr val="tx1"/>
                </a:solidFill>
                <a:latin typeface="+mn-lt"/>
                <a:ea typeface="+mn-ea"/>
                <a:cs typeface="+mn-cs"/>
              </a:rPr>
              <a:t>"</a:t>
            </a:r>
            <a:r>
              <a:rPr lang="zh-TW" altLang="en-US" sz="1000" kern="1200" dirty="0" smtClean="0">
                <a:solidFill>
                  <a:schemeClr val="tx1"/>
                </a:solidFill>
                <a:latin typeface="+mn-lt"/>
                <a:ea typeface="+mn-ea"/>
                <a:cs typeface="+mn-cs"/>
              </a:rPr>
              <a:t>让我告诉你怎样说。</a:t>
            </a:r>
            <a:r>
              <a:rPr lang="en-US" altLang="zh-TW" sz="1000" kern="1200" dirty="0" smtClean="0">
                <a:solidFill>
                  <a:schemeClr val="tx1"/>
                </a:solidFill>
                <a:latin typeface="+mn-lt"/>
                <a:ea typeface="+mn-ea"/>
                <a:cs typeface="+mn-cs"/>
              </a:rPr>
              <a:t>"</a:t>
            </a:r>
            <a:r>
              <a:rPr lang="zh-TW" altLang="en-US" sz="1000" kern="1200" dirty="0" smtClean="0">
                <a:solidFill>
                  <a:schemeClr val="tx1"/>
                </a:solidFill>
                <a:latin typeface="+mn-lt"/>
                <a:ea typeface="+mn-ea"/>
                <a:cs typeface="+mn-cs"/>
              </a:rPr>
              <a:t>他笑了，我也笑了。我又向他说，</a:t>
            </a:r>
            <a:r>
              <a:rPr lang="en-US" altLang="zh-TW" sz="1000" kern="1200" dirty="0" smtClean="0">
                <a:solidFill>
                  <a:schemeClr val="tx1"/>
                </a:solidFill>
                <a:latin typeface="+mn-lt"/>
                <a:ea typeface="+mn-ea"/>
                <a:cs typeface="+mn-cs"/>
              </a:rPr>
              <a:t>"</a:t>
            </a:r>
            <a:r>
              <a:rPr lang="zh-TW" altLang="en-US" sz="1000" kern="1200" dirty="0" smtClean="0">
                <a:solidFill>
                  <a:schemeClr val="tx1"/>
                </a:solidFill>
                <a:latin typeface="+mn-lt"/>
                <a:ea typeface="+mn-ea"/>
                <a:cs typeface="+mn-cs"/>
              </a:rPr>
              <a:t>别人给你写信，你回信不回呢？比如有的教会写信请你领会，你能去或不能去，你怎样回复呢？</a:t>
            </a:r>
            <a:r>
              <a:rPr lang="en-US" altLang="zh-TW" sz="1000" kern="1200" dirty="0" smtClean="0">
                <a:solidFill>
                  <a:schemeClr val="tx1"/>
                </a:solidFill>
                <a:latin typeface="+mn-lt"/>
                <a:ea typeface="+mn-ea"/>
                <a:cs typeface="+mn-cs"/>
              </a:rPr>
              <a:t>"</a:t>
            </a:r>
            <a:r>
              <a:rPr lang="zh-TW" altLang="en-US" sz="1000" kern="1200" dirty="0" smtClean="0">
                <a:solidFill>
                  <a:schemeClr val="tx1"/>
                </a:solidFill>
                <a:latin typeface="+mn-lt"/>
                <a:ea typeface="+mn-ea"/>
                <a:cs typeface="+mn-cs"/>
              </a:rPr>
              <a:t>他说，</a:t>
            </a:r>
            <a:r>
              <a:rPr lang="en-US" altLang="zh-TW" sz="1000" kern="1200" dirty="0" smtClean="0">
                <a:solidFill>
                  <a:schemeClr val="tx1"/>
                </a:solidFill>
                <a:latin typeface="+mn-lt"/>
                <a:ea typeface="+mn-ea"/>
                <a:cs typeface="+mn-cs"/>
              </a:rPr>
              <a:t>"</a:t>
            </a:r>
            <a:r>
              <a:rPr lang="zh-TW" altLang="en-US" sz="1000" kern="1200" dirty="0" smtClean="0">
                <a:solidFill>
                  <a:schemeClr val="tx1"/>
                </a:solidFill>
                <a:latin typeface="+mn-lt"/>
                <a:ea typeface="+mn-ea"/>
                <a:cs typeface="+mn-cs"/>
              </a:rPr>
              <a:t>我若能去，就写信告诉他们几时去，若不能去，就不写回信了。他们得不着我的信，自然知道我不去了。何必再写信呢？</a:t>
            </a:r>
            <a:r>
              <a:rPr lang="en-US" altLang="zh-TW" sz="1000" kern="1200" dirty="0" smtClean="0">
                <a:solidFill>
                  <a:schemeClr val="tx1"/>
                </a:solidFill>
                <a:latin typeface="+mn-lt"/>
                <a:ea typeface="+mn-ea"/>
                <a:cs typeface="+mn-cs"/>
              </a:rPr>
              <a:t>"</a:t>
            </a:r>
            <a:r>
              <a:rPr lang="zh-TW" altLang="en-US" sz="1000" kern="1200" dirty="0" smtClean="0">
                <a:solidFill>
                  <a:schemeClr val="tx1"/>
                </a:solidFill>
                <a:latin typeface="+mn-lt"/>
                <a:ea typeface="+mn-ea"/>
                <a:cs typeface="+mn-cs"/>
              </a:rPr>
              <a:t>我告诉他说，</a:t>
            </a:r>
            <a:r>
              <a:rPr lang="en-US" altLang="zh-TW" sz="1000" kern="1200" dirty="0" smtClean="0">
                <a:solidFill>
                  <a:schemeClr val="tx1"/>
                </a:solidFill>
                <a:latin typeface="+mn-lt"/>
                <a:ea typeface="+mn-ea"/>
                <a:cs typeface="+mn-cs"/>
              </a:rPr>
              <a:t>"</a:t>
            </a:r>
            <a:r>
              <a:rPr lang="zh-TW" altLang="en-US" sz="1000" kern="1200" dirty="0" smtClean="0">
                <a:solidFill>
                  <a:schemeClr val="tx1"/>
                </a:solidFill>
                <a:latin typeface="+mn-lt"/>
                <a:ea typeface="+mn-ea"/>
                <a:cs typeface="+mn-cs"/>
              </a:rPr>
              <a:t>别人既给你写信，你无论能不能去，都应当给人一个回答，不应当使别人望眼欲穿的长久等候着。</a:t>
            </a:r>
            <a:r>
              <a:rPr lang="en-US" altLang="zh-TW" sz="1000" kern="1200" dirty="0" smtClean="0">
                <a:solidFill>
                  <a:schemeClr val="tx1"/>
                </a:solidFill>
                <a:latin typeface="+mn-lt"/>
                <a:ea typeface="+mn-ea"/>
                <a:cs typeface="+mn-cs"/>
              </a:rPr>
              <a:t>"</a:t>
            </a:r>
            <a:r>
              <a:rPr lang="zh-TW" altLang="en-US" sz="1000" kern="1200" dirty="0" smtClean="0">
                <a:solidFill>
                  <a:schemeClr val="tx1"/>
                </a:solidFill>
                <a:latin typeface="+mn-lt"/>
                <a:ea typeface="+mn-ea"/>
                <a:cs typeface="+mn-cs"/>
              </a:rPr>
              <a:t>他对我说：</a:t>
            </a:r>
            <a:r>
              <a:rPr lang="en-US" altLang="zh-TW" sz="1000" kern="1200" dirty="0" smtClean="0">
                <a:solidFill>
                  <a:schemeClr val="tx1"/>
                </a:solidFill>
                <a:latin typeface="+mn-lt"/>
                <a:ea typeface="+mn-ea"/>
                <a:cs typeface="+mn-cs"/>
              </a:rPr>
              <a:t>"</a:t>
            </a:r>
            <a:r>
              <a:rPr lang="zh-TW" altLang="en-US" sz="1000" kern="1200" dirty="0" smtClean="0">
                <a:solidFill>
                  <a:schemeClr val="tx1"/>
                </a:solidFill>
                <a:latin typeface="+mn-lt"/>
                <a:ea typeface="+mn-ea"/>
                <a:cs typeface="+mn-cs"/>
              </a:rPr>
              <a:t>没有工夫写那么些信。</a:t>
            </a:r>
            <a:r>
              <a:rPr lang="en-US" altLang="zh-TW" sz="1000" kern="1200" dirty="0" smtClean="0">
                <a:solidFill>
                  <a:schemeClr val="tx1"/>
                </a:solidFill>
                <a:latin typeface="+mn-lt"/>
                <a:ea typeface="+mn-ea"/>
                <a:cs typeface="+mn-cs"/>
              </a:rPr>
              <a:t>"</a:t>
            </a:r>
            <a:r>
              <a:rPr lang="zh-TW" altLang="en-US" sz="1000" kern="1200" dirty="0" smtClean="0">
                <a:solidFill>
                  <a:schemeClr val="tx1"/>
                </a:solidFill>
                <a:latin typeface="+mn-lt"/>
                <a:ea typeface="+mn-ea"/>
                <a:cs typeface="+mn-cs"/>
              </a:rPr>
              <a:t>我说，</a:t>
            </a:r>
            <a:r>
              <a:rPr lang="en-US" altLang="zh-TW" sz="1000" kern="1200" dirty="0" smtClean="0">
                <a:solidFill>
                  <a:schemeClr val="tx1"/>
                </a:solidFill>
                <a:latin typeface="+mn-lt"/>
                <a:ea typeface="+mn-ea"/>
                <a:cs typeface="+mn-cs"/>
              </a:rPr>
              <a:t>"</a:t>
            </a:r>
            <a:r>
              <a:rPr lang="zh-TW" altLang="en-US" sz="1000" kern="1200" dirty="0" smtClean="0">
                <a:solidFill>
                  <a:schemeClr val="tx1"/>
                </a:solidFill>
                <a:latin typeface="+mn-lt"/>
                <a:ea typeface="+mn-ea"/>
                <a:cs typeface="+mn-cs"/>
              </a:rPr>
              <a:t>你没有工夫也必须写。你自己实在不能，也当托别人替你写。</a:t>
            </a:r>
            <a:r>
              <a:rPr lang="en-US" altLang="zh-TW" sz="1000" kern="1200" dirty="0" smtClean="0">
                <a:solidFill>
                  <a:schemeClr val="tx1"/>
                </a:solidFill>
                <a:latin typeface="+mn-lt"/>
                <a:ea typeface="+mn-ea"/>
                <a:cs typeface="+mn-cs"/>
              </a:rPr>
              <a:t>"</a:t>
            </a:r>
            <a:r>
              <a:rPr lang="zh-TW" altLang="en-US" sz="1000" kern="1200" dirty="0" smtClean="0">
                <a:solidFill>
                  <a:schemeClr val="tx1"/>
                </a:solidFill>
                <a:latin typeface="+mn-lt"/>
                <a:ea typeface="+mn-ea"/>
                <a:cs typeface="+mn-cs"/>
              </a:rPr>
              <a:t>末后他接受我的劝告。我又向他说，</a:t>
            </a:r>
            <a:r>
              <a:rPr lang="en-US" altLang="zh-TW" sz="1000" kern="1200" dirty="0" smtClean="0">
                <a:solidFill>
                  <a:schemeClr val="tx1"/>
                </a:solidFill>
                <a:latin typeface="+mn-lt"/>
                <a:ea typeface="+mn-ea"/>
                <a:cs typeface="+mn-cs"/>
              </a:rPr>
              <a:t>"</a:t>
            </a:r>
            <a:r>
              <a:rPr lang="zh-TW" altLang="en-US" sz="1000" kern="1200" dirty="0" smtClean="0">
                <a:solidFill>
                  <a:schemeClr val="tx1"/>
                </a:solidFill>
                <a:latin typeface="+mn-lt"/>
                <a:ea typeface="+mn-ea"/>
                <a:cs typeface="+mn-cs"/>
              </a:rPr>
              <a:t>有人请你吃饭或送给你礼物，你道谢不道谢呢？</a:t>
            </a:r>
            <a:r>
              <a:rPr lang="en-US" altLang="zh-TW" sz="1000" kern="1200" dirty="0" smtClean="0">
                <a:solidFill>
                  <a:schemeClr val="tx1"/>
                </a:solidFill>
                <a:latin typeface="+mn-lt"/>
                <a:ea typeface="+mn-ea"/>
                <a:cs typeface="+mn-cs"/>
              </a:rPr>
              <a:t>"</a:t>
            </a:r>
            <a:r>
              <a:rPr lang="zh-TW" altLang="en-US" sz="1000" kern="1200" dirty="0" smtClean="0">
                <a:solidFill>
                  <a:schemeClr val="tx1"/>
                </a:solidFill>
                <a:latin typeface="+mn-lt"/>
                <a:ea typeface="+mn-ea"/>
                <a:cs typeface="+mn-cs"/>
              </a:rPr>
              <a:t>他回答说，</a:t>
            </a:r>
            <a:r>
              <a:rPr lang="en-US" altLang="zh-TW" sz="1000" kern="1200" dirty="0" smtClean="0">
                <a:solidFill>
                  <a:schemeClr val="tx1"/>
                </a:solidFill>
                <a:latin typeface="+mn-lt"/>
                <a:ea typeface="+mn-ea"/>
                <a:cs typeface="+mn-cs"/>
              </a:rPr>
              <a:t>"</a:t>
            </a:r>
            <a:r>
              <a:rPr lang="zh-TW" altLang="en-US" sz="1000" kern="1200" dirty="0" smtClean="0">
                <a:solidFill>
                  <a:schemeClr val="tx1"/>
                </a:solidFill>
                <a:latin typeface="+mn-lt"/>
                <a:ea typeface="+mn-ea"/>
                <a:cs typeface="+mn-cs"/>
              </a:rPr>
              <a:t>我谢谢主，我不谢谢人。</a:t>
            </a:r>
            <a:r>
              <a:rPr lang="en-US" altLang="zh-TW" sz="1000" kern="1200" dirty="0" smtClean="0">
                <a:solidFill>
                  <a:schemeClr val="tx1"/>
                </a:solidFill>
                <a:latin typeface="+mn-lt"/>
                <a:ea typeface="+mn-ea"/>
                <a:cs typeface="+mn-cs"/>
              </a:rPr>
              <a:t>"</a:t>
            </a:r>
            <a:r>
              <a:rPr lang="zh-TW" altLang="en-US" sz="1000" kern="1200" dirty="0" smtClean="0">
                <a:solidFill>
                  <a:schemeClr val="tx1"/>
                </a:solidFill>
                <a:latin typeface="+mn-lt"/>
                <a:ea typeface="+mn-ea"/>
                <a:cs typeface="+mn-cs"/>
              </a:rPr>
              <a:t>我当时告诉他说那是不对，谢谢主固然要紧，谢谢人也是不可缺的。我告诉他急需好好读一读信徒处世常识。他回答说，</a:t>
            </a:r>
            <a:r>
              <a:rPr lang="en-US" altLang="zh-TW" sz="1000" kern="1200" dirty="0" smtClean="0">
                <a:solidFill>
                  <a:schemeClr val="tx1"/>
                </a:solidFill>
                <a:latin typeface="+mn-lt"/>
                <a:ea typeface="+mn-ea"/>
                <a:cs typeface="+mn-cs"/>
              </a:rPr>
              <a:t>"</a:t>
            </a:r>
            <a:r>
              <a:rPr lang="zh-TW" altLang="en-US" sz="1000" kern="1200" dirty="0" smtClean="0">
                <a:solidFill>
                  <a:schemeClr val="tx1"/>
                </a:solidFill>
                <a:latin typeface="+mn-lt"/>
                <a:ea typeface="+mn-ea"/>
                <a:cs typeface="+mn-cs"/>
              </a:rPr>
              <a:t>你所写的书我都喜欢读，就怕读那本信徒处世常识</a:t>
            </a:r>
            <a:r>
              <a:rPr lang="en-US" altLang="zh-TW" sz="1000" kern="1200" dirty="0" smtClean="0">
                <a:solidFill>
                  <a:schemeClr val="tx1"/>
                </a:solidFill>
                <a:latin typeface="+mn-lt"/>
                <a:ea typeface="+mn-ea"/>
                <a:cs typeface="+mn-cs"/>
              </a:rPr>
              <a:t>"</a:t>
            </a:r>
            <a:r>
              <a:rPr lang="zh-TW" altLang="en-US" sz="1000" kern="1200" dirty="0" smtClean="0">
                <a:solidFill>
                  <a:schemeClr val="tx1"/>
                </a:solidFill>
                <a:latin typeface="+mn-lt"/>
                <a:ea typeface="+mn-ea"/>
                <a:cs typeface="+mn-cs"/>
              </a:rPr>
              <a:t>我说，</a:t>
            </a:r>
            <a:r>
              <a:rPr lang="en-US" altLang="zh-TW" sz="1000" kern="1200" dirty="0" smtClean="0">
                <a:solidFill>
                  <a:schemeClr val="tx1"/>
                </a:solidFill>
                <a:latin typeface="+mn-lt"/>
                <a:ea typeface="+mn-ea"/>
                <a:cs typeface="+mn-cs"/>
              </a:rPr>
              <a:t>"</a:t>
            </a:r>
            <a:r>
              <a:rPr lang="zh-TW" altLang="en-US" sz="1000" kern="1200" dirty="0" smtClean="0">
                <a:solidFill>
                  <a:schemeClr val="tx1"/>
                </a:solidFill>
                <a:latin typeface="+mn-lt"/>
                <a:ea typeface="+mn-ea"/>
                <a:cs typeface="+mn-cs"/>
              </a:rPr>
              <a:t>你最需要学习如何处世。你虽然怕读，也必须读，我要强迫读这本书。我下次来看你，就为你带一本来。你必须应许我好好用心去读。</a:t>
            </a:r>
            <a:r>
              <a:rPr lang="en-US" altLang="zh-TW" sz="1000" kern="1200" dirty="0" smtClean="0">
                <a:solidFill>
                  <a:schemeClr val="tx1"/>
                </a:solidFill>
                <a:latin typeface="+mn-lt"/>
                <a:ea typeface="+mn-ea"/>
                <a:cs typeface="+mn-cs"/>
              </a:rPr>
              <a:t>"</a:t>
            </a:r>
            <a:r>
              <a:rPr lang="zh-TW" altLang="en-US" sz="1000" kern="1200" dirty="0" smtClean="0">
                <a:solidFill>
                  <a:schemeClr val="tx1"/>
                </a:solidFill>
                <a:latin typeface="+mn-lt"/>
                <a:ea typeface="+mn-ea"/>
                <a:cs typeface="+mn-cs"/>
              </a:rPr>
              <a:t>他向我作出小孩子的笑脸来，表示我是在难为他。我们两个人笑了好久。最后他点头应许了。第二次我来看他便给他带一本来。他也履行了他的应许。虽然我没有再问他有没有好好用心读这本书，但事实告诉我说他确是好好的读过。因为第二年我到香山去看他的时候，他已经会见人鞠躬行礼，会出来迎接人，会起立让坐，会向人道谢，当客人告辞的时候还送到大门外，向人说再见。这些都是他向来不作也不会作的。他一见着我就操着那福建音的国语笑着说</a:t>
            </a:r>
            <a:r>
              <a:rPr lang="en-US" altLang="zh-TW" sz="1000" kern="1200" dirty="0" smtClean="0">
                <a:solidFill>
                  <a:schemeClr val="tx1"/>
                </a:solidFill>
                <a:latin typeface="+mn-lt"/>
                <a:ea typeface="+mn-ea"/>
                <a:cs typeface="+mn-cs"/>
              </a:rPr>
              <a:t>"</a:t>
            </a:r>
            <a:r>
              <a:rPr lang="zh-TW" altLang="en-US" sz="1000" kern="1200" dirty="0" smtClean="0">
                <a:solidFill>
                  <a:schemeClr val="tx1"/>
                </a:solidFill>
                <a:latin typeface="+mn-lt"/>
                <a:ea typeface="+mn-ea"/>
                <a:cs typeface="+mn-cs"/>
              </a:rPr>
              <a:t>处世常识</a:t>
            </a:r>
            <a:r>
              <a:rPr lang="en-US" altLang="zh-TW" sz="1000" kern="1200" dirty="0" smtClean="0">
                <a:solidFill>
                  <a:schemeClr val="tx1"/>
                </a:solidFill>
                <a:latin typeface="+mn-lt"/>
                <a:ea typeface="+mn-ea"/>
                <a:cs typeface="+mn-cs"/>
              </a:rPr>
              <a:t>"</a:t>
            </a:r>
            <a:r>
              <a:rPr lang="zh-TW" altLang="en-US" sz="1000" kern="1200" dirty="0" smtClean="0">
                <a:solidFill>
                  <a:schemeClr val="tx1"/>
                </a:solidFill>
                <a:latin typeface="+mn-lt"/>
                <a:ea typeface="+mn-ea"/>
                <a:cs typeface="+mn-cs"/>
              </a:rPr>
              <a:t>。意思是</a:t>
            </a:r>
            <a:r>
              <a:rPr lang="en-US" altLang="zh-TW" sz="1000" kern="1200" dirty="0" smtClean="0">
                <a:solidFill>
                  <a:schemeClr val="tx1"/>
                </a:solidFill>
                <a:latin typeface="+mn-lt"/>
                <a:ea typeface="+mn-ea"/>
                <a:cs typeface="+mn-cs"/>
              </a:rPr>
              <a:t>"</a:t>
            </a:r>
            <a:r>
              <a:rPr lang="zh-TW" altLang="en-US" sz="1000" kern="1200" dirty="0" smtClean="0">
                <a:solidFill>
                  <a:schemeClr val="tx1"/>
                </a:solidFill>
                <a:latin typeface="+mn-lt"/>
                <a:ea typeface="+mn-ea"/>
                <a:cs typeface="+mn-cs"/>
              </a:rPr>
              <a:t>我已经学了处世常识</a:t>
            </a:r>
            <a:r>
              <a:rPr lang="en-US" altLang="zh-TW" sz="1000" kern="1200" dirty="0" smtClean="0">
                <a:solidFill>
                  <a:schemeClr val="tx1"/>
                </a:solidFill>
                <a:latin typeface="+mn-lt"/>
                <a:ea typeface="+mn-ea"/>
                <a:cs typeface="+mn-cs"/>
              </a:rPr>
              <a:t>"</a:t>
            </a:r>
            <a:r>
              <a:rPr lang="zh-TW" altLang="en-US" sz="1000" kern="1200" dirty="0" smtClean="0">
                <a:solidFill>
                  <a:schemeClr val="tx1"/>
                </a:solidFill>
                <a:latin typeface="+mn-lt"/>
                <a:ea typeface="+mn-ea"/>
                <a:cs typeface="+mn-cs"/>
              </a:rPr>
              <a:t>。这句话他对我说了好多次。看他那种样子完全象一个几岁的孩子，天真烂漫，毫无矫饰。有些人因为他待人那样轻慢，那样没有礼貌，便以为他是骄傲。其实他真是一点也不骄傲，他只是太任性太拙于处世而已。</a:t>
            </a:r>
            <a:endParaRPr lang="en-US" sz="1000" dirty="0"/>
          </a:p>
        </p:txBody>
      </p:sp>
      <p:sp>
        <p:nvSpPr>
          <p:cNvPr id="4" name="Slide Number Placeholder 3"/>
          <p:cNvSpPr>
            <a:spLocks noGrp="1"/>
          </p:cNvSpPr>
          <p:nvPr>
            <p:ph type="sldNum" sz="quarter" idx="10"/>
          </p:nvPr>
        </p:nvSpPr>
        <p:spPr/>
        <p:txBody>
          <a:bodyPr/>
          <a:lstStyle/>
          <a:p>
            <a:fld id="{C3593356-78E7-42F2-988C-9F74EE78C675}" type="slidenum">
              <a:rPr lang="en-US" smtClean="0"/>
              <a:pPr/>
              <a:t>3</a:t>
            </a:fld>
            <a:endParaRPr lang="en-US"/>
          </a:p>
        </p:txBody>
      </p:sp>
    </p:spTree>
    <p:extLst>
      <p:ext uri="{BB962C8B-B14F-4D97-AF65-F5344CB8AC3E}">
        <p14:creationId xmlns:p14="http://schemas.microsoft.com/office/powerpoint/2010/main" val="3124867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apostolic evangelist</a:t>
            </a:r>
            <a:r>
              <a:rPr lang="zh-CN" altLang="en-US" sz="1200" kern="1200" dirty="0" smtClean="0">
                <a:solidFill>
                  <a:schemeClr val="tx1"/>
                </a:solidFill>
                <a:latin typeface="+mn-lt"/>
                <a:ea typeface="+mn-ea"/>
                <a:cs typeface="+mn-cs"/>
              </a:rPr>
              <a:t>，</a:t>
            </a:r>
            <a:r>
              <a:rPr lang="zh-TW" altLang="en-US" sz="1200" kern="1200" dirty="0" smtClean="0">
                <a:solidFill>
                  <a:schemeClr val="tx1"/>
                </a:solidFill>
                <a:latin typeface="+mn-lt"/>
                <a:ea typeface="+mn-ea"/>
                <a:cs typeface="+mn-cs"/>
              </a:rPr>
              <a:t>使徒传道</a:t>
            </a:r>
            <a:endParaRPr lang="en-US" altLang="zh-TW" sz="1200" kern="1200" dirty="0" smtClean="0">
              <a:solidFill>
                <a:schemeClr val="tx1"/>
              </a:solidFill>
              <a:latin typeface="+mn-lt"/>
              <a:ea typeface="+mn-ea"/>
              <a:cs typeface="+mn-cs"/>
            </a:endParaRPr>
          </a:p>
          <a:p>
            <a:r>
              <a:rPr lang="zh-TW" altLang="en-US" sz="1200" dirty="0" smtClean="0"/>
              <a:t>在教会今天，你可以找到那些呼应亚哈王的话的每一个角落</a:t>
            </a:r>
            <a:r>
              <a:rPr lang="en-US" altLang="zh-TW" sz="1200" dirty="0" smtClean="0"/>
              <a:t>- “</a:t>
            </a:r>
            <a:r>
              <a:rPr lang="zh-TW" altLang="en-US" sz="1200" dirty="0" smtClean="0"/>
              <a:t>是你</a:t>
            </a:r>
            <a:r>
              <a:rPr lang="en-US" altLang="zh-TW" sz="1200" dirty="0" smtClean="0"/>
              <a:t>,</a:t>
            </a:r>
            <a:r>
              <a:rPr lang="zh-TW" altLang="en-US" sz="1200" dirty="0" smtClean="0"/>
              <a:t>（</a:t>
            </a:r>
            <a:r>
              <a:rPr lang="zh-CHT" altLang="en-US" sz="1200" dirty="0" smtClean="0"/>
              <a:t>以利亞</a:t>
            </a:r>
            <a:r>
              <a:rPr lang="zh-TW" altLang="en-US" sz="1200" dirty="0" smtClean="0"/>
              <a:t>）你连累以色列？” （王</a:t>
            </a:r>
            <a:r>
              <a:rPr lang="en-US" altLang="zh-TW" sz="1200" dirty="0" smtClean="0"/>
              <a:t>18:17</a:t>
            </a:r>
            <a:r>
              <a:rPr lang="zh-TW" altLang="en-US" sz="1200" dirty="0" smtClean="0"/>
              <a:t>）</a:t>
            </a:r>
            <a:endParaRPr lang="en-US" altLang="zh-TW" sz="1200" kern="1200" dirty="0" smtClean="0">
              <a:solidFill>
                <a:schemeClr val="tx1"/>
              </a:solidFill>
              <a:latin typeface="+mn-lt"/>
              <a:ea typeface="+mn-ea"/>
              <a:cs typeface="+mn-cs"/>
            </a:endParaRPr>
          </a:p>
          <a:p>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C3593356-78E7-42F2-988C-9F74EE78C675}" type="slidenum">
              <a:rPr lang="en-US" smtClean="0"/>
              <a:pPr/>
              <a:t>4</a:t>
            </a:fld>
            <a:endParaRPr lang="en-US"/>
          </a:p>
        </p:txBody>
      </p:sp>
    </p:spTree>
    <p:extLst>
      <p:ext uri="{BB962C8B-B14F-4D97-AF65-F5344CB8AC3E}">
        <p14:creationId xmlns:p14="http://schemas.microsoft.com/office/powerpoint/2010/main" val="19097932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HT" altLang="en-US" sz="1200" kern="1200" dirty="0" smtClean="0">
                <a:solidFill>
                  <a:schemeClr val="tx1"/>
                </a:solidFill>
                <a:latin typeface="+mn-lt"/>
                <a:ea typeface="+mn-ea"/>
                <a:cs typeface="+mn-cs"/>
              </a:rPr>
              <a:t>“教會復興運動”是指由約翰衛斯理（</a:t>
            </a:r>
            <a:r>
              <a:rPr lang="en-US" altLang="zh-CHT" sz="1200" kern="1200" dirty="0" smtClean="0">
                <a:solidFill>
                  <a:schemeClr val="tx1"/>
                </a:solidFill>
                <a:latin typeface="+mn-lt"/>
                <a:ea typeface="+mn-ea"/>
                <a:cs typeface="+mn-cs"/>
              </a:rPr>
              <a:t>1703</a:t>
            </a:r>
            <a:r>
              <a:rPr lang="zh-CHT" altLang="en-US" sz="1200" kern="1200" dirty="0" smtClean="0">
                <a:solidFill>
                  <a:schemeClr val="tx1"/>
                </a:solidFill>
                <a:latin typeface="+mn-lt"/>
                <a:ea typeface="+mn-ea"/>
                <a:cs typeface="+mn-cs"/>
              </a:rPr>
              <a:t>－</a:t>
            </a:r>
            <a:r>
              <a:rPr lang="en-US" altLang="zh-CHT" sz="1200" kern="1200" dirty="0" smtClean="0">
                <a:solidFill>
                  <a:schemeClr val="tx1"/>
                </a:solidFill>
                <a:latin typeface="+mn-lt"/>
                <a:ea typeface="+mn-ea"/>
                <a:cs typeface="+mn-cs"/>
              </a:rPr>
              <a:t>1791</a:t>
            </a:r>
            <a:r>
              <a:rPr lang="zh-CHT" altLang="en-US" sz="1200" kern="1200" dirty="0" smtClean="0">
                <a:solidFill>
                  <a:schemeClr val="tx1"/>
                </a:solidFill>
                <a:latin typeface="+mn-lt"/>
                <a:ea typeface="+mn-ea"/>
                <a:cs typeface="+mn-cs"/>
              </a:rPr>
              <a:t>）和懷特腓爾德（</a:t>
            </a:r>
            <a:r>
              <a:rPr lang="en-US" altLang="zh-CHT" sz="1200" kern="1200" dirty="0" smtClean="0">
                <a:solidFill>
                  <a:schemeClr val="tx1"/>
                </a:solidFill>
                <a:latin typeface="+mn-lt"/>
                <a:ea typeface="+mn-ea"/>
                <a:cs typeface="+mn-cs"/>
              </a:rPr>
              <a:t>1714</a:t>
            </a:r>
            <a:r>
              <a:rPr lang="zh-CHT" altLang="en-US" sz="1200" kern="1200" dirty="0" smtClean="0">
                <a:solidFill>
                  <a:schemeClr val="tx1"/>
                </a:solidFill>
                <a:latin typeface="+mn-lt"/>
                <a:ea typeface="+mn-ea"/>
                <a:cs typeface="+mn-cs"/>
              </a:rPr>
              <a:t>－</a:t>
            </a:r>
            <a:r>
              <a:rPr lang="en-US" altLang="zh-CHT" sz="1200" kern="1200" dirty="0" smtClean="0">
                <a:solidFill>
                  <a:schemeClr val="tx1"/>
                </a:solidFill>
                <a:latin typeface="+mn-lt"/>
                <a:ea typeface="+mn-ea"/>
                <a:cs typeface="+mn-cs"/>
              </a:rPr>
              <a:t>1770</a:t>
            </a:r>
            <a:r>
              <a:rPr lang="zh-CHT" altLang="en-US" sz="1200" kern="1200" dirty="0" smtClean="0">
                <a:solidFill>
                  <a:schemeClr val="tx1"/>
                </a:solidFill>
                <a:latin typeface="+mn-lt"/>
                <a:ea typeface="+mn-ea"/>
                <a:cs typeface="+mn-cs"/>
              </a:rPr>
              <a:t>）在</a:t>
            </a:r>
            <a:r>
              <a:rPr lang="en-US" altLang="zh-CHT" sz="1200" kern="1200" dirty="0" smtClean="0">
                <a:solidFill>
                  <a:schemeClr val="tx1"/>
                </a:solidFill>
                <a:latin typeface="+mn-lt"/>
                <a:ea typeface="+mn-ea"/>
                <a:cs typeface="+mn-cs"/>
              </a:rPr>
              <a:t>18</a:t>
            </a:r>
            <a:r>
              <a:rPr lang="zh-CHT" altLang="en-US" sz="1200" kern="1200" dirty="0" smtClean="0">
                <a:solidFill>
                  <a:schemeClr val="tx1"/>
                </a:solidFill>
                <a:latin typeface="+mn-lt"/>
                <a:ea typeface="+mn-ea"/>
                <a:cs typeface="+mn-cs"/>
              </a:rPr>
              <a:t>世紀英美教會開始，然後在一個半世紀內接連發生的福音運動。原因是為了</a:t>
            </a:r>
            <a:r>
              <a:rPr lang="en-US" altLang="zh-CHT" sz="1200" kern="1200" dirty="0" smtClean="0">
                <a:solidFill>
                  <a:schemeClr val="tx1"/>
                </a:solidFill>
                <a:latin typeface="+mn-lt"/>
                <a:ea typeface="+mn-ea"/>
                <a:cs typeface="+mn-cs"/>
              </a:rPr>
              <a:t>1. </a:t>
            </a:r>
            <a:r>
              <a:rPr lang="zh-CHT" altLang="en-US" sz="1200" kern="1200" dirty="0" smtClean="0">
                <a:solidFill>
                  <a:schemeClr val="tx1"/>
                </a:solidFill>
                <a:latin typeface="+mn-lt"/>
                <a:ea typeface="+mn-ea"/>
                <a:cs typeface="+mn-cs"/>
              </a:rPr>
              <a:t>抗衡理性主義對教會的威脅；</a:t>
            </a:r>
            <a:endParaRPr lang="en-US" altLang="zh-CHT" sz="1200" kern="1200" dirty="0" smtClean="0">
              <a:solidFill>
                <a:schemeClr val="tx1"/>
              </a:solidFill>
              <a:latin typeface="+mn-lt"/>
              <a:ea typeface="+mn-ea"/>
              <a:cs typeface="+mn-cs"/>
            </a:endParaRPr>
          </a:p>
          <a:p>
            <a:r>
              <a:rPr lang="zh-CHT" altLang="en-US" sz="1200" kern="1200" dirty="0" smtClean="0">
                <a:solidFill>
                  <a:schemeClr val="tx1"/>
                </a:solidFill>
                <a:latin typeface="+mn-lt"/>
                <a:ea typeface="+mn-ea"/>
                <a:cs typeface="+mn-cs"/>
              </a:rPr>
              <a:t> </a:t>
            </a:r>
            <a:r>
              <a:rPr lang="en-US" altLang="zh-CHT" sz="1200" kern="1200" dirty="0" smtClean="0">
                <a:solidFill>
                  <a:schemeClr val="tx1"/>
                </a:solidFill>
                <a:latin typeface="+mn-lt"/>
                <a:ea typeface="+mn-ea"/>
                <a:cs typeface="+mn-cs"/>
              </a:rPr>
              <a:t>2. </a:t>
            </a:r>
            <a:r>
              <a:rPr lang="zh-CHT" altLang="en-US" sz="1200" kern="1200" dirty="0" smtClean="0">
                <a:solidFill>
                  <a:schemeClr val="tx1"/>
                </a:solidFill>
                <a:latin typeface="+mn-lt"/>
                <a:ea typeface="+mn-ea"/>
                <a:cs typeface="+mn-cs"/>
              </a:rPr>
              <a:t>突破僵化的教會體制對信徒靈性生活的束縛；</a:t>
            </a:r>
            <a:endParaRPr lang="en-US" altLang="zh-CHT" sz="1200" kern="1200" dirty="0" smtClean="0">
              <a:solidFill>
                <a:schemeClr val="tx1"/>
              </a:solidFill>
              <a:latin typeface="+mn-lt"/>
              <a:ea typeface="+mn-ea"/>
              <a:cs typeface="+mn-cs"/>
            </a:endParaRPr>
          </a:p>
          <a:p>
            <a:r>
              <a:rPr lang="en-US" altLang="zh-CHT" sz="1200" kern="1200" dirty="0" smtClean="0">
                <a:solidFill>
                  <a:schemeClr val="tx1"/>
                </a:solidFill>
                <a:latin typeface="+mn-lt"/>
                <a:ea typeface="+mn-ea"/>
                <a:cs typeface="+mn-cs"/>
              </a:rPr>
              <a:t>3. </a:t>
            </a:r>
            <a:r>
              <a:rPr lang="zh-CHT" altLang="en-US" sz="1200" kern="1200" dirty="0" smtClean="0">
                <a:solidFill>
                  <a:schemeClr val="tx1"/>
                </a:solidFill>
                <a:latin typeface="+mn-lt"/>
                <a:ea typeface="+mn-ea"/>
                <a:cs typeface="+mn-cs"/>
              </a:rPr>
              <a:t>使教會能適應工業革命後社會文化改變帶來的新需要。</a:t>
            </a:r>
            <a:endParaRPr lang="en-US" altLang="zh-CHT"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HT" sz="1200" b="0" i="0" u="none" strike="noStrike" baseline="0" dirty="0" smtClean="0">
              <a:latin typeface=""/>
            </a:endParaRPr>
          </a:p>
          <a:p>
            <a:pPr marL="0" marR="0" indent="0" algn="l" defTabSz="914400" rtl="0" eaLnBrk="1" fontAlgn="auto" latinLnBrk="0" hangingPunct="1">
              <a:lnSpc>
                <a:spcPct val="100000"/>
              </a:lnSpc>
              <a:spcBef>
                <a:spcPts val="0"/>
              </a:spcBef>
              <a:spcAft>
                <a:spcPts val="0"/>
              </a:spcAft>
              <a:buClrTx/>
              <a:buSzTx/>
              <a:buFontTx/>
              <a:buNone/>
              <a:tabLst/>
              <a:defRPr/>
            </a:pPr>
            <a:r>
              <a:rPr lang="zh-CHT" altLang="en-US" sz="1200" b="0" i="0" u="none" strike="noStrike" baseline="0" dirty="0" smtClean="0">
                <a:latin typeface=""/>
              </a:rPr>
              <a:t>他們的教導有</a:t>
            </a:r>
            <a:r>
              <a:rPr lang="en-US" altLang="zh-CHT" sz="1200" b="0" i="0" u="none" strike="noStrike" baseline="0" dirty="0" smtClean="0">
                <a:latin typeface=""/>
              </a:rPr>
              <a:t>7 </a:t>
            </a:r>
            <a:r>
              <a:rPr lang="zh-CHT" altLang="en-US" sz="1200" b="0" i="0" u="none" strike="noStrike" baseline="0" dirty="0" smtClean="0">
                <a:latin typeface=""/>
              </a:rPr>
              <a:t>個特色：</a:t>
            </a:r>
            <a:endParaRPr lang="en-US" dirty="0" smtClean="0"/>
          </a:p>
          <a:p>
            <a:r>
              <a:rPr lang="en-US" altLang="zh-CHT" sz="1200" b="0" i="0" u="none" strike="noStrike" kern="1200" baseline="0" dirty="0" smtClean="0">
                <a:solidFill>
                  <a:schemeClr val="tx1"/>
                </a:solidFill>
                <a:latin typeface="+mn-lt"/>
                <a:ea typeface="+mn-ea"/>
                <a:cs typeface="+mn-cs"/>
              </a:rPr>
              <a:t>1. </a:t>
            </a:r>
            <a:r>
              <a:rPr lang="zh-CHT" altLang="en-US" sz="1200" b="0" i="0" u="none" strike="noStrike" kern="1200" baseline="0" dirty="0" smtClean="0">
                <a:solidFill>
                  <a:schemeClr val="tx1"/>
                </a:solidFill>
                <a:latin typeface="+mn-lt"/>
                <a:ea typeface="+mn-ea"/>
                <a:cs typeface="+mn-cs"/>
              </a:rPr>
              <a:t>聖經的全備性和至高性；</a:t>
            </a:r>
          </a:p>
          <a:p>
            <a:r>
              <a:rPr lang="en-US" altLang="zh-CHT" sz="1200" b="0" i="0" u="none" strike="noStrike" kern="1200" baseline="0" dirty="0" smtClean="0">
                <a:solidFill>
                  <a:schemeClr val="tx1"/>
                </a:solidFill>
                <a:latin typeface="+mn-lt"/>
                <a:ea typeface="+mn-ea"/>
                <a:cs typeface="+mn-cs"/>
              </a:rPr>
              <a:t>2. </a:t>
            </a:r>
            <a:r>
              <a:rPr lang="zh-CHT" altLang="en-US" sz="1200" b="0" i="0" u="none" strike="noStrike" kern="1200" baseline="0" dirty="0" smtClean="0">
                <a:solidFill>
                  <a:schemeClr val="tx1"/>
                </a:solidFill>
                <a:latin typeface="+mn-lt"/>
                <a:ea typeface="+mn-ea"/>
                <a:cs typeface="+mn-cs"/>
              </a:rPr>
              <a:t>人性是全然敗壞的；</a:t>
            </a:r>
          </a:p>
          <a:p>
            <a:r>
              <a:rPr lang="en-US" altLang="zh-CHT" sz="1200" b="0" i="0" u="none" strike="noStrike" kern="1200" baseline="0" dirty="0" smtClean="0">
                <a:solidFill>
                  <a:schemeClr val="tx1"/>
                </a:solidFill>
                <a:latin typeface="+mn-lt"/>
                <a:ea typeface="+mn-ea"/>
                <a:cs typeface="+mn-cs"/>
              </a:rPr>
              <a:t>3. </a:t>
            </a:r>
            <a:r>
              <a:rPr lang="zh-CHT" altLang="en-US" sz="1200" b="0" i="0" u="none" strike="noStrike" kern="1200" baseline="0" dirty="0" smtClean="0">
                <a:solidFill>
                  <a:schemeClr val="tx1"/>
                </a:solidFill>
                <a:latin typeface="+mn-lt"/>
                <a:ea typeface="+mn-ea"/>
                <a:cs typeface="+mn-cs"/>
              </a:rPr>
              <a:t>基督在十架上的死是解決人的罪的唯一方法；</a:t>
            </a:r>
          </a:p>
          <a:p>
            <a:r>
              <a:rPr lang="en-US" altLang="zh-CHT" sz="1200" b="0" i="0" u="none" strike="noStrike" kern="1200" baseline="0" dirty="0" smtClean="0">
                <a:solidFill>
                  <a:schemeClr val="tx1"/>
                </a:solidFill>
                <a:latin typeface="+mn-lt"/>
                <a:ea typeface="+mn-ea"/>
                <a:cs typeface="+mn-cs"/>
              </a:rPr>
              <a:t>4. </a:t>
            </a:r>
            <a:r>
              <a:rPr lang="zh-CHT" altLang="en-US" sz="1200" b="0" i="0" u="none" strike="noStrike" kern="1200" baseline="0" dirty="0" smtClean="0">
                <a:solidFill>
                  <a:schemeClr val="tx1"/>
                </a:solidFill>
                <a:latin typeface="+mn-lt"/>
                <a:ea typeface="+mn-ea"/>
                <a:cs typeface="+mn-cs"/>
              </a:rPr>
              <a:t>不斷教導因信稱義的道理；</a:t>
            </a:r>
          </a:p>
          <a:p>
            <a:r>
              <a:rPr lang="en-US" altLang="zh-CHT" sz="1200" b="0" i="0" u="none" strike="noStrike" kern="1200" baseline="0" dirty="0" smtClean="0">
                <a:solidFill>
                  <a:schemeClr val="tx1"/>
                </a:solidFill>
                <a:latin typeface="+mn-lt"/>
                <a:ea typeface="+mn-ea"/>
                <a:cs typeface="+mn-cs"/>
              </a:rPr>
              <a:t>5. </a:t>
            </a:r>
            <a:r>
              <a:rPr lang="zh-CHT" altLang="en-US" sz="1200" b="0" i="0" u="none" strike="noStrike" kern="1200" baseline="0" dirty="0" smtClean="0">
                <a:solidFill>
                  <a:schemeClr val="tx1"/>
                </a:solidFill>
                <a:latin typeface="+mn-lt"/>
                <a:ea typeface="+mn-ea"/>
                <a:cs typeface="+mn-cs"/>
              </a:rPr>
              <a:t>心靈的回轉和聖靈新的創造，是普遍需要的；</a:t>
            </a:r>
          </a:p>
          <a:p>
            <a:r>
              <a:rPr lang="en-US" altLang="zh-CHT" sz="1200" b="0" i="0" u="none" strike="noStrike" kern="1200" baseline="0" dirty="0" smtClean="0">
                <a:solidFill>
                  <a:schemeClr val="tx1"/>
                </a:solidFill>
                <a:latin typeface="+mn-lt"/>
                <a:ea typeface="+mn-ea"/>
                <a:cs typeface="+mn-cs"/>
              </a:rPr>
              <a:t>6. </a:t>
            </a:r>
            <a:r>
              <a:rPr lang="zh-CHT" altLang="en-US" sz="1200" b="0" i="0" u="none" strike="noStrike" kern="1200" baseline="0" dirty="0" smtClean="0">
                <a:solidFill>
                  <a:schemeClr val="tx1"/>
                </a:solidFill>
                <a:latin typeface="+mn-lt"/>
                <a:ea typeface="+mn-ea"/>
                <a:cs typeface="+mn-cs"/>
              </a:rPr>
              <a:t>真信心和個人的聖潔有著不可分割的關係；</a:t>
            </a:r>
          </a:p>
          <a:p>
            <a:r>
              <a:rPr lang="en-US" altLang="zh-CHT" sz="1200" b="0" i="0" u="none" strike="noStrike" kern="1200" baseline="0" dirty="0" smtClean="0">
                <a:solidFill>
                  <a:schemeClr val="tx1"/>
                </a:solidFill>
                <a:latin typeface="+mn-lt"/>
                <a:ea typeface="+mn-ea"/>
                <a:cs typeface="+mn-cs"/>
              </a:rPr>
              <a:t>7. </a:t>
            </a:r>
            <a:r>
              <a:rPr lang="zh-CHT" altLang="en-US" sz="1200" b="0" i="0" u="none" strike="noStrike" kern="1200" baseline="0" dirty="0" smtClean="0">
                <a:solidFill>
                  <a:schemeClr val="tx1"/>
                </a:solidFill>
                <a:latin typeface="+mn-lt"/>
                <a:ea typeface="+mn-ea"/>
                <a:cs typeface="+mn-cs"/>
              </a:rPr>
              <a:t>不斷教導兩條同樣的教義：神恨惡罪，但愛罪人。</a:t>
            </a:r>
          </a:p>
          <a:p>
            <a:endParaRPr lang="en-US" dirty="0" smtClean="0"/>
          </a:p>
          <a:p>
            <a:r>
              <a:rPr lang="zh-CHT" altLang="en-US" sz="1200" kern="1200" dirty="0" smtClean="0">
                <a:solidFill>
                  <a:schemeClr val="tx1"/>
                </a:solidFill>
                <a:latin typeface="+mn-lt"/>
                <a:ea typeface="+mn-ea"/>
                <a:cs typeface="+mn-cs"/>
              </a:rPr>
              <a:t>奮興家（</a:t>
            </a:r>
            <a:r>
              <a:rPr lang="en-US" altLang="zh-CHT" sz="1200" kern="1200" dirty="0" smtClean="0">
                <a:solidFill>
                  <a:schemeClr val="tx1"/>
                </a:solidFill>
                <a:latin typeface="+mn-lt"/>
                <a:ea typeface="+mn-ea"/>
                <a:cs typeface="+mn-cs"/>
              </a:rPr>
              <a:t>revivalist</a:t>
            </a:r>
            <a:r>
              <a:rPr lang="zh-CHT" altLang="en-US" sz="1200" kern="1200" dirty="0" smtClean="0">
                <a:solidFill>
                  <a:schemeClr val="tx1"/>
                </a:solidFill>
                <a:latin typeface="+mn-lt"/>
                <a:ea typeface="+mn-ea"/>
                <a:cs typeface="+mn-cs"/>
              </a:rPr>
              <a:t>）也可譯為復興師</a:t>
            </a:r>
            <a:r>
              <a:rPr lang="en-US" altLang="zh-CHT" sz="1200" kern="1200" dirty="0" smtClean="0">
                <a:solidFill>
                  <a:schemeClr val="tx1"/>
                </a:solidFill>
                <a:latin typeface="+mn-lt"/>
                <a:ea typeface="+mn-ea"/>
                <a:cs typeface="+mn-cs"/>
              </a:rPr>
              <a:t>18</a:t>
            </a:r>
            <a:r>
              <a:rPr lang="zh-CHT" altLang="en-US" sz="1200" kern="1200" dirty="0" smtClean="0">
                <a:solidFill>
                  <a:schemeClr val="tx1"/>
                </a:solidFill>
                <a:latin typeface="+mn-lt"/>
                <a:ea typeface="+mn-ea"/>
                <a:cs typeface="+mn-cs"/>
              </a:rPr>
              <a:t>，中國教會多以佈道家（</a:t>
            </a:r>
            <a:r>
              <a:rPr lang="en-US" altLang="zh-CHT" sz="1200" kern="1200" dirty="0" smtClean="0">
                <a:solidFill>
                  <a:schemeClr val="tx1"/>
                </a:solidFill>
                <a:latin typeface="+mn-lt"/>
                <a:ea typeface="+mn-ea"/>
                <a:cs typeface="+mn-cs"/>
              </a:rPr>
              <a:t>evangelist</a:t>
            </a:r>
            <a:r>
              <a:rPr lang="zh-CHT" altLang="en-US" sz="1200" kern="1200" dirty="0" smtClean="0">
                <a:solidFill>
                  <a:schemeClr val="tx1"/>
                </a:solidFill>
                <a:latin typeface="+mn-lt"/>
                <a:ea typeface="+mn-ea"/>
                <a:cs typeface="+mn-cs"/>
              </a:rPr>
              <a:t>）統稱之。據梁家麟牧師認為“奮興家是指一群以主講奮興聚會作為主要職志的人。他們是自由傳道，沒有受聘於任何宗派或堂會，卻是接受各地教會的邀請，為她們主領奮興會；在聚會中，奮興家使用感性的言語、戲劇性的動作，以激動參加聚會的人，務求與會者對信仰產生感情上的共鳴，並作當下的行動回應；他們的目標是藉舉行這些奮興聚會，激發信徒的信仰熱誠，積極傳揚福音，使教會增長。</a:t>
            </a:r>
            <a:endParaRPr lang="en-US" dirty="0"/>
          </a:p>
        </p:txBody>
      </p:sp>
      <p:sp>
        <p:nvSpPr>
          <p:cNvPr id="4" name="Slide Number Placeholder 3"/>
          <p:cNvSpPr>
            <a:spLocks noGrp="1"/>
          </p:cNvSpPr>
          <p:nvPr>
            <p:ph type="sldNum" sz="quarter" idx="10"/>
          </p:nvPr>
        </p:nvSpPr>
        <p:spPr/>
        <p:txBody>
          <a:bodyPr/>
          <a:lstStyle/>
          <a:p>
            <a:fld id="{C3593356-78E7-42F2-988C-9F74EE78C675}" type="slidenum">
              <a:rPr lang="en-US" smtClean="0"/>
              <a:pPr/>
              <a:t>6</a:t>
            </a:fld>
            <a:endParaRPr lang="en-US"/>
          </a:p>
        </p:txBody>
      </p:sp>
    </p:spTree>
    <p:extLst>
      <p:ext uri="{BB962C8B-B14F-4D97-AF65-F5344CB8AC3E}">
        <p14:creationId xmlns:p14="http://schemas.microsoft.com/office/powerpoint/2010/main" val="39847131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3593356-78E7-42F2-988C-9F74EE78C675}" type="slidenum">
              <a:rPr lang="en-US" smtClean="0"/>
              <a:pPr/>
              <a:t>7</a:t>
            </a:fld>
            <a:endParaRPr lang="en-US"/>
          </a:p>
        </p:txBody>
      </p:sp>
    </p:spTree>
    <p:extLst>
      <p:ext uri="{BB962C8B-B14F-4D97-AF65-F5344CB8AC3E}">
        <p14:creationId xmlns:p14="http://schemas.microsoft.com/office/powerpoint/2010/main" val="39847131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TW" dirty="0" smtClean="0"/>
              <a:t>"</a:t>
            </a:r>
            <a:r>
              <a:rPr lang="zh-TW" altLang="en-US" dirty="0" smtClean="0"/>
              <a:t>我要废弃智慧人的智慧。</a:t>
            </a:r>
            <a:r>
              <a:rPr lang="en-US" altLang="zh-TW" dirty="0" smtClean="0"/>
              <a:t>”</a:t>
            </a:r>
          </a:p>
          <a:p>
            <a:r>
              <a:rPr lang="zh-TW" altLang="en-US" dirty="0" smtClean="0"/>
              <a:t>人生如泡影，活着只有痛苦和悲惨，死了更是虚无缥渺。</a:t>
            </a:r>
            <a:endParaRPr lang="en-US" altLang="zh-TW" dirty="0" smtClean="0"/>
          </a:p>
          <a:p>
            <a:r>
              <a:rPr lang="zh-TW" altLang="en-US" dirty="0" smtClean="0"/>
              <a:t>自己大小轻重的罪，一无遗漏地在他眼前展开。</a:t>
            </a:r>
            <a:endParaRPr lang="en-US" dirty="0"/>
          </a:p>
        </p:txBody>
      </p:sp>
      <p:sp>
        <p:nvSpPr>
          <p:cNvPr id="4" name="Slide Number Placeholder 3"/>
          <p:cNvSpPr>
            <a:spLocks noGrp="1"/>
          </p:cNvSpPr>
          <p:nvPr>
            <p:ph type="sldNum" sz="quarter" idx="10"/>
          </p:nvPr>
        </p:nvSpPr>
        <p:spPr/>
        <p:txBody>
          <a:bodyPr/>
          <a:lstStyle/>
          <a:p>
            <a:fld id="{C3593356-78E7-42F2-988C-9F74EE78C675}" type="slidenum">
              <a:rPr lang="en-US" smtClean="0"/>
              <a:pPr/>
              <a:t>8</a:t>
            </a:fld>
            <a:endParaRPr lang="en-US"/>
          </a:p>
        </p:txBody>
      </p:sp>
    </p:spTree>
    <p:extLst>
      <p:ext uri="{BB962C8B-B14F-4D97-AF65-F5344CB8AC3E}">
        <p14:creationId xmlns:p14="http://schemas.microsoft.com/office/powerpoint/2010/main" val="39847131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3593356-78E7-42F2-988C-9F74EE78C675}" type="slidenum">
              <a:rPr lang="en-US" smtClean="0"/>
              <a:pPr/>
              <a:t>9</a:t>
            </a:fld>
            <a:endParaRPr lang="en-US"/>
          </a:p>
        </p:txBody>
      </p:sp>
    </p:spTree>
    <p:extLst>
      <p:ext uri="{BB962C8B-B14F-4D97-AF65-F5344CB8AC3E}">
        <p14:creationId xmlns:p14="http://schemas.microsoft.com/office/powerpoint/2010/main" val="39847131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3593356-78E7-42F2-988C-9F74EE78C675}" type="slidenum">
              <a:rPr lang="en-US" smtClean="0"/>
              <a:pPr/>
              <a:t>10</a:t>
            </a:fld>
            <a:endParaRPr lang="en-US"/>
          </a:p>
        </p:txBody>
      </p:sp>
    </p:spTree>
    <p:extLst>
      <p:ext uri="{BB962C8B-B14F-4D97-AF65-F5344CB8AC3E}">
        <p14:creationId xmlns:p14="http://schemas.microsoft.com/office/powerpoint/2010/main" val="39847131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3593356-78E7-42F2-988C-9F74EE78C675}" type="slidenum">
              <a:rPr lang="en-US" smtClean="0"/>
              <a:pPr/>
              <a:t>11</a:t>
            </a:fld>
            <a:endParaRPr lang="en-US"/>
          </a:p>
        </p:txBody>
      </p:sp>
    </p:spTree>
    <p:extLst>
      <p:ext uri="{BB962C8B-B14F-4D97-AF65-F5344CB8AC3E}">
        <p14:creationId xmlns:p14="http://schemas.microsoft.com/office/powerpoint/2010/main" val="39847131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TW" altLang="en-US" sz="1200" kern="1200" dirty="0" smtClean="0">
                <a:solidFill>
                  <a:schemeClr val="tx1"/>
                </a:solidFill>
                <a:latin typeface="+mn-lt"/>
                <a:ea typeface="+mn-ea"/>
                <a:cs typeface="+mn-cs"/>
              </a:rPr>
              <a:t>尚节对传道会讲道的主题仍是：他们内藏的罪污当洗净，才可以使基督的生命充溢。会中奇妙的经过，缕述不尽。每次聚会完毕，很多牧师传道的儿女跪在两旁的座位上，大声疾呼地祷告说：</a:t>
            </a:r>
            <a:r>
              <a:rPr lang="en-US" altLang="zh-TW" sz="1200" kern="1200" dirty="0" smtClean="0">
                <a:solidFill>
                  <a:schemeClr val="tx1"/>
                </a:solidFill>
                <a:latin typeface="+mn-lt"/>
                <a:ea typeface="+mn-ea"/>
                <a:cs typeface="+mn-cs"/>
              </a:rPr>
              <a:t>"</a:t>
            </a:r>
            <a:r>
              <a:rPr lang="zh-TW" altLang="en-US" sz="1200" kern="1200" dirty="0" smtClean="0">
                <a:solidFill>
                  <a:schemeClr val="tx1"/>
                </a:solidFill>
                <a:latin typeface="+mn-lt"/>
                <a:ea typeface="+mn-ea"/>
                <a:cs typeface="+mn-cs"/>
              </a:rPr>
              <a:t>求上帝洁净我们的父母，使成为圣洁无瑕疵的工人，得坦然无惧地站在上帝面前，承当事奉上帝的圣职。</a:t>
            </a:r>
            <a:r>
              <a:rPr lang="en-US" altLang="zh-TW" sz="1200" kern="1200" dirty="0" smtClean="0">
                <a:solidFill>
                  <a:schemeClr val="tx1"/>
                </a:solidFill>
                <a:latin typeface="+mn-lt"/>
                <a:ea typeface="+mn-ea"/>
                <a:cs typeface="+mn-cs"/>
              </a:rPr>
              <a:t>"</a:t>
            </a:r>
          </a:p>
          <a:p>
            <a:endParaRPr lang="en-US" sz="1200" kern="1200" dirty="0" smtClean="0">
              <a:solidFill>
                <a:schemeClr val="tx1"/>
              </a:solidFill>
              <a:latin typeface="+mn-lt"/>
              <a:ea typeface="+mn-ea"/>
              <a:cs typeface="+mn-cs"/>
            </a:endParaRPr>
          </a:p>
          <a:p>
            <a:r>
              <a:rPr lang="zh-TW" altLang="en-US" sz="1200" kern="1200" dirty="0" smtClean="0">
                <a:solidFill>
                  <a:schemeClr val="tx1"/>
                </a:solidFill>
                <a:latin typeface="+mn-lt"/>
                <a:ea typeface="+mn-ea"/>
                <a:cs typeface="+mn-cs"/>
              </a:rPr>
              <a:t>　　父母当中，除了一二位配深恩的同工肯谦卑接受以外，其余都迁怒尚节，认为他掀起家庭革命，勾引他们做不肖儿女打倒父母。这种责备，当然不合事实，但尚节也觉悟到：</a:t>
            </a:r>
            <a:r>
              <a:rPr lang="en-US" altLang="zh-TW" sz="1200" kern="1200" dirty="0" smtClean="0">
                <a:solidFill>
                  <a:schemeClr val="tx1"/>
                </a:solidFill>
                <a:latin typeface="+mn-lt"/>
                <a:ea typeface="+mn-ea"/>
                <a:cs typeface="+mn-cs"/>
              </a:rPr>
              <a:t>"</a:t>
            </a:r>
            <a:r>
              <a:rPr lang="zh-TW" altLang="en-US" sz="1200" kern="1200" dirty="0" smtClean="0">
                <a:solidFill>
                  <a:schemeClr val="tx1"/>
                </a:solidFill>
                <a:latin typeface="+mn-lt"/>
                <a:ea typeface="+mn-ea"/>
                <a:cs typeface="+mn-cs"/>
              </a:rPr>
              <a:t>消极责罪对于教会领袖是不适宜的。</a:t>
            </a:r>
            <a:r>
              <a:rPr lang="en-US" altLang="zh-TW" sz="1200" kern="1200" dirty="0" smtClean="0">
                <a:solidFill>
                  <a:schemeClr val="tx1"/>
                </a:solidFill>
                <a:latin typeface="+mn-lt"/>
                <a:ea typeface="+mn-ea"/>
                <a:cs typeface="+mn-cs"/>
              </a:rPr>
              <a:t>"</a:t>
            </a:r>
            <a:endParaRPr lang="en-US" dirty="0"/>
          </a:p>
        </p:txBody>
      </p:sp>
      <p:sp>
        <p:nvSpPr>
          <p:cNvPr id="4" name="Slide Number Placeholder 3"/>
          <p:cNvSpPr>
            <a:spLocks noGrp="1"/>
          </p:cNvSpPr>
          <p:nvPr>
            <p:ph type="sldNum" sz="quarter" idx="10"/>
          </p:nvPr>
        </p:nvSpPr>
        <p:spPr/>
        <p:txBody>
          <a:bodyPr/>
          <a:lstStyle/>
          <a:p>
            <a:fld id="{C3593356-78E7-42F2-988C-9F74EE78C675}" type="slidenum">
              <a:rPr lang="en-US" smtClean="0"/>
              <a:pPr/>
              <a:t>12</a:t>
            </a:fld>
            <a:endParaRPr lang="en-US"/>
          </a:p>
        </p:txBody>
      </p:sp>
    </p:spTree>
    <p:extLst>
      <p:ext uri="{BB962C8B-B14F-4D97-AF65-F5344CB8AC3E}">
        <p14:creationId xmlns:p14="http://schemas.microsoft.com/office/powerpoint/2010/main" val="39847131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TW" altLang="en-US" dirty="0" smtClean="0"/>
              <a:t>上帝不是教你独善其身，在方言异象中自乐自足</a:t>
            </a:r>
            <a:endParaRPr lang="en-US" altLang="zh-TW" dirty="0" smtClean="0"/>
          </a:p>
          <a:p>
            <a:r>
              <a:rPr lang="zh-TW" altLang="en-US" dirty="0" smtClean="0"/>
              <a:t>倒空自己，顺服神旨，凭着爱心，去作见证，才是追求和持守圣灵充满的正当途径。</a:t>
            </a:r>
            <a:endParaRPr lang="en-US" dirty="0"/>
          </a:p>
        </p:txBody>
      </p:sp>
      <p:sp>
        <p:nvSpPr>
          <p:cNvPr id="4" name="Slide Number Placeholder 3"/>
          <p:cNvSpPr>
            <a:spLocks noGrp="1"/>
          </p:cNvSpPr>
          <p:nvPr>
            <p:ph type="sldNum" sz="quarter" idx="10"/>
          </p:nvPr>
        </p:nvSpPr>
        <p:spPr/>
        <p:txBody>
          <a:bodyPr/>
          <a:lstStyle/>
          <a:p>
            <a:fld id="{C3593356-78E7-42F2-988C-9F74EE78C675}" type="slidenum">
              <a:rPr lang="en-US" smtClean="0"/>
              <a:pPr/>
              <a:t>13</a:t>
            </a:fld>
            <a:endParaRPr lang="en-US"/>
          </a:p>
        </p:txBody>
      </p:sp>
    </p:spTree>
    <p:extLst>
      <p:ext uri="{BB962C8B-B14F-4D97-AF65-F5344CB8AC3E}">
        <p14:creationId xmlns:p14="http://schemas.microsoft.com/office/powerpoint/2010/main" val="39847131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3593356-78E7-42F2-988C-9F74EE78C675}" type="slidenum">
              <a:rPr lang="en-US" smtClean="0"/>
              <a:pPr/>
              <a:t>14</a:t>
            </a:fld>
            <a:endParaRPr lang="en-US"/>
          </a:p>
        </p:txBody>
      </p:sp>
    </p:spTree>
    <p:extLst>
      <p:ext uri="{BB962C8B-B14F-4D97-AF65-F5344CB8AC3E}">
        <p14:creationId xmlns:p14="http://schemas.microsoft.com/office/powerpoint/2010/main" val="39847131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3593356-78E7-42F2-988C-9F74EE78C675}" type="slidenum">
              <a:rPr lang="en-US" smtClean="0"/>
              <a:pPr/>
              <a:t>15</a:t>
            </a:fld>
            <a:endParaRPr lang="en-US"/>
          </a:p>
        </p:txBody>
      </p:sp>
    </p:spTree>
    <p:extLst>
      <p:ext uri="{BB962C8B-B14F-4D97-AF65-F5344CB8AC3E}">
        <p14:creationId xmlns:p14="http://schemas.microsoft.com/office/powerpoint/2010/main" val="39847131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25843EF-32FB-3C4C-892A-AD47C7A3814D}" type="datetime1">
              <a:rPr lang="en-US" smtClean="0"/>
              <a:t>7/9/16</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8"/>
          <p:cNvSpPr/>
          <p:nvPr/>
        </p:nvSpPr>
        <p:spPr bwMode="auto">
          <a:xfrm>
            <a:off x="1" y="1143001"/>
            <a:ext cx="685800" cy="304800"/>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F51B561C-0023-41A3-B203-BFA2A4A5DADD}" type="slidenum">
              <a:rPr lang="en-US" smtClean="0"/>
              <a:pPr/>
              <a:t>‹#›</a:t>
            </a:fld>
            <a:endParaRPr lang="en-US"/>
          </a:p>
        </p:txBody>
      </p:sp>
    </p:spTree>
    <p:extLst>
      <p:ext uri="{BB962C8B-B14F-4D97-AF65-F5344CB8AC3E}">
        <p14:creationId xmlns:p14="http://schemas.microsoft.com/office/powerpoint/2010/main" val="19922098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DB0D875-4184-AA42-A093-BDB525B8E728}" type="datetime1">
              <a:rPr lang="en-US" smtClean="0"/>
              <a:t>7/9/16</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914342" cy="431806"/>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228600" y="762000"/>
            <a:ext cx="584978" cy="365125"/>
          </a:xfrm>
        </p:spPr>
        <p:txBody>
          <a:bodyPr/>
          <a:lstStyle/>
          <a:p>
            <a:fld id="{F51B561C-0023-41A3-B203-BFA2A4A5DADD}" type="slidenum">
              <a:rPr lang="en-US" smtClean="0"/>
              <a:pPr/>
              <a:t>‹#›</a:t>
            </a:fld>
            <a:endParaRPr lang="en-US" dirty="0"/>
          </a:p>
        </p:txBody>
      </p:sp>
    </p:spTree>
    <p:extLst>
      <p:ext uri="{BB962C8B-B14F-4D97-AF65-F5344CB8AC3E}">
        <p14:creationId xmlns:p14="http://schemas.microsoft.com/office/powerpoint/2010/main" val="36882367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7848600" cy="381000"/>
          </a:xfrm>
        </p:spPr>
        <p:txBody>
          <a:bodyPr anchor="b">
            <a:normAutofit/>
          </a:bodyPr>
          <a:lstStyle>
            <a:lvl1pPr algn="l">
              <a:defRPr sz="2000" b="0" cap="none"/>
            </a:lvl1pPr>
          </a:lstStyle>
          <a:p>
            <a:r>
              <a:rPr lang="en-US" dirty="0" smtClean="0"/>
              <a:t>Click to edit Master title style</a:t>
            </a:r>
            <a:endParaRPr lang="en-US" dirty="0"/>
          </a:p>
        </p:txBody>
      </p:sp>
      <p:sp>
        <p:nvSpPr>
          <p:cNvPr id="3" name="Text Placeholder 2"/>
          <p:cNvSpPr>
            <a:spLocks noGrp="1"/>
          </p:cNvSpPr>
          <p:nvPr>
            <p:ph type="body" idx="1"/>
          </p:nvPr>
        </p:nvSpPr>
        <p:spPr>
          <a:xfrm>
            <a:off x="914400" y="1143000"/>
            <a:ext cx="7848599" cy="48768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4" name="Date Placeholder 3"/>
          <p:cNvSpPr>
            <a:spLocks noGrp="1"/>
          </p:cNvSpPr>
          <p:nvPr>
            <p:ph type="dt" sz="half" idx="10"/>
          </p:nvPr>
        </p:nvSpPr>
        <p:spPr/>
        <p:txBody>
          <a:bodyPr/>
          <a:lstStyle/>
          <a:p>
            <a:fld id="{CB76368A-66C2-2E48-B89A-14857A52E9E0}" type="datetime1">
              <a:rPr lang="en-US" smtClean="0"/>
              <a:t>7/9/16</a:t>
            </a:fld>
            <a:endParaRPr lang="en-US"/>
          </a:p>
        </p:txBody>
      </p:sp>
      <p:sp>
        <p:nvSpPr>
          <p:cNvPr id="5" name="Footer Placeholder 4"/>
          <p:cNvSpPr>
            <a:spLocks noGrp="1"/>
          </p:cNvSpPr>
          <p:nvPr>
            <p:ph type="ftr" sz="quarter" idx="11"/>
          </p:nvPr>
        </p:nvSpPr>
        <p:spPr>
          <a:xfrm>
            <a:off x="838200" y="6324600"/>
            <a:ext cx="5716488" cy="365125"/>
          </a:xfrm>
        </p:spPr>
        <p:txBody>
          <a:bodyPr/>
          <a:lstStyle/>
          <a:p>
            <a:endParaRPr lang="en-US" dirty="0"/>
          </a:p>
        </p:txBody>
      </p:sp>
      <p:sp>
        <p:nvSpPr>
          <p:cNvPr id="11" name="Freeform 11"/>
          <p:cNvSpPr/>
          <p:nvPr/>
        </p:nvSpPr>
        <p:spPr bwMode="auto">
          <a:xfrm flipV="1">
            <a:off x="152400" y="609600"/>
            <a:ext cx="685800" cy="381000"/>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228600" y="609600"/>
            <a:ext cx="584978" cy="365125"/>
          </a:xfrm>
        </p:spPr>
        <p:txBody>
          <a:bodyPr/>
          <a:lstStyle/>
          <a:p>
            <a:fld id="{F51B561C-0023-41A3-B203-BFA2A4A5DADD}" type="slidenum">
              <a:rPr lang="en-US" smtClean="0"/>
              <a:pPr/>
              <a:t>‹#›</a:t>
            </a:fld>
            <a:endParaRPr lang="en-US" dirty="0"/>
          </a:p>
        </p:txBody>
      </p:sp>
    </p:spTree>
    <p:extLst>
      <p:ext uri="{BB962C8B-B14F-4D97-AF65-F5344CB8AC3E}">
        <p14:creationId xmlns:p14="http://schemas.microsoft.com/office/powerpoint/2010/main" val="10527808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D04D15F-7AEB-7B4D-8468-F2974B2446C0}" type="datetime1">
              <a:rPr lang="en-US" smtClean="0"/>
              <a:t>7/9/16</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F51B561C-0023-41A3-B203-BFA2A4A5DADD}" type="slidenum">
              <a:rPr lang="en-US" smtClean="0"/>
              <a:pPr/>
              <a:t>‹#›</a:t>
            </a:fld>
            <a:endParaRPr lang="en-US"/>
          </a:p>
        </p:txBody>
      </p:sp>
    </p:spTree>
    <p:extLst>
      <p:ext uri="{BB962C8B-B14F-4D97-AF65-F5344CB8AC3E}">
        <p14:creationId xmlns:p14="http://schemas.microsoft.com/office/powerpoint/2010/main" val="27801282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60EA7DD-CFCA-DE43-A43A-409507E43470}" type="datetime1">
              <a:rPr lang="en-US" smtClean="0"/>
              <a:t>7/9/16</a:t>
            </a:fld>
            <a:endParaRPr lang="en-US"/>
          </a:p>
        </p:txBody>
      </p:sp>
      <p:sp>
        <p:nvSpPr>
          <p:cNvPr id="8" name="Footer Placeholder 7"/>
          <p:cNvSpPr>
            <a:spLocks noGrp="1"/>
          </p:cNvSpPr>
          <p:nvPr>
            <p:ph type="ftr" sz="quarter" idx="11"/>
          </p:nvPr>
        </p:nvSpPr>
        <p:spPr/>
        <p:txBody>
          <a:bodyPr/>
          <a:lstStyle/>
          <a:p>
            <a:endParaRPr lang="en-US"/>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F51B561C-0023-41A3-B203-BFA2A4A5DADD}" type="slidenum">
              <a:rPr lang="en-US" smtClean="0"/>
              <a:pPr/>
              <a:t>‹#›</a:t>
            </a:fld>
            <a:endParaRPr lang="en-US"/>
          </a:p>
        </p:txBody>
      </p:sp>
    </p:spTree>
    <p:extLst>
      <p:ext uri="{BB962C8B-B14F-4D97-AF65-F5344CB8AC3E}">
        <p14:creationId xmlns:p14="http://schemas.microsoft.com/office/powerpoint/2010/main" val="37960452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58351FC-FAAC-7F43-AF1D-00D540D3DB10}" type="datetime1">
              <a:rPr lang="en-US" smtClean="0"/>
              <a:t>7/9/16</a:t>
            </a:fld>
            <a:endParaRPr lang="en-US"/>
          </a:p>
        </p:txBody>
      </p:sp>
      <p:sp>
        <p:nvSpPr>
          <p:cNvPr id="4" name="Footer Placeholder 3"/>
          <p:cNvSpPr>
            <a:spLocks noGrp="1"/>
          </p:cNvSpPr>
          <p:nvPr>
            <p:ph type="ftr" sz="quarter" idx="11"/>
          </p:nvPr>
        </p:nvSpPr>
        <p:spPr/>
        <p:txBody>
          <a:bodyPr/>
          <a:lstStyle/>
          <a:p>
            <a:endParaRPr lang="en-US"/>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F51B561C-0023-41A3-B203-BFA2A4A5DADD}" type="slidenum">
              <a:rPr lang="en-US" smtClean="0"/>
              <a:pPr/>
              <a:t>‹#›</a:t>
            </a:fld>
            <a:endParaRPr lang="en-US"/>
          </a:p>
        </p:txBody>
      </p:sp>
    </p:spTree>
    <p:extLst>
      <p:ext uri="{BB962C8B-B14F-4D97-AF65-F5344CB8AC3E}">
        <p14:creationId xmlns:p14="http://schemas.microsoft.com/office/powerpoint/2010/main" val="34337970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17D01A-4C73-2848-82F7-A6AB356C7628}" type="datetime1">
              <a:rPr lang="en-US" smtClean="0"/>
              <a:t>7/9/16</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F51B561C-0023-41A3-B203-BFA2A4A5DADD}" type="slidenum">
              <a:rPr lang="en-US" smtClean="0"/>
              <a:pPr/>
              <a:t>‹#›</a:t>
            </a:fld>
            <a:endParaRPr lang="en-US"/>
          </a:p>
        </p:txBody>
      </p:sp>
    </p:spTree>
    <p:extLst>
      <p:ext uri="{BB962C8B-B14F-4D97-AF65-F5344CB8AC3E}">
        <p14:creationId xmlns:p14="http://schemas.microsoft.com/office/powerpoint/2010/main" val="9138121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CBA92F0-A3D3-0D49-85B3-ABE1D27F5335}" type="datetime1">
              <a:rPr lang="en-US" smtClean="0"/>
              <a:t>7/9/16</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F51B561C-0023-41A3-B203-BFA2A4A5DADD}" type="slidenum">
              <a:rPr lang="en-US" smtClean="0"/>
              <a:pPr/>
              <a:t>‹#›</a:t>
            </a:fld>
            <a:endParaRPr lang="en-US"/>
          </a:p>
        </p:txBody>
      </p:sp>
    </p:spTree>
    <p:extLst>
      <p:ext uri="{BB962C8B-B14F-4D97-AF65-F5344CB8AC3E}">
        <p14:creationId xmlns:p14="http://schemas.microsoft.com/office/powerpoint/2010/main" val="28228778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7F24411-8BEB-154A-8F96-923AC81E2EE4}" type="datetime1">
              <a:rPr lang="en-US" smtClean="0"/>
              <a:t>7/9/16</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F51B561C-0023-41A3-B203-BFA2A4A5DADD}" type="slidenum">
              <a:rPr lang="en-US" smtClean="0"/>
              <a:pPr/>
              <a:t>‹#›</a:t>
            </a:fld>
            <a:endParaRPr lang="en-US"/>
          </a:p>
        </p:txBody>
      </p:sp>
    </p:spTree>
    <p:extLst>
      <p:ext uri="{BB962C8B-B14F-4D97-AF65-F5344CB8AC3E}">
        <p14:creationId xmlns:p14="http://schemas.microsoft.com/office/powerpoint/2010/main" val="18585329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7236524-5771-F947-803E-F7B0D0349F05}" type="datetime1">
              <a:rPr lang="en-US" smtClean="0"/>
              <a:t>7/9/16</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F51B561C-0023-41A3-B203-BFA2A4A5DADD}" type="slidenum">
              <a:rPr lang="en-US" smtClean="0"/>
              <a:pPr/>
              <a:t>‹#›</a:t>
            </a:fld>
            <a:endParaRPr lang="en-US"/>
          </a:p>
        </p:txBody>
      </p:sp>
    </p:spTree>
    <p:extLst>
      <p:ext uri="{BB962C8B-B14F-4D97-AF65-F5344CB8AC3E}">
        <p14:creationId xmlns:p14="http://schemas.microsoft.com/office/powerpoint/2010/main" val="8353793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7E11F37-B4B1-9545-A384-A9E615ABA719}" type="datetime1">
              <a:rPr lang="en-US" smtClean="0"/>
              <a:t>7/9/16</a:t>
            </a:fld>
            <a:endParaRPr lang="en-US"/>
          </a:p>
        </p:txBody>
      </p:sp>
      <p:sp>
        <p:nvSpPr>
          <p:cNvPr id="5" name="Footer Placeholder 4"/>
          <p:cNvSpPr>
            <a:spLocks noGrp="1"/>
          </p:cNvSpPr>
          <p:nvPr>
            <p:ph type="ftr" sz="quarter" idx="11"/>
          </p:nvPr>
        </p:nvSpPr>
        <p:spPr/>
        <p:txBody>
          <a:bodyPr/>
          <a:lstStyle/>
          <a:p>
            <a:endParaRPr lang="en-US"/>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F51B561C-0023-41A3-B203-BFA2A4A5DADD}" type="slidenum">
              <a:rPr lang="en-US" smtClean="0"/>
              <a:pPr/>
              <a:t>‹#›</a:t>
            </a:fld>
            <a:endParaRPr lang="en-US"/>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0878897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5CA7B913-B912-3646-92B7-228EB751202B}" type="datetime1">
              <a:rPr lang="en-US" smtClean="0"/>
              <a:t>7/9/16</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F51B561C-0023-41A3-B203-BFA2A4A5DADD}" type="slidenum">
              <a:rPr lang="en-US" smtClean="0"/>
              <a:pPr/>
              <a:t>‹#›</a:t>
            </a:fld>
            <a:endParaRPr lang="en-US"/>
          </a:p>
        </p:txBody>
      </p:sp>
    </p:spTree>
    <p:extLst>
      <p:ext uri="{BB962C8B-B14F-4D97-AF65-F5344CB8AC3E}">
        <p14:creationId xmlns:p14="http://schemas.microsoft.com/office/powerpoint/2010/main" val="28132255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6B070F87-B737-9747-9F9D-07F142F6093E}" type="datetime1">
              <a:rPr lang="en-US" smtClean="0"/>
              <a:t>7/9/16</a:t>
            </a:fld>
            <a:endParaRPr lang="en-US"/>
          </a:p>
        </p:txBody>
      </p:sp>
      <p:sp>
        <p:nvSpPr>
          <p:cNvPr id="6" name="Footer Placeholder 5"/>
          <p:cNvSpPr>
            <a:spLocks noGrp="1"/>
          </p:cNvSpPr>
          <p:nvPr>
            <p:ph type="ftr" sz="quarter" idx="11"/>
          </p:nvPr>
        </p:nvSpPr>
        <p:spPr/>
        <p:txBody>
          <a:bodyPr/>
          <a:lstStyle/>
          <a:p>
            <a:endParaRPr lang="en-US"/>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F51B561C-0023-41A3-B203-BFA2A4A5DADD}" type="slidenum">
              <a:rPr lang="en-US" smtClean="0"/>
              <a:pPr/>
              <a:t>‹#›</a:t>
            </a:fld>
            <a:endParaRPr lang="en-US"/>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5243437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0BF24CD7-14B8-AA48-A9C8-BB6C136AA3E1}" type="datetime1">
              <a:rPr lang="en-US" smtClean="0"/>
              <a:t>7/9/16</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F51B561C-0023-41A3-B203-BFA2A4A5DADD}" type="slidenum">
              <a:rPr lang="en-US" smtClean="0"/>
              <a:pPr/>
              <a:t>‹#›</a:t>
            </a:fld>
            <a:endParaRPr lang="en-US"/>
          </a:p>
        </p:txBody>
      </p:sp>
    </p:spTree>
    <p:extLst>
      <p:ext uri="{BB962C8B-B14F-4D97-AF65-F5344CB8AC3E}">
        <p14:creationId xmlns:p14="http://schemas.microsoft.com/office/powerpoint/2010/main" val="15505327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F8669FD-82B5-184A-834D-5A037C9A02FD}" type="datetime1">
              <a:rPr lang="en-US" smtClean="0"/>
              <a:t>7/9/16</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F51B561C-0023-41A3-B203-BFA2A4A5DADD}" type="slidenum">
              <a:rPr lang="en-US" smtClean="0"/>
              <a:pPr/>
              <a:t>‹#›</a:t>
            </a:fld>
            <a:endParaRPr lang="en-US"/>
          </a:p>
        </p:txBody>
      </p:sp>
    </p:spTree>
    <p:extLst>
      <p:ext uri="{BB962C8B-B14F-4D97-AF65-F5344CB8AC3E}">
        <p14:creationId xmlns:p14="http://schemas.microsoft.com/office/powerpoint/2010/main" val="37242199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BE73974-0331-8545-85A0-D4E55DF93856}" type="datetime1">
              <a:rPr lang="en-US" smtClean="0"/>
              <a:t>7/9/16</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F51B561C-0023-41A3-B203-BFA2A4A5DADD}" type="slidenum">
              <a:rPr lang="en-US" smtClean="0"/>
              <a:pPr/>
              <a:t>‹#›</a:t>
            </a:fld>
            <a:endParaRPr lang="en-US"/>
          </a:p>
        </p:txBody>
      </p:sp>
    </p:spTree>
    <p:extLst>
      <p:ext uri="{BB962C8B-B14F-4D97-AF65-F5344CB8AC3E}">
        <p14:creationId xmlns:p14="http://schemas.microsoft.com/office/powerpoint/2010/main" val="173437185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fld id="{5D4E6BDE-1FC1-8245-9A8D-C6CBE43EF2CC}" type="datetime1">
              <a:rPr lang="en-US" smtClean="0"/>
              <a:t>7/9/16</a:t>
            </a:fld>
            <a:endParaRPr lang="en-US"/>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F51B561C-0023-41A3-B203-BFA2A4A5DADD}" type="slidenum">
              <a:rPr lang="en-US" smtClean="0"/>
              <a:pPr/>
              <a:t>‹#›</a:t>
            </a:fld>
            <a:endParaRPr lang="en-US" dirty="0"/>
          </a:p>
        </p:txBody>
      </p:sp>
    </p:spTree>
    <p:extLst>
      <p:ext uri="{BB962C8B-B14F-4D97-AF65-F5344CB8AC3E}">
        <p14:creationId xmlns:p14="http://schemas.microsoft.com/office/powerpoint/2010/main" val="1138206088"/>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 id="2147483735" r:id="rId15"/>
    <p:sldLayoutId id="2147483736" r:id="rId16"/>
  </p:sldLayoutIdLst>
  <p:hf hdr="0" ftr="0" dt="0"/>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7" name="Rectangle 5"/>
          <p:cNvSpPr>
            <a:spLocks noGrp="1" noChangeArrowheads="1"/>
          </p:cNvSpPr>
          <p:nvPr>
            <p:ph type="ctrTitle"/>
          </p:nvPr>
        </p:nvSpPr>
        <p:spPr>
          <a:xfrm>
            <a:off x="914400" y="381000"/>
            <a:ext cx="7162800" cy="4876799"/>
          </a:xfrm>
        </p:spPr>
        <p:txBody>
          <a:bodyPr anchor="ctr" anchorCtr="0">
            <a:normAutofit/>
          </a:bodyPr>
          <a:lstStyle/>
          <a:p>
            <a:pPr>
              <a:defRPr/>
            </a:pPr>
            <a:r>
              <a:rPr lang="en-US" altLang="zh-CN" sz="2000" dirty="0" smtClean="0">
                <a:ea typeface="+mj-ea"/>
              </a:rPr>
              <a:t>6/5 	</a:t>
            </a:r>
            <a:r>
              <a:rPr lang="zh-CN" altLang="en-US" sz="2000" dirty="0" smtClean="0">
                <a:ea typeface="+mj-ea"/>
              </a:rPr>
              <a:t>马丁</a:t>
            </a:r>
            <a:r>
              <a:rPr lang="en-US" altLang="zh-CN" sz="2000" dirty="0" smtClean="0">
                <a:ea typeface="+mj-ea"/>
              </a:rPr>
              <a:t> </a:t>
            </a:r>
            <a:r>
              <a:rPr lang="zh-CN" altLang="en-US" sz="2000" dirty="0" smtClean="0">
                <a:ea typeface="+mj-ea"/>
              </a:rPr>
              <a:t>路德</a:t>
            </a:r>
            <a:r>
              <a:rPr lang="en-US" altLang="zh-CN" sz="2000" dirty="0" smtClean="0">
                <a:ea typeface="+mj-ea"/>
              </a:rPr>
              <a:t>										</a:t>
            </a:r>
            <a:r>
              <a:rPr lang="zh-CN" altLang="en-US" sz="2000" dirty="0" smtClean="0">
                <a:ea typeface="+mj-ea"/>
              </a:rPr>
              <a:t>陈蓉</a:t>
            </a:r>
            <a:r>
              <a:rPr lang="en-US" altLang="zh-CN" sz="2000" dirty="0" smtClean="0">
                <a:ea typeface="+mj-ea"/>
              </a:rPr>
              <a:t/>
            </a:r>
            <a:br>
              <a:rPr lang="en-US" altLang="zh-CN" sz="2000" dirty="0" smtClean="0">
                <a:ea typeface="+mj-ea"/>
              </a:rPr>
            </a:br>
            <a:r>
              <a:rPr lang="zh-CN" altLang="zh-CN" sz="2000" dirty="0" smtClean="0"/>
              <a:t>6</a:t>
            </a:r>
            <a:r>
              <a:rPr lang="en-US" altLang="zh-CN" sz="2000" dirty="0" smtClean="0"/>
              <a:t>/12	</a:t>
            </a:r>
            <a:r>
              <a:rPr lang="zh-TW" altLang="en-US" sz="2000" dirty="0" smtClean="0"/>
              <a:t>宋尚节</a:t>
            </a:r>
            <a:r>
              <a:rPr lang="en-US" altLang="zh-TW" sz="2000" dirty="0" smtClean="0"/>
              <a:t>											</a:t>
            </a:r>
            <a:r>
              <a:rPr lang="zh-CN" altLang="en-US" sz="2000" dirty="0" smtClean="0"/>
              <a:t>陈洲</a:t>
            </a:r>
            <a:r>
              <a:rPr lang="en-US" altLang="zh-TW" sz="2000" dirty="0" smtClean="0"/>
              <a:t/>
            </a:r>
            <a:br>
              <a:rPr lang="en-US" altLang="zh-TW" sz="2000" dirty="0" smtClean="0"/>
            </a:br>
            <a:r>
              <a:rPr lang="zh-TW" altLang="zh-TW" sz="2000" dirty="0" smtClean="0"/>
              <a:t>6</a:t>
            </a:r>
            <a:r>
              <a:rPr lang="en-US" altLang="zh-TW" sz="2000" dirty="0" smtClean="0"/>
              <a:t>/</a:t>
            </a:r>
            <a:r>
              <a:rPr lang="en-US" altLang="zh-CN" sz="2000" dirty="0" smtClean="0"/>
              <a:t>19	</a:t>
            </a:r>
            <a:r>
              <a:rPr lang="zh-CN" altLang="en-US" sz="2000" dirty="0" smtClean="0"/>
              <a:t>倪柝声</a:t>
            </a:r>
            <a:r>
              <a:rPr lang="en-US" altLang="zh-CN" sz="2000" dirty="0" smtClean="0"/>
              <a:t> 											</a:t>
            </a:r>
            <a:r>
              <a:rPr lang="zh-CN" altLang="en-US" sz="2000" dirty="0" smtClean="0"/>
              <a:t>陈洲</a:t>
            </a:r>
            <a:r>
              <a:rPr lang="en-US" altLang="zh-CN" sz="2000" dirty="0" smtClean="0"/>
              <a:t/>
            </a:r>
            <a:br>
              <a:rPr lang="en-US" altLang="zh-CN" sz="2000" dirty="0" smtClean="0"/>
            </a:br>
            <a:r>
              <a:rPr lang="zh-CN" altLang="zh-CN" sz="2000" dirty="0" smtClean="0"/>
              <a:t>6</a:t>
            </a:r>
            <a:r>
              <a:rPr lang="en-US" altLang="zh-CN" sz="2000" dirty="0" smtClean="0"/>
              <a:t>/26	</a:t>
            </a:r>
            <a:r>
              <a:rPr lang="zh-CN" altLang="en-US" sz="2000" dirty="0" smtClean="0"/>
              <a:t>加尔文</a:t>
            </a:r>
            <a:r>
              <a:rPr lang="en-US" altLang="zh-CN" sz="2000" dirty="0" smtClean="0"/>
              <a:t> 											</a:t>
            </a:r>
            <a:r>
              <a:rPr lang="zh-CN" altLang="en-US" sz="2000" dirty="0" smtClean="0"/>
              <a:t>陈蓉</a:t>
            </a:r>
            <a:r>
              <a:rPr lang="en-US" altLang="zh-CN" sz="2000" dirty="0" smtClean="0"/>
              <a:t/>
            </a:r>
            <a:br>
              <a:rPr lang="en-US" altLang="zh-CN" sz="2000" dirty="0" smtClean="0"/>
            </a:br>
            <a:r>
              <a:rPr lang="zh-CN" altLang="zh-CN" sz="2000" dirty="0" smtClean="0"/>
              <a:t>7</a:t>
            </a:r>
            <a:r>
              <a:rPr lang="en-US" altLang="zh-CN" sz="2000" dirty="0" smtClean="0"/>
              <a:t>/3		No Class</a:t>
            </a:r>
            <a:br>
              <a:rPr lang="en-US" altLang="zh-CN" sz="2000" dirty="0" smtClean="0"/>
            </a:br>
            <a:r>
              <a:rPr lang="zh-CN" altLang="zh-CN" sz="2000" dirty="0" smtClean="0"/>
              <a:t>7</a:t>
            </a:r>
            <a:r>
              <a:rPr lang="en-US" altLang="zh-CN" sz="2000" dirty="0" smtClean="0"/>
              <a:t>/10	</a:t>
            </a:r>
            <a:r>
              <a:rPr lang="zh-CN" altLang="en-US" sz="2000" dirty="0" smtClean="0"/>
              <a:t>本仁</a:t>
            </a:r>
            <a:r>
              <a:rPr lang="en-US" altLang="zh-CN" sz="2000" dirty="0" smtClean="0"/>
              <a:t> </a:t>
            </a:r>
            <a:r>
              <a:rPr lang="zh-CN" altLang="en-US" sz="2000" dirty="0" smtClean="0"/>
              <a:t>约翰</a:t>
            </a:r>
            <a:r>
              <a:rPr lang="en-US" altLang="zh-CN" sz="2000" dirty="0" smtClean="0"/>
              <a:t> 										</a:t>
            </a:r>
            <a:r>
              <a:rPr lang="zh-CN" altLang="en-US" sz="2000" dirty="0" smtClean="0"/>
              <a:t>陈蓉</a:t>
            </a:r>
            <a:r>
              <a:rPr lang="en-US" altLang="zh-CN" sz="2000" dirty="0" smtClean="0"/>
              <a:t/>
            </a:r>
            <a:br>
              <a:rPr lang="en-US" altLang="zh-CN" sz="2000" dirty="0" smtClean="0"/>
            </a:br>
            <a:r>
              <a:rPr lang="zh-CN" altLang="zh-CN" sz="2000" dirty="0" smtClean="0"/>
              <a:t>7</a:t>
            </a:r>
            <a:r>
              <a:rPr lang="en-US" altLang="zh-CN" sz="2000" dirty="0" smtClean="0"/>
              <a:t>/17	</a:t>
            </a:r>
            <a:r>
              <a:rPr lang="zh-CN" altLang="en-US" sz="2000" dirty="0" smtClean="0"/>
              <a:t>约翰</a:t>
            </a:r>
            <a:r>
              <a:rPr lang="en-US" altLang="zh-CN" sz="2000" dirty="0" smtClean="0"/>
              <a:t> </a:t>
            </a:r>
            <a:r>
              <a:rPr lang="zh-CN" altLang="en-US" sz="2000" dirty="0" smtClean="0"/>
              <a:t>卫斯理</a:t>
            </a:r>
            <a:r>
              <a:rPr lang="en-US" altLang="zh-CN" sz="2000" dirty="0" smtClean="0"/>
              <a:t> 									</a:t>
            </a:r>
            <a:r>
              <a:rPr lang="zh-CN" altLang="en-US" sz="2000" dirty="0" smtClean="0"/>
              <a:t>陈蓉</a:t>
            </a:r>
            <a:r>
              <a:rPr lang="en-US" altLang="zh-CN" sz="2000" dirty="0" smtClean="0"/>
              <a:t/>
            </a:r>
            <a:br>
              <a:rPr lang="en-US" altLang="zh-CN" sz="2000" dirty="0" smtClean="0"/>
            </a:br>
            <a:r>
              <a:rPr lang="zh-CN" altLang="zh-CN" sz="2000" dirty="0" smtClean="0"/>
              <a:t>7</a:t>
            </a:r>
            <a:r>
              <a:rPr lang="en-US" altLang="zh-CN" sz="2000" dirty="0" smtClean="0"/>
              <a:t>/24	</a:t>
            </a:r>
            <a:r>
              <a:rPr lang="zh-CN" altLang="en-US" sz="2000" dirty="0" smtClean="0"/>
              <a:t>盖恩夫人</a:t>
            </a:r>
            <a:r>
              <a:rPr lang="en-US" altLang="zh-CN" sz="2000" dirty="0" smtClean="0"/>
              <a:t> 										</a:t>
            </a:r>
            <a:r>
              <a:rPr lang="zh-CN" altLang="en-US" sz="2000" dirty="0" smtClean="0"/>
              <a:t>陈蓉</a:t>
            </a:r>
            <a:r>
              <a:rPr lang="en-US" altLang="zh-CN" sz="2000" dirty="0" smtClean="0"/>
              <a:t/>
            </a:r>
            <a:br>
              <a:rPr lang="en-US" altLang="zh-CN" sz="2000" dirty="0" smtClean="0"/>
            </a:br>
            <a:r>
              <a:rPr lang="zh-CN" altLang="zh-CN" sz="2000" dirty="0" smtClean="0"/>
              <a:t>7</a:t>
            </a:r>
            <a:r>
              <a:rPr lang="en-US" altLang="zh-CN" sz="2000" dirty="0" smtClean="0"/>
              <a:t>/31	</a:t>
            </a:r>
            <a:r>
              <a:rPr lang="zh-CN" altLang="en-US" sz="2000" dirty="0" smtClean="0"/>
              <a:t>王明道</a:t>
            </a:r>
            <a:r>
              <a:rPr lang="en-US" altLang="zh-CN" sz="2000" dirty="0" smtClean="0"/>
              <a:t> 											</a:t>
            </a:r>
            <a:r>
              <a:rPr lang="zh-CN" altLang="en-US" sz="2000" dirty="0" smtClean="0"/>
              <a:t>陈洲</a:t>
            </a:r>
            <a:r>
              <a:rPr lang="en-US" altLang="zh-CN" sz="2000" dirty="0" smtClean="0"/>
              <a:t/>
            </a:r>
            <a:br>
              <a:rPr lang="en-US" altLang="zh-CN" sz="2000" dirty="0" smtClean="0"/>
            </a:br>
            <a:r>
              <a:rPr lang="zh-CN" altLang="zh-CN" sz="2000" dirty="0" smtClean="0"/>
              <a:t>8</a:t>
            </a:r>
            <a:r>
              <a:rPr lang="en-US" altLang="zh-CN" sz="2000" dirty="0" smtClean="0"/>
              <a:t>/7		No Class</a:t>
            </a:r>
            <a:br>
              <a:rPr lang="en-US" altLang="zh-CN" sz="2000" dirty="0" smtClean="0"/>
            </a:br>
            <a:r>
              <a:rPr lang="zh-CN" altLang="zh-CN" sz="2000" dirty="0" smtClean="0"/>
              <a:t>8</a:t>
            </a:r>
            <a:r>
              <a:rPr lang="en-US" altLang="zh-CN" sz="2000" dirty="0" smtClean="0"/>
              <a:t>/14	</a:t>
            </a:r>
            <a:r>
              <a:rPr lang="zh-CN" altLang="en-US" sz="2000" dirty="0" smtClean="0"/>
              <a:t>戴德生</a:t>
            </a:r>
            <a:r>
              <a:rPr lang="en-US" altLang="zh-CN" sz="2000" dirty="0" smtClean="0"/>
              <a:t> 											</a:t>
            </a:r>
            <a:r>
              <a:rPr lang="zh-CN" altLang="en-US" sz="2000" dirty="0" smtClean="0"/>
              <a:t>陈洲</a:t>
            </a:r>
            <a:r>
              <a:rPr lang="en-US" altLang="zh-CN" sz="2000" dirty="0" smtClean="0"/>
              <a:t/>
            </a:r>
            <a:br>
              <a:rPr lang="en-US" altLang="zh-CN" sz="2000" dirty="0" smtClean="0"/>
            </a:br>
            <a:r>
              <a:rPr lang="zh-CN" altLang="zh-CN" sz="2000" dirty="0" smtClean="0"/>
              <a:t>8</a:t>
            </a:r>
            <a:r>
              <a:rPr lang="en-US" altLang="zh-CN" sz="2000" dirty="0" smtClean="0"/>
              <a:t>/21	</a:t>
            </a:r>
            <a:r>
              <a:rPr lang="zh-CN" altLang="en-US" sz="2000" dirty="0" smtClean="0"/>
              <a:t>芬尼</a:t>
            </a:r>
            <a:r>
              <a:rPr lang="en-US" altLang="zh-CN" sz="2000" dirty="0" smtClean="0"/>
              <a:t> </a:t>
            </a:r>
            <a:r>
              <a:rPr lang="zh-CN" altLang="en-US" sz="2000" dirty="0" smtClean="0"/>
              <a:t>克罗斯比 </a:t>
            </a:r>
            <a:r>
              <a:rPr lang="en-US" altLang="zh-CN" sz="2000" dirty="0" smtClean="0"/>
              <a:t>									</a:t>
            </a:r>
            <a:r>
              <a:rPr lang="zh-CN" altLang="en-US" sz="2000" dirty="0" smtClean="0"/>
              <a:t>陈洲</a:t>
            </a:r>
            <a:r>
              <a:rPr lang="en-US" altLang="zh-CN" sz="2000" dirty="0" smtClean="0"/>
              <a:t/>
            </a:r>
            <a:br>
              <a:rPr lang="en-US" altLang="zh-CN" sz="2000" dirty="0" smtClean="0"/>
            </a:br>
            <a:r>
              <a:rPr lang="zh-CN" altLang="zh-CN" sz="2000" dirty="0" smtClean="0"/>
              <a:t>8</a:t>
            </a:r>
            <a:r>
              <a:rPr lang="en-US" altLang="zh-CN" sz="2000" dirty="0" smtClean="0"/>
              <a:t>/28	</a:t>
            </a:r>
            <a:r>
              <a:rPr lang="zh-CN" altLang="en-US" sz="2000" dirty="0" smtClean="0"/>
              <a:t>穆迪</a:t>
            </a:r>
            <a:r>
              <a:rPr lang="en-US" altLang="zh-CN" sz="2000" dirty="0" smtClean="0"/>
              <a:t> &amp; </a:t>
            </a:r>
            <a:r>
              <a:rPr lang="zh-CN" altLang="en-US" sz="2000" dirty="0" smtClean="0"/>
              <a:t>爱德华兹</a:t>
            </a:r>
            <a:r>
              <a:rPr lang="en-US" altLang="zh-CN" sz="2000" dirty="0" smtClean="0"/>
              <a:t> 								</a:t>
            </a:r>
            <a:r>
              <a:rPr lang="zh-CN" altLang="en-US" sz="2000" dirty="0" smtClean="0"/>
              <a:t>陈洲</a:t>
            </a:r>
            <a:endParaRPr lang="zh-CN" altLang="en-US" sz="2000" dirty="0" smtClean="0">
              <a:ea typeface="+mj-ea"/>
            </a:endParaRPr>
          </a:p>
        </p:txBody>
      </p:sp>
      <p:sp>
        <p:nvSpPr>
          <p:cNvPr id="8" name="Slide Number Placeholder 7"/>
          <p:cNvSpPr>
            <a:spLocks noGrp="1"/>
          </p:cNvSpPr>
          <p:nvPr>
            <p:ph type="sldNum" sz="quarter" idx="12"/>
          </p:nvPr>
        </p:nvSpPr>
        <p:spPr>
          <a:xfrm>
            <a:off x="381000" y="3810000"/>
            <a:ext cx="584978" cy="365125"/>
          </a:xfrm>
        </p:spPr>
        <p:txBody>
          <a:bodyPr/>
          <a:lstStyle/>
          <a:p>
            <a:fld id="{F51B561C-0023-41A3-B203-BFA2A4A5DADD}" type="slidenum">
              <a:rPr lang="en-US" smtClean="0"/>
              <a:pPr/>
              <a:t>1</a:t>
            </a:fld>
            <a:endParaRPr lang="en-US"/>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txBox="1">
            <a:spLocks noGrp="1" noChangeArrowheads="1"/>
          </p:cNvSpPr>
          <p:nvPr>
            <p:ph type="title"/>
          </p:nvPr>
        </p:nvSpPr>
        <p:spPr>
          <a:xfrm>
            <a:off x="1143000" y="76200"/>
            <a:ext cx="7274999" cy="1981200"/>
          </a:xfrm>
          <a:prstGeom prst="rect">
            <a:avLst/>
          </a:prstGeom>
        </p:spPr>
        <p:txBody>
          <a:bodyPr vert="horz" lIns="91440" tIns="45720" rIns="91440" bIns="45720" rtlCol="0" anchor="t" anchorCtr="0">
            <a:noAutofit/>
          </a:bodyPr>
          <a:lstStyle>
            <a:lvl1pPr algn="l" defTabSz="4572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defRPr/>
            </a:pPr>
            <a:r>
              <a:rPr lang="zh-CN" altLang="en-US" sz="2000" dirty="0" smtClean="0"/>
              <a:t>宋尚节</a:t>
            </a:r>
            <a:r>
              <a:rPr lang="zh-CN" altLang="zh-CN" sz="2000" dirty="0" smtClean="0"/>
              <a:t>，</a:t>
            </a:r>
            <a:r>
              <a:rPr lang="zh-TW" altLang="en-US" sz="2000" dirty="0"/>
              <a:t>他的生活和事工</a:t>
            </a:r>
            <a:r>
              <a:rPr lang="zh-TW" altLang="en-US" sz="2000" dirty="0" smtClean="0"/>
              <a:t>都有一个真正先知的恩膏标记</a:t>
            </a:r>
            <a:r>
              <a:rPr lang="zh-TW" altLang="en-US" sz="2000" dirty="0"/>
              <a:t>。 </a:t>
            </a:r>
            <a:r>
              <a:rPr lang="zh-TW" altLang="en-US" sz="2000" dirty="0" smtClean="0"/>
              <a:t>他</a:t>
            </a:r>
            <a:r>
              <a:rPr lang="zh-CN" altLang="en-US" sz="2000" dirty="0" smtClean="0"/>
              <a:t>有</a:t>
            </a:r>
            <a:r>
              <a:rPr lang="zh-TW" altLang="en-US" sz="2000" dirty="0" smtClean="0"/>
              <a:t>难以抑制的热情，是不屈不挠</a:t>
            </a:r>
            <a:r>
              <a:rPr lang="zh-CN" altLang="en-US" sz="2000" dirty="0" smtClean="0"/>
              <a:t>与</a:t>
            </a:r>
            <a:r>
              <a:rPr lang="zh-TW" altLang="en-US" sz="2000" dirty="0" smtClean="0"/>
              <a:t>无畏</a:t>
            </a:r>
            <a:r>
              <a:rPr lang="zh-TW" altLang="en-US" sz="2000" dirty="0"/>
              <a:t>的体现。 有人称他为“中国的约翰</a:t>
            </a:r>
            <a:r>
              <a:rPr lang="en-US" altLang="zh-TW" sz="2000" dirty="0"/>
              <a:t>·</a:t>
            </a:r>
            <a:r>
              <a:rPr lang="zh-TW" altLang="en-US" sz="2000" dirty="0"/>
              <a:t>卫斯理”，</a:t>
            </a:r>
            <a:r>
              <a:rPr lang="zh-TW" altLang="en-US" sz="2000" dirty="0" smtClean="0"/>
              <a:t>而另一些称他为 “</a:t>
            </a:r>
            <a:r>
              <a:rPr lang="zh-TW" altLang="en-US" sz="2000" dirty="0"/>
              <a:t>复兴使徒”。 </a:t>
            </a:r>
            <a:r>
              <a:rPr lang="zh-TW" altLang="en-US" sz="2000" dirty="0" smtClean="0"/>
              <a:t>曾经</a:t>
            </a:r>
            <a:r>
              <a:rPr lang="zh-TW" altLang="en-US" sz="2000" dirty="0"/>
              <a:t>目睹或研究</a:t>
            </a:r>
            <a:r>
              <a:rPr lang="zh-TW" altLang="en-US" sz="2000" dirty="0" smtClean="0"/>
              <a:t>他的大</a:t>
            </a:r>
            <a:r>
              <a:rPr lang="zh-TW" altLang="en-US" sz="2000" dirty="0"/>
              <a:t>多数人，认为他是本世纪最伟大的复兴者之一。 </a:t>
            </a:r>
            <a:r>
              <a:rPr lang="zh-TW" altLang="en-US" sz="2000" dirty="0" smtClean="0"/>
              <a:t>然而他一直被大多数西方教会遗忘和忽视</a:t>
            </a:r>
            <a:r>
              <a:rPr lang="zh-TW" altLang="en-US" sz="2000" dirty="0"/>
              <a:t>。 他是在</a:t>
            </a:r>
            <a:r>
              <a:rPr lang="en-US" altLang="zh-TW" sz="2000" dirty="0"/>
              <a:t>1927 - </a:t>
            </a:r>
            <a:r>
              <a:rPr lang="en-US" altLang="zh-TW" sz="2000" dirty="0" smtClean="0"/>
              <a:t>1937</a:t>
            </a:r>
            <a:r>
              <a:rPr lang="zh-TW" altLang="en-US" sz="2000" dirty="0" smtClean="0"/>
              <a:t>年</a:t>
            </a:r>
            <a:r>
              <a:rPr lang="zh-TW" altLang="en-US" sz="2000" dirty="0"/>
              <a:t>中国基督教复兴</a:t>
            </a:r>
            <a:r>
              <a:rPr lang="zh-TW" altLang="en-US" sz="2000" dirty="0" smtClean="0"/>
              <a:t>被遗忘</a:t>
            </a:r>
            <a:r>
              <a:rPr lang="zh-TW" altLang="en-US" sz="2000" dirty="0"/>
              <a:t>的先知。</a:t>
            </a:r>
            <a:r>
              <a:rPr lang="en-US" altLang="zh-CN" sz="2000" dirty="0" smtClean="0"/>
              <a:t/>
            </a:r>
            <a:br>
              <a:rPr lang="en-US" altLang="zh-CN" sz="2000" dirty="0" smtClean="0"/>
            </a:br>
            <a:endParaRPr lang="zh-CN" altLang="en-US" sz="2000" dirty="0" smtClean="0"/>
          </a:p>
        </p:txBody>
      </p:sp>
      <p:sp>
        <p:nvSpPr>
          <p:cNvPr id="3" name="Content Placeholder 2"/>
          <p:cNvSpPr>
            <a:spLocks noGrp="1"/>
          </p:cNvSpPr>
          <p:nvPr>
            <p:ph idx="1"/>
          </p:nvPr>
        </p:nvSpPr>
        <p:spPr>
          <a:xfrm>
            <a:off x="990600" y="2057400"/>
            <a:ext cx="7924800" cy="4572000"/>
          </a:xfrm>
        </p:spPr>
        <p:txBody>
          <a:bodyPr>
            <a:normAutofit/>
          </a:bodyPr>
          <a:lstStyle/>
          <a:p>
            <a:pPr marL="0" lvl="1" indent="0">
              <a:buNone/>
            </a:pPr>
            <a:r>
              <a:rPr lang="en-US" altLang="zh-CN" sz="2000" dirty="0" smtClean="0"/>
              <a:t>										</a:t>
            </a:r>
            <a:r>
              <a:rPr lang="zh-CN" altLang="en-US" sz="2000" dirty="0" smtClean="0"/>
              <a:t>真心</a:t>
            </a:r>
            <a:endParaRPr lang="en-US" sz="2000" dirty="0"/>
          </a:p>
          <a:p>
            <a:pPr lvl="8"/>
            <a:endParaRPr lang="en-US" altLang="zh-CN" sz="2000" dirty="0" smtClean="0"/>
          </a:p>
          <a:p>
            <a:pPr lvl="8"/>
            <a:r>
              <a:rPr lang="en-US" altLang="zh-CN" sz="2000" dirty="0" smtClean="0"/>
              <a:t> 		</a:t>
            </a:r>
            <a:r>
              <a:rPr lang="zh-CN" altLang="en-US" sz="2000" dirty="0" smtClean="0"/>
              <a:t>勇气</a:t>
            </a:r>
            <a:endParaRPr lang="en-US" sz="2000" dirty="0" smtClean="0"/>
          </a:p>
          <a:p>
            <a:pPr marL="457200" lvl="1" indent="0">
              <a:buNone/>
            </a:pPr>
            <a:endParaRPr lang="en-US" dirty="0"/>
          </a:p>
          <a:p>
            <a:pPr lvl="8"/>
            <a:r>
              <a:rPr lang="en-US" altLang="zh-CN" sz="2000" dirty="0" smtClean="0"/>
              <a:t> 		</a:t>
            </a:r>
            <a:r>
              <a:rPr lang="zh-CN" altLang="en-US" sz="2000" dirty="0" smtClean="0"/>
              <a:t>献身精神</a:t>
            </a:r>
            <a:endParaRPr lang="en-US" altLang="zh-CN" sz="2000" dirty="0" smtClean="0"/>
          </a:p>
          <a:p>
            <a:pPr lvl="8"/>
            <a:endParaRPr lang="en-US" sz="2000" dirty="0"/>
          </a:p>
          <a:p>
            <a:pPr lvl="8"/>
            <a:r>
              <a:rPr lang="en-US" sz="2000" dirty="0" smtClean="0"/>
              <a:t> 		</a:t>
            </a:r>
            <a:r>
              <a:rPr lang="zh-CN" altLang="en-US" sz="2000" dirty="0"/>
              <a:t>中国</a:t>
            </a:r>
            <a:r>
              <a:rPr lang="zh-CN" altLang="en-US" sz="2000" dirty="0" smtClean="0"/>
              <a:t>使徒</a:t>
            </a:r>
            <a:r>
              <a:rPr lang="zh-CN" altLang="zh-CN" sz="2000" dirty="0" smtClean="0"/>
              <a:t>，</a:t>
            </a:r>
            <a:r>
              <a:rPr lang="zh-TW" altLang="en-US" sz="2000" dirty="0"/>
              <a:t>福建莆田县</a:t>
            </a:r>
            <a:endParaRPr lang="en-US" altLang="zh-CN" sz="2000" dirty="0" smtClean="0"/>
          </a:p>
          <a:p>
            <a:pPr lvl="8"/>
            <a:r>
              <a:rPr lang="en-US" altLang="zh-CN" sz="2000" dirty="0"/>
              <a:t> </a:t>
            </a:r>
            <a:r>
              <a:rPr lang="en-US" altLang="zh-CN" sz="2000" dirty="0" smtClean="0"/>
              <a:t>		9</a:t>
            </a:r>
            <a:r>
              <a:rPr lang="en-US" altLang="zh-CN" sz="2000" dirty="0" smtClean="0"/>
              <a:t>/27</a:t>
            </a:r>
            <a:r>
              <a:rPr lang="en-US" altLang="zh-CN" sz="2000" smtClean="0"/>
              <a:t>/1901- </a:t>
            </a:r>
            <a:r>
              <a:rPr lang="en-US" altLang="zh-CN" sz="2000" dirty="0" smtClean="0"/>
              <a:t>8/18/1944</a:t>
            </a:r>
            <a:endParaRPr lang="en-US" sz="2000" dirty="0" smtClean="0"/>
          </a:p>
          <a:p>
            <a:pPr marL="457200" lvl="1" indent="0">
              <a:buNone/>
            </a:pPr>
            <a:endParaRPr lang="en-US" dirty="0" smtClean="0"/>
          </a:p>
          <a:p>
            <a:pPr lvl="1"/>
            <a:endParaRPr lang="en-US" dirty="0"/>
          </a:p>
          <a:p>
            <a:pPr lvl="1"/>
            <a:endParaRPr lang="en-US" dirty="0" smtClean="0"/>
          </a:p>
          <a:p>
            <a:pPr lvl="1"/>
            <a:endParaRPr lang="en-US" dirty="0"/>
          </a:p>
        </p:txBody>
      </p:sp>
      <p:sp>
        <p:nvSpPr>
          <p:cNvPr id="8" name="Slide Number Placeholder 7"/>
          <p:cNvSpPr>
            <a:spLocks noGrp="1"/>
          </p:cNvSpPr>
          <p:nvPr>
            <p:ph type="sldNum" sz="quarter" idx="12"/>
          </p:nvPr>
        </p:nvSpPr>
        <p:spPr/>
        <p:txBody>
          <a:bodyPr/>
          <a:lstStyle/>
          <a:p>
            <a:fld id="{F51B561C-0023-41A3-B203-BFA2A4A5DADD}" type="slidenum">
              <a:rPr lang="en-US" smtClean="0"/>
              <a:pPr/>
              <a:t>2</a:t>
            </a:fld>
            <a:endParaRPr lang="en-US"/>
          </a:p>
        </p:txBody>
      </p:sp>
      <p:pic>
        <p:nvPicPr>
          <p:cNvPr id="5" name="Picture 4" descr="4862013.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0600" y="2057400"/>
            <a:ext cx="4038600" cy="4648200"/>
          </a:xfrm>
          <a:prstGeom prst="rect">
            <a:avLst/>
          </a:prstGeom>
        </p:spPr>
      </p:pic>
    </p:spTree>
    <p:extLst>
      <p:ext uri="{BB962C8B-B14F-4D97-AF65-F5344CB8AC3E}">
        <p14:creationId xmlns:p14="http://schemas.microsoft.com/office/powerpoint/2010/main" val="471672268"/>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95400" y="228600"/>
            <a:ext cx="7620000" cy="6553200"/>
          </a:xfrm>
        </p:spPr>
        <p:txBody>
          <a:bodyPr>
            <a:normAutofit/>
          </a:bodyPr>
          <a:lstStyle/>
          <a:p>
            <a:pPr marL="0" indent="0">
              <a:buNone/>
            </a:pPr>
            <a:r>
              <a:rPr lang="zh-CHT" altLang="en-US" sz="2000" b="1" dirty="0"/>
              <a:t>王</a:t>
            </a:r>
            <a:r>
              <a:rPr lang="zh-CHT" altLang="en-US" sz="2000" b="1" dirty="0" smtClean="0"/>
              <a:t>明道的推崇：</a:t>
            </a:r>
            <a:endParaRPr lang="en-US" altLang="zh-CHT" sz="2000" b="1" dirty="0" smtClean="0"/>
          </a:p>
          <a:p>
            <a:r>
              <a:rPr lang="zh-TW" altLang="en-US" sz="2000" dirty="0" smtClean="0">
                <a:solidFill>
                  <a:srgbClr val="053131"/>
                </a:solidFill>
                <a:latin typeface="Times-Roman"/>
              </a:rPr>
              <a:t>虚伪</a:t>
            </a:r>
            <a:r>
              <a:rPr lang="zh-TW" altLang="en-US" sz="2000" dirty="0">
                <a:solidFill>
                  <a:srgbClr val="053131"/>
                </a:solidFill>
                <a:latin typeface="Times-Roman"/>
              </a:rPr>
              <a:t>好象是我国人的特长，连热心为主作工的人也不例外</a:t>
            </a:r>
            <a:r>
              <a:rPr lang="zh-TW" altLang="en-US" sz="2000" dirty="0" smtClean="0">
                <a:solidFill>
                  <a:srgbClr val="053131"/>
                </a:solidFill>
                <a:latin typeface="Times-Roman"/>
              </a:rPr>
              <a:t>。</a:t>
            </a:r>
            <a:r>
              <a:rPr lang="zh-TW" altLang="en-US" sz="2000" dirty="0"/>
              <a:t>你要寻找一个毫无矫饰毫无虚伪百分之百的本来面目的人实在不容易多见。宋先生便是这种少见的人当中的一个。他在人面前，在人背后，在讲台上，在家庭里，在生人面前，在熟人面前，完全是一样</a:t>
            </a:r>
            <a:r>
              <a:rPr lang="zh-TW" altLang="en-US" sz="2000" dirty="0" smtClean="0"/>
              <a:t>。</a:t>
            </a:r>
            <a:endParaRPr lang="en-US" altLang="zh-TW" sz="2000" dirty="0" smtClean="0"/>
          </a:p>
          <a:p>
            <a:r>
              <a:rPr lang="zh-TW" altLang="en-US" sz="2000" dirty="0"/>
              <a:t>许多人为这个批评他，我却为这个爱他。我不是爱他的短处，我所爱的乃是</a:t>
            </a:r>
            <a:r>
              <a:rPr lang="zh-TW" altLang="en-US" sz="2000" dirty="0" smtClean="0"/>
              <a:t>他的真诚。</a:t>
            </a:r>
            <a:r>
              <a:rPr lang="zh-TW" altLang="en-US" sz="2000" dirty="0"/>
              <a:t>因为他真诚，所以他能被主所大用。因为他真诚，所以他能受人的爱敬。因为他真诚，所以的一些缺点也能被抵消。他讲道出于真诚，就是他在讲台上跳喊表演，也无</a:t>
            </a:r>
            <a:r>
              <a:rPr lang="zh-TW" altLang="en-US" sz="2000" dirty="0" smtClean="0"/>
              <a:t>一不是</a:t>
            </a:r>
            <a:r>
              <a:rPr lang="zh-CN" altLang="en-US" sz="2000" dirty="0" smtClean="0"/>
              <a:t>出</a:t>
            </a:r>
            <a:r>
              <a:rPr lang="zh-TW" altLang="en-US" sz="2000" dirty="0" smtClean="0"/>
              <a:t>于真诚</a:t>
            </a:r>
            <a:r>
              <a:rPr lang="zh-TW" altLang="en-US" sz="2000" dirty="0"/>
              <a:t>。那些学他的人既没有他里面所有的恨罪爱人的心，又没有</a:t>
            </a:r>
            <a:r>
              <a:rPr lang="zh-TW" altLang="en-US" sz="2000" dirty="0" smtClean="0"/>
              <a:t>他</a:t>
            </a:r>
            <a:r>
              <a:rPr lang="zh-CN" altLang="en-US" sz="2000" dirty="0" smtClean="0"/>
              <a:t>独</a:t>
            </a:r>
            <a:r>
              <a:rPr lang="zh-TW" altLang="en-US" sz="2000" dirty="0" smtClean="0"/>
              <a:t>有的那种热诚和</a:t>
            </a:r>
            <a:r>
              <a:rPr lang="zh-TW" altLang="en-US" sz="2000" dirty="0"/>
              <a:t>能力，只是外面学了一些皮毛，那岂不是怕自己不彀虚伪的，</a:t>
            </a:r>
            <a:r>
              <a:rPr lang="zh-TW" altLang="en-US" sz="2000" dirty="0" smtClean="0"/>
              <a:t>再多加一些虚伪呢</a:t>
            </a:r>
            <a:r>
              <a:rPr lang="zh-TW" altLang="en-US" sz="2000" dirty="0"/>
              <a:t>？</a:t>
            </a:r>
            <a:endParaRPr lang="en-US" sz="2000" dirty="0"/>
          </a:p>
        </p:txBody>
      </p:sp>
      <p:sp>
        <p:nvSpPr>
          <p:cNvPr id="4" name="Slide Number Placeholder 3"/>
          <p:cNvSpPr>
            <a:spLocks noGrp="1"/>
          </p:cNvSpPr>
          <p:nvPr>
            <p:ph type="sldNum" sz="quarter" idx="12"/>
          </p:nvPr>
        </p:nvSpPr>
        <p:spPr/>
        <p:txBody>
          <a:bodyPr/>
          <a:lstStyle/>
          <a:p>
            <a:fld id="{F51B561C-0023-41A3-B203-BFA2A4A5DADD}" type="slidenum">
              <a:rPr lang="en-US" smtClean="0"/>
              <a:pPr/>
              <a:t>3</a:t>
            </a:fld>
            <a:endParaRPr lang="en-US" dirty="0"/>
          </a:p>
        </p:txBody>
      </p:sp>
    </p:spTree>
    <p:extLst>
      <p:ext uri="{BB962C8B-B14F-4D97-AF65-F5344CB8AC3E}">
        <p14:creationId xmlns:p14="http://schemas.microsoft.com/office/powerpoint/2010/main" val="17422703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609600"/>
            <a:ext cx="4607999" cy="442690"/>
          </a:xfrm>
        </p:spPr>
        <p:txBody>
          <a:bodyPr>
            <a:normAutofit/>
          </a:bodyPr>
          <a:lstStyle/>
          <a:p>
            <a:r>
              <a:rPr lang="en-US" sz="2000" dirty="0"/>
              <a:t>勇敢</a:t>
            </a:r>
          </a:p>
        </p:txBody>
      </p:sp>
      <p:sp>
        <p:nvSpPr>
          <p:cNvPr id="3" name="Content Placeholder 2"/>
          <p:cNvSpPr>
            <a:spLocks noGrp="1"/>
          </p:cNvSpPr>
          <p:nvPr>
            <p:ph idx="1"/>
          </p:nvPr>
        </p:nvSpPr>
        <p:spPr>
          <a:xfrm>
            <a:off x="990600" y="1066800"/>
            <a:ext cx="8077200" cy="5638800"/>
          </a:xfrm>
        </p:spPr>
        <p:txBody>
          <a:bodyPr>
            <a:normAutofit lnSpcReduction="10000"/>
          </a:bodyPr>
          <a:lstStyle/>
          <a:p>
            <a:r>
              <a:rPr lang="zh-TW" altLang="en-US" sz="2000" dirty="0"/>
              <a:t>他具有古代先知们的勇敢。他是一个向罪恶进攻的勇士。他毫不畏惧的责备社会中的罪恶和教会中的罪恶</a:t>
            </a:r>
            <a:r>
              <a:rPr lang="zh-TW" altLang="en-US" sz="2000" dirty="0" smtClean="0"/>
              <a:t>。</a:t>
            </a:r>
            <a:r>
              <a:rPr lang="zh-TW" altLang="en-US" sz="2000" dirty="0"/>
              <a:t>我常想：今日社会和教会</a:t>
            </a:r>
            <a:r>
              <a:rPr lang="zh-TW" altLang="en-US" sz="2000" dirty="0" smtClean="0"/>
              <a:t>中的罪恶那样</a:t>
            </a:r>
            <a:r>
              <a:rPr lang="zh-CN" altLang="en-US" sz="2000" dirty="0" smtClean="0"/>
              <a:t>繁衍</a:t>
            </a:r>
            <a:r>
              <a:rPr lang="zh-TW" altLang="en-US" sz="2000" dirty="0" smtClean="0"/>
              <a:t>发展</a:t>
            </a:r>
            <a:r>
              <a:rPr lang="zh-TW" altLang="en-US" sz="2000" dirty="0"/>
              <a:t>，世界到处都被魔鬼的势力支配着，非有如同古代那些象烈火一般的先知出来大大声疾呼不可。不计毁誉，不顾性命，不徇情面，不瞻前顾后，不畏首畏尾，拼命向罪恶和撒但进攻，这种人是现今世界和教会所急需的人，但这种人也是今日最不可多</a:t>
            </a:r>
            <a:r>
              <a:rPr lang="zh-TW" altLang="en-US" sz="2000" dirty="0" smtClean="0"/>
              <a:t>得的人</a:t>
            </a:r>
            <a:endParaRPr lang="en-US" altLang="zh-TW" sz="2000" dirty="0" smtClean="0"/>
          </a:p>
          <a:p>
            <a:r>
              <a:rPr lang="en-US" sz="2000" dirty="0"/>
              <a:t>The modern Church, much like ancient Israel, has never been very comfortable with God's prophetic people. In every corner of the Church today you can find those who are echoing the words of stubborn King Ahab - "Is that you, (Elijah) you TROUBLER of Israel?" (I Kings 18:17). Usually when something tastes unpleasant to us, we try to add something else to sweeten it up. Because contemporary Christendom is so uncomfortable with the prophetic voice of repentance, some are trying to redefine the role of a prophet as one who merely encourages the Church about future events. Prophets are not placed in our midst to sing us sweet lullabies, they are the alarm system for the House of God!</a:t>
            </a:r>
          </a:p>
        </p:txBody>
      </p:sp>
      <p:sp>
        <p:nvSpPr>
          <p:cNvPr id="4" name="Slide Number Placeholder 3"/>
          <p:cNvSpPr>
            <a:spLocks noGrp="1"/>
          </p:cNvSpPr>
          <p:nvPr>
            <p:ph type="sldNum" sz="quarter" idx="12"/>
          </p:nvPr>
        </p:nvSpPr>
        <p:spPr/>
        <p:txBody>
          <a:bodyPr/>
          <a:lstStyle/>
          <a:p>
            <a:fld id="{F51B561C-0023-41A3-B203-BFA2A4A5DADD}" type="slidenum">
              <a:rPr lang="en-US" smtClean="0"/>
              <a:pPr/>
              <a:t>4</a:t>
            </a:fld>
            <a:endParaRPr lang="en-US" dirty="0"/>
          </a:p>
        </p:txBody>
      </p:sp>
    </p:spTree>
    <p:extLst>
      <p:ext uri="{BB962C8B-B14F-4D97-AF65-F5344CB8AC3E}">
        <p14:creationId xmlns:p14="http://schemas.microsoft.com/office/powerpoint/2010/main" val="23369451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624110"/>
            <a:ext cx="7772399" cy="442690"/>
          </a:xfrm>
        </p:spPr>
        <p:txBody>
          <a:bodyPr>
            <a:normAutofit fontScale="90000"/>
          </a:bodyPr>
          <a:lstStyle/>
          <a:p>
            <a:pPr lvl="8" algn="l" defTabSz="457200" rtl="0">
              <a:spcBef>
                <a:spcPct val="0"/>
              </a:spcBef>
            </a:pPr>
            <a:r>
              <a:rPr lang="zh-CN" altLang="en-US" sz="2000" dirty="0"/>
              <a:t>献身精神</a:t>
            </a:r>
            <a:r>
              <a:rPr lang="en-US" sz="2000" dirty="0"/>
              <a:t/>
            </a:r>
            <a:br>
              <a:rPr lang="en-US" sz="2000" dirty="0"/>
            </a:br>
            <a:endParaRPr lang="en-US" sz="2000" dirty="0"/>
          </a:p>
        </p:txBody>
      </p:sp>
      <p:sp>
        <p:nvSpPr>
          <p:cNvPr id="3" name="Content Placeholder 2"/>
          <p:cNvSpPr>
            <a:spLocks noGrp="1"/>
          </p:cNvSpPr>
          <p:nvPr>
            <p:ph idx="1"/>
          </p:nvPr>
        </p:nvSpPr>
        <p:spPr>
          <a:xfrm>
            <a:off x="990600" y="1143000"/>
            <a:ext cx="8001000" cy="5486400"/>
          </a:xfrm>
        </p:spPr>
        <p:txBody>
          <a:bodyPr/>
          <a:lstStyle/>
          <a:p>
            <a:r>
              <a:rPr lang="zh-TW" altLang="en-US" dirty="0" smtClean="0"/>
              <a:t>和施洗约翰一样</a:t>
            </a:r>
            <a:r>
              <a:rPr lang="zh-TW" altLang="en-US" dirty="0"/>
              <a:t>，宋尚节是在盛年去世的。他在世</a:t>
            </a:r>
            <a:r>
              <a:rPr lang="zh-TW" altLang="en-US" dirty="0" smtClean="0"/>
              <a:t>四十三年。在他工作短短的</a:t>
            </a:r>
            <a:r>
              <a:rPr lang="zh-TW" altLang="en-US" dirty="0"/>
              <a:t>十五年中，他震动了中国和南洋的教会，成千成万的人因为他而皈依了基督。在许多东亚的国家里面，中国教会在日军侵入后仍然能够屹然独存，其功不能不归之于宋尚节。这些教会之所以能灵命不绝，灵力不竭，是他工作辛劳一番以后的成果</a:t>
            </a:r>
            <a:r>
              <a:rPr lang="zh-TW" altLang="en-US" dirty="0" smtClean="0"/>
              <a:t>。</a:t>
            </a:r>
            <a:r>
              <a:rPr lang="zh-TW" altLang="en-US" dirty="0"/>
              <a:t>有许多不信的人是因他的布道演讲而得救的。有许多冷淡退步的基督徒是因他的培灵讲道而热烈了进步了的。尤其是许多教会领袖，本来是挂名的，是</a:t>
            </a:r>
            <a:r>
              <a:rPr lang="en-US" altLang="zh-TW" dirty="0"/>
              <a:t>"</a:t>
            </a:r>
            <a:r>
              <a:rPr lang="zh-TW" altLang="en-US" dirty="0"/>
              <a:t>吃教</a:t>
            </a:r>
            <a:r>
              <a:rPr lang="en-US" altLang="zh-TW" dirty="0"/>
              <a:t>"</a:t>
            </a:r>
            <a:r>
              <a:rPr lang="zh-TW" altLang="en-US" dirty="0"/>
              <a:t>的，是没有灵命的，都因他而变为生气勃勃，灵力充沛，和忠于基督的传道人了，其影响力和果子，持久延续下去。</a:t>
            </a:r>
            <a:endParaRPr lang="en-US" dirty="0"/>
          </a:p>
        </p:txBody>
      </p:sp>
      <p:sp>
        <p:nvSpPr>
          <p:cNvPr id="4" name="Slide Number Placeholder 3"/>
          <p:cNvSpPr>
            <a:spLocks noGrp="1"/>
          </p:cNvSpPr>
          <p:nvPr>
            <p:ph type="sldNum" sz="quarter" idx="12"/>
          </p:nvPr>
        </p:nvSpPr>
        <p:spPr/>
        <p:txBody>
          <a:bodyPr/>
          <a:lstStyle/>
          <a:p>
            <a:fld id="{F51B561C-0023-41A3-B203-BFA2A4A5DADD}" type="slidenum">
              <a:rPr lang="en-US" smtClean="0"/>
              <a:pPr/>
              <a:t>5</a:t>
            </a:fld>
            <a:endParaRPr lang="en-US" dirty="0"/>
          </a:p>
        </p:txBody>
      </p:sp>
    </p:spTree>
    <p:extLst>
      <p:ext uri="{BB962C8B-B14F-4D97-AF65-F5344CB8AC3E}">
        <p14:creationId xmlns:p14="http://schemas.microsoft.com/office/powerpoint/2010/main" val="40597207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609600"/>
            <a:ext cx="7924800" cy="685800"/>
          </a:xfrm>
        </p:spPr>
        <p:txBody>
          <a:bodyPr>
            <a:normAutofit/>
          </a:bodyPr>
          <a:lstStyle/>
          <a:p>
            <a:r>
              <a:rPr lang="zh-CHT" altLang="en-US" sz="1800" dirty="0"/>
              <a:t>奮興佈道家</a:t>
            </a:r>
            <a:endParaRPr lang="en-US" sz="2000" dirty="0"/>
          </a:p>
        </p:txBody>
      </p:sp>
      <p:sp>
        <p:nvSpPr>
          <p:cNvPr id="3" name="Content Placeholder 2"/>
          <p:cNvSpPr>
            <a:spLocks noGrp="1"/>
          </p:cNvSpPr>
          <p:nvPr>
            <p:ph idx="1"/>
          </p:nvPr>
        </p:nvSpPr>
        <p:spPr>
          <a:xfrm>
            <a:off x="990600" y="1143000"/>
            <a:ext cx="7924800" cy="5486400"/>
          </a:xfrm>
        </p:spPr>
        <p:txBody>
          <a:bodyPr/>
          <a:lstStyle/>
          <a:p>
            <a:pPr marL="0" indent="0" defTabSz="914400">
              <a:spcBef>
                <a:spcPts val="0"/>
              </a:spcBef>
              <a:buClrTx/>
              <a:buNone/>
              <a:defRPr/>
            </a:pPr>
            <a:r>
              <a:rPr lang="zh-CHT" altLang="en-US" dirty="0">
                <a:latin typeface=""/>
              </a:rPr>
              <a:t>他們的教導有</a:t>
            </a:r>
            <a:r>
              <a:rPr lang="en-US" altLang="zh-CHT" dirty="0">
                <a:latin typeface=""/>
              </a:rPr>
              <a:t>7 </a:t>
            </a:r>
            <a:r>
              <a:rPr lang="zh-CHT" altLang="en-US" dirty="0">
                <a:latin typeface=""/>
              </a:rPr>
              <a:t>個特色：</a:t>
            </a:r>
            <a:endParaRPr lang="en-US" dirty="0"/>
          </a:p>
          <a:p>
            <a:r>
              <a:rPr lang="en-US" altLang="zh-CHT" dirty="0">
                <a:solidFill>
                  <a:schemeClr val="tx1"/>
                </a:solidFill>
              </a:rPr>
              <a:t>1. </a:t>
            </a:r>
            <a:r>
              <a:rPr lang="zh-CHT" altLang="en-US" dirty="0">
                <a:solidFill>
                  <a:schemeClr val="tx1"/>
                </a:solidFill>
              </a:rPr>
              <a:t>聖經的全備性和至高性；</a:t>
            </a:r>
          </a:p>
          <a:p>
            <a:r>
              <a:rPr lang="en-US" altLang="zh-CHT" dirty="0">
                <a:solidFill>
                  <a:schemeClr val="tx1"/>
                </a:solidFill>
              </a:rPr>
              <a:t>2. </a:t>
            </a:r>
            <a:r>
              <a:rPr lang="zh-CHT" altLang="en-US" dirty="0">
                <a:solidFill>
                  <a:schemeClr val="tx1"/>
                </a:solidFill>
              </a:rPr>
              <a:t>人性是全然敗壞的；</a:t>
            </a:r>
          </a:p>
          <a:p>
            <a:r>
              <a:rPr lang="en-US" altLang="zh-CHT" dirty="0">
                <a:solidFill>
                  <a:schemeClr val="tx1"/>
                </a:solidFill>
              </a:rPr>
              <a:t>3. </a:t>
            </a:r>
            <a:r>
              <a:rPr lang="zh-CHT" altLang="en-US" dirty="0">
                <a:solidFill>
                  <a:schemeClr val="tx1"/>
                </a:solidFill>
              </a:rPr>
              <a:t>基督在十架上的死是解決人的罪的唯一方法；</a:t>
            </a:r>
          </a:p>
          <a:p>
            <a:r>
              <a:rPr lang="en-US" altLang="zh-CHT" dirty="0">
                <a:solidFill>
                  <a:schemeClr val="tx1"/>
                </a:solidFill>
              </a:rPr>
              <a:t>4. </a:t>
            </a:r>
            <a:r>
              <a:rPr lang="zh-CHT" altLang="en-US" dirty="0">
                <a:solidFill>
                  <a:schemeClr val="tx1"/>
                </a:solidFill>
              </a:rPr>
              <a:t>不斷教導因信稱義的道理；</a:t>
            </a:r>
          </a:p>
          <a:p>
            <a:r>
              <a:rPr lang="en-US" altLang="zh-CHT" dirty="0">
                <a:solidFill>
                  <a:schemeClr val="tx1"/>
                </a:solidFill>
              </a:rPr>
              <a:t>5. </a:t>
            </a:r>
            <a:r>
              <a:rPr lang="zh-CHT" altLang="en-US" dirty="0">
                <a:solidFill>
                  <a:schemeClr val="tx1"/>
                </a:solidFill>
              </a:rPr>
              <a:t>心靈的回轉和聖靈新的創造，是普遍需要的；</a:t>
            </a:r>
          </a:p>
          <a:p>
            <a:r>
              <a:rPr lang="en-US" altLang="zh-CHT" dirty="0">
                <a:solidFill>
                  <a:schemeClr val="tx1"/>
                </a:solidFill>
              </a:rPr>
              <a:t>6. </a:t>
            </a:r>
            <a:r>
              <a:rPr lang="zh-CHT" altLang="en-US" dirty="0">
                <a:solidFill>
                  <a:schemeClr val="tx1"/>
                </a:solidFill>
              </a:rPr>
              <a:t>真信心和個人的聖潔有著不可分割的關係；</a:t>
            </a:r>
          </a:p>
          <a:p>
            <a:r>
              <a:rPr lang="en-US" altLang="zh-CHT" dirty="0">
                <a:solidFill>
                  <a:schemeClr val="tx1"/>
                </a:solidFill>
              </a:rPr>
              <a:t>7. </a:t>
            </a:r>
            <a:r>
              <a:rPr lang="zh-CHT" altLang="en-US" dirty="0">
                <a:solidFill>
                  <a:schemeClr val="tx1"/>
                </a:solidFill>
              </a:rPr>
              <a:t>不斷教導兩條同樣的教義：神恨惡罪，但愛罪人</a:t>
            </a:r>
            <a:r>
              <a:rPr lang="zh-CHT" altLang="en-US" dirty="0" smtClean="0">
                <a:solidFill>
                  <a:schemeClr val="tx1"/>
                </a:solidFill>
              </a:rPr>
              <a:t>。</a:t>
            </a:r>
            <a:endParaRPr lang="zh-CHT" altLang="en-US" dirty="0">
              <a:solidFill>
                <a:schemeClr val="tx1"/>
              </a:solidFill>
            </a:endParaRPr>
          </a:p>
        </p:txBody>
      </p:sp>
      <p:sp>
        <p:nvSpPr>
          <p:cNvPr id="4" name="Slide Number Placeholder 3"/>
          <p:cNvSpPr>
            <a:spLocks noGrp="1"/>
          </p:cNvSpPr>
          <p:nvPr>
            <p:ph type="sldNum" sz="quarter" idx="12"/>
          </p:nvPr>
        </p:nvSpPr>
        <p:spPr/>
        <p:txBody>
          <a:bodyPr/>
          <a:lstStyle/>
          <a:p>
            <a:fld id="{F51B561C-0023-41A3-B203-BFA2A4A5DADD}" type="slidenum">
              <a:rPr lang="en-US" smtClean="0"/>
              <a:pPr/>
              <a:t>6</a:t>
            </a:fld>
            <a:endParaRPr lang="en-US" dirty="0"/>
          </a:p>
        </p:txBody>
      </p:sp>
    </p:spTree>
    <p:extLst>
      <p:ext uri="{BB962C8B-B14F-4D97-AF65-F5344CB8AC3E}">
        <p14:creationId xmlns:p14="http://schemas.microsoft.com/office/powerpoint/2010/main" val="24508214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90600" y="381000"/>
            <a:ext cx="7924800" cy="6248400"/>
          </a:xfrm>
        </p:spPr>
        <p:txBody>
          <a:bodyPr>
            <a:normAutofit/>
          </a:bodyPr>
          <a:lstStyle/>
          <a:p>
            <a:r>
              <a:rPr lang="en-US" altLang="zh-CHT" dirty="0"/>
              <a:t>1909 </a:t>
            </a:r>
            <a:r>
              <a:rPr lang="zh-CHT" altLang="en-US" dirty="0"/>
              <a:t>年，</a:t>
            </a:r>
            <a:r>
              <a:rPr lang="zh-CHT" altLang="en-US" dirty="0" smtClean="0"/>
              <a:t>興化教會舉辦大型奮興佈道會</a:t>
            </a:r>
            <a:r>
              <a:rPr lang="en-US" altLang="zh-CHT" dirty="0" smtClean="0"/>
              <a:t>.</a:t>
            </a:r>
            <a:r>
              <a:rPr lang="zh-CHT" altLang="en-US" dirty="0"/>
              <a:t>這次大會</a:t>
            </a:r>
            <a:r>
              <a:rPr lang="zh-CHT" altLang="en-US" dirty="0" smtClean="0"/>
              <a:t>給他父親宋學連牧師主持</a:t>
            </a:r>
            <a:r>
              <a:rPr lang="zh-CHT" altLang="en-US" dirty="0"/>
              <a:t>的美以美會興化教堂帶來了大復興。</a:t>
            </a:r>
            <a:r>
              <a:rPr lang="zh-CHT" altLang="en-US" dirty="0" smtClean="0"/>
              <a:t>會眾由數百人增加到二</a:t>
            </a:r>
            <a:r>
              <a:rPr lang="zh-CHT" altLang="en-US" dirty="0"/>
              <a:t>、三千人</a:t>
            </a:r>
            <a:r>
              <a:rPr lang="zh-CHT" altLang="en-US" dirty="0" smtClean="0"/>
              <a:t>。</a:t>
            </a:r>
            <a:endParaRPr lang="en-US" altLang="zh-CHT" dirty="0" smtClean="0"/>
          </a:p>
          <a:p>
            <a:r>
              <a:rPr lang="en-US" altLang="zh-CHT" dirty="0"/>
              <a:t>1919 </a:t>
            </a:r>
            <a:r>
              <a:rPr lang="zh-CHT" altLang="en-US" dirty="0"/>
              <a:t>年</a:t>
            </a:r>
            <a:r>
              <a:rPr lang="en-US" altLang="zh-CHT" dirty="0"/>
              <a:t>2 </a:t>
            </a:r>
            <a:r>
              <a:rPr lang="zh-CHT" altLang="en-US" dirty="0"/>
              <a:t>月，赴美留學。在俄亥俄州衛斯</a:t>
            </a:r>
            <a:r>
              <a:rPr lang="zh-CHT" altLang="en-US" dirty="0" smtClean="0"/>
              <a:t>理大學主修化學</a:t>
            </a:r>
            <a:r>
              <a:rPr lang="en-US" altLang="zh-CHT" dirty="0" smtClean="0"/>
              <a:t>,</a:t>
            </a:r>
            <a:r>
              <a:rPr lang="zh-TW" altLang="en-US" dirty="0"/>
              <a:t>他以后在俄亥俄</a:t>
            </a:r>
            <a:r>
              <a:rPr lang="zh-TW" altLang="en-US" dirty="0" smtClean="0"/>
              <a:t>州立大学</a:t>
            </a:r>
            <a:r>
              <a:rPr lang="zh-CHT" altLang="en-US" dirty="0" smtClean="0"/>
              <a:t>攻讀化學碩士和博士學位。</a:t>
            </a:r>
            <a:endParaRPr lang="en-US" altLang="zh-TW" dirty="0" smtClean="0"/>
          </a:p>
          <a:p>
            <a:r>
              <a:rPr lang="zh-TW" altLang="en-US" dirty="0"/>
              <a:t>纽约</a:t>
            </a:r>
            <a:r>
              <a:rPr lang="zh-TW" altLang="en-US" dirty="0" smtClean="0"/>
              <a:t>协和</a:t>
            </a:r>
            <a:r>
              <a:rPr lang="zh-TW" altLang="en-US" dirty="0"/>
              <a:t>神</a:t>
            </a:r>
            <a:r>
              <a:rPr lang="zh-TW" altLang="en-US" dirty="0" smtClean="0"/>
              <a:t>学院</a:t>
            </a:r>
            <a:r>
              <a:rPr lang="zh-TW" altLang="en-US" dirty="0"/>
              <a:t>。</a:t>
            </a:r>
            <a:r>
              <a:rPr lang="zh-TW" altLang="en-US" dirty="0" smtClean="0"/>
              <a:t>院里常请来宾演讲</a:t>
            </a:r>
            <a:r>
              <a:rPr lang="zh-TW" altLang="en-US" dirty="0"/>
              <a:t>，新派旧派，一律欢迎。师生对讲员都抱一个看戏的态度，看得好拍拍手，看得不好摇摇头</a:t>
            </a:r>
            <a:r>
              <a:rPr lang="zh-TW" altLang="en-US" dirty="0" smtClean="0"/>
              <a:t>。</a:t>
            </a:r>
            <a:r>
              <a:rPr lang="zh-TW" altLang="en-US" dirty="0"/>
              <a:t>协和的宣道法和解经法是这样的：用哲学解经不行了，便用科学来证明；知道科学不能证明的，便把经意当成论理的寓言。最普通的办法是应用心理学。遇到任何科学都解释不了的时候，</a:t>
            </a:r>
            <a:r>
              <a:rPr lang="zh-TW" altLang="en-US" dirty="0" smtClean="0"/>
              <a:t>便提高嗓子喊几声</a:t>
            </a:r>
            <a:r>
              <a:rPr lang="en-US" altLang="zh-TW" dirty="0" smtClean="0"/>
              <a:t>“</a:t>
            </a:r>
            <a:r>
              <a:rPr lang="zh-TW" altLang="en-US" dirty="0" smtClean="0"/>
              <a:t>不合理</a:t>
            </a:r>
            <a:r>
              <a:rPr lang="zh-TW" altLang="en-US" dirty="0"/>
              <a:t>，不可</a:t>
            </a:r>
            <a:r>
              <a:rPr lang="zh-TW" altLang="en-US" dirty="0" smtClean="0"/>
              <a:t>信</a:t>
            </a:r>
            <a:r>
              <a:rPr lang="en-US" altLang="zh-TW" dirty="0" smtClean="0"/>
              <a:t>”</a:t>
            </a:r>
            <a:r>
              <a:rPr lang="zh-TW" altLang="en-US" dirty="0" smtClean="0"/>
              <a:t>，</a:t>
            </a:r>
            <a:r>
              <a:rPr lang="zh-TW" altLang="en-US" dirty="0"/>
              <a:t>把真理一概轻轻地抹煞了</a:t>
            </a:r>
            <a:r>
              <a:rPr lang="zh-TW" altLang="en-US" dirty="0" smtClean="0"/>
              <a:t>。</a:t>
            </a:r>
            <a:endParaRPr lang="en-US" altLang="zh-CHT" dirty="0" smtClean="0"/>
          </a:p>
          <a:p>
            <a:pPr marL="0" indent="0">
              <a:buNone/>
            </a:pPr>
            <a:endParaRPr lang="en-US" altLang="zh-CHT" dirty="0"/>
          </a:p>
          <a:p>
            <a:pPr marL="0" indent="0">
              <a:buNone/>
            </a:pPr>
            <a:r>
              <a:rPr lang="zh-CHT" altLang="en-US" dirty="0" smtClean="0"/>
              <a:t>生命</a:t>
            </a:r>
            <a:r>
              <a:rPr lang="zh-CHT" altLang="en-US" dirty="0"/>
              <a:t>更新</a:t>
            </a:r>
            <a:r>
              <a:rPr lang="zh-CHT" altLang="en-US" dirty="0" smtClean="0"/>
              <a:t>：</a:t>
            </a:r>
            <a:r>
              <a:rPr lang="zh-TW" altLang="en-US" dirty="0" smtClean="0"/>
              <a:t>去赴一个奋兴会</a:t>
            </a:r>
            <a:r>
              <a:rPr lang="zh-CN" altLang="en-US" dirty="0" smtClean="0"/>
              <a:t>后写信，</a:t>
            </a:r>
            <a:r>
              <a:rPr lang="en-US" altLang="zh-TW" dirty="0" smtClean="0"/>
              <a:t>“</a:t>
            </a:r>
            <a:r>
              <a:rPr lang="zh-TW" altLang="en-US" dirty="0" smtClean="0"/>
              <a:t>如果传道人没</a:t>
            </a:r>
            <a:r>
              <a:rPr lang="zh-TW" altLang="en-US" dirty="0"/>
              <a:t>有生命，基督根本否认他是他的见证人。传道人在唯一的师傅基督里考试，</a:t>
            </a:r>
            <a:r>
              <a:rPr lang="zh-TW" altLang="en-US" dirty="0" smtClean="0"/>
              <a:t>要</a:t>
            </a:r>
            <a:r>
              <a:rPr lang="zh-CN" altLang="en-US" dirty="0" smtClean="0"/>
              <a:t>看</a:t>
            </a:r>
            <a:r>
              <a:rPr lang="zh-TW" altLang="en-US" dirty="0" smtClean="0"/>
              <a:t>他曾否受过圣灵</a:t>
            </a:r>
            <a:r>
              <a:rPr lang="zh-TW" altLang="en-US" dirty="0"/>
              <a:t>的洗而得了丰盛的生命。使徒时代的宣教师亚波罗，在没有受灵洗以前就先去传道，结果是因他的传道而信主的，都不明白灵洗是什么</a:t>
            </a:r>
            <a:r>
              <a:rPr lang="zh-TW" altLang="en-US" dirty="0" smtClean="0"/>
              <a:t>一回事</a:t>
            </a:r>
            <a:r>
              <a:rPr lang="en-US" altLang="zh-TW" dirty="0"/>
              <a:t>“</a:t>
            </a:r>
            <a:r>
              <a:rPr lang="zh-TW" altLang="en-US" dirty="0" smtClean="0"/>
              <a:t>。</a:t>
            </a:r>
            <a:r>
              <a:rPr lang="zh-TW" altLang="en-US" dirty="0"/>
              <a:t>信还没有写完，尚节便良心自责，一针针的刺着他心的深处。他觉得惭愧，因为他进神学院目的在作圣工，但他却没有受灵洗。他于是搁笔沉思，心里有说不出的难受。便开始啜泣起来</a:t>
            </a:r>
            <a:r>
              <a:rPr lang="zh-TW" altLang="en-US" dirty="0" smtClean="0"/>
              <a:t>。</a:t>
            </a:r>
            <a:endParaRPr lang="en-US" altLang="zh-TW" dirty="0" smtClean="0"/>
          </a:p>
          <a:p>
            <a:pPr marL="0" indent="0">
              <a:buNone/>
            </a:pPr>
            <a:r>
              <a:rPr lang="en-US" altLang="zh-CHT" dirty="0" smtClean="0"/>
              <a:t>     </a:t>
            </a:r>
            <a:endParaRPr lang="en-US" dirty="0"/>
          </a:p>
        </p:txBody>
      </p:sp>
      <p:sp>
        <p:nvSpPr>
          <p:cNvPr id="4" name="Slide Number Placeholder 3"/>
          <p:cNvSpPr>
            <a:spLocks noGrp="1"/>
          </p:cNvSpPr>
          <p:nvPr>
            <p:ph type="sldNum" sz="quarter" idx="12"/>
          </p:nvPr>
        </p:nvSpPr>
        <p:spPr/>
        <p:txBody>
          <a:bodyPr/>
          <a:lstStyle/>
          <a:p>
            <a:fld id="{F51B561C-0023-41A3-B203-BFA2A4A5DADD}" type="slidenum">
              <a:rPr lang="en-US" smtClean="0"/>
              <a:pPr/>
              <a:t>7</a:t>
            </a:fld>
            <a:endParaRPr lang="en-US" dirty="0"/>
          </a:p>
        </p:txBody>
      </p:sp>
    </p:spTree>
    <p:extLst>
      <p:ext uri="{BB962C8B-B14F-4D97-AF65-F5344CB8AC3E}">
        <p14:creationId xmlns:p14="http://schemas.microsoft.com/office/powerpoint/2010/main" val="10310284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381000"/>
            <a:ext cx="8153400" cy="6248400"/>
          </a:xfrm>
        </p:spPr>
        <p:txBody>
          <a:bodyPr>
            <a:normAutofit/>
          </a:bodyPr>
          <a:lstStyle/>
          <a:p>
            <a:r>
              <a:rPr lang="zh-TW" altLang="en-US" dirty="0"/>
              <a:t>一九二六年除夕，尚节正在跪着祷告的时候，忽听见上帝的声音在灵里对他说：</a:t>
            </a:r>
            <a:r>
              <a:rPr lang="en-US" altLang="zh-TW" dirty="0"/>
              <a:t>"</a:t>
            </a:r>
            <a:r>
              <a:rPr lang="zh-TW" altLang="en-US" dirty="0"/>
              <a:t>我要废弃智慧人的智慧。</a:t>
            </a:r>
            <a:r>
              <a:rPr lang="en-US" altLang="zh-TW" dirty="0"/>
              <a:t>"</a:t>
            </a:r>
            <a:r>
              <a:rPr lang="zh-TW" altLang="en-US" dirty="0"/>
              <a:t>声音是细而温和的，但尚节听了犹如雷霆乍惊，不觉毛骨悚然：的确不错，人的学问，人的才干，人的一切，岂不都是虚幻而空洞？人生如泡影，活着只有痛苦和悲惨，死了更是虚无缥渺。这样神志不宁，终夜不能入睡，眼也不曾一闭，圣灵和恶魔在他心里争战得最猛烈的时候</a:t>
            </a:r>
            <a:r>
              <a:rPr lang="zh-TW" altLang="en-US" dirty="0" smtClean="0"/>
              <a:t>，</a:t>
            </a:r>
            <a:r>
              <a:rPr lang="zh-TW" altLang="en-US" dirty="0"/>
              <a:t>也就是罪与义决胜负的一刹那。这一场苦斗，最好用尚节自己的话为描述：</a:t>
            </a:r>
            <a:r>
              <a:rPr lang="en-US" altLang="zh-TW" dirty="0"/>
              <a:t>"</a:t>
            </a:r>
            <a:r>
              <a:rPr lang="zh-TW" altLang="en-US" dirty="0"/>
              <a:t>那晚，我祈祷。我不但诚恳地迫切祷告，我真是拍灭了自我的迫心直求，我淌着忏悔的泪捧着求救的心，一声声求主的血来遮蔽我，使我不再为自己活，不再有人间虚华的奢望，不再有空中建楼阁的计划。我不过敝开我赤裸裸的心，求上帝可怜我在魔鬼铁蹄下挨痛的身、心、灵</a:t>
            </a:r>
            <a:r>
              <a:rPr lang="zh-TW" altLang="en-US" dirty="0" smtClean="0"/>
              <a:t>。</a:t>
            </a:r>
            <a:r>
              <a:rPr lang="en-US" altLang="zh-TW" dirty="0" smtClean="0"/>
              <a:t>”</a:t>
            </a:r>
          </a:p>
          <a:p>
            <a:r>
              <a:rPr lang="zh-TW" altLang="en-US" dirty="0" smtClean="0"/>
              <a:t>一九二七年</a:t>
            </a:r>
            <a:r>
              <a:rPr lang="zh-TW" altLang="en-US" dirty="0"/>
              <a:t>二月十日大概在夜十点钟光景，上帝的灵进到尚节生命里面运行。一幕幕的罪剧在他面前演出，使他自己大小轻重的罪，一无遗漏地在他眼前展开。甚至隐而未现的罪也清楚地显出。最使他难堪的是他没法除去这许多罪，使他觉得自己是罪魁，理合永沦地狱。解目刺心的罪</a:t>
            </a:r>
            <a:r>
              <a:rPr lang="en-US" altLang="zh-TW" dirty="0"/>
              <a:t>――</a:t>
            </a:r>
            <a:r>
              <a:rPr lang="zh-TW" altLang="en-US" dirty="0"/>
              <a:t>陈列在面前，要闭目不看是办不到的</a:t>
            </a:r>
            <a:r>
              <a:rPr lang="zh-TW" altLang="en-US" dirty="0" smtClean="0"/>
              <a:t>，</a:t>
            </a:r>
            <a:r>
              <a:rPr lang="zh-TW" altLang="en-US" dirty="0"/>
              <a:t>想法除去也是不可能的。在焦急之际</a:t>
            </a:r>
            <a:r>
              <a:rPr lang="zh-TW" altLang="en-US" dirty="0" smtClean="0"/>
              <a:t>，他打开圣经</a:t>
            </a:r>
            <a:r>
              <a:rPr lang="zh-TW" altLang="en-US" dirty="0"/>
              <a:t>，读路加福音二十三章，那里说到主耶稣为人的罪而受难的经过。他仿佛跟着背负十字架的耶稣到各各他。一路荒凉寂静，他自己也和去钉十字架的罪人一般</a:t>
            </a:r>
            <a:r>
              <a:rPr lang="zh-TW" altLang="en-US" dirty="0" smtClean="0"/>
              <a:t>，</a:t>
            </a:r>
            <a:r>
              <a:rPr lang="zh-TW" altLang="en-US" dirty="0"/>
              <a:t>低了头，弯了背，眼都不敢斜视别人，只蹒跚地跟着主的脚步走。这真是难受一刹那，所负的重量几乎把他压死。不知怎的，耶稣已高悬在木架上了。头侧着，两手鲜血淋漓，惨象使他伤心。他谦卑地跑在十字架底下。俯伏在地上求主用宝血洗净他一切的不义。</a:t>
            </a:r>
            <a:endParaRPr lang="en-US" dirty="0"/>
          </a:p>
        </p:txBody>
      </p:sp>
      <p:sp>
        <p:nvSpPr>
          <p:cNvPr id="4" name="Slide Number Placeholder 3"/>
          <p:cNvSpPr>
            <a:spLocks noGrp="1"/>
          </p:cNvSpPr>
          <p:nvPr>
            <p:ph type="sldNum" sz="quarter" idx="12"/>
          </p:nvPr>
        </p:nvSpPr>
        <p:spPr/>
        <p:txBody>
          <a:bodyPr/>
          <a:lstStyle/>
          <a:p>
            <a:fld id="{F51B561C-0023-41A3-B203-BFA2A4A5DADD}" type="slidenum">
              <a:rPr lang="en-US" smtClean="0"/>
              <a:pPr/>
              <a:t>8</a:t>
            </a:fld>
            <a:endParaRPr lang="en-US" dirty="0"/>
          </a:p>
        </p:txBody>
      </p:sp>
    </p:spTree>
    <p:extLst>
      <p:ext uri="{BB962C8B-B14F-4D97-AF65-F5344CB8AC3E}">
        <p14:creationId xmlns:p14="http://schemas.microsoft.com/office/powerpoint/2010/main" val="28534323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228600"/>
            <a:ext cx="8001000" cy="6400800"/>
          </a:xfrm>
        </p:spPr>
        <p:txBody>
          <a:bodyPr/>
          <a:lstStyle/>
          <a:p>
            <a:r>
              <a:rPr lang="zh-TW" altLang="en-US" dirty="0"/>
              <a:t>他直求到午夜，钟声敲了十二下。他高呼哈利路亚，因为他罪的重担都脱落了。于是，他身轻若飞絮，跳着赞美主。这时忽又转入另一个局面。”小子，你的罪赦了！</a:t>
            </a:r>
            <a:r>
              <a:rPr lang="en-US" altLang="zh-TW" dirty="0"/>
              <a:t>"</a:t>
            </a:r>
            <a:r>
              <a:rPr lang="zh-TW" altLang="en-US" dirty="0"/>
              <a:t>这当然是有赦罪权柄的神子说的，尚节亲眼看见祁立在他在面前，脸上发光，头戴冠冕，手有钉痕，对他说：</a:t>
            </a:r>
            <a:r>
              <a:rPr lang="en-US" altLang="zh-TW" dirty="0"/>
              <a:t>"</a:t>
            </a:r>
            <a:r>
              <a:rPr lang="zh-TW" altLang="en-US" dirty="0"/>
              <a:t>你要改名约翰。</a:t>
            </a:r>
            <a:r>
              <a:rPr lang="en-US" altLang="zh-TW" dirty="0"/>
              <a:t>"</a:t>
            </a:r>
            <a:r>
              <a:rPr lang="zh-TW" altLang="en-US" dirty="0"/>
              <a:t>罪已得赦，他看见他的心空洞而清洁，象间幽静雅致的房间。房门开处，圣父，圣子，圣灵，都登堂入室。</a:t>
            </a:r>
          </a:p>
          <a:p>
            <a:r>
              <a:rPr lang="zh-TW" altLang="en-US" dirty="0"/>
              <a:t>在晚上一时，尚节觉全身痛得难当，百节骨，心脏肺腑，没有一处不是象受了重伤一样作痛。他问耶稣说：</a:t>
            </a:r>
            <a:r>
              <a:rPr lang="en-US" altLang="zh-TW" dirty="0"/>
              <a:t>"</a:t>
            </a:r>
            <a:r>
              <a:rPr lang="zh-TW" altLang="en-US" dirty="0"/>
              <a:t>霎时那来的病，使我如此痛楚？</a:t>
            </a:r>
            <a:r>
              <a:rPr lang="en-US" altLang="zh-TW" dirty="0"/>
              <a:t>"</a:t>
            </a:r>
            <a:r>
              <a:rPr lang="zh-TW" altLang="en-US" dirty="0"/>
              <a:t>这时圣灵兴照他的心灵，使他明白与主同钉同死的真理。</a:t>
            </a:r>
          </a:p>
          <a:p>
            <a:r>
              <a:rPr lang="zh-TW" altLang="en-US" dirty="0"/>
              <a:t>在后来追述上面所述的异象时，他说：</a:t>
            </a:r>
            <a:r>
              <a:rPr lang="en-US" altLang="zh-TW" dirty="0"/>
              <a:t>"</a:t>
            </a:r>
            <a:r>
              <a:rPr lang="zh-TW" altLang="en-US" dirty="0"/>
              <a:t>那晚上是人生命中最值得纪念的灵命生日，我不能忘记！同时我受了主的使命：去向万民作末世的见证。主给我改名叫约翰，用意是这样的：当日施洗约翰是给主开路修道的先锋。这个时代，主不久即将再来。在将再来而未来之前，主也要选召先锋。主再来与初来不同：先锋不止一人</a:t>
            </a:r>
            <a:r>
              <a:rPr lang="zh-TW" altLang="en-US" dirty="0" smtClean="0"/>
              <a:t>。</a:t>
            </a:r>
            <a:r>
              <a:rPr lang="zh-TW" altLang="en-US" dirty="0"/>
              <a:t>主召我作先锋这之一，宣传天国近了，主必快来的消息。</a:t>
            </a:r>
            <a:r>
              <a:rPr lang="en-US" altLang="zh-TW" dirty="0"/>
              <a:t>"</a:t>
            </a:r>
            <a:endParaRPr lang="en-US" dirty="0"/>
          </a:p>
        </p:txBody>
      </p:sp>
      <p:sp>
        <p:nvSpPr>
          <p:cNvPr id="4" name="Slide Number Placeholder 3"/>
          <p:cNvSpPr>
            <a:spLocks noGrp="1"/>
          </p:cNvSpPr>
          <p:nvPr>
            <p:ph type="sldNum" sz="quarter" idx="12"/>
          </p:nvPr>
        </p:nvSpPr>
        <p:spPr/>
        <p:txBody>
          <a:bodyPr/>
          <a:lstStyle/>
          <a:p>
            <a:fld id="{F51B561C-0023-41A3-B203-BFA2A4A5DADD}" type="slidenum">
              <a:rPr lang="en-US" smtClean="0"/>
              <a:pPr/>
              <a:t>9</a:t>
            </a:fld>
            <a:endParaRPr lang="en-US" dirty="0"/>
          </a:p>
        </p:txBody>
      </p:sp>
    </p:spTree>
    <p:extLst>
      <p:ext uri="{BB962C8B-B14F-4D97-AF65-F5344CB8AC3E}">
        <p14:creationId xmlns:p14="http://schemas.microsoft.com/office/powerpoint/2010/main" val="28534323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90600" y="381000"/>
            <a:ext cx="7924800" cy="6248400"/>
          </a:xfrm>
        </p:spPr>
        <p:txBody>
          <a:bodyPr/>
          <a:lstStyle/>
          <a:p>
            <a:r>
              <a:rPr lang="en-US" altLang="zh-TW" b="1" dirty="0"/>
              <a:t>1927</a:t>
            </a:r>
            <a:r>
              <a:rPr lang="zh-TW" altLang="en-US" b="1" dirty="0"/>
              <a:t>年</a:t>
            </a:r>
            <a:r>
              <a:rPr lang="en-US" altLang="zh-TW" b="1" dirty="0"/>
              <a:t>2</a:t>
            </a:r>
            <a:r>
              <a:rPr lang="zh-TW" altLang="en-US" b="1" dirty="0"/>
              <a:t>月至</a:t>
            </a:r>
            <a:r>
              <a:rPr lang="en-US" altLang="zh-TW" b="1" dirty="0" smtClean="0"/>
              <a:t>8</a:t>
            </a:r>
            <a:r>
              <a:rPr lang="zh-TW" altLang="en-US" b="1" dirty="0" smtClean="0"/>
              <a:t>月，</a:t>
            </a:r>
            <a:r>
              <a:rPr lang="zh-TW" altLang="en-US" dirty="0"/>
              <a:t>协和神学院的当局便断定他患了</a:t>
            </a:r>
            <a:r>
              <a:rPr lang="zh-TW" altLang="en-US" dirty="0" smtClean="0"/>
              <a:t>精神病。</a:t>
            </a:r>
            <a:endParaRPr lang="en-US" altLang="zh-TW" dirty="0" smtClean="0"/>
          </a:p>
          <a:p>
            <a:pPr marL="0" indent="0">
              <a:buNone/>
            </a:pPr>
            <a:r>
              <a:rPr lang="zh-CHT" altLang="en-US" dirty="0" smtClean="0"/>
              <a:t>一百九十三天，</a:t>
            </a:r>
            <a:r>
              <a:rPr lang="zh-TW" altLang="en-US" dirty="0"/>
              <a:t>他在院中用主所指示的四十种方法，把全部圣经读了四十遍。这时他才知道圣经真是上帝所默示的，是上灵感动写出来的，每章每节都是为他灵命益处而作的。最初上帝用插图一样的显示每一章的关键。其后，上帝用一个个含有深意的字，</a:t>
            </a:r>
            <a:r>
              <a:rPr lang="zh-TW" altLang="en-US" dirty="0" smtClean="0"/>
              <a:t>如</a:t>
            </a:r>
            <a:r>
              <a:rPr lang="en-US" altLang="zh-TW" dirty="0" smtClean="0"/>
              <a:t>“</a:t>
            </a:r>
            <a:r>
              <a:rPr lang="zh-TW" altLang="en-US" dirty="0" smtClean="0"/>
              <a:t>爱</a:t>
            </a:r>
            <a:r>
              <a:rPr lang="en-US" altLang="zh-TW" dirty="0" smtClean="0"/>
              <a:t>”</a:t>
            </a:r>
            <a:r>
              <a:rPr lang="zh-TW" altLang="en-US" dirty="0" smtClean="0"/>
              <a:t>，</a:t>
            </a:r>
            <a:r>
              <a:rPr lang="en-US" altLang="zh-TW" dirty="0" smtClean="0"/>
              <a:t>“</a:t>
            </a:r>
            <a:r>
              <a:rPr lang="zh-TW" altLang="en-US" dirty="0" smtClean="0"/>
              <a:t>信</a:t>
            </a:r>
            <a:r>
              <a:rPr lang="en-US" altLang="zh-TW" dirty="0" smtClean="0"/>
              <a:t>”</a:t>
            </a:r>
            <a:r>
              <a:rPr lang="zh-TW" altLang="en-US" dirty="0" smtClean="0"/>
              <a:t>，</a:t>
            </a:r>
            <a:r>
              <a:rPr lang="en-US" altLang="zh-TW" dirty="0" smtClean="0"/>
              <a:t>“</a:t>
            </a:r>
            <a:r>
              <a:rPr lang="zh-TW" altLang="en-US" dirty="0" smtClean="0"/>
              <a:t>义</a:t>
            </a:r>
            <a:r>
              <a:rPr lang="en-US" altLang="zh-TW" dirty="0" smtClean="0"/>
              <a:t>”</a:t>
            </a:r>
            <a:r>
              <a:rPr lang="zh-TW" altLang="en-US" dirty="0" smtClean="0"/>
              <a:t>等</a:t>
            </a:r>
            <a:r>
              <a:rPr lang="zh-TW" altLang="en-US" dirty="0"/>
              <a:t>字。教他如何把全经贯串起来</a:t>
            </a:r>
            <a:r>
              <a:rPr lang="zh-TW" altLang="en-US" dirty="0" smtClean="0"/>
              <a:t>。</a:t>
            </a:r>
            <a:endParaRPr lang="en-US" altLang="zh-TW" dirty="0" smtClean="0"/>
          </a:p>
          <a:p>
            <a:pPr marL="0" indent="0">
              <a:buNone/>
            </a:pPr>
            <a:r>
              <a:rPr lang="zh-TW" altLang="en-US" dirty="0"/>
              <a:t>尚节在疯人院里面所得的上帝的启示，是丰富而重要的，所有预言，后来都一一实现了。有些是在院时不知其意义的，到实现时才彻底了解，却是怪不好受。这些启示，他很少对人说及，因为说起来怕人认为是骄傲自大，也怕人把他看得太高。他以为保罗被提到第三层天去，得了奥秘的启示，却在十四年后才对人提及，理由也是相同的</a:t>
            </a:r>
            <a:r>
              <a:rPr lang="zh-TW" altLang="en-US" dirty="0" smtClean="0"/>
              <a:t>。</a:t>
            </a:r>
            <a:endParaRPr lang="en-US" altLang="zh-TW" dirty="0" smtClean="0"/>
          </a:p>
          <a:p>
            <a:pPr marL="0" indent="0">
              <a:buNone/>
            </a:pPr>
            <a:endParaRPr lang="en-US" altLang="zh-TW" dirty="0"/>
          </a:p>
          <a:p>
            <a:pPr marL="0" indent="0">
              <a:buNone/>
            </a:pPr>
            <a:endParaRPr lang="zh-TW" altLang="en-US" dirty="0"/>
          </a:p>
          <a:p>
            <a:pPr marL="0" indent="0">
              <a:buNone/>
            </a:pPr>
            <a:endParaRPr lang="en-US" dirty="0" smtClean="0"/>
          </a:p>
        </p:txBody>
      </p:sp>
      <p:sp>
        <p:nvSpPr>
          <p:cNvPr id="4" name="Slide Number Placeholder 3"/>
          <p:cNvSpPr>
            <a:spLocks noGrp="1"/>
          </p:cNvSpPr>
          <p:nvPr>
            <p:ph type="sldNum" sz="quarter" idx="12"/>
          </p:nvPr>
        </p:nvSpPr>
        <p:spPr/>
        <p:txBody>
          <a:bodyPr/>
          <a:lstStyle/>
          <a:p>
            <a:fld id="{F51B561C-0023-41A3-B203-BFA2A4A5DADD}" type="slidenum">
              <a:rPr lang="en-US" smtClean="0"/>
              <a:pPr/>
              <a:t>10</a:t>
            </a:fld>
            <a:endParaRPr lang="en-US" dirty="0"/>
          </a:p>
        </p:txBody>
      </p:sp>
    </p:spTree>
    <p:extLst>
      <p:ext uri="{BB962C8B-B14F-4D97-AF65-F5344CB8AC3E}">
        <p14:creationId xmlns:p14="http://schemas.microsoft.com/office/powerpoint/2010/main" val="28534323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304800"/>
            <a:ext cx="8001000" cy="6324600"/>
          </a:xfrm>
        </p:spPr>
        <p:txBody>
          <a:bodyPr/>
          <a:lstStyle/>
          <a:p>
            <a:r>
              <a:rPr lang="en-US" altLang="zh-TW" dirty="0" smtClean="0"/>
              <a:t>“</a:t>
            </a:r>
            <a:r>
              <a:rPr lang="zh-TW" altLang="en-US" dirty="0" smtClean="0"/>
              <a:t>我先前以为</a:t>
            </a:r>
            <a:r>
              <a:rPr lang="zh-TW" altLang="en-US" dirty="0"/>
              <a:t>与我有益的，我现在因基督都当作有损的</a:t>
            </a:r>
            <a:r>
              <a:rPr lang="zh-TW" altLang="en-US" dirty="0" smtClean="0"/>
              <a:t>。</a:t>
            </a:r>
            <a:r>
              <a:rPr lang="en-US" altLang="zh-TW" dirty="0" smtClean="0"/>
              <a:t>”</a:t>
            </a:r>
            <a:r>
              <a:rPr lang="zh-TW" altLang="en-US" dirty="0" smtClean="0"/>
              <a:t>于</a:t>
            </a:r>
            <a:r>
              <a:rPr lang="zh-TW" altLang="en-US" dirty="0"/>
              <a:t>是，</a:t>
            </a:r>
            <a:r>
              <a:rPr lang="zh-TW" altLang="en-US" dirty="0" smtClean="0"/>
              <a:t>他和保罗</a:t>
            </a:r>
            <a:r>
              <a:rPr lang="en-US" altLang="zh-TW" dirty="0" smtClean="0"/>
              <a:t>	</a:t>
            </a:r>
            <a:r>
              <a:rPr lang="zh-TW" altLang="en-US" dirty="0" smtClean="0"/>
              <a:t>一样</a:t>
            </a:r>
            <a:r>
              <a:rPr lang="zh-TW" altLang="en-US" dirty="0"/>
              <a:t>，决心把世界和由世界而来的荣名厚利，抛掷得干干净净</a:t>
            </a:r>
            <a:r>
              <a:rPr lang="zh-TW" altLang="en-US" dirty="0" smtClean="0"/>
              <a:t>。一天</a:t>
            </a:r>
            <a:r>
              <a:rPr lang="zh-TW" altLang="en-US" dirty="0"/>
              <a:t>， 当归船驶近中国的时候，他把箱子里装着的金钥匙和荣誉奖章</a:t>
            </a:r>
            <a:r>
              <a:rPr lang="zh-TW" altLang="en-US" dirty="0" smtClean="0"/>
              <a:t>等等</a:t>
            </a:r>
            <a:r>
              <a:rPr lang="zh-TW" altLang="en-US" dirty="0"/>
              <a:t>，一概拿出来抛在海里</a:t>
            </a:r>
            <a:r>
              <a:rPr lang="zh-TW" altLang="en-US" dirty="0" smtClean="0"/>
              <a:t>！这件传遍遐</a:t>
            </a:r>
            <a:r>
              <a:rPr lang="zh-TW" altLang="en-US" dirty="0"/>
              <a:t>迩的事，在他的自传里却没有记载</a:t>
            </a:r>
            <a:r>
              <a:rPr lang="zh-TW" altLang="en-US" dirty="0" smtClean="0"/>
              <a:t>，只</a:t>
            </a:r>
            <a:r>
              <a:rPr lang="zh-TW" altLang="en-US" dirty="0"/>
              <a:t>在上海开退修会时一度提及</a:t>
            </a:r>
            <a:r>
              <a:rPr lang="zh-TW" altLang="en-US" dirty="0" smtClean="0"/>
              <a:t>。他只把博士文凭留</a:t>
            </a:r>
            <a:r>
              <a:rPr lang="zh-TW" altLang="en-US" dirty="0"/>
              <a:t>了下来，为的是以此取</a:t>
            </a:r>
            <a:r>
              <a:rPr lang="zh-TW" altLang="en-US" dirty="0" smtClean="0"/>
              <a:t>悦他年老的双亲</a:t>
            </a:r>
            <a:r>
              <a:rPr lang="zh-TW" altLang="en-US" dirty="0"/>
              <a:t>。</a:t>
            </a:r>
            <a:endParaRPr lang="en-US" dirty="0"/>
          </a:p>
        </p:txBody>
      </p:sp>
      <p:sp>
        <p:nvSpPr>
          <p:cNvPr id="4" name="Slide Number Placeholder 3"/>
          <p:cNvSpPr>
            <a:spLocks noGrp="1"/>
          </p:cNvSpPr>
          <p:nvPr>
            <p:ph type="sldNum" sz="quarter" idx="12"/>
          </p:nvPr>
        </p:nvSpPr>
        <p:spPr/>
        <p:txBody>
          <a:bodyPr/>
          <a:lstStyle/>
          <a:p>
            <a:fld id="{F51B561C-0023-41A3-B203-BFA2A4A5DADD}" type="slidenum">
              <a:rPr lang="en-US" smtClean="0"/>
              <a:pPr/>
              <a:t>11</a:t>
            </a:fld>
            <a:endParaRPr lang="en-US" dirty="0"/>
          </a:p>
        </p:txBody>
      </p:sp>
    </p:spTree>
    <p:extLst>
      <p:ext uri="{BB962C8B-B14F-4D97-AF65-F5344CB8AC3E}">
        <p14:creationId xmlns:p14="http://schemas.microsoft.com/office/powerpoint/2010/main" val="13041363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609600"/>
            <a:ext cx="7924800" cy="457200"/>
          </a:xfrm>
        </p:spPr>
        <p:txBody>
          <a:bodyPr>
            <a:normAutofit/>
          </a:bodyPr>
          <a:lstStyle/>
          <a:p>
            <a:r>
              <a:rPr lang="zh-TW" altLang="en-US" sz="1800" b="1" dirty="0"/>
              <a:t>留在本乡</a:t>
            </a:r>
            <a:r>
              <a:rPr lang="zh-TW" altLang="en-US" sz="1800" b="1" dirty="0" smtClean="0"/>
              <a:t>工作（</a:t>
            </a:r>
            <a:r>
              <a:rPr lang="en-US" altLang="zh-TW" sz="1800" b="1" dirty="0"/>
              <a:t>1928</a:t>
            </a:r>
            <a:r>
              <a:rPr lang="zh-TW" altLang="en-US" sz="1800" b="1" dirty="0"/>
              <a:t>－</a:t>
            </a:r>
            <a:r>
              <a:rPr lang="en-US" altLang="zh-TW" sz="1800" b="1" dirty="0"/>
              <a:t>1929</a:t>
            </a:r>
            <a:r>
              <a:rPr lang="zh-TW" altLang="en-US" sz="1800" b="1" dirty="0" smtClean="0"/>
              <a:t>）</a:t>
            </a:r>
            <a:r>
              <a:rPr lang="zh-TW" altLang="en-US" sz="2000" b="1" dirty="0" smtClean="0"/>
              <a:t>神的约束，</a:t>
            </a:r>
            <a:r>
              <a:rPr lang="zh-TW" altLang="en-US" sz="2000" dirty="0"/>
              <a:t>你不能顺服到底吗？</a:t>
            </a:r>
            <a:endParaRPr lang="en-US" sz="2000" dirty="0"/>
          </a:p>
        </p:txBody>
      </p:sp>
      <p:sp>
        <p:nvSpPr>
          <p:cNvPr id="3" name="Content Placeholder 2"/>
          <p:cNvSpPr>
            <a:spLocks noGrp="1"/>
          </p:cNvSpPr>
          <p:nvPr>
            <p:ph idx="1"/>
          </p:nvPr>
        </p:nvSpPr>
        <p:spPr>
          <a:xfrm>
            <a:off x="990600" y="1066800"/>
            <a:ext cx="7924800" cy="5562600"/>
          </a:xfrm>
        </p:spPr>
        <p:txBody>
          <a:bodyPr/>
          <a:lstStyle/>
          <a:p>
            <a:r>
              <a:rPr lang="zh-TW" altLang="en-US" dirty="0"/>
              <a:t>离兴化以后，他回顾在故乡三年的工作，写了如下的话：</a:t>
            </a:r>
            <a:r>
              <a:rPr lang="en-US" altLang="zh-TW" dirty="0"/>
              <a:t>"</a:t>
            </a:r>
            <a:r>
              <a:rPr lang="zh-TW" altLang="en-US" dirty="0"/>
              <a:t>回国以后，三年中作无定的奔跑，演打空气的斗拳，什么宗教教育，识字运动，家庭归主，青年团契，农村改革，社会服务</a:t>
            </a:r>
            <a:r>
              <a:rPr lang="en-US" altLang="zh-TW" dirty="0"/>
              <a:t>……</a:t>
            </a:r>
            <a:r>
              <a:rPr lang="zh-TW" altLang="en-US" dirty="0"/>
              <a:t>聚精会神去研究组织方法，到处倡导，以求实施实验，开花而不结实，反把那基本的生命问题和得救要道忽略了，无怪乎一切努力终归徒劳，虽曾引入加入堂会，却未尝引一人进入神国！</a:t>
            </a:r>
            <a:r>
              <a:rPr lang="en-US" altLang="zh-TW" dirty="0"/>
              <a:t>"</a:t>
            </a:r>
            <a:r>
              <a:rPr lang="zh-TW" altLang="en-US" dirty="0"/>
              <a:t> 　	</a:t>
            </a:r>
          </a:p>
          <a:p>
            <a:endParaRPr lang="en-US" dirty="0"/>
          </a:p>
        </p:txBody>
      </p:sp>
      <p:sp>
        <p:nvSpPr>
          <p:cNvPr id="4" name="Slide Number Placeholder 3"/>
          <p:cNvSpPr>
            <a:spLocks noGrp="1"/>
          </p:cNvSpPr>
          <p:nvPr>
            <p:ph type="sldNum" sz="quarter" idx="12"/>
          </p:nvPr>
        </p:nvSpPr>
        <p:spPr/>
        <p:txBody>
          <a:bodyPr/>
          <a:lstStyle/>
          <a:p>
            <a:fld id="{F51B561C-0023-41A3-B203-BFA2A4A5DADD}" type="slidenum">
              <a:rPr lang="en-US" smtClean="0"/>
              <a:pPr/>
              <a:t>12</a:t>
            </a:fld>
            <a:endParaRPr lang="en-US" dirty="0"/>
          </a:p>
        </p:txBody>
      </p:sp>
    </p:spTree>
    <p:extLst>
      <p:ext uri="{BB962C8B-B14F-4D97-AF65-F5344CB8AC3E}">
        <p14:creationId xmlns:p14="http://schemas.microsoft.com/office/powerpoint/2010/main" val="13041363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609600"/>
            <a:ext cx="7924800" cy="457200"/>
          </a:xfrm>
        </p:spPr>
        <p:txBody>
          <a:bodyPr>
            <a:normAutofit/>
          </a:bodyPr>
          <a:lstStyle/>
          <a:p>
            <a:r>
              <a:rPr lang="zh-TW" altLang="en-US" sz="1800" dirty="0"/>
              <a:t>灵恩</a:t>
            </a:r>
            <a:endParaRPr lang="en-US" sz="2000" dirty="0"/>
          </a:p>
        </p:txBody>
      </p:sp>
      <p:sp>
        <p:nvSpPr>
          <p:cNvPr id="3" name="Content Placeholder 2"/>
          <p:cNvSpPr>
            <a:spLocks noGrp="1"/>
          </p:cNvSpPr>
          <p:nvPr>
            <p:ph idx="1"/>
          </p:nvPr>
        </p:nvSpPr>
        <p:spPr>
          <a:xfrm>
            <a:off x="990600" y="1447800"/>
            <a:ext cx="7924800" cy="5181600"/>
          </a:xfrm>
        </p:spPr>
        <p:txBody>
          <a:bodyPr/>
          <a:lstStyle/>
          <a:p>
            <a:r>
              <a:rPr lang="zh-TW" altLang="en-US" dirty="0"/>
              <a:t>青岛很</a:t>
            </a:r>
            <a:r>
              <a:rPr lang="zh-TW" altLang="en-US" dirty="0" smtClean="0"/>
              <a:t>多</a:t>
            </a:r>
            <a:r>
              <a:rPr lang="en-US" altLang="zh-TW" dirty="0" smtClean="0"/>
              <a:t>“</a:t>
            </a:r>
            <a:r>
              <a:rPr lang="zh-TW" altLang="en-US" dirty="0" smtClean="0"/>
              <a:t>灵恩派</a:t>
            </a:r>
            <a:r>
              <a:rPr lang="en-US" altLang="zh-TW" dirty="0" smtClean="0"/>
              <a:t>”</a:t>
            </a:r>
            <a:r>
              <a:rPr lang="zh-TW" altLang="en-US" dirty="0" smtClean="0"/>
              <a:t>，</a:t>
            </a:r>
            <a:r>
              <a:rPr lang="zh-TW" altLang="en-US" dirty="0"/>
              <a:t>都重视外面表现，如说方言，唱灵歌，见异象，作异梦等，认为这些表现才是圣灵充满的凭据。他们一听见主席摇铃开会，便奉行故事地大认其罪。尚节想帮助他们，想使他们既可得赦罪，又可得正常的灵恩，可是不知道帮助的方法。</a:t>
            </a:r>
          </a:p>
          <a:p>
            <a:r>
              <a:rPr lang="zh-TW" altLang="en-US" dirty="0" smtClean="0"/>
              <a:t>到</a:t>
            </a:r>
            <a:r>
              <a:rPr lang="zh-TW" altLang="en-US" dirty="0"/>
              <a:t>了丁立美牧师的故乡大辛町，尚节因灵恩派问题盘旋脑际，无心讲道，倒愿坐在台下听道。当计牧师在讲撒玛利亚女人时，尚节得发亮光。他写道：</a:t>
            </a:r>
            <a:r>
              <a:rPr lang="en-US" altLang="zh-TW" dirty="0"/>
              <a:t>"</a:t>
            </a:r>
            <a:r>
              <a:rPr lang="zh-TW" altLang="en-US" dirty="0"/>
              <a:t>圣灵充满乃是信者里头成为泉源，且流出活水江河来，直涌到永生。多少人渴了，不晓得去喝那取用不竭的活水，反而舍本逐末，不惜付上全力，背了笨重的器具，向那又古又深的井里去打，井里的水日浅一日，肩上的担愈来愈重，何时可得安息？渴了便汲，汲了更渴，渴，汲，劳倦，周而复始，何时卡息？哦，弟兄姊妹，罪恶出去，活水进来，别担着罪担去打死水！上帝不是教你独善其身，在方言异象中自乐自足，乃要你兼善天下，成为中空而洁净的水管，把灵里的活水流涌出来，灌溉那枯干的生灵，使心田能结出灵果，所以</a:t>
            </a:r>
            <a:r>
              <a:rPr lang="en-US" altLang="zh-TW" dirty="0"/>
              <a:t>'</a:t>
            </a:r>
            <a:r>
              <a:rPr lang="zh-TW" altLang="en-US" dirty="0"/>
              <a:t>舍</a:t>
            </a:r>
            <a:r>
              <a:rPr lang="en-US" altLang="zh-TW" dirty="0"/>
              <a:t>'</a:t>
            </a:r>
            <a:r>
              <a:rPr lang="zh-TW" altLang="en-US" dirty="0"/>
              <a:t>才是</a:t>
            </a:r>
            <a:r>
              <a:rPr lang="en-US" altLang="zh-TW" dirty="0"/>
              <a:t>'</a:t>
            </a:r>
            <a:r>
              <a:rPr lang="zh-TW" altLang="en-US" dirty="0"/>
              <a:t>得</a:t>
            </a:r>
            <a:r>
              <a:rPr lang="en-US" altLang="zh-TW" dirty="0"/>
              <a:t>'</a:t>
            </a:r>
            <a:r>
              <a:rPr lang="zh-TW" altLang="en-US" dirty="0"/>
              <a:t>的惟一法则；倒空自己，顺服神旨，凭着爱心，去作见证，才是追求和持守圣灵充满的正当途径。</a:t>
            </a:r>
            <a:r>
              <a:rPr lang="en-US" altLang="zh-TW" dirty="0"/>
              <a:t>"</a:t>
            </a:r>
            <a:endParaRPr lang="en-US" dirty="0"/>
          </a:p>
        </p:txBody>
      </p:sp>
      <p:sp>
        <p:nvSpPr>
          <p:cNvPr id="4" name="Slide Number Placeholder 3"/>
          <p:cNvSpPr>
            <a:spLocks noGrp="1"/>
          </p:cNvSpPr>
          <p:nvPr>
            <p:ph type="sldNum" sz="quarter" idx="12"/>
          </p:nvPr>
        </p:nvSpPr>
        <p:spPr/>
        <p:txBody>
          <a:bodyPr/>
          <a:lstStyle/>
          <a:p>
            <a:fld id="{F51B561C-0023-41A3-B203-BFA2A4A5DADD}" type="slidenum">
              <a:rPr lang="en-US" smtClean="0"/>
              <a:pPr/>
              <a:t>13</a:t>
            </a:fld>
            <a:endParaRPr lang="en-US" dirty="0"/>
          </a:p>
        </p:txBody>
      </p:sp>
    </p:spTree>
    <p:extLst>
      <p:ext uri="{BB962C8B-B14F-4D97-AF65-F5344CB8AC3E}">
        <p14:creationId xmlns:p14="http://schemas.microsoft.com/office/powerpoint/2010/main" val="13041363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609600"/>
            <a:ext cx="7924800" cy="685800"/>
          </a:xfrm>
        </p:spPr>
        <p:txBody>
          <a:bodyPr>
            <a:normAutofit fontScale="90000"/>
          </a:bodyPr>
          <a:lstStyle/>
          <a:p>
            <a:r>
              <a:rPr lang="zh-TW" altLang="en-US" sz="2000" dirty="0"/>
              <a:t>宋先生特别的恩赐和使命是责备罪恶，劝人悔改，传扬耶稣救恩的福音，领人得救</a:t>
            </a:r>
            <a:r>
              <a:rPr lang="zh-TW" altLang="en-US" sz="2000" dirty="0" smtClean="0"/>
              <a:t>。</a:t>
            </a:r>
            <a:r>
              <a:rPr lang="zh-TW" altLang="en-US" sz="1800" dirty="0"/>
              <a:t>他作这种工作，实在是别人望尘莫及的。</a:t>
            </a:r>
            <a:endParaRPr lang="en-US" sz="2000" dirty="0"/>
          </a:p>
        </p:txBody>
      </p:sp>
      <p:sp>
        <p:nvSpPr>
          <p:cNvPr id="3" name="Content Placeholder 2"/>
          <p:cNvSpPr>
            <a:spLocks noGrp="1"/>
          </p:cNvSpPr>
          <p:nvPr>
            <p:ph idx="1"/>
          </p:nvPr>
        </p:nvSpPr>
        <p:spPr>
          <a:xfrm>
            <a:off x="990600" y="1447800"/>
            <a:ext cx="7924800" cy="5181600"/>
          </a:xfrm>
        </p:spPr>
        <p:txBody>
          <a:bodyPr>
            <a:normAutofit lnSpcReduction="10000"/>
          </a:bodyPr>
          <a:lstStyle/>
          <a:p>
            <a:r>
              <a:rPr lang="zh-TW" altLang="en-US" dirty="0"/>
              <a:t>尚节每次讲道，总是猛攻罪恶。他认为罪叫人痛苦，罪叫教会荒凉，人要蒙恩，教会要复兴，一定要先将罪恶除去。同时圣灵也大大动工，叫人为罪自责</a:t>
            </a:r>
            <a:r>
              <a:rPr lang="zh-TW" altLang="en-US" dirty="0" smtClean="0"/>
              <a:t>。</a:t>
            </a:r>
            <a:endParaRPr lang="zh-TW" altLang="en-US" dirty="0"/>
          </a:p>
          <a:p>
            <a:r>
              <a:rPr lang="zh-TW" altLang="en-US" dirty="0" smtClean="0"/>
              <a:t>有一</a:t>
            </a:r>
            <a:r>
              <a:rPr lang="zh-TW" altLang="en-US" dirty="0"/>
              <a:t>位基督徒医生，听了尚节的讲道得到复兴，首先向他学习医学的医院认罪，因为他曾偷孙少的药物和器材。接着他向每一个他曾亏负的人认罪。只有一件大罪是他所不愿承认的。他为此与圣灵争斗。</a:t>
            </a:r>
          </a:p>
          <a:p>
            <a:r>
              <a:rPr lang="zh-TW" altLang="en-US" dirty="0" smtClean="0"/>
              <a:t>原来他跟另一个医生挟</a:t>
            </a:r>
            <a:r>
              <a:rPr lang="zh-TW" altLang="en-US" dirty="0"/>
              <a:t>仇，彼此积不相容，圣灵说</a:t>
            </a:r>
            <a:r>
              <a:rPr lang="zh-TW" altLang="en-US" dirty="0" smtClean="0"/>
              <a:t>：</a:t>
            </a:r>
            <a:r>
              <a:rPr lang="en-US" altLang="zh-TW" dirty="0" smtClean="0"/>
              <a:t>“</a:t>
            </a:r>
            <a:r>
              <a:rPr lang="zh-TW" altLang="en-US" dirty="0" smtClean="0"/>
              <a:t>你</a:t>
            </a:r>
            <a:r>
              <a:rPr lang="zh-TW" altLang="en-US" dirty="0"/>
              <a:t>要向他认罪</a:t>
            </a:r>
            <a:r>
              <a:rPr lang="zh-TW" altLang="en-US" dirty="0" smtClean="0"/>
              <a:t>。</a:t>
            </a:r>
            <a:r>
              <a:rPr lang="en-US" altLang="zh-TW" dirty="0" smtClean="0"/>
              <a:t>”</a:t>
            </a:r>
            <a:r>
              <a:rPr lang="zh-TW" altLang="en-US" dirty="0" smtClean="0"/>
              <a:t>他说：</a:t>
            </a:r>
            <a:r>
              <a:rPr lang="en-US" altLang="zh-TW" dirty="0" smtClean="0"/>
              <a:t>“</a:t>
            </a:r>
            <a:r>
              <a:rPr lang="zh-TW" altLang="en-US" dirty="0" smtClean="0"/>
              <a:t>对别人愿意认</a:t>
            </a:r>
            <a:r>
              <a:rPr lang="zh-TW" altLang="en-US" dirty="0"/>
              <a:t>，对这人不能认</a:t>
            </a:r>
            <a:r>
              <a:rPr lang="zh-TW" altLang="en-US" dirty="0" smtClean="0"/>
              <a:t>。</a:t>
            </a:r>
            <a:r>
              <a:rPr lang="en-US" altLang="zh-TW" dirty="0" smtClean="0"/>
              <a:t>”</a:t>
            </a:r>
            <a:r>
              <a:rPr lang="zh-TW" altLang="en-US" dirty="0" smtClean="0"/>
              <a:t>但</a:t>
            </a:r>
            <a:r>
              <a:rPr lang="zh-TW" altLang="en-US" dirty="0"/>
              <a:t>是他敌不过圣灵，只好硬着头皮到那医生家中去。到了门口，想想实在太丢脸，就回家向主哭诉</a:t>
            </a:r>
            <a:r>
              <a:rPr lang="zh-TW" altLang="en-US" dirty="0" smtClean="0"/>
              <a:t>：</a:t>
            </a:r>
            <a:r>
              <a:rPr lang="en-US" altLang="zh-TW" dirty="0" smtClean="0"/>
              <a:t>“</a:t>
            </a:r>
            <a:r>
              <a:rPr lang="zh-TW" altLang="en-US" dirty="0" smtClean="0"/>
              <a:t>主啊</a:t>
            </a:r>
            <a:r>
              <a:rPr lang="zh-TW" altLang="en-US" dirty="0"/>
              <a:t>，这罪实在不好认</a:t>
            </a:r>
            <a:r>
              <a:rPr lang="zh-TW" altLang="en-US" dirty="0" smtClean="0"/>
              <a:t>！</a:t>
            </a:r>
            <a:r>
              <a:rPr lang="en-US" altLang="zh-TW" dirty="0" smtClean="0"/>
              <a:t>”</a:t>
            </a:r>
            <a:r>
              <a:rPr lang="zh-TW" altLang="en-US" dirty="0" smtClean="0"/>
              <a:t>但</a:t>
            </a:r>
            <a:r>
              <a:rPr lang="zh-TW" altLang="en-US" dirty="0"/>
              <a:t>是他祷告时内心越发沉重痛苦，第二天只好再往，恰好路上碰见他，就鼓起勇气趋前和他打招呼。不料那医生</a:t>
            </a:r>
            <a:r>
              <a:rPr lang="zh-TW" altLang="en-US" dirty="0" smtClean="0"/>
              <a:t>鼻孔里</a:t>
            </a:r>
            <a:r>
              <a:rPr lang="en-US" altLang="zh-TW" dirty="0" smtClean="0"/>
              <a:t>“</a:t>
            </a:r>
            <a:r>
              <a:rPr lang="zh-TW" altLang="en-US" dirty="0" smtClean="0"/>
              <a:t>哼</a:t>
            </a:r>
            <a:r>
              <a:rPr lang="en-US" altLang="zh-TW" dirty="0" smtClean="0"/>
              <a:t>”</a:t>
            </a:r>
            <a:r>
              <a:rPr lang="zh-TW" altLang="en-US" dirty="0" smtClean="0"/>
              <a:t>了一声</a:t>
            </a:r>
            <a:r>
              <a:rPr lang="zh-TW" altLang="en-US" dirty="0"/>
              <a:t>，把头转向旁边去。这钉子碰得太利害了，回到了家，越想越觉可气可恨，决定就此作罢。可是圣灵并不放过他，他的心象压上千斤石头，苦不堪言。经过剧烈挣扎，最后只好向上帝降服，愿意</a:t>
            </a:r>
            <a:r>
              <a:rPr lang="zh-TW" altLang="en-US" dirty="0" smtClean="0"/>
              <a:t>把</a:t>
            </a:r>
            <a:r>
              <a:rPr lang="en-US" altLang="zh-TW" dirty="0" smtClean="0"/>
              <a:t>“</a:t>
            </a:r>
            <a:r>
              <a:rPr lang="zh-TW" altLang="en-US" dirty="0" smtClean="0"/>
              <a:t>体面</a:t>
            </a:r>
            <a:r>
              <a:rPr lang="en-US" altLang="zh-TW" dirty="0" smtClean="0"/>
              <a:t>”</a:t>
            </a:r>
            <a:r>
              <a:rPr lang="zh-TW" altLang="en-US" dirty="0" smtClean="0"/>
              <a:t>钉在</a:t>
            </a:r>
            <a:r>
              <a:rPr lang="zh-TW" altLang="en-US" dirty="0"/>
              <a:t>十字架上，到那医生家里，为主作好见证。他眼泪直淌，向医生承认自己的罪，诚恳地求他饶</a:t>
            </a:r>
            <a:r>
              <a:rPr lang="zh-TW" altLang="en-US" dirty="0" smtClean="0"/>
              <a:t>恕</a:t>
            </a:r>
            <a:endParaRPr lang="zh-TW" altLang="en-US" dirty="0"/>
          </a:p>
          <a:p>
            <a:r>
              <a:rPr lang="zh-TW" altLang="en-US" dirty="0" smtClean="0"/>
              <a:t>起初位医生莫</a:t>
            </a:r>
            <a:r>
              <a:rPr lang="zh-TW" altLang="en-US" dirty="0"/>
              <a:t>明其妙，为什么这位倔强的同事，竟肯肉袒请罪？明才知是圣灵工作。于是彼此认罪，言归于好，一同蒙恩。</a:t>
            </a:r>
            <a:endParaRPr lang="en-US" dirty="0"/>
          </a:p>
        </p:txBody>
      </p:sp>
      <p:sp>
        <p:nvSpPr>
          <p:cNvPr id="4" name="Slide Number Placeholder 3"/>
          <p:cNvSpPr>
            <a:spLocks noGrp="1"/>
          </p:cNvSpPr>
          <p:nvPr>
            <p:ph type="sldNum" sz="quarter" idx="12"/>
          </p:nvPr>
        </p:nvSpPr>
        <p:spPr/>
        <p:txBody>
          <a:bodyPr/>
          <a:lstStyle/>
          <a:p>
            <a:fld id="{F51B561C-0023-41A3-B203-BFA2A4A5DADD}" type="slidenum">
              <a:rPr lang="en-US" smtClean="0"/>
              <a:pPr/>
              <a:t>14</a:t>
            </a:fld>
            <a:endParaRPr lang="en-US" dirty="0"/>
          </a:p>
        </p:txBody>
      </p:sp>
    </p:spTree>
    <p:extLst>
      <p:ext uri="{BB962C8B-B14F-4D97-AF65-F5344CB8AC3E}">
        <p14:creationId xmlns:p14="http://schemas.microsoft.com/office/powerpoint/2010/main" val="42723020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90600" y="304800"/>
            <a:ext cx="7924800" cy="6324600"/>
          </a:xfrm>
        </p:spPr>
        <p:txBody>
          <a:bodyPr>
            <a:normAutofit/>
          </a:bodyPr>
          <a:lstStyle/>
          <a:p>
            <a:r>
              <a:rPr lang="zh-TW" altLang="en-US" dirty="0"/>
              <a:t>宋博士把鞭辟入里的经义，忧伤哀痛的祈祷，喜极欲狂的赞美，象急流一样迸射出来，还加上他活泼的动作，尖刻的讽刺，风趣的幽默，使听众都深深的得到印象而受了感动。他身体的动作也非常出色的。他在讲台上跳来跳去，有时用粉笔把抽象的道理在黑板上白描出来。他的动作有时甚至是诙谐的，目的在把一个故事讲得生龙活虎。他祈祷时，简直是把生命倾倒，全部信息倒完之后，便把我们带到了高峰，使我们众口一声的欢乐赞美。这真是一个启示</a:t>
            </a:r>
            <a:r>
              <a:rPr lang="en-US" altLang="zh-TW" dirty="0"/>
              <a:t>――</a:t>
            </a:r>
            <a:r>
              <a:rPr lang="zh-TW" altLang="en-US" dirty="0"/>
              <a:t>一个不可思议的感动力</a:t>
            </a:r>
            <a:r>
              <a:rPr lang="zh-TW" altLang="en-US" dirty="0" smtClean="0"/>
              <a:t>！</a:t>
            </a:r>
            <a:endParaRPr lang="zh-TW" altLang="en-US" dirty="0"/>
          </a:p>
          <a:p>
            <a:r>
              <a:rPr lang="zh-TW" altLang="en-US" dirty="0"/>
              <a:t>　　</a:t>
            </a:r>
            <a:r>
              <a:rPr lang="en-US" altLang="zh-TW" dirty="0"/>
              <a:t>"</a:t>
            </a:r>
            <a:r>
              <a:rPr lang="zh-TW" altLang="en-US" dirty="0"/>
              <a:t>我们从他那里得到些什么好处呢？第一，他使经节活起来。他讲以西结书第三十七章，是我们永远不能忘记的。他两手拿着两根枯骨，象征着两名枯死的教友，然后用两骨相击，磕然有声，好比枯死的教友为名利地位而分争互斗，于是他大声问道：</a:t>
            </a:r>
            <a:r>
              <a:rPr lang="en-US" altLang="zh-TW" dirty="0"/>
              <a:t>'</a:t>
            </a:r>
            <a:r>
              <a:rPr lang="zh-TW" altLang="en-US" dirty="0"/>
              <a:t>枯骨能听上帝的话吗？</a:t>
            </a:r>
            <a:r>
              <a:rPr lang="en-US" altLang="zh-TW" dirty="0"/>
              <a:t>'</a:t>
            </a:r>
            <a:r>
              <a:rPr lang="zh-TW" altLang="en-US" dirty="0"/>
              <a:t>跟著自己答道：</a:t>
            </a:r>
            <a:r>
              <a:rPr lang="en-US" altLang="zh-TW" dirty="0"/>
              <a:t>'</a:t>
            </a:r>
            <a:r>
              <a:rPr lang="zh-TW" altLang="en-US" dirty="0"/>
              <a:t>感谢主，它能！一个死的教会也能听上帝的话，只要所传的真正是上帝的话！</a:t>
            </a:r>
            <a:r>
              <a:rPr lang="en-US" altLang="zh-TW" dirty="0"/>
              <a:t>'</a:t>
            </a:r>
            <a:r>
              <a:rPr lang="zh-TW" altLang="en-US" dirty="0"/>
              <a:t>第二，他使冷淡退后的教友火热起来。他拿那个落在强盗手中的人，比成一种教友，他的信心，圣经，祈祷，都给魔鬼抢去了，还给他打个半死。为什么魔鬼只打个半死而不把他打个全死呢？因为半死的教友对魔鬼最有用处！所以有生命的基督徒一定要设法搭救半死的基督徒，使他们重获信心，圣经，和祈祷。第三，他使我们决心而且热心跟从基督。他领我们上</a:t>
            </a:r>
            <a:r>
              <a:rPr lang="en-US" altLang="zh-TW" dirty="0"/>
              <a:t>'</a:t>
            </a:r>
            <a:r>
              <a:rPr lang="zh-TW" altLang="en-US" dirty="0"/>
              <a:t>八福之山</a:t>
            </a:r>
            <a:r>
              <a:rPr lang="en-US" altLang="zh-TW" dirty="0"/>
              <a:t>'</a:t>
            </a:r>
            <a:r>
              <a:rPr lang="zh-TW" altLang="en-US" dirty="0"/>
              <a:t>，每一福代表基督在世的一级，从降生一直到髑髅地，每上一级一个</a:t>
            </a:r>
            <a:r>
              <a:rPr lang="en-US" altLang="zh-TW" dirty="0"/>
              <a:t>'</a:t>
            </a:r>
            <a:r>
              <a:rPr lang="zh-TW" altLang="en-US" dirty="0"/>
              <a:t>上进呀！</a:t>
            </a:r>
            <a:r>
              <a:rPr lang="en-US" altLang="zh-TW" dirty="0"/>
              <a:t>'</a:t>
            </a:r>
            <a:r>
              <a:rPr lang="zh-TW" altLang="en-US" dirty="0"/>
              <a:t>的呼召，跟着一个响彻人心的合唱，最后直抵</a:t>
            </a:r>
            <a:r>
              <a:rPr lang="en-US" altLang="zh-TW" dirty="0"/>
              <a:t>'</a:t>
            </a:r>
            <a:r>
              <a:rPr lang="zh-TW" altLang="en-US" dirty="0"/>
              <a:t>为义受逼迫</a:t>
            </a:r>
            <a:r>
              <a:rPr lang="en-US" altLang="zh-TW" dirty="0"/>
              <a:t>'</a:t>
            </a:r>
            <a:r>
              <a:rPr lang="zh-TW" altLang="en-US" dirty="0"/>
              <a:t>的高峰，然后，忽然之间，黑板移开，十字架突现眼前！他大声问道：</a:t>
            </a:r>
            <a:r>
              <a:rPr lang="en-US" altLang="zh-TW" dirty="0"/>
              <a:t>'</a:t>
            </a:r>
            <a:r>
              <a:rPr lang="zh-TW" altLang="en-US" dirty="0"/>
              <a:t>我们能够跟随主直到髑髅地吗？主耶稣啊，求你使我们愿意一路不懈不怠的跟从你！</a:t>
            </a:r>
            <a:r>
              <a:rPr lang="en-US" altLang="zh-TW" dirty="0"/>
              <a:t>"</a:t>
            </a:r>
            <a:endParaRPr lang="en-US" dirty="0"/>
          </a:p>
        </p:txBody>
      </p:sp>
      <p:sp>
        <p:nvSpPr>
          <p:cNvPr id="4" name="Slide Number Placeholder 3"/>
          <p:cNvSpPr>
            <a:spLocks noGrp="1"/>
          </p:cNvSpPr>
          <p:nvPr>
            <p:ph type="sldNum" sz="quarter" idx="12"/>
          </p:nvPr>
        </p:nvSpPr>
        <p:spPr/>
        <p:txBody>
          <a:bodyPr/>
          <a:lstStyle/>
          <a:p>
            <a:fld id="{F51B561C-0023-41A3-B203-BFA2A4A5DADD}" type="slidenum">
              <a:rPr lang="en-US" smtClean="0"/>
              <a:pPr/>
              <a:t>15</a:t>
            </a:fld>
            <a:endParaRPr lang="en-US" dirty="0"/>
          </a:p>
        </p:txBody>
      </p:sp>
    </p:spTree>
    <p:extLst>
      <p:ext uri="{BB962C8B-B14F-4D97-AF65-F5344CB8AC3E}">
        <p14:creationId xmlns:p14="http://schemas.microsoft.com/office/powerpoint/2010/main" val="4272302011"/>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978</TotalTime>
  <Words>2649</Words>
  <Application>Microsoft Macintosh PowerPoint</Application>
  <PresentationFormat>On-screen Show (4:3)</PresentationFormat>
  <Paragraphs>111</Paragraphs>
  <Slides>15</Slides>
  <Notes>14</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Wisp</vt:lpstr>
      <vt:lpstr>6/5  马丁 路德          陈蓉 6/12 宋尚节           陈洲 6/19 倪柝声            陈洲 6/26 加尔文            陈蓉 7/3  No Class 7/10 本仁 约翰           陈蓉 7/17 约翰 卫斯理          陈蓉 7/24 盖恩夫人           陈蓉 7/31 王明道            陈洲 8/7  No Class 8/14 戴德生            陈洲 8/21 芬尼 克罗斯比          陈洲 8/28 穆迪 &amp; 爱德华兹         陈洲</vt:lpstr>
      <vt:lpstr>宋尚节，他的生活和事工都有一个真正先知的恩膏标记。 他有难以抑制的热情，是不屈不挠与无畏的体现。 有人称他为“中国的约翰·卫斯理”，而另一些称他为 “复兴使徒”。 曾经目睹或研究他的大多数人，认为他是本世纪最伟大的复兴者之一。 然而他一直被大多数西方教会遗忘和忽视。 他是在1927 - 1937年中国基督教复兴被遗忘的先知。 </vt:lpstr>
      <vt:lpstr>PowerPoint Presentation</vt:lpstr>
      <vt:lpstr>勇敢</vt:lpstr>
      <vt:lpstr>献身精神 </vt:lpstr>
      <vt:lpstr>奮興佈道家</vt:lpstr>
      <vt:lpstr>PowerPoint Presentation</vt:lpstr>
      <vt:lpstr>PowerPoint Presentation</vt:lpstr>
      <vt:lpstr>PowerPoint Presentation</vt:lpstr>
      <vt:lpstr>PowerPoint Presentation</vt:lpstr>
      <vt:lpstr>PowerPoint Presentation</vt:lpstr>
      <vt:lpstr>留在本乡工作（1928－1929）神的约束，你不能顺服到底吗？</vt:lpstr>
      <vt:lpstr>灵恩</vt:lpstr>
      <vt:lpstr>宋先生特别的恩赐和使命是责备罪恶，劝人悔改，传扬耶稣救恩的福音，领人得救。他作这种工作，实在是别人望尘莫及的。</vt:lpstr>
      <vt:lpstr>PowerPoint Presentation</vt:lpstr>
    </vt:vector>
  </TitlesOfParts>
  <Company>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独一真神</dc:title>
  <dc:creator>Eileen Chen</dc:creator>
  <cp:lastModifiedBy>Zhou Chen</cp:lastModifiedBy>
  <cp:revision>42</cp:revision>
  <dcterms:created xsi:type="dcterms:W3CDTF">2012-01-18T05:12:53Z</dcterms:created>
  <dcterms:modified xsi:type="dcterms:W3CDTF">2016-07-10T01:31:17Z</dcterms:modified>
</cp:coreProperties>
</file>