
<file path=[Content_Types].xml><?xml version="1.0" encoding="utf-8"?>
<Types xmlns="http://schemas.openxmlformats.org/package/2006/content-types">
  <Default Extension="xml" ContentType="application/xml"/>
  <Default Extension="mp3" ContentType="audio/unknown"/>
  <Default Extension="bin" ContentType="application/vnd.openxmlformats-officedocument.presentationml.printerSettings"/>
  <Default Extension="png" ContentType="image/png"/>
  <Default Extension="jpe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2"/>
  </p:notesMasterIdLst>
  <p:handoutMasterIdLst>
    <p:handoutMasterId r:id="rId23"/>
  </p:handoutMasterIdLst>
  <p:sldIdLst>
    <p:sldId id="269" r:id="rId2"/>
    <p:sldId id="274" r:id="rId3"/>
    <p:sldId id="270" r:id="rId4"/>
    <p:sldId id="284" r:id="rId5"/>
    <p:sldId id="285" r:id="rId6"/>
    <p:sldId id="271" r:id="rId7"/>
    <p:sldId id="275" r:id="rId8"/>
    <p:sldId id="272" r:id="rId9"/>
    <p:sldId id="273" r:id="rId10"/>
    <p:sldId id="276" r:id="rId11"/>
    <p:sldId id="277" r:id="rId12"/>
    <p:sldId id="278" r:id="rId13"/>
    <p:sldId id="279" r:id="rId14"/>
    <p:sldId id="280" r:id="rId15"/>
    <p:sldId id="281" r:id="rId16"/>
    <p:sldId id="288" r:id="rId17"/>
    <p:sldId id="289" r:id="rId18"/>
    <p:sldId id="290" r:id="rId19"/>
    <p:sldId id="282" r:id="rId20"/>
    <p:sldId id="28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3B6405C-6879-0C4A-BA27-2078603982D4}">
          <p14:sldIdLst>
            <p14:sldId id="269"/>
            <p14:sldId id="274"/>
            <p14:sldId id="270"/>
            <p14:sldId id="284"/>
            <p14:sldId id="285"/>
            <p14:sldId id="271"/>
            <p14:sldId id="275"/>
            <p14:sldId id="272"/>
            <p14:sldId id="273"/>
            <p14:sldId id="276"/>
            <p14:sldId id="277"/>
            <p14:sldId id="278"/>
            <p14:sldId id="279"/>
            <p14:sldId id="280"/>
            <p14:sldId id="281"/>
            <p14:sldId id="288"/>
            <p14:sldId id="289"/>
            <p14:sldId id="290"/>
            <p14:sldId id="282"/>
            <p14:sldId id="28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4" autoAdjust="0"/>
    <p:restoredTop sz="73479" autoAdjust="0"/>
  </p:normalViewPr>
  <p:slideViewPr>
    <p:cSldViewPr>
      <p:cViewPr>
        <p:scale>
          <a:sx n="81" d="100"/>
          <a:sy n="81" d="100"/>
        </p:scale>
        <p:origin x="-648" y="-8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E2FB0DC-1288-1A43-80B1-4CA57A3CF42A}" type="datetimeFigureOut">
              <a:rPr lang="en-US" smtClean="0"/>
              <a:t>7/9/16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846707-B4C7-F740-8F62-8CA499DD5C75}" type="slidenum">
              <a:rPr lang="en-US" smtClean="0"/>
              <a:t>‹#›</a:t>
            </a:fld>
            <a:endParaRPr lang="en-US"/>
          </a:p>
        </p:txBody>
      </p:sp>
    </p:spTree>
    <p:extLst>
      <p:ext uri="{BB962C8B-B14F-4D97-AF65-F5344CB8AC3E}">
        <p14:creationId xmlns:p14="http://schemas.microsoft.com/office/powerpoint/2010/main" val="14004924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078747-137A-4C27-9399-7FDF15D737D7}" type="datetimeFigureOut">
              <a:rPr lang="en-US" smtClean="0"/>
              <a:pPr/>
              <a:t>7/9/16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593356-78E7-42F2-988C-9F74EE78C675}" type="slidenum">
              <a:rPr lang="en-US" smtClean="0"/>
              <a:pPr/>
              <a:t>‹#›</a:t>
            </a:fld>
            <a:endParaRPr lang="en-US"/>
          </a:p>
        </p:txBody>
      </p:sp>
    </p:spTree>
    <p:extLst>
      <p:ext uri="{BB962C8B-B14F-4D97-AF65-F5344CB8AC3E}">
        <p14:creationId xmlns:p14="http://schemas.microsoft.com/office/powerpoint/2010/main" val="27156652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endParaRPr lang="zh-CN" altLang="en-US" dirty="0" smtClean="0">
              <a:latin typeface="Arial" pitchFamily="34" charset="0"/>
            </a:endParaRPr>
          </a:p>
        </p:txBody>
      </p:sp>
    </p:spTree>
    <p:extLst>
      <p:ext uri="{BB962C8B-B14F-4D97-AF65-F5344CB8AC3E}">
        <p14:creationId xmlns:p14="http://schemas.microsoft.com/office/powerpoint/2010/main" val="286707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倪柝声弟兄简史</a:t>
            </a:r>
            <a:endParaRPr lang="en-US" dirty="0" smtClean="0"/>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a:t>
            </a:fld>
            <a:endParaRPr lang="en-US"/>
          </a:p>
        </p:txBody>
      </p:sp>
    </p:spTree>
    <p:extLst>
      <p:ext uri="{BB962C8B-B14F-4D97-AF65-F5344CB8AC3E}">
        <p14:creationId xmlns:p14="http://schemas.microsoft.com/office/powerpoint/2010/main" val="3659727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HT" altLang="en-US" sz="1200" b="0" i="0" u="none" strike="noStrike" kern="1200" baseline="0" dirty="0" smtClean="0">
                <a:solidFill>
                  <a:schemeClr val="tx1"/>
                </a:solidFill>
                <a:latin typeface="+mn-lt"/>
                <a:ea typeface="+mn-ea"/>
                <a:cs typeface="+mn-cs"/>
              </a:rPr>
              <a:t>倪柝聲對華人教會的影響難以估計。直至今日我們所用的很多詞彙是由他帶起的，如</a:t>
            </a:r>
          </a:p>
          <a:p>
            <a:r>
              <a:rPr lang="zh-CHT" altLang="en-US" sz="1200" b="0" i="0" u="none" strike="noStrike" kern="1200" baseline="0" dirty="0" smtClean="0">
                <a:solidFill>
                  <a:schemeClr val="tx1"/>
                </a:solidFill>
                <a:latin typeface="+mn-lt"/>
                <a:ea typeface="+mn-ea"/>
                <a:cs typeface="+mn-cs"/>
              </a:rPr>
              <a:t>“屬靈”、“生命”、“破碎”、“釋放”、“被神摸著”、“亮光”、“世界”等等。</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3</a:t>
            </a:fld>
            <a:endParaRPr lang="en-US"/>
          </a:p>
        </p:txBody>
      </p:sp>
    </p:spTree>
    <p:extLst>
      <p:ext uri="{BB962C8B-B14F-4D97-AF65-F5344CB8AC3E}">
        <p14:creationId xmlns:p14="http://schemas.microsoft.com/office/powerpoint/2010/main" val="3953643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哥林多前书一章十二节，保罗劝在哥林多的信徒不可分党，是因他们各人说：“我是属保罗的；我是属亚波罗的；我是属矶法的；我是属基督的。”我就想，难道卫斯理比保罗还大么？在哥林多的信徒，若说我是属基督的，尚是保罗所责备的。那么你说你是属长老会的，我说我是属美以美会的，他说他是属浸礼会的，这些必定不合乎圣经。</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4</a:t>
            </a:fld>
            <a:endParaRPr lang="en-US"/>
          </a:p>
        </p:txBody>
      </p:sp>
    </p:spTree>
    <p:extLst>
      <p:ext uri="{BB962C8B-B14F-4D97-AF65-F5344CB8AC3E}">
        <p14:creationId xmlns:p14="http://schemas.microsoft.com/office/powerpoint/2010/main" val="2533542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5</a:t>
            </a:fld>
            <a:endParaRPr lang="en-US"/>
          </a:p>
        </p:txBody>
      </p:sp>
    </p:spTree>
    <p:extLst>
      <p:ext uri="{BB962C8B-B14F-4D97-AF65-F5344CB8AC3E}">
        <p14:creationId xmlns:p14="http://schemas.microsoft.com/office/powerpoint/2010/main" val="347607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HT" altLang="en-US" dirty="0" smtClean="0"/>
              <a:t>余慈度</a:t>
            </a:r>
            <a:endParaRPr lang="en-US" altLang="zh-TW"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6</a:t>
            </a:fld>
            <a:endParaRPr lang="en-US"/>
          </a:p>
        </p:txBody>
      </p:sp>
    </p:spTree>
    <p:extLst>
      <p:ext uri="{BB962C8B-B14F-4D97-AF65-F5344CB8AC3E}">
        <p14:creationId xmlns:p14="http://schemas.microsoft.com/office/powerpoint/2010/main" val="1535093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7</a:t>
            </a:fld>
            <a:endParaRPr lang="en-US"/>
          </a:p>
        </p:txBody>
      </p:sp>
    </p:spTree>
    <p:extLst>
      <p:ext uri="{BB962C8B-B14F-4D97-AF65-F5344CB8AC3E}">
        <p14:creationId xmlns:p14="http://schemas.microsoft.com/office/powerpoint/2010/main" val="1437319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HT" sz="1200" b="0" i="0" u="none" strike="noStrike" kern="1200" baseline="0" dirty="0" smtClean="0">
                <a:solidFill>
                  <a:schemeClr val="tx1"/>
                </a:solidFill>
                <a:latin typeface="+mn-lt"/>
                <a:ea typeface="+mn-ea"/>
                <a:cs typeface="+mn-cs"/>
              </a:rPr>
              <a:t>1930 </a:t>
            </a:r>
            <a:r>
              <a:rPr lang="zh-CHT" altLang="en-US" sz="1200" b="0" i="0" u="none" strike="noStrike" kern="1200" baseline="0" dirty="0" smtClean="0">
                <a:solidFill>
                  <a:schemeClr val="tx1"/>
                </a:solidFill>
                <a:latin typeface="+mn-lt"/>
                <a:ea typeface="+mn-ea"/>
                <a:cs typeface="+mn-cs"/>
              </a:rPr>
              <a:t>年代初期開始，他的奮興工作擴展到全國，</a:t>
            </a:r>
            <a:r>
              <a:rPr lang="en-US" altLang="zh-CHT" sz="1200" b="0" i="0" u="none" strike="noStrike" kern="1200" baseline="0" dirty="0" smtClean="0">
                <a:solidFill>
                  <a:schemeClr val="tx1"/>
                </a:solidFill>
                <a:latin typeface="+mn-lt"/>
                <a:ea typeface="+mn-ea"/>
                <a:cs typeface="+mn-cs"/>
              </a:rPr>
              <a:t>30 </a:t>
            </a:r>
            <a:r>
              <a:rPr lang="zh-CHT" altLang="en-US" sz="1200" b="0" i="0" u="none" strike="noStrike" kern="1200" baseline="0" dirty="0" smtClean="0">
                <a:solidFill>
                  <a:schemeClr val="tx1"/>
                </a:solidFill>
                <a:latin typeface="+mn-lt"/>
                <a:ea typeface="+mn-ea"/>
                <a:cs typeface="+mn-cs"/>
              </a:rPr>
              <a:t>年代後期在歐洲的講道事奉也有了碩</a:t>
            </a:r>
          </a:p>
          <a:p>
            <a:r>
              <a:rPr lang="zh-CHT" altLang="en-US" sz="1200" b="0" i="0" u="none" strike="noStrike" kern="1200" baseline="0" dirty="0" smtClean="0">
                <a:solidFill>
                  <a:schemeClr val="tx1"/>
                </a:solidFill>
                <a:latin typeface="+mn-lt"/>
                <a:ea typeface="+mn-ea"/>
                <a:cs typeface="+mn-cs"/>
              </a:rPr>
              <a:t>果。</a:t>
            </a:r>
            <a:r>
              <a:rPr lang="en-US" altLang="zh-CHT" sz="1200" b="0" i="0" u="none" strike="noStrike" kern="1200" baseline="0" dirty="0" smtClean="0">
                <a:solidFill>
                  <a:schemeClr val="tx1"/>
                </a:solidFill>
                <a:latin typeface="+mn-lt"/>
                <a:ea typeface="+mn-ea"/>
                <a:cs typeface="+mn-cs"/>
              </a:rPr>
              <a:t>1938 </a:t>
            </a:r>
            <a:r>
              <a:rPr lang="zh-CHT" altLang="en-US" sz="1200" b="0" i="0" u="none" strike="noStrike" kern="1200" baseline="0" dirty="0" smtClean="0">
                <a:solidFill>
                  <a:schemeClr val="tx1"/>
                </a:solidFill>
                <a:latin typeface="+mn-lt"/>
                <a:ea typeface="+mn-ea"/>
                <a:cs typeface="+mn-cs"/>
              </a:rPr>
              <a:t>年在丹麥主講羅馬書，後出版的</a:t>
            </a:r>
            <a:r>
              <a:rPr lang="en-US" altLang="zh-CHT" sz="1200" b="0" i="0" u="none" strike="noStrike" kern="1200" baseline="0" dirty="0" smtClean="0">
                <a:solidFill>
                  <a:schemeClr val="tx1"/>
                </a:solidFill>
                <a:latin typeface="+mn-lt"/>
                <a:ea typeface="+mn-ea"/>
                <a:cs typeface="+mn-cs"/>
              </a:rPr>
              <a:t>《</a:t>
            </a:r>
            <a:r>
              <a:rPr lang="zh-CHT" altLang="en-US" sz="1200" b="0" i="0" u="none" strike="noStrike" kern="1200" baseline="0" dirty="0" smtClean="0">
                <a:solidFill>
                  <a:schemeClr val="tx1"/>
                </a:solidFill>
                <a:latin typeface="+mn-lt"/>
                <a:ea typeface="+mn-ea"/>
                <a:cs typeface="+mn-cs"/>
              </a:rPr>
              <a:t>正常的基督徒生活</a:t>
            </a:r>
            <a:r>
              <a:rPr lang="en-US" altLang="zh-CHT" sz="1200" b="0" i="0" u="none" strike="noStrike" kern="1200" baseline="0" dirty="0" smtClean="0">
                <a:solidFill>
                  <a:schemeClr val="tx1"/>
                </a:solidFill>
                <a:latin typeface="+mn-lt"/>
                <a:ea typeface="+mn-ea"/>
                <a:cs typeface="+mn-cs"/>
              </a:rPr>
              <a:t>》</a:t>
            </a:r>
            <a:r>
              <a:rPr lang="zh-CHT" altLang="en-US" sz="1200" b="0" i="0" u="none" strike="noStrike" kern="1200" baseline="0" dirty="0" smtClean="0">
                <a:solidFill>
                  <a:schemeClr val="tx1"/>
                </a:solidFill>
                <a:latin typeface="+mn-lt"/>
                <a:ea typeface="+mn-ea"/>
                <a:cs typeface="+mn-cs"/>
              </a:rPr>
              <a:t>被譯為多種語文。</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8</a:t>
            </a:fld>
            <a:endParaRPr lang="en-US"/>
          </a:p>
        </p:txBody>
      </p:sp>
    </p:spTree>
    <p:extLst>
      <p:ext uri="{BB962C8B-B14F-4D97-AF65-F5344CB8AC3E}">
        <p14:creationId xmlns:p14="http://schemas.microsoft.com/office/powerpoint/2010/main" val="231080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和受恩教士（</a:t>
            </a:r>
            <a:r>
              <a:rPr lang="en-US" altLang="zh-TW" dirty="0" smtClean="0"/>
              <a:t>Margaret E. Barber</a:t>
            </a:r>
            <a:r>
              <a:rPr lang="zh-TW" altLang="en-US" dirty="0" smtClean="0"/>
              <a:t>）</a:t>
            </a:r>
            <a:r>
              <a:rPr lang="zh-TW" altLang="en-US" sz="1200" u="sng" kern="1200" dirty="0" smtClean="0">
                <a:solidFill>
                  <a:schemeClr val="tx1"/>
                </a:solidFill>
                <a:latin typeface="+mn-lt"/>
                <a:ea typeface="+mn-ea"/>
                <a:cs typeface="+mn-cs"/>
              </a:rPr>
              <a:t>英国女传教士</a:t>
            </a:r>
            <a:endParaRPr lang="en-US" altLang="zh-CHT" sz="1200" b="0" i="0" u="none" strike="noStrike" kern="1200" baseline="0" dirty="0" smtClean="0">
              <a:solidFill>
                <a:schemeClr val="tx1"/>
              </a:solidFill>
              <a:latin typeface="+mn-lt"/>
              <a:ea typeface="+mn-ea"/>
              <a:cs typeface="+mn-cs"/>
            </a:endParaRPr>
          </a:p>
          <a:p>
            <a:endParaRPr lang="en-US" altLang="zh-CHT" sz="1200" b="0" i="0" u="none" strike="noStrike" kern="1200" baseline="0" dirty="0" smtClean="0">
              <a:solidFill>
                <a:schemeClr val="tx1"/>
              </a:solidFill>
              <a:latin typeface="+mn-lt"/>
              <a:ea typeface="+mn-ea"/>
              <a:cs typeface="+mn-cs"/>
            </a:endParaRPr>
          </a:p>
          <a:p>
            <a:r>
              <a:rPr lang="en-US" altLang="zh-CHT" sz="1200" b="0" i="0" u="none" strike="noStrike" kern="1200" baseline="0" dirty="0" smtClean="0">
                <a:solidFill>
                  <a:schemeClr val="tx1"/>
                </a:solidFill>
                <a:latin typeface="+mn-lt"/>
                <a:ea typeface="+mn-ea"/>
                <a:cs typeface="+mn-cs"/>
              </a:rPr>
              <a:t>1952 </a:t>
            </a:r>
            <a:r>
              <a:rPr lang="zh-CHT" altLang="en-US" sz="1200" b="0" i="0" u="none" strike="noStrike" kern="1200" baseline="0" dirty="0" smtClean="0">
                <a:solidFill>
                  <a:schemeClr val="tx1"/>
                </a:solidFill>
                <a:latin typeface="+mn-lt"/>
                <a:ea typeface="+mn-ea"/>
                <a:cs typeface="+mn-cs"/>
              </a:rPr>
              <a:t>年被捕，</a:t>
            </a:r>
            <a:r>
              <a:rPr lang="en-US" altLang="zh-CHT" sz="1200" b="0" i="0" u="none" strike="noStrike" kern="1200" baseline="0" dirty="0" smtClean="0">
                <a:solidFill>
                  <a:schemeClr val="tx1"/>
                </a:solidFill>
                <a:latin typeface="+mn-lt"/>
                <a:ea typeface="+mn-ea"/>
                <a:cs typeface="+mn-cs"/>
              </a:rPr>
              <a:t>1956 </a:t>
            </a:r>
            <a:r>
              <a:rPr lang="zh-CHT" altLang="en-US" sz="1200" b="0" i="0" u="none" strike="noStrike" kern="1200" baseline="0" dirty="0" smtClean="0">
                <a:solidFill>
                  <a:schemeClr val="tx1"/>
                </a:solidFill>
                <a:latin typeface="+mn-lt"/>
                <a:ea typeface="+mn-ea"/>
                <a:cs typeface="+mn-cs"/>
              </a:rPr>
              <a:t>年被起訴定罪（政治與經濟），</a:t>
            </a:r>
            <a:r>
              <a:rPr lang="en-US" altLang="zh-CHT" sz="1200" b="0" i="0" u="none" strike="noStrike" kern="1200" baseline="0" dirty="0" smtClean="0">
                <a:solidFill>
                  <a:schemeClr val="tx1"/>
                </a:solidFill>
                <a:latin typeface="+mn-lt"/>
                <a:ea typeface="+mn-ea"/>
                <a:cs typeface="+mn-cs"/>
              </a:rPr>
              <a:t>1972 </a:t>
            </a:r>
            <a:r>
              <a:rPr lang="zh-CHT" altLang="en-US" sz="1200" b="0" i="0" u="none" strike="noStrike" kern="1200" baseline="0" dirty="0" smtClean="0">
                <a:solidFill>
                  <a:schemeClr val="tx1"/>
                </a:solidFill>
                <a:latin typeface="+mn-lt"/>
                <a:ea typeface="+mn-ea"/>
                <a:cs typeface="+mn-cs"/>
              </a:rPr>
              <a:t>年於勞改營離世。死時，枕頭</a:t>
            </a:r>
          </a:p>
          <a:p>
            <a:r>
              <a:rPr lang="zh-CHT" altLang="en-US" sz="1200" b="0" i="0" u="none" strike="noStrike" kern="1200" baseline="0" dirty="0" smtClean="0">
                <a:solidFill>
                  <a:schemeClr val="tx1"/>
                </a:solidFill>
                <a:latin typeface="+mn-lt"/>
                <a:ea typeface="+mn-ea"/>
                <a:cs typeface="+mn-cs"/>
              </a:rPr>
              <a:t>下藏的字條寫著：“基督是神的兒子，為人類贖罪而死，三日復活，這是宇宙間最大的事實。我因信基督而死</a:t>
            </a:r>
            <a:r>
              <a:rPr lang="en-US" altLang="zh-CHT" sz="1200" b="0" i="0" u="none" strike="noStrike" kern="1200" baseline="0" dirty="0" smtClean="0">
                <a:solidFill>
                  <a:schemeClr val="tx1"/>
                </a:solidFill>
                <a:latin typeface="+mn-lt"/>
                <a:ea typeface="+mn-ea"/>
                <a:cs typeface="+mn-cs"/>
              </a:rPr>
              <a:t>─</a:t>
            </a:r>
            <a:r>
              <a:rPr lang="zh-CHT" altLang="en-US" sz="1200" b="0" i="0" u="none" strike="noStrike" kern="1200" baseline="0" dirty="0" smtClean="0">
                <a:solidFill>
                  <a:schemeClr val="tx1"/>
                </a:solidFill>
                <a:latin typeface="+mn-lt"/>
                <a:ea typeface="+mn-ea"/>
                <a:cs typeface="+mn-cs"/>
              </a:rPr>
              <a:t>倪柝聲”</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9</a:t>
            </a:fld>
            <a:endParaRPr lang="en-US"/>
          </a:p>
        </p:txBody>
      </p:sp>
    </p:spTree>
    <p:extLst>
      <p:ext uri="{BB962C8B-B14F-4D97-AF65-F5344CB8AC3E}">
        <p14:creationId xmlns:p14="http://schemas.microsoft.com/office/powerpoint/2010/main" val="4069124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以弗所书四章十一节</a:t>
            </a:r>
            <a:r>
              <a:rPr lang="en-US" altLang="zh-TW" dirty="0" smtClean="0"/>
              <a:t>:</a:t>
            </a:r>
          </a:p>
          <a:p>
            <a:r>
              <a:rPr lang="zh-CHT" altLang="en-US" sz="1200" kern="1200" dirty="0" smtClean="0">
                <a:solidFill>
                  <a:schemeClr val="tx1"/>
                </a:solidFill>
                <a:latin typeface="+mn-lt"/>
                <a:ea typeface="+mn-ea"/>
                <a:cs typeface="+mn-cs"/>
              </a:rPr>
              <a:t>他所賜的，有使徒，有先知，有傳福音的，有牧師和教師， </a:t>
            </a:r>
          </a:p>
          <a:p>
            <a:r>
              <a:rPr lang="zh-CHT" altLang="en-US" sz="1200" kern="1200" dirty="0" smtClean="0">
                <a:solidFill>
                  <a:schemeClr val="tx1"/>
                </a:solidFill>
                <a:latin typeface="+mn-lt"/>
                <a:ea typeface="+mn-ea"/>
                <a:cs typeface="+mn-cs"/>
              </a:rPr>
              <a:t>為要成全聖徒，各盡其職，建立基督的身體，</a:t>
            </a:r>
            <a:endParaRPr lang="en-US" altLang="zh-CHT"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zh-CHT" altLang="en-US" sz="1200" kern="1200" dirty="0" smtClean="0">
                <a:solidFill>
                  <a:schemeClr val="tx1"/>
                </a:solidFill>
                <a:latin typeface="+mn-lt"/>
                <a:ea typeface="+mn-ea"/>
                <a:cs typeface="+mn-cs"/>
              </a:rPr>
              <a:t>西面把孩子抱在懷裡，頌讚神說：</a:t>
            </a:r>
          </a:p>
          <a:p>
            <a:r>
              <a:rPr lang="en-US" altLang="zh-CHT" sz="1200" u="sng" kern="1200" dirty="0" smtClean="0">
                <a:solidFill>
                  <a:schemeClr val="tx1"/>
                </a:solidFill>
                <a:latin typeface="+mn-lt"/>
                <a:ea typeface="+mn-ea"/>
                <a:cs typeface="+mn-cs"/>
              </a:rPr>
              <a:t>29 </a:t>
            </a:r>
            <a:r>
              <a:rPr lang="zh-CHT" altLang="en-US" sz="1200" u="sng" kern="1200" dirty="0" smtClean="0">
                <a:solidFill>
                  <a:schemeClr val="tx1"/>
                </a:solidFill>
                <a:latin typeface="+mn-lt"/>
                <a:ea typeface="+mn-ea"/>
                <a:cs typeface="+mn-cs"/>
              </a:rPr>
              <a:t>「主啊，現在可以照你的話，讓你的奴僕平平安安地離去，</a:t>
            </a:r>
          </a:p>
          <a:p>
            <a:r>
              <a:rPr lang="en-US" altLang="zh-CHT" sz="1200" u="sng" kern="1200" dirty="0" smtClean="0">
                <a:solidFill>
                  <a:schemeClr val="tx1"/>
                </a:solidFill>
                <a:latin typeface="+mn-lt"/>
                <a:ea typeface="+mn-ea"/>
                <a:cs typeface="+mn-cs"/>
              </a:rPr>
              <a:t>30 </a:t>
            </a:r>
            <a:r>
              <a:rPr lang="zh-CHT" altLang="en-US" sz="1200" u="sng" kern="1200" dirty="0" smtClean="0">
                <a:solidFill>
                  <a:schemeClr val="tx1"/>
                </a:solidFill>
                <a:latin typeface="+mn-lt"/>
                <a:ea typeface="+mn-ea"/>
                <a:cs typeface="+mn-cs"/>
              </a:rPr>
              <a:t>因為我的眼睛已經看見你的救恩，</a:t>
            </a:r>
          </a:p>
          <a:p>
            <a:r>
              <a:rPr lang="en-US" altLang="zh-CHT" sz="1200" u="sng" kern="1200" dirty="0" smtClean="0">
                <a:solidFill>
                  <a:schemeClr val="tx1"/>
                </a:solidFill>
                <a:latin typeface="+mn-lt"/>
                <a:ea typeface="+mn-ea"/>
                <a:cs typeface="+mn-cs"/>
              </a:rPr>
              <a:t>31 </a:t>
            </a:r>
            <a:r>
              <a:rPr lang="zh-CHT" altLang="en-US" sz="1200" u="sng" kern="1200" dirty="0" smtClean="0">
                <a:solidFill>
                  <a:schemeClr val="tx1"/>
                </a:solidFill>
                <a:latin typeface="+mn-lt"/>
                <a:ea typeface="+mn-ea"/>
                <a:cs typeface="+mn-cs"/>
              </a:rPr>
              <a:t>就是你為萬民 </a:t>
            </a:r>
            <a:r>
              <a:rPr lang="en-US" altLang="zh-CHT" sz="1200" u="sng" kern="1200" dirty="0" smtClean="0">
                <a:solidFill>
                  <a:schemeClr val="tx1"/>
                </a:solidFill>
                <a:latin typeface="+mn-lt"/>
                <a:ea typeface="+mn-ea"/>
                <a:cs typeface="+mn-cs"/>
              </a:rPr>
              <a:t>j</a:t>
            </a:r>
            <a:r>
              <a:rPr lang="zh-CHT" altLang="en-US" sz="1200" u="sng" kern="1200" dirty="0" smtClean="0">
                <a:solidFill>
                  <a:schemeClr val="tx1"/>
                </a:solidFill>
                <a:latin typeface="+mn-lt"/>
                <a:ea typeface="+mn-ea"/>
                <a:cs typeface="+mn-cs"/>
              </a:rPr>
              <a:t>所預備的：</a:t>
            </a:r>
          </a:p>
          <a:p>
            <a:r>
              <a:rPr lang="en-US" altLang="zh-CHT" sz="1200" u="sng" kern="1200" dirty="0" smtClean="0">
                <a:solidFill>
                  <a:schemeClr val="tx1"/>
                </a:solidFill>
                <a:latin typeface="+mn-lt"/>
                <a:ea typeface="+mn-ea"/>
                <a:cs typeface="+mn-cs"/>
              </a:rPr>
              <a:t>32 </a:t>
            </a:r>
            <a:r>
              <a:rPr lang="zh-CHT" altLang="en-US" sz="1200" u="sng" kern="1200" dirty="0" smtClean="0">
                <a:solidFill>
                  <a:schemeClr val="tx1"/>
                </a:solidFill>
                <a:latin typeface="+mn-lt"/>
                <a:ea typeface="+mn-ea"/>
                <a:cs typeface="+mn-cs"/>
              </a:rPr>
              <a:t>他是啟示外邦人的光，是你子民以色列的榮耀。」</a:t>
            </a:r>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10</a:t>
            </a:fld>
            <a:endParaRPr lang="en-US"/>
          </a:p>
        </p:txBody>
      </p:sp>
    </p:spTree>
    <p:extLst>
      <p:ext uri="{BB962C8B-B14F-4D97-AF65-F5344CB8AC3E}">
        <p14:creationId xmlns:p14="http://schemas.microsoft.com/office/powerpoint/2010/main" val="3122642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罗五</a:t>
            </a:r>
            <a:r>
              <a:rPr lang="en-US" altLang="zh-TW" sz="1200" kern="1200" dirty="0" smtClean="0">
                <a:solidFill>
                  <a:schemeClr val="tx1"/>
                </a:solidFill>
                <a:latin typeface="+mn-lt"/>
                <a:ea typeface="+mn-ea"/>
                <a:cs typeface="+mn-cs"/>
              </a:rPr>
              <a:t>6:</a:t>
            </a:r>
            <a:r>
              <a:rPr lang="zh-CHT" altLang="en-US" sz="1200" kern="1200" dirty="0" smtClean="0">
                <a:solidFill>
                  <a:schemeClr val="tx1"/>
                </a:solidFill>
                <a:latin typeface="+mn-lt"/>
                <a:ea typeface="+mn-ea"/>
                <a:cs typeface="+mn-cs"/>
              </a:rPr>
              <a:t>因我們還軟弱的時候，基督就按所定的日期為罪人死。 </a:t>
            </a:r>
            <a:r>
              <a:rPr lang="en-US" altLang="zh-CHT" sz="1200" b="1" kern="1200" dirty="0" smtClean="0">
                <a:solidFill>
                  <a:schemeClr val="tx1"/>
                </a:solidFill>
                <a:latin typeface="+mn-lt"/>
                <a:ea typeface="+mn-ea"/>
                <a:cs typeface="+mn-cs"/>
              </a:rPr>
              <a:t>7 </a:t>
            </a:r>
            <a:r>
              <a:rPr lang="zh-CHT" altLang="en-US" sz="1200" b="0" kern="1200" dirty="0" smtClean="0">
                <a:solidFill>
                  <a:schemeClr val="tx1"/>
                </a:solidFill>
                <a:latin typeface="+mn-lt"/>
                <a:ea typeface="+mn-ea"/>
                <a:cs typeface="+mn-cs"/>
              </a:rPr>
              <a:t>為義人死是少有的，為仁人死或者有敢做的； </a:t>
            </a:r>
            <a:r>
              <a:rPr lang="en-US" altLang="zh-CHT" sz="1200" b="1" kern="1200" dirty="0" smtClean="0">
                <a:solidFill>
                  <a:schemeClr val="tx1"/>
                </a:solidFill>
                <a:latin typeface="+mn-lt"/>
                <a:ea typeface="+mn-ea"/>
                <a:cs typeface="+mn-cs"/>
              </a:rPr>
              <a:t>8 </a:t>
            </a:r>
            <a:r>
              <a:rPr lang="zh-CHT" altLang="en-US" sz="1200" b="0" kern="1200" dirty="0" smtClean="0">
                <a:solidFill>
                  <a:schemeClr val="tx1"/>
                </a:solidFill>
                <a:latin typeface="+mn-lt"/>
                <a:ea typeface="+mn-ea"/>
                <a:cs typeface="+mn-cs"/>
              </a:rPr>
              <a:t>唯有基督在我們還做罪人的時候為我們死，神的愛就在此向我們顯明了</a:t>
            </a:r>
            <a:endParaRPr lang="en-US" altLang="zh-CHT" sz="1200" b="0" kern="120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罗</a:t>
            </a:r>
            <a:r>
              <a:rPr lang="zh-CN" altLang="en-US" sz="1200" kern="1200" dirty="0" smtClean="0">
                <a:solidFill>
                  <a:schemeClr val="tx1"/>
                </a:solidFill>
                <a:latin typeface="+mn-lt"/>
                <a:ea typeface="+mn-ea"/>
                <a:cs typeface="+mn-cs"/>
              </a:rPr>
              <a:t>六</a:t>
            </a:r>
            <a:r>
              <a:rPr lang="en-US" altLang="zh-TW" sz="1200" kern="1200" dirty="0" smtClean="0">
                <a:solidFill>
                  <a:schemeClr val="tx1"/>
                </a:solidFill>
                <a:latin typeface="+mn-lt"/>
                <a:ea typeface="+mn-ea"/>
                <a:cs typeface="+mn-cs"/>
              </a:rPr>
              <a:t>11:</a:t>
            </a:r>
            <a:r>
              <a:rPr lang="zh-CHT" altLang="en-US" sz="1200" kern="1200" dirty="0" smtClean="0">
                <a:solidFill>
                  <a:schemeClr val="tx1"/>
                </a:solidFill>
                <a:latin typeface="+mn-lt"/>
                <a:ea typeface="+mn-ea"/>
                <a:cs typeface="+mn-cs"/>
              </a:rPr>
              <a:t>這樣，你們向罪也當看自己是死的；向神在基督耶穌裡，卻當看自己是活的。</a:t>
            </a:r>
            <a:endParaRPr lang="en-US" sz="1200" b="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11</a:t>
            </a:fld>
            <a:endParaRPr lang="en-US"/>
          </a:p>
        </p:txBody>
      </p:sp>
    </p:spTree>
    <p:extLst>
      <p:ext uri="{BB962C8B-B14F-4D97-AF65-F5344CB8AC3E}">
        <p14:creationId xmlns:p14="http://schemas.microsoft.com/office/powerpoint/2010/main" val="785467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约在四年前（那大概是一九三二年），我走到一个医生的屋子里去，那里有些窗廉布拍卖，这是那位从前给我的胸部照过Ｘ光的德国医生的家。在两个月的时间内，他给我照了三次Ｘ光，每一次他对我照Ｘ光的结果都表示悲观。在第四次也是最末一次，他连给我照Ｘ光也不肯，反而把一张别人的Ｘ光片给我看，那个人的病情比我更好，但他在照Ｘ光后两个星期就死了。他叫我不要再来看他，他的意思是叫我回家去等死，可是谁又晓得，这位医生竟然先死了呢？我举起双手赞美神！靠着主的恩典并在他血的遮盖下，我仍然活了下来。</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12</a:t>
            </a:fld>
            <a:endParaRPr lang="en-US"/>
          </a:p>
        </p:txBody>
      </p:sp>
    </p:spTree>
    <p:extLst>
      <p:ext uri="{BB962C8B-B14F-4D97-AF65-F5344CB8AC3E}">
        <p14:creationId xmlns:p14="http://schemas.microsoft.com/office/powerpoint/2010/main" val="3581071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你们今天做了基督徒，活在地上，神给你们一个基本的权利，就是你能够对神求，神能够听。约翰福音说，到了那一天，我们奉祂的名求的时候，神就答应，叫我们的喜乐可以满足（约</a:t>
            </a:r>
            <a:r>
              <a:rPr lang="en-US" altLang="zh-TW" sz="1200" kern="1200" dirty="0" smtClean="0">
                <a:solidFill>
                  <a:schemeClr val="tx1"/>
                </a:solidFill>
                <a:latin typeface="+mn-lt"/>
                <a:ea typeface="+mn-ea"/>
                <a:cs typeface="+mn-cs"/>
              </a:rPr>
              <a:t>16:24</a:t>
            </a:r>
            <a:r>
              <a:rPr lang="zh-TW" altLang="en-US" sz="1200" kern="1200" dirty="0" smtClean="0">
                <a:solidFill>
                  <a:schemeClr val="tx1"/>
                </a:solidFill>
                <a:latin typeface="+mn-lt"/>
                <a:ea typeface="+mn-ea"/>
                <a:cs typeface="+mn-cs"/>
              </a:rPr>
              <a:t>）。你们如果能够常常祷告，神常常听，你们在地上便可以做一个喜乐的基督徒。如果常常祷告，而神没有常常听，或者做了一辈子的基督徒，神还没有听你一次的祷告；或者做了多年的基督徒，有的时候有一次，有两次，神听你的祷告，或者神根本一次都没有听。你要知道，你这一个人，是出了大毛病，你不行。</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16</a:t>
            </a:fld>
            <a:endParaRPr lang="en-US"/>
          </a:p>
        </p:txBody>
      </p:sp>
    </p:spTree>
    <p:extLst>
      <p:ext uri="{BB962C8B-B14F-4D97-AF65-F5344CB8AC3E}">
        <p14:creationId xmlns:p14="http://schemas.microsoft.com/office/powerpoint/2010/main" val="2929585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HT" altLang="en-US" sz="1200" b="1" kern="1200" dirty="0" smtClean="0">
                <a:solidFill>
                  <a:schemeClr val="tx1"/>
                </a:solidFill>
                <a:latin typeface="+mn-lt"/>
                <a:ea typeface="+mn-ea"/>
                <a:cs typeface="+mn-cs"/>
              </a:rPr>
              <a:t>余慈度小姐病的故事</a:t>
            </a:r>
            <a:endParaRPr lang="zh-CHT" altLang="en-US" sz="1200" b="0" kern="1200" dirty="0" smtClean="0">
              <a:solidFill>
                <a:schemeClr val="tx1"/>
              </a:solidFill>
              <a:latin typeface="+mn-lt"/>
              <a:ea typeface="+mn-ea"/>
              <a:cs typeface="+mn-cs"/>
            </a:endParaRPr>
          </a:p>
          <a:p>
            <a:endParaRPr lang="zh-CHT" altLang="en-US" sz="1200" b="0" kern="1200" dirty="0" smtClean="0">
              <a:solidFill>
                <a:schemeClr val="tx1"/>
              </a:solidFill>
              <a:latin typeface="+mn-lt"/>
              <a:ea typeface="+mn-ea"/>
              <a:cs typeface="+mn-cs"/>
            </a:endParaRPr>
          </a:p>
          <a:p>
            <a:r>
              <a:rPr lang="zh-CHT" altLang="en-US" sz="1200" b="0" kern="1200" dirty="0" smtClean="0">
                <a:solidFill>
                  <a:schemeClr val="tx1"/>
                </a:solidFill>
                <a:latin typeface="+mn-lt"/>
                <a:ea typeface="+mn-ea"/>
                <a:cs typeface="+mn-cs"/>
              </a:rPr>
              <a:t>我信主，是余慈度小姐带领的。她后来生病，乳房上长瘤，一天流出许多的脓。那时我刚刚得了一个医治，她听见我得了医治，就写一封信，叫我到江湾去看她。她信心顶大，说，我相信神定规医治我的病。我说你不能说，相信神定规医治你的病，这不是信心。主耶稣不是把信字挂在“必”字上，这不是信心。我们谈了好久，后来我就回来。过了两个月，她的病越过越坏。</a:t>
            </a:r>
          </a:p>
          <a:p>
            <a:endParaRPr lang="zh-CHT" altLang="en-US" sz="1200" b="0" kern="1200" dirty="0" smtClean="0">
              <a:solidFill>
                <a:schemeClr val="tx1"/>
              </a:solidFill>
              <a:latin typeface="+mn-lt"/>
              <a:ea typeface="+mn-ea"/>
              <a:cs typeface="+mn-cs"/>
            </a:endParaRPr>
          </a:p>
          <a:p>
            <a:r>
              <a:rPr lang="zh-CHT" altLang="en-US" sz="1200" b="0" kern="1200" dirty="0" smtClean="0">
                <a:solidFill>
                  <a:schemeClr val="tx1"/>
                </a:solidFill>
                <a:latin typeface="+mn-lt"/>
                <a:ea typeface="+mn-ea"/>
                <a:cs typeface="+mn-cs"/>
              </a:rPr>
              <a:t>你们知道，长毒瘤是相当痛苦的，肉腐烂，细胞不知道破坏了多少，又臭又苦。初期的时候，医生说可以开刀，后来就是要请医生开刀也没有用。但是她说神会医治她。我说，这不是信心。在她旁边其他的西国教士也和我争辩。他们说余小姐信心大得很；我说这不是信心。我说，她要相信神医治了我，这才是信心。不是神要医治，乃是神医治了。真的信心，是信神医治了我。神要医治，神必定医治，那是盼望。信心都是对付神的现在和过往；只有盼望，是对付神的将来。我相信神明天要医治我，这就是我盼望神明天要医治。</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18</a:t>
            </a:fld>
            <a:endParaRPr lang="en-US"/>
          </a:p>
        </p:txBody>
      </p:sp>
    </p:spTree>
    <p:extLst>
      <p:ext uri="{BB962C8B-B14F-4D97-AF65-F5344CB8AC3E}">
        <p14:creationId xmlns:p14="http://schemas.microsoft.com/office/powerpoint/2010/main" val="833877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20</a:t>
            </a:fld>
            <a:endParaRPr lang="en-US"/>
          </a:p>
        </p:txBody>
      </p:sp>
    </p:spTree>
    <p:extLst>
      <p:ext uri="{BB962C8B-B14F-4D97-AF65-F5344CB8AC3E}">
        <p14:creationId xmlns:p14="http://schemas.microsoft.com/office/powerpoint/2010/main" val="300312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8153400" cy="380999"/>
          </a:xfrm>
        </p:spPr>
        <p:txBody>
          <a:bodyPr anchor="b">
            <a:noAutofit/>
          </a:bodyPr>
          <a:lstStyle>
            <a:lvl1pPr>
              <a:defRPr sz="2000"/>
            </a:lvl1pPr>
          </a:lstStyle>
          <a:p>
            <a:endParaRPr lang="en-US" dirty="0"/>
          </a:p>
        </p:txBody>
      </p:sp>
      <p:sp>
        <p:nvSpPr>
          <p:cNvPr id="3" name="Subtitle 2"/>
          <p:cNvSpPr>
            <a:spLocks noGrp="1"/>
          </p:cNvSpPr>
          <p:nvPr>
            <p:ph type="subTitle" idx="1"/>
          </p:nvPr>
        </p:nvSpPr>
        <p:spPr>
          <a:xfrm>
            <a:off x="685800" y="914400"/>
            <a:ext cx="8153400" cy="5638800"/>
          </a:xfrm>
        </p:spPr>
        <p:txBody>
          <a:bodyPr anchor="t"/>
          <a:lstStyle>
            <a:lvl1pPr marL="0" indent="0" algn="l">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Freeform 8"/>
          <p:cNvSpPr/>
          <p:nvPr/>
        </p:nvSpPr>
        <p:spPr bwMode="auto">
          <a:xfrm>
            <a:off x="-30906" y="1295400"/>
            <a:ext cx="685800" cy="304800"/>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99220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001000" cy="457200"/>
          </a:xfrm>
        </p:spPr>
        <p:txBody>
          <a:bodyPr>
            <a:normAutofit/>
          </a:bodyPr>
          <a:lstStyle>
            <a:lvl1pPr>
              <a:defRPr sz="2000"/>
            </a:lvl1pPr>
          </a:lstStyle>
          <a:p>
            <a:endParaRPr lang="en-US" dirty="0"/>
          </a:p>
        </p:txBody>
      </p:sp>
      <p:sp>
        <p:nvSpPr>
          <p:cNvPr id="3" name="Content Placeholder 2"/>
          <p:cNvSpPr>
            <a:spLocks noGrp="1"/>
          </p:cNvSpPr>
          <p:nvPr>
            <p:ph idx="1"/>
          </p:nvPr>
        </p:nvSpPr>
        <p:spPr>
          <a:xfrm>
            <a:off x="914400" y="914400"/>
            <a:ext cx="8000999" cy="563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reeform 11"/>
          <p:cNvSpPr/>
          <p:nvPr/>
        </p:nvSpPr>
        <p:spPr bwMode="auto">
          <a:xfrm flipV="1">
            <a:off x="0" y="914400"/>
            <a:ext cx="914342" cy="43180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228600" y="7620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3688236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848600" cy="381000"/>
          </a:xfrm>
        </p:spPr>
        <p:txBody>
          <a:bodyPr anchor="b">
            <a:normAutofit/>
          </a:bodyPr>
          <a:lstStyle>
            <a:lvl1pPr algn="l">
              <a:defRPr sz="2000" b="0"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914400" y="1143000"/>
            <a:ext cx="7848599" cy="48768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CB76368A-66C2-2E48-B89A-14857A52E9E0}" type="datetime1">
              <a:rPr lang="en-US" smtClean="0"/>
              <a:t>7/9/16</a:t>
            </a:fld>
            <a:endParaRPr lang="en-US"/>
          </a:p>
        </p:txBody>
      </p:sp>
      <p:sp>
        <p:nvSpPr>
          <p:cNvPr id="5" name="Footer Placeholder 4"/>
          <p:cNvSpPr>
            <a:spLocks noGrp="1"/>
          </p:cNvSpPr>
          <p:nvPr>
            <p:ph type="ftr" sz="quarter" idx="11"/>
          </p:nvPr>
        </p:nvSpPr>
        <p:spPr>
          <a:xfrm>
            <a:off x="838200" y="6324600"/>
            <a:ext cx="5716488" cy="365125"/>
          </a:xfrm>
        </p:spPr>
        <p:txBody>
          <a:bodyPr/>
          <a:lstStyle/>
          <a:p>
            <a:endParaRPr lang="en-US" dirty="0"/>
          </a:p>
        </p:txBody>
      </p:sp>
      <p:sp>
        <p:nvSpPr>
          <p:cNvPr id="11" name="Freeform 11"/>
          <p:cNvSpPr/>
          <p:nvPr/>
        </p:nvSpPr>
        <p:spPr bwMode="auto">
          <a:xfrm flipV="1">
            <a:off x="76200" y="1066800"/>
            <a:ext cx="685800" cy="381000"/>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228600" y="6096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05278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D04D15F-7AEB-7B4D-8468-F2974B2446C0}"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780128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60EA7DD-CFCA-DE43-A43A-409507E43470}" type="datetime1">
              <a:rPr lang="en-US" smtClean="0"/>
              <a:t>7/9/16</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96045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58351FC-FAAC-7F43-AF1D-00D540D3DB10}" type="datetime1">
              <a:rPr lang="en-US" smtClean="0"/>
              <a:t>7/9/16</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43379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17D01A-4C73-2848-82F7-A6AB356C7628}" type="datetime1">
              <a:rPr lang="en-US" smtClean="0"/>
              <a:t>7/9/16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913812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BA92F0-A3D3-0D49-85B3-ABE1D27F5335}"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22877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24411-8BEB-154A-8F96-923AC81E2EE4}"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85853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236524-5771-F947-803E-F7B0D0349F05}"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83537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E11F37-B4B1-9545-A384-A9E615ABA719}"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8788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CA7B913-B912-3646-92B7-228EB751202B}"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13225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B070F87-B737-9747-9F9D-07F142F6093E}"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24343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BF24CD7-14B8-AA48-A9C8-BB6C136AA3E1}" type="datetime1">
              <a:rPr lang="en-US" smtClean="0"/>
              <a:t>7/9/16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550532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8669FD-82B5-184A-834D-5A037C9A02FD}"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24219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E73974-0331-8545-85A0-D4E55DF93856}" type="datetime1">
              <a:rPr lang="en-US" smtClean="0"/>
              <a:t>7/9/16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7343718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5D4E6BDE-1FC1-8245-9A8D-C6CBE43EF2CC}" type="datetime1">
              <a:rPr lang="en-US" smtClean="0"/>
              <a:t>7/9/16</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1382060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xml"/><Relationship Id="rId5" Type="http://schemas.openxmlformats.org/officeDocument/2006/relationships/image" Target="../media/image1.png"/><Relationship Id="rId1" Type="http://schemas.microsoft.com/office/2007/relationships/media" Target="../media/media1.mp3"/><Relationship Id="rId2" Type="http://schemas.openxmlformats.org/officeDocument/2006/relationships/audio" Target="../media/media1.mp3"/></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ctrTitle"/>
          </p:nvPr>
        </p:nvSpPr>
        <p:spPr>
          <a:xfrm>
            <a:off x="914400" y="381000"/>
            <a:ext cx="7162800" cy="4876799"/>
          </a:xfrm>
        </p:spPr>
        <p:txBody>
          <a:bodyPr anchor="ctr" anchorCtr="0">
            <a:normAutofit/>
          </a:bodyPr>
          <a:lstStyle/>
          <a:p>
            <a:pPr>
              <a:defRPr/>
            </a:pPr>
            <a:r>
              <a:rPr lang="en-US" altLang="zh-CN" sz="2000" dirty="0" smtClean="0">
                <a:ea typeface="+mj-ea"/>
              </a:rPr>
              <a:t>6/5 	</a:t>
            </a:r>
            <a:r>
              <a:rPr lang="zh-CN" altLang="en-US" sz="2000" dirty="0" smtClean="0">
                <a:ea typeface="+mj-ea"/>
              </a:rPr>
              <a:t>马丁</a:t>
            </a:r>
            <a:r>
              <a:rPr lang="en-US" altLang="zh-CN" sz="2000" dirty="0" smtClean="0">
                <a:ea typeface="+mj-ea"/>
              </a:rPr>
              <a:t> </a:t>
            </a:r>
            <a:r>
              <a:rPr lang="zh-CN" altLang="en-US" sz="2000" dirty="0" smtClean="0">
                <a:ea typeface="+mj-ea"/>
              </a:rPr>
              <a:t>路德</a:t>
            </a:r>
            <a:r>
              <a:rPr lang="en-US" altLang="zh-CN" sz="2000" dirty="0" smtClean="0">
                <a:ea typeface="+mj-ea"/>
              </a:rPr>
              <a:t>										</a:t>
            </a:r>
            <a:r>
              <a:rPr lang="zh-CN" altLang="en-US" sz="2000" dirty="0" smtClean="0">
                <a:ea typeface="+mj-ea"/>
              </a:rPr>
              <a:t>陈蓉</a:t>
            </a:r>
            <a:r>
              <a:rPr lang="en-US" altLang="zh-CN" sz="2000" dirty="0" smtClean="0">
                <a:ea typeface="+mj-ea"/>
              </a:rPr>
              <a:t/>
            </a:r>
            <a:br>
              <a:rPr lang="en-US" altLang="zh-CN" sz="2000" dirty="0" smtClean="0">
                <a:ea typeface="+mj-ea"/>
              </a:rPr>
            </a:br>
            <a:r>
              <a:rPr lang="zh-CN" altLang="zh-CN" sz="2000" dirty="0" smtClean="0"/>
              <a:t>6</a:t>
            </a:r>
            <a:r>
              <a:rPr lang="en-US" altLang="zh-CN" sz="2000" dirty="0" smtClean="0"/>
              <a:t>/12	</a:t>
            </a:r>
            <a:r>
              <a:rPr lang="zh-TW" altLang="en-US" sz="2000" dirty="0" smtClean="0"/>
              <a:t>宋尚节</a:t>
            </a:r>
            <a:r>
              <a:rPr lang="en-US" altLang="zh-TW" sz="2000" dirty="0" smtClean="0"/>
              <a:t>											</a:t>
            </a:r>
            <a:r>
              <a:rPr lang="zh-CN" altLang="en-US" sz="2000" dirty="0" smtClean="0"/>
              <a:t>陈洲</a:t>
            </a:r>
            <a:r>
              <a:rPr lang="en-US" altLang="zh-TW" sz="2000" dirty="0" smtClean="0"/>
              <a:t/>
            </a:r>
            <a:br>
              <a:rPr lang="en-US" altLang="zh-TW" sz="2000" dirty="0" smtClean="0"/>
            </a:br>
            <a:r>
              <a:rPr lang="zh-TW" altLang="zh-TW" sz="2000" dirty="0" smtClean="0"/>
              <a:t>6</a:t>
            </a:r>
            <a:r>
              <a:rPr lang="en-US" altLang="zh-TW" sz="2000" dirty="0" smtClean="0"/>
              <a:t>/</a:t>
            </a:r>
            <a:r>
              <a:rPr lang="en-US" altLang="zh-CN" sz="2000" dirty="0" smtClean="0"/>
              <a:t>19	</a:t>
            </a:r>
            <a:r>
              <a:rPr lang="zh-CN" altLang="en-US" sz="2000" dirty="0" smtClean="0"/>
              <a:t>倪柝声</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6</a:t>
            </a:r>
            <a:r>
              <a:rPr lang="en-US" altLang="zh-CN" sz="2000" dirty="0" smtClean="0"/>
              <a:t>/26	</a:t>
            </a:r>
            <a:r>
              <a:rPr lang="zh-CN" altLang="en-US" sz="2000" dirty="0" smtClean="0"/>
              <a:t>加尔文</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/3		No Class</a:t>
            </a:r>
            <a:br>
              <a:rPr lang="en-US" altLang="zh-CN" sz="2000" dirty="0" smtClean="0"/>
            </a:br>
            <a:r>
              <a:rPr lang="zh-CN" altLang="zh-CN" sz="2000" dirty="0" smtClean="0"/>
              <a:t>7</a:t>
            </a:r>
            <a:r>
              <a:rPr lang="en-US" altLang="zh-CN" sz="2000" dirty="0" smtClean="0"/>
              <a:t>/10	</a:t>
            </a:r>
            <a:r>
              <a:rPr lang="zh-CN" altLang="en-US" sz="2000" dirty="0" smtClean="0"/>
              <a:t>本仁</a:t>
            </a:r>
            <a:r>
              <a:rPr lang="en-US" altLang="zh-CN" sz="2000" dirty="0" smtClean="0"/>
              <a:t> </a:t>
            </a:r>
            <a:r>
              <a:rPr lang="zh-CN" altLang="en-US" sz="2000" dirty="0" smtClean="0"/>
              <a:t>约翰</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/17	</a:t>
            </a:r>
            <a:r>
              <a:rPr lang="zh-CN" altLang="en-US" sz="2000" dirty="0" smtClean="0"/>
              <a:t>约翰</a:t>
            </a:r>
            <a:r>
              <a:rPr lang="en-US" altLang="zh-CN" sz="2000" dirty="0" smtClean="0"/>
              <a:t> </a:t>
            </a:r>
            <a:r>
              <a:rPr lang="zh-CN" altLang="en-US" sz="2000" dirty="0" smtClean="0"/>
              <a:t>卫斯理</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/24	</a:t>
            </a:r>
            <a:r>
              <a:rPr lang="zh-CN" altLang="en-US" sz="2000" dirty="0" smtClean="0"/>
              <a:t>盖恩夫人</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/31	</a:t>
            </a:r>
            <a:r>
              <a:rPr lang="zh-CN" altLang="en-US" sz="2000" dirty="0" smtClean="0"/>
              <a:t>王明道</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8</a:t>
            </a:r>
            <a:r>
              <a:rPr lang="en-US" altLang="zh-CN" sz="2000" dirty="0" smtClean="0"/>
              <a:t>/7		No Class</a:t>
            </a:r>
            <a:br>
              <a:rPr lang="en-US" altLang="zh-CN" sz="2000" dirty="0" smtClean="0"/>
            </a:br>
            <a:r>
              <a:rPr lang="zh-CN" altLang="zh-CN" sz="2000" dirty="0" smtClean="0"/>
              <a:t>8</a:t>
            </a:r>
            <a:r>
              <a:rPr lang="en-US" altLang="zh-CN" sz="2000" dirty="0" smtClean="0"/>
              <a:t>/14	</a:t>
            </a:r>
            <a:r>
              <a:rPr lang="zh-CN" altLang="en-US" sz="2000" dirty="0" smtClean="0"/>
              <a:t>戴德生</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8</a:t>
            </a:r>
            <a:r>
              <a:rPr lang="en-US" altLang="zh-CN" sz="2000" dirty="0" smtClean="0"/>
              <a:t>/21	</a:t>
            </a:r>
            <a:r>
              <a:rPr lang="zh-CN" altLang="en-US" sz="2000" dirty="0" smtClean="0"/>
              <a:t>芬尼</a:t>
            </a:r>
            <a:r>
              <a:rPr lang="en-US" altLang="zh-CN" sz="2000" dirty="0" smtClean="0"/>
              <a:t> </a:t>
            </a:r>
            <a:r>
              <a:rPr lang="zh-CN" altLang="en-US" sz="2000" dirty="0" smtClean="0"/>
              <a:t>克罗斯比 </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8</a:t>
            </a:r>
            <a:r>
              <a:rPr lang="en-US" altLang="zh-CN" sz="2000" dirty="0" smtClean="0"/>
              <a:t>/28	</a:t>
            </a:r>
            <a:r>
              <a:rPr lang="zh-CN" altLang="en-US" sz="2000" dirty="0" smtClean="0"/>
              <a:t>穆迪</a:t>
            </a:r>
            <a:r>
              <a:rPr lang="en-US" altLang="zh-CN" sz="2000" dirty="0" smtClean="0"/>
              <a:t> &amp; </a:t>
            </a:r>
            <a:r>
              <a:rPr lang="zh-CN" altLang="en-US" sz="2000" dirty="0" smtClean="0"/>
              <a:t>爱德华兹</a:t>
            </a:r>
            <a:r>
              <a:rPr lang="en-US" altLang="zh-CN" sz="2000" dirty="0" smtClean="0"/>
              <a:t> 								</a:t>
            </a:r>
            <a:r>
              <a:rPr lang="zh-CN" altLang="en-US" sz="2000" dirty="0" smtClean="0"/>
              <a:t>陈洲</a:t>
            </a:r>
            <a:endParaRPr lang="zh-CN" altLang="en-US" sz="2000" dirty="0" smtClean="0">
              <a:ea typeface="+mj-ea"/>
            </a:endParaRPr>
          </a:p>
        </p:txBody>
      </p:sp>
      <p:sp>
        <p:nvSpPr>
          <p:cNvPr id="8" name="Slide Number Placeholder 7"/>
          <p:cNvSpPr>
            <a:spLocks noGrp="1"/>
          </p:cNvSpPr>
          <p:nvPr>
            <p:ph type="sldNum" sz="quarter" idx="12"/>
          </p:nvPr>
        </p:nvSpPr>
        <p:spPr>
          <a:xfrm>
            <a:off x="381000" y="3810000"/>
            <a:ext cx="584978" cy="365125"/>
          </a:xfrm>
        </p:spPr>
        <p:txBody>
          <a:bodyPr/>
          <a:lstStyle/>
          <a:p>
            <a:fld id="{F51B561C-0023-41A3-B203-BFA2A4A5DADD}" type="slidenum">
              <a:rPr lang="en-US" smtClean="0"/>
              <a:pPr/>
              <a:t>1</a:t>
            </a:fld>
            <a:endParaRPr lang="en-U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8001000" cy="457200"/>
          </a:xfrm>
        </p:spPr>
        <p:txBody>
          <a:bodyPr/>
          <a:lstStyle/>
          <a:p>
            <a:r>
              <a:rPr lang="zh-TW" altLang="en-US" dirty="0" smtClean="0"/>
              <a:t>诗歌</a:t>
            </a:r>
            <a:r>
              <a:rPr lang="en-US" altLang="zh-TW" dirty="0" smtClean="0"/>
              <a:t> </a:t>
            </a:r>
            <a:r>
              <a:rPr lang="zh-CN" altLang="en-US" dirty="0" smtClean="0"/>
              <a:t>－</a:t>
            </a:r>
            <a:r>
              <a:rPr lang="en-US" altLang="zh-TW" b="1" dirty="0" smtClean="0"/>
              <a:t>《</a:t>
            </a:r>
            <a:r>
              <a:rPr lang="zh-TW" altLang="en-US" b="1" dirty="0"/>
              <a:t>让我爱而不受感戴</a:t>
            </a:r>
            <a:r>
              <a:rPr lang="en-US" altLang="zh-TW" b="1" dirty="0"/>
              <a:t>》</a:t>
            </a:r>
            <a:endParaRPr lang="en-US" dirty="0"/>
          </a:p>
        </p:txBody>
      </p:sp>
      <p:sp>
        <p:nvSpPr>
          <p:cNvPr id="3" name="Content Placeholder 2"/>
          <p:cNvSpPr>
            <a:spLocks noGrp="1"/>
          </p:cNvSpPr>
          <p:nvPr>
            <p:ph idx="1"/>
          </p:nvPr>
        </p:nvSpPr>
        <p:spPr>
          <a:xfrm>
            <a:off x="914400" y="609600"/>
            <a:ext cx="8000999" cy="5638800"/>
          </a:xfrm>
        </p:spPr>
        <p:txBody>
          <a:bodyPr/>
          <a:lstStyle/>
          <a:p>
            <a:r>
              <a:rPr lang="zh-TW" altLang="en-US" dirty="0"/>
              <a:t>让我爱而不受感戴，让我事而不受赏赐；</a:t>
            </a:r>
          </a:p>
          <a:p>
            <a:r>
              <a:rPr lang="zh-TW" altLang="en-US" dirty="0"/>
              <a:t>让我尽力而不被人记，让我受苦而不被人睹。</a:t>
            </a:r>
          </a:p>
          <a:p>
            <a:r>
              <a:rPr lang="zh-TW" altLang="en-US" dirty="0"/>
              <a:t>只知倾酒，不知饮酒；只想擘饼，不想留饼。</a:t>
            </a:r>
          </a:p>
          <a:p>
            <a:r>
              <a:rPr lang="zh-TW" altLang="en-US" dirty="0"/>
              <a:t>倒出生命来使人得幸福，舍弃安宁而使人得舒服。</a:t>
            </a:r>
          </a:p>
          <a:p>
            <a:r>
              <a:rPr lang="zh-TW" altLang="en-US" dirty="0"/>
              <a:t>不受体恤，不受眷顾，不受推崇，不受安抚；</a:t>
            </a:r>
          </a:p>
          <a:p>
            <a:r>
              <a:rPr lang="zh-TW" altLang="en-US" dirty="0"/>
              <a:t>宁可凄凉，宁可孤苦，宁可无告，宁可被负。</a:t>
            </a:r>
          </a:p>
          <a:p>
            <a:r>
              <a:rPr lang="zh-TW" altLang="en-US" dirty="0"/>
              <a:t>愿意以血泪作为冠冕的代价，愿意受亏损来度旅客的生涯。</a:t>
            </a:r>
          </a:p>
          <a:p>
            <a:r>
              <a:rPr lang="zh-TW" altLang="en-US" dirty="0"/>
              <a:t>因为当你活在这里时，你也是如此过日子，</a:t>
            </a:r>
          </a:p>
          <a:p>
            <a:r>
              <a:rPr lang="zh-TW" altLang="en-US" dirty="0"/>
              <a:t>欣然忍受一切的损失好使近你的人得安适。</a:t>
            </a:r>
          </a:p>
          <a:p>
            <a:r>
              <a:rPr lang="zh-TW" altLang="en-US" dirty="0"/>
              <a:t>我今不知前途究有多远，这条道路一去就不再还原；</a:t>
            </a:r>
          </a:p>
          <a:p>
            <a:r>
              <a:rPr lang="zh-TW" altLang="en-US" dirty="0"/>
              <a:t>所以，让我学习你那样的完全，时常被人辜负心不生怨。</a:t>
            </a:r>
          </a:p>
          <a:p>
            <a:r>
              <a:rPr lang="zh-TW" altLang="en-US" dirty="0"/>
              <a:t>求你在这惨淡时期之内，擦干我一切暗中的眼泪；</a:t>
            </a:r>
          </a:p>
          <a:p>
            <a:r>
              <a:rPr lang="zh-TW" altLang="en-US" dirty="0"/>
              <a:t>学习知道你是我的安慰并求别人喜悦以度此岁</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a:t>
            </a:fld>
            <a:endParaRPr lang="en-US" dirty="0"/>
          </a:p>
        </p:txBody>
      </p:sp>
      <p:pic>
        <p:nvPicPr>
          <p:cNvPr id="6" name="讓我愛.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00800" y="5334000"/>
            <a:ext cx="812800" cy="812800"/>
          </a:xfrm>
          <a:prstGeom prst="rect">
            <a:avLst/>
          </a:prstGeom>
        </p:spPr>
      </p:pic>
    </p:spTree>
    <p:extLst>
      <p:ext uri="{BB962C8B-B14F-4D97-AF65-F5344CB8AC3E}">
        <p14:creationId xmlns:p14="http://schemas.microsoft.com/office/powerpoint/2010/main" val="102802133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469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中國的奮興佈</a:t>
            </a:r>
            <a:r>
              <a:rPr lang="zh-CHT" altLang="en-US" dirty="0" smtClean="0"/>
              <a:t>道家</a:t>
            </a:r>
            <a:r>
              <a:rPr lang="en-US" altLang="zh-CHT" dirty="0" smtClean="0"/>
              <a:t> - </a:t>
            </a:r>
            <a:r>
              <a:rPr lang="zh-CHT" altLang="en-US" dirty="0" smtClean="0"/>
              <a:t>倪柝聲</a:t>
            </a:r>
            <a:r>
              <a:rPr lang="zh-CHT" altLang="en-US" dirty="0"/>
              <a:t>弟兄（</a:t>
            </a:r>
            <a:r>
              <a:rPr lang="en-US" altLang="zh-CHT" dirty="0" smtClean="0"/>
              <a:t>1903</a:t>
            </a:r>
            <a:r>
              <a:rPr lang="en-US" altLang="zh-CHT" dirty="0"/>
              <a:t>-</a:t>
            </a:r>
            <a:r>
              <a:rPr lang="en-US" altLang="zh-CHT" dirty="0" smtClean="0"/>
              <a:t>1972</a:t>
            </a:r>
            <a:r>
              <a:rPr lang="zh-CHT" altLang="en-US" dirty="0"/>
              <a:t>）</a:t>
            </a:r>
            <a:endParaRPr lang="en-US" dirty="0"/>
          </a:p>
        </p:txBody>
      </p:sp>
      <p:sp>
        <p:nvSpPr>
          <p:cNvPr id="3" name="Content Placeholder 2"/>
          <p:cNvSpPr>
            <a:spLocks noGrp="1"/>
          </p:cNvSpPr>
          <p:nvPr>
            <p:ph idx="1"/>
          </p:nvPr>
        </p:nvSpPr>
        <p:spPr>
          <a:xfrm>
            <a:off x="3124200" y="914400"/>
            <a:ext cx="5791199" cy="5638800"/>
          </a:xfrm>
        </p:spPr>
        <p:txBody>
          <a:bodyPr/>
          <a:lstStyle/>
          <a:p>
            <a:r>
              <a:rPr lang="zh-CHT" altLang="en-US" dirty="0"/>
              <a:t>基督徒聚會處（地方教會）的創辦人。在中国</a:t>
            </a:r>
            <a:r>
              <a:rPr lang="zh-CHT" altLang="en-US" dirty="0" smtClean="0"/>
              <a:t>教会史</a:t>
            </a:r>
            <a:endParaRPr lang="en-US" altLang="zh-CHT" dirty="0" smtClean="0"/>
          </a:p>
          <a:p>
            <a:pPr marL="0" indent="0">
              <a:buNone/>
            </a:pPr>
            <a:r>
              <a:rPr lang="zh-CHT" altLang="en-US" dirty="0" smtClean="0"/>
              <a:t>（</a:t>
            </a:r>
            <a:r>
              <a:rPr lang="zh-CHT" altLang="en-US" dirty="0"/>
              <a:t>或：小群</a:t>
            </a:r>
            <a:r>
              <a:rPr lang="zh-CHT" altLang="en-US" dirty="0" smtClean="0"/>
              <a:t>，教会聚</a:t>
            </a:r>
            <a:r>
              <a:rPr lang="zh-CHT" altLang="en-US" dirty="0"/>
              <a:t>会所，召会）上留下重要的一页，</a:t>
            </a:r>
            <a:endParaRPr lang="en-US" altLang="zh-CHT" dirty="0"/>
          </a:p>
          <a:p>
            <a:pPr marL="0" indent="0">
              <a:buNone/>
            </a:pPr>
            <a:r>
              <a:rPr lang="zh-CHT" altLang="en-US" dirty="0" smtClean="0"/>
              <a:t>聚會處於</a:t>
            </a:r>
            <a:r>
              <a:rPr lang="en-US" altLang="zh-CHT" dirty="0"/>
              <a:t>1922 </a:t>
            </a:r>
            <a:r>
              <a:rPr lang="zh-CHT" altLang="en-US" dirty="0" smtClean="0"/>
              <a:t>年在福州成立</a:t>
            </a:r>
            <a:r>
              <a:rPr lang="zh-CHT" altLang="en-US" dirty="0"/>
              <a:t>，</a:t>
            </a:r>
            <a:r>
              <a:rPr lang="zh-CHT" altLang="en-US" dirty="0" smtClean="0"/>
              <a:t>據</a:t>
            </a:r>
            <a:r>
              <a:rPr lang="en-US" altLang="zh-CHT" dirty="0"/>
              <a:t>1957 </a:t>
            </a:r>
            <a:r>
              <a:rPr lang="zh-CHT" altLang="en-US" dirty="0"/>
              <a:t>年的統計，全國</a:t>
            </a:r>
            <a:r>
              <a:rPr lang="zh-CHT" altLang="en-US" dirty="0" smtClean="0"/>
              <a:t>有</a:t>
            </a:r>
            <a:r>
              <a:rPr lang="en-US" altLang="zh-CHT" dirty="0" smtClean="0"/>
              <a:t>700 </a:t>
            </a:r>
            <a:r>
              <a:rPr lang="zh-CHT" altLang="en-US" dirty="0"/>
              <a:t>多個聚會處，</a:t>
            </a:r>
            <a:r>
              <a:rPr lang="zh-CHT" altLang="en-US" dirty="0" smtClean="0"/>
              <a:t>信</a:t>
            </a:r>
            <a:r>
              <a:rPr lang="zh-CN" altLang="en-US" dirty="0" smtClean="0"/>
              <a:t>众</a:t>
            </a:r>
            <a:r>
              <a:rPr lang="en-US" altLang="zh-CN" dirty="0" smtClean="0"/>
              <a:t> </a:t>
            </a:r>
            <a:r>
              <a:rPr lang="en-US" altLang="zh-CHT" dirty="0" smtClean="0"/>
              <a:t>7 </a:t>
            </a:r>
            <a:r>
              <a:rPr lang="zh-CHT" altLang="en-US" dirty="0"/>
              <a:t>萬多人</a:t>
            </a:r>
            <a:r>
              <a:rPr lang="zh-CHT" altLang="en-US" dirty="0" smtClean="0"/>
              <a:t>。</a:t>
            </a:r>
            <a:endParaRPr lang="en-US" altLang="zh-CHT" dirty="0" smtClean="0"/>
          </a:p>
          <a:p>
            <a:r>
              <a:rPr lang="zh-CHT" altLang="en-US" dirty="0" smtClean="0"/>
              <a:t>神學家。</a:t>
            </a:r>
            <a:endParaRPr lang="en-US" altLang="zh-CHT" dirty="0" smtClean="0"/>
          </a:p>
          <a:p>
            <a:pPr marL="0" indent="0">
              <a:buNone/>
            </a:pPr>
            <a:r>
              <a:rPr lang="zh-CN" altLang="en-US" dirty="0" smtClean="0"/>
              <a:t>大量</a:t>
            </a:r>
            <a:r>
              <a:rPr lang="zh-CHT" altLang="en-US" dirty="0" smtClean="0"/>
              <a:t>著作，其中流行的著作有</a:t>
            </a:r>
            <a:r>
              <a:rPr lang="en-US" altLang="zh-CHT" dirty="0" smtClean="0"/>
              <a:t>《</a:t>
            </a:r>
            <a:r>
              <a:rPr lang="zh-CHT" altLang="en-US" dirty="0" smtClean="0"/>
              <a:t>正常的基督徒生活</a:t>
            </a:r>
            <a:r>
              <a:rPr lang="en-US" altLang="zh-CHT" dirty="0" smtClean="0"/>
              <a:t>》</a:t>
            </a:r>
            <a:r>
              <a:rPr lang="en-US" dirty="0"/>
              <a:t>（The Normal Christian Life）</a:t>
            </a:r>
            <a:r>
              <a:rPr lang="zh-CHT" altLang="en-US" dirty="0" smtClean="0"/>
              <a:t>、</a:t>
            </a:r>
            <a:r>
              <a:rPr lang="en-US" altLang="zh-CHT" dirty="0"/>
              <a:t>《</a:t>
            </a:r>
            <a:r>
              <a:rPr lang="zh-CHT" altLang="en-US" dirty="0"/>
              <a:t>屬靈人</a:t>
            </a:r>
            <a:r>
              <a:rPr lang="en-US" altLang="zh-CHT" dirty="0"/>
              <a:t>》</a:t>
            </a:r>
            <a:r>
              <a:rPr lang="zh-CHT" altLang="en-US" dirty="0"/>
              <a:t>、</a:t>
            </a:r>
            <a:r>
              <a:rPr lang="en-US" altLang="zh-CHT" dirty="0" smtClean="0"/>
              <a:t>《</a:t>
            </a:r>
            <a:r>
              <a:rPr lang="zh-CHT" altLang="en-US" dirty="0"/>
              <a:t>人的破碎與靈的出來</a:t>
            </a:r>
            <a:r>
              <a:rPr lang="en-US" altLang="zh-CHT" dirty="0" smtClean="0"/>
              <a:t>》</a:t>
            </a:r>
            <a:r>
              <a:rPr lang="en-US" altLang="zh-TW" dirty="0"/>
              <a:t>《</a:t>
            </a:r>
            <a:r>
              <a:rPr lang="zh-TW" altLang="en-US" dirty="0"/>
              <a:t>圣洁无瑕疵</a:t>
            </a:r>
            <a:r>
              <a:rPr lang="en-US" altLang="zh-TW" dirty="0" smtClean="0"/>
              <a:t>》</a:t>
            </a:r>
            <a:r>
              <a:rPr lang="zh-CHT" altLang="en-US" dirty="0" smtClean="0"/>
              <a:t>、和</a:t>
            </a:r>
            <a:r>
              <a:rPr lang="en-US" altLang="zh-CHT" dirty="0"/>
              <a:t>《</a:t>
            </a:r>
            <a:r>
              <a:rPr lang="zh-CHT" altLang="en-US" dirty="0" smtClean="0"/>
              <a:t>工作的</a:t>
            </a:r>
            <a:r>
              <a:rPr lang="zh-CHT" altLang="en-US" dirty="0"/>
              <a:t>再思</a:t>
            </a:r>
            <a:r>
              <a:rPr lang="en-US" altLang="zh-CHT" dirty="0" smtClean="0"/>
              <a:t>》</a:t>
            </a:r>
            <a:r>
              <a:rPr lang="en-US" altLang="zh-CHT" dirty="0"/>
              <a:t>《</a:t>
            </a:r>
            <a:r>
              <a:rPr lang="zh-CN" altLang="en-US" dirty="0"/>
              <a:t>信徒造就</a:t>
            </a:r>
            <a:r>
              <a:rPr lang="en-US" altLang="zh-CHT" dirty="0"/>
              <a:t>》</a:t>
            </a:r>
            <a:r>
              <a:rPr lang="zh-CHT" altLang="en-US" dirty="0" smtClean="0"/>
              <a:t>等。</a:t>
            </a:r>
            <a:endParaRPr lang="en-US" altLang="zh-CHT" dirty="0" smtClean="0"/>
          </a:p>
          <a:p>
            <a:pPr marL="0" indent="0">
              <a:buNone/>
            </a:pPr>
            <a:r>
              <a:rPr lang="zh-TW" altLang="en-US" dirty="0" smtClean="0"/>
              <a:t>诗歌</a:t>
            </a:r>
            <a:r>
              <a:rPr lang="en-US" altLang="zh-TW" dirty="0" smtClean="0"/>
              <a:t>, </a:t>
            </a:r>
            <a:r>
              <a:rPr lang="en-US" altLang="zh-TW" dirty="0"/>
              <a:t>《</a:t>
            </a:r>
            <a:r>
              <a:rPr lang="zh-TW" altLang="en-US" dirty="0"/>
              <a:t>你若不压橄榄成渣</a:t>
            </a:r>
            <a:r>
              <a:rPr lang="en-US" altLang="zh-TW" dirty="0" smtClean="0"/>
              <a:t>》</a:t>
            </a:r>
            <a:r>
              <a:rPr lang="en-US" altLang="zh-TW" dirty="0"/>
              <a:t>《</a:t>
            </a:r>
            <a:r>
              <a:rPr lang="zh-TW" altLang="en-US" dirty="0"/>
              <a:t>我若稍微偏离正路</a:t>
            </a:r>
            <a:r>
              <a:rPr lang="en-US" altLang="zh-TW" dirty="0" smtClean="0"/>
              <a:t>》</a:t>
            </a:r>
            <a:r>
              <a:rPr lang="en-US" altLang="zh-TW" dirty="0"/>
              <a:t>《</a:t>
            </a:r>
            <a:r>
              <a:rPr lang="zh-TW" altLang="en-US" dirty="0"/>
              <a:t>主爱长阔高深</a:t>
            </a:r>
            <a:r>
              <a:rPr lang="en-US" altLang="zh-TW" dirty="0" smtClean="0"/>
              <a:t>》</a:t>
            </a:r>
            <a:r>
              <a:rPr lang="en-US" altLang="zh-TW" dirty="0"/>
              <a:t>《</a:t>
            </a:r>
            <a:r>
              <a:rPr lang="zh-TW" altLang="en-US" dirty="0"/>
              <a:t>让我爱而不受感戴</a:t>
            </a:r>
            <a:r>
              <a:rPr lang="en-US" altLang="zh-TW" dirty="0" smtClean="0"/>
              <a:t>》</a:t>
            </a:r>
            <a:endParaRPr lang="en-US" altLang="zh-CHT" dirty="0" smtClean="0"/>
          </a:p>
          <a:p>
            <a:r>
              <a:rPr lang="zh-TW" altLang="en-US" dirty="0"/>
              <a:t>追求属灵</a:t>
            </a:r>
            <a:r>
              <a:rPr lang="zh-TW" altLang="en-US" dirty="0" smtClean="0"/>
              <a:t>生命</a:t>
            </a:r>
            <a:endParaRPr lang="en-US" altLang="zh-TW" dirty="0" smtClean="0"/>
          </a:p>
          <a:p>
            <a:pPr marL="0" indent="0">
              <a:buNone/>
            </a:pPr>
            <a:r>
              <a:rPr lang="zh-TW" altLang="en-US" dirty="0" smtClean="0"/>
              <a:t>他将</a:t>
            </a:r>
            <a:r>
              <a:rPr lang="zh-TW" altLang="en-US" dirty="0"/>
              <a:t>中国基督教新教早期福音的性质转為追求属灵生命经历</a:t>
            </a:r>
            <a:r>
              <a:rPr lang="zh-TW" altLang="en-US" dirty="0" smtClean="0"/>
              <a:t>的阶段。</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3</a:t>
            </a:fld>
            <a:endParaRPr lang="en-US" dirty="0"/>
          </a:p>
        </p:txBody>
      </p:sp>
      <p:pic>
        <p:nvPicPr>
          <p:cNvPr id="5" name="Picture 4" descr="倪柝声.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914400"/>
            <a:ext cx="2819400" cy="3644900"/>
          </a:xfrm>
          <a:prstGeom prst="rect">
            <a:avLst/>
          </a:prstGeom>
        </p:spPr>
      </p:pic>
    </p:spTree>
    <p:extLst>
      <p:ext uri="{BB962C8B-B14F-4D97-AF65-F5344CB8AC3E}">
        <p14:creationId xmlns:p14="http://schemas.microsoft.com/office/powerpoint/2010/main" val="397190733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述说往日的事工</a:t>
            </a:r>
            <a:endParaRPr lang="en-US" dirty="0"/>
          </a:p>
        </p:txBody>
      </p:sp>
      <p:sp>
        <p:nvSpPr>
          <p:cNvPr id="3" name="Content Placeholder 2"/>
          <p:cNvSpPr>
            <a:spLocks noGrp="1"/>
          </p:cNvSpPr>
          <p:nvPr>
            <p:ph idx="1"/>
          </p:nvPr>
        </p:nvSpPr>
        <p:spPr>
          <a:xfrm>
            <a:off x="914400" y="685800"/>
            <a:ext cx="8000999" cy="5867400"/>
          </a:xfrm>
        </p:spPr>
        <p:txBody>
          <a:bodyPr>
            <a:normAutofit lnSpcReduction="10000"/>
          </a:bodyPr>
          <a:lstStyle/>
          <a:p>
            <a:r>
              <a:rPr lang="zh-TW" altLang="en-US" dirty="0" smtClean="0"/>
              <a:t>不要叫人说我们</a:t>
            </a:r>
            <a:r>
              <a:rPr lang="zh-TW" altLang="en-US" dirty="0"/>
              <a:t>是小群。我们几个同工的，在上海数年，目的在要人跟从主的自己，跟从圣经的教训，跟从圣灵的引导，所以并不盼望有什么人来归于我们，也是不应当盼望有什么人归于我们。这并非所谓的闭关自守，也不是什么惟我独是，不过愿意忠心到底而已</a:t>
            </a:r>
            <a:r>
              <a:rPr lang="zh-TW" altLang="en-US" dirty="0" smtClean="0"/>
              <a:t>。</a:t>
            </a:r>
            <a:r>
              <a:rPr lang="zh-TW" altLang="en-US" dirty="0"/>
              <a:t>弟兄姊妹们，我们所以不要有任何名称的缘故，是因为有了基督的名就够了。</a:t>
            </a:r>
            <a:endParaRPr lang="en-US" altLang="zh-TW" dirty="0" smtClean="0"/>
          </a:p>
          <a:p>
            <a:r>
              <a:rPr lang="zh-TW" altLang="en-US" dirty="0"/>
              <a:t>我是在一九二</a:t>
            </a:r>
            <a:r>
              <a:rPr lang="en-US" altLang="zh-TW" dirty="0"/>
              <a:t>○</a:t>
            </a:r>
            <a:r>
              <a:rPr lang="zh-TW" altLang="en-US" dirty="0"/>
              <a:t>年那一年春天的时候得救的。得救的头一年，我并不明白教会的真理。不过领我得救的那一位姊妹曾对我说，今天在教会里有一顶可惜的事情，就是有名无实的教友太多。另一方面，</a:t>
            </a:r>
            <a:r>
              <a:rPr lang="zh-TW" altLang="en-US" dirty="0" smtClean="0"/>
              <a:t>我只觉得我所认识的牧师，</a:t>
            </a:r>
            <a:r>
              <a:rPr lang="zh-TW" altLang="en-US" dirty="0"/>
              <a:t>除</a:t>
            </a:r>
            <a:r>
              <a:rPr lang="zh-TW" altLang="en-US" dirty="0" smtClean="0"/>
              <a:t>了来要捐钱之外</a:t>
            </a:r>
            <a:r>
              <a:rPr lang="zh-TW" altLang="en-US" dirty="0"/>
              <a:t>，平时看不见牧师的面</a:t>
            </a:r>
            <a:r>
              <a:rPr lang="zh-TW" altLang="en-US" dirty="0" smtClean="0"/>
              <a:t>。</a:t>
            </a:r>
            <a:endParaRPr lang="en-US" altLang="zh-TW" dirty="0" smtClean="0"/>
          </a:p>
          <a:p>
            <a:r>
              <a:rPr lang="zh-TW" altLang="en-US" dirty="0" smtClean="0"/>
              <a:t>我想起我小时受洗</a:t>
            </a:r>
            <a:r>
              <a:rPr lang="zh-TW" altLang="en-US" dirty="0"/>
              <a:t>的时候，是一美以美会的监督给我作的。他把冷冷的水滴在我头上，两只大手按着我的头，我巴不得他快些作完，我因不耐，并且哭了。受洗完了，那位监督，还给我一张执照，里面填上我的名字，他也签了名。我得了这个，以为一点意思都没有。如果我后来没有信主，就是有了那张执照，我还是什么都敢作；幸亏我后来得救了，才有了一个大转机</a:t>
            </a:r>
            <a:r>
              <a:rPr lang="zh-TW" altLang="en-US" dirty="0" smtClean="0"/>
              <a:t>。</a:t>
            </a:r>
            <a:r>
              <a:rPr lang="zh-TW" altLang="en-US" dirty="0"/>
              <a:t>并且若是受洗，按着圣经是应当受浸的。</a:t>
            </a:r>
            <a:endParaRPr lang="en-US" altLang="zh-TW" dirty="0" smtClean="0"/>
          </a:p>
          <a:p>
            <a:r>
              <a:rPr lang="zh-TW" altLang="en-US" dirty="0"/>
              <a:t>在今天的教会里，有好多是有名无实的教友；但是，圣经里是说，教会里只有得救的人。今天有许许多多的公会；但是，圣经里没有美以美会，也没有长老会，或者什么别的会</a:t>
            </a:r>
            <a:r>
              <a:rPr lang="zh-TW" altLang="en-US" dirty="0" smtClean="0"/>
              <a:t>。我也看见</a:t>
            </a:r>
            <a:r>
              <a:rPr lang="zh-TW" altLang="en-US" dirty="0"/>
              <a:t>，牧师的制度是不合圣经的。更有一件事，就是聚会</a:t>
            </a:r>
            <a:r>
              <a:rPr lang="zh-TW" altLang="en-US" dirty="0" smtClean="0"/>
              <a:t>，圣经说</a:t>
            </a:r>
            <a:r>
              <a:rPr lang="zh-TW" altLang="en-US" dirty="0"/>
              <a:t>，信徒该聚会擘饼，常常记念主。为什么今天的教会，一年只有四次（就是四季）的擘饼？并且来擘饼聚会的人</a:t>
            </a:r>
            <a:r>
              <a:rPr lang="zh-TW" altLang="en-US" dirty="0" smtClean="0"/>
              <a:t>，明明</a:t>
            </a:r>
            <a:r>
              <a:rPr lang="zh-TW" altLang="en-US" dirty="0"/>
              <a:t>不是神的儿女的也有</a:t>
            </a:r>
            <a:r>
              <a:rPr lang="zh-TW" altLang="en-US" dirty="0" smtClean="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4</a:t>
            </a:fld>
            <a:endParaRPr lang="en-US" dirty="0"/>
          </a:p>
        </p:txBody>
      </p:sp>
    </p:spTree>
    <p:extLst>
      <p:ext uri="{BB962C8B-B14F-4D97-AF65-F5344CB8AC3E}">
        <p14:creationId xmlns:p14="http://schemas.microsoft.com/office/powerpoint/2010/main" val="846079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付印前柝声手注</a:t>
            </a:r>
            <a:endParaRPr lang="en-US" dirty="0"/>
          </a:p>
        </p:txBody>
      </p:sp>
      <p:sp>
        <p:nvSpPr>
          <p:cNvPr id="3" name="Content Placeholder 2"/>
          <p:cNvSpPr>
            <a:spLocks noGrp="1"/>
          </p:cNvSpPr>
          <p:nvPr>
            <p:ph idx="1"/>
          </p:nvPr>
        </p:nvSpPr>
        <p:spPr/>
        <p:txBody>
          <a:bodyPr/>
          <a:lstStyle/>
          <a:p>
            <a:r>
              <a:rPr lang="zh-TW" altLang="en-US" dirty="0"/>
              <a:t>我所反对的，不是牧师的恩赐，乃是牧师的制度。我为什么说牧师的制度不对呢？全新约只提过牧师（人的）一次，就是在以弗所书四章十一节提过一次</a:t>
            </a:r>
            <a:r>
              <a:rPr lang="zh-TW" altLang="en-US" dirty="0" smtClean="0"/>
              <a:t>。</a:t>
            </a:r>
            <a:r>
              <a:rPr lang="zh-TW" altLang="en-US" dirty="0"/>
              <a:t>“我们既因耶稣的血，得以坦然进入至圣所，是藉着他给我们开了一条又新又活的路从幔子经过，这幔子就是他的身体。”（来十</a:t>
            </a:r>
            <a:r>
              <a:rPr lang="en-US" altLang="zh-TW" dirty="0"/>
              <a:t>19-20</a:t>
            </a:r>
            <a:r>
              <a:rPr lang="zh-TW" altLang="en-US" dirty="0"/>
              <a:t>）换一句话说，主来就是要把居间的祭司阶级打破。基督已经死了，幔子已经裂开了，每一基督人都可直接进到神的面前了，居间祭司的职分，已经永远取消。因为每一信徒，在神面前都是祭司，基督的功绩，已经无条件的叫每一基督人都成为祭司（启一</a:t>
            </a:r>
            <a:r>
              <a:rPr lang="en-US" altLang="zh-TW" dirty="0"/>
              <a:t>6</a:t>
            </a:r>
            <a:r>
              <a:rPr lang="zh-TW" altLang="en-US" dirty="0"/>
              <a:t>；彼前二</a:t>
            </a:r>
            <a:r>
              <a:rPr lang="en-US" altLang="zh-TW" dirty="0"/>
              <a:t>5</a:t>
            </a:r>
            <a:r>
              <a:rPr lang="zh-TW" altLang="en-US" dirty="0"/>
              <a:t>）。</a:t>
            </a:r>
            <a:endParaRPr lang="en-US" altLang="zh-TW" dirty="0" smtClean="0"/>
          </a:p>
          <a:p>
            <a:r>
              <a:rPr lang="zh-TW" altLang="en-US" dirty="0" smtClean="0"/>
              <a:t>最后</a:t>
            </a:r>
            <a:r>
              <a:rPr lang="zh-TW" altLang="en-US" dirty="0"/>
              <a:t>，我盼望在中国的西教士，应当注重传福音，领人归向主；不当建立宗派，把神的儿女来分门别类。我更盼望在中国的信徒，应当回到圣经，不当把长老的遗传，当作道理教导人。</a:t>
            </a:r>
          </a:p>
          <a:p>
            <a:r>
              <a:rPr lang="zh-TW" altLang="en-US" dirty="0" smtClean="0"/>
              <a:t>教会组织</a:t>
            </a:r>
            <a:r>
              <a:rPr lang="zh-TW" altLang="en-US" dirty="0"/>
              <a:t>的真理，在圣经中并不是顶主要的，顶主要的乃是基督和他的得胜。我们所注重的，并不是教会的真理，乃是基督；但是，在明白的人中，我们也说教会的事情。因为这虽不是主要的真理，却也是圣经的真理。我个人希望我们在各地的同工，多注意引人认识基督和他的得胜。除了愿意顺服的人之外，不必多提起教会的组织。但愿主叫我们能明了他“一切的旨意”</a:t>
            </a:r>
            <a:r>
              <a:rPr lang="zh-TW" altLang="en-US" dirty="0" smtClean="0"/>
              <a:t>。</a:t>
            </a:r>
            <a:r>
              <a:rPr lang="zh-TW" altLang="en-US" b="1" dirty="0"/>
              <a:t>　	</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5</a:t>
            </a:fld>
            <a:endParaRPr lang="en-US" dirty="0"/>
          </a:p>
        </p:txBody>
      </p:sp>
    </p:spTree>
    <p:extLst>
      <p:ext uri="{BB962C8B-B14F-4D97-AF65-F5344CB8AC3E}">
        <p14:creationId xmlns:p14="http://schemas.microsoft.com/office/powerpoint/2010/main" val="2774371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歸主</a:t>
            </a:r>
            <a:endParaRPr lang="en-US" dirty="0"/>
          </a:p>
        </p:txBody>
      </p:sp>
      <p:sp>
        <p:nvSpPr>
          <p:cNvPr id="3" name="Content Placeholder 2"/>
          <p:cNvSpPr>
            <a:spLocks noGrp="1"/>
          </p:cNvSpPr>
          <p:nvPr>
            <p:ph idx="1"/>
          </p:nvPr>
        </p:nvSpPr>
        <p:spPr/>
        <p:txBody>
          <a:bodyPr/>
          <a:lstStyle/>
          <a:p>
            <a:r>
              <a:rPr lang="en-US" dirty="0"/>
              <a:t>信</a:t>
            </a:r>
            <a:r>
              <a:rPr lang="en-US" dirty="0" smtClean="0"/>
              <a:t>主</a:t>
            </a:r>
            <a:r>
              <a:rPr lang="zh-CHT" altLang="en-US" dirty="0" smtClean="0"/>
              <a:t>後</a:t>
            </a:r>
            <a:r>
              <a:rPr lang="zh-CHT" altLang="en-US" dirty="0"/>
              <a:t>改名為“柝聲”。“柝”是當時更夫</a:t>
            </a:r>
            <a:r>
              <a:rPr lang="zh-CHT" altLang="en-US" dirty="0" smtClean="0"/>
              <a:t>手中敲打</a:t>
            </a:r>
            <a:r>
              <a:rPr lang="zh-CHT" altLang="en-US" dirty="0"/>
              <a:t>的梆子，“柝聲”是喚人警醒的“</a:t>
            </a:r>
            <a:r>
              <a:rPr lang="zh-CHT" altLang="en-US" dirty="0" smtClean="0"/>
              <a:t>更梆之聲</a:t>
            </a:r>
            <a:r>
              <a:rPr lang="zh-CHT" altLang="en-US" dirty="0"/>
              <a:t>”。以此明志，要做一個時代的晨更</a:t>
            </a:r>
            <a:r>
              <a:rPr lang="zh-CHT" altLang="en-US" dirty="0" smtClean="0"/>
              <a:t>守望者</a:t>
            </a:r>
            <a:r>
              <a:rPr lang="zh-CHT" altLang="en-US" dirty="0"/>
              <a:t>，以喚醒世人沉睡的靈</a:t>
            </a:r>
            <a:r>
              <a:rPr lang="zh-CHT" altLang="en-US" dirty="0" smtClean="0"/>
              <a:t>魂</a:t>
            </a:r>
            <a:r>
              <a:rPr lang="en-US" dirty="0" smtClean="0"/>
              <a:t>。</a:t>
            </a:r>
          </a:p>
          <a:p>
            <a:endParaRPr lang="en-US" dirty="0"/>
          </a:p>
          <a:p>
            <a:r>
              <a:rPr lang="en-US" dirty="0" smtClean="0"/>
              <a:t>1920 </a:t>
            </a:r>
            <a:r>
              <a:rPr lang="en-US" dirty="0"/>
              <a:t>年，</a:t>
            </a:r>
            <a:r>
              <a:rPr lang="en-US" dirty="0" smtClean="0"/>
              <a:t>女</a:t>
            </a:r>
            <a:r>
              <a:rPr lang="zh-CHT" altLang="en-US" dirty="0" smtClean="0"/>
              <a:t>佈道家余慈度在</a:t>
            </a:r>
            <a:r>
              <a:rPr lang="zh-CHT" altLang="en-US" dirty="0"/>
              <a:t>福州主領新年佈道大會。</a:t>
            </a:r>
            <a:r>
              <a:rPr lang="zh-CHT" altLang="en-US" dirty="0" smtClean="0"/>
              <a:t>在這次佈道會</a:t>
            </a:r>
            <a:r>
              <a:rPr lang="zh-CHT" altLang="en-US" dirty="0"/>
              <a:t>前不久，因倪母家中所珍愛的</a:t>
            </a:r>
            <a:r>
              <a:rPr lang="zh-CHT" altLang="en-US" dirty="0" smtClean="0"/>
              <a:t>一隻</a:t>
            </a:r>
            <a:r>
              <a:rPr lang="zh-CHT" altLang="en-US" dirty="0"/>
              <a:t>花瓶在孩子們玩鬧中被打碎，</a:t>
            </a:r>
            <a:r>
              <a:rPr lang="zh-CHT" altLang="en-US" dirty="0" smtClean="0"/>
              <a:t>她誤以為是倪柝聲</a:t>
            </a:r>
            <a:r>
              <a:rPr lang="zh-CHT" altLang="en-US" dirty="0"/>
              <a:t>幹的。但就在這次佈道會上，生命</a:t>
            </a:r>
            <a:r>
              <a:rPr lang="zh-CHT" altLang="en-US" dirty="0" smtClean="0"/>
              <a:t>得到</a:t>
            </a:r>
            <a:r>
              <a:rPr lang="zh-CHT" altLang="en-US" dirty="0"/>
              <a:t>復興。回家後，她放下長輩之尊，</a:t>
            </a:r>
            <a:r>
              <a:rPr lang="zh-CHT" altLang="en-US" dirty="0" smtClean="0"/>
              <a:t>抱住兒子</a:t>
            </a:r>
            <a:r>
              <a:rPr lang="zh-CHT" altLang="en-US" dirty="0"/>
              <a:t>痛哭，真誠向他認罪悔改。</a:t>
            </a:r>
            <a:r>
              <a:rPr lang="zh-CHT" altLang="en-US" dirty="0" smtClean="0"/>
              <a:t>此舉讓倪柝聲大受</a:t>
            </a:r>
            <a:r>
              <a:rPr lang="zh-CHT" altLang="en-US" dirty="0"/>
              <a:t>感動。於是第二天，他隨母親</a:t>
            </a:r>
            <a:r>
              <a:rPr lang="zh-CHT" altLang="en-US" dirty="0" smtClean="0"/>
              <a:t>一道前往佈道會聆聽余慈度的講</a:t>
            </a:r>
            <a:r>
              <a:rPr lang="zh-CHT" altLang="en-US" dirty="0"/>
              <a:t>道，因聖靈作工，</a:t>
            </a:r>
            <a:r>
              <a:rPr lang="zh-CHT" altLang="en-US" dirty="0" smtClean="0"/>
              <a:t>他內</a:t>
            </a:r>
            <a:r>
              <a:rPr lang="zh-CHT" altLang="en-US" dirty="0"/>
              <a:t>心大受感動，悔改認罪，真心接受基督</a:t>
            </a:r>
            <a:r>
              <a:rPr lang="zh-CHT" altLang="en-US" dirty="0" smtClean="0"/>
              <a:t>，並決</a:t>
            </a:r>
            <a:r>
              <a:rPr lang="zh-CHT" altLang="en-US" dirty="0"/>
              <a:t>志放下一切，奉獻自己來跟從主</a:t>
            </a:r>
            <a:r>
              <a:rPr lang="zh-CHT" altLang="en-US" dirty="0" smtClean="0"/>
              <a:t>。</a:t>
            </a:r>
            <a:endParaRPr lang="en-US" altLang="zh-CHT"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6</a:t>
            </a:fld>
            <a:endParaRPr lang="en-US" dirty="0"/>
          </a:p>
        </p:txBody>
      </p:sp>
    </p:spTree>
    <p:extLst>
      <p:ext uri="{BB962C8B-B14F-4D97-AF65-F5344CB8AC3E}">
        <p14:creationId xmlns:p14="http://schemas.microsoft.com/office/powerpoint/2010/main" val="383659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得救见证</a:t>
            </a:r>
            <a:endParaRPr lang="en-US" dirty="0"/>
          </a:p>
        </p:txBody>
      </p:sp>
      <p:sp>
        <p:nvSpPr>
          <p:cNvPr id="3" name="Content Placeholder 2"/>
          <p:cNvSpPr>
            <a:spLocks noGrp="1"/>
          </p:cNvSpPr>
          <p:nvPr>
            <p:ph idx="1"/>
          </p:nvPr>
        </p:nvSpPr>
        <p:spPr/>
        <p:txBody>
          <a:bodyPr>
            <a:normAutofit lnSpcReduction="10000"/>
          </a:bodyPr>
          <a:lstStyle/>
          <a:p>
            <a:r>
              <a:rPr lang="zh-TW" altLang="en-US" dirty="0"/>
              <a:t>一方面我必须解决我接不接受耶稣基督作我的救主这个问题：另一方面我还必须解决我是否决定做他的仆人的问题。</a:t>
            </a:r>
            <a:r>
              <a:rPr lang="zh-TW" altLang="en-US" dirty="0" smtClean="0"/>
              <a:t>那天睌上</a:t>
            </a:r>
            <a:r>
              <a:rPr lang="zh-TW" altLang="en-US" dirty="0"/>
              <a:t>（一九二</a:t>
            </a:r>
            <a:r>
              <a:rPr lang="en-US" altLang="zh-TW" dirty="0"/>
              <a:t>○</a:t>
            </a:r>
            <a:r>
              <a:rPr lang="zh-TW" altLang="en-US" dirty="0"/>
              <a:t>年四月二十九日），时已深夜，我独自在房间里要解决这两个问题。我跪下祷告，起头我并没有什么话要说，过一会儿，在我毫未想过的情况下，开始看到我许多的罪显在我的跟前，我看见我是一个罪人，我生命中从来没有像这样子地看见我的罪。是的，我实在看见了我的罪；而同时，我也看见了主耶稣。一方面我看见我的罪是那么乌黑，而另一面我也看见主耶稣的血是那么鲜红；我看见主耶稣被挂在十字架上，他亲身担当我的罪，好像主亲口呼召我说：“我已经担当了你的罪，我正等候你来！”在这种大爱的冲击下，我怎能再抗拒呢？过去我曾嘲笑信耶稣基督的人，然而那天睌上，我再也不能嘲笑他们了。我求主赦免我的罪，我承认我的罪，这些罪的重担就立时脱落了。</a:t>
            </a:r>
          </a:p>
          <a:p>
            <a:r>
              <a:rPr lang="zh-TW" altLang="en-US" dirty="0" smtClean="0"/>
              <a:t>正当那时</a:t>
            </a:r>
            <a:r>
              <a:rPr lang="zh-TW" altLang="en-US" dirty="0"/>
              <a:t>，在我身上发生了许多新事情。我第一次确认我是一个罪人，我第一次祷告求主赦免我的罪，我第一次把真喜乐和平安接进我的心中，并且也晓得我从前的平安喜乐都是假的。祷告之后，我站起来，感到极大的自主，我整个的房间似乎像是充满了光，我不晓得我身处何境。	</a:t>
            </a:r>
            <a:endParaRPr lang="en-US" altLang="zh-TW" dirty="0" smtClean="0"/>
          </a:p>
          <a:p>
            <a:r>
              <a:rPr lang="zh-TW" altLang="en-US" dirty="0" smtClean="0"/>
              <a:t>然而那天睌上我接受了一个新的生命，我的得救和我的蒙召这二者就同时解决了，从那一个夜晚起，我从不怀疑我的蒙召；就在那一个时刻里，我知道主已经救了我，我知道他曾死过并且现今为我活着；所以我也必须为他死，为他活，我必须一生服事他。</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7</a:t>
            </a:fld>
            <a:endParaRPr lang="en-US" dirty="0"/>
          </a:p>
        </p:txBody>
      </p:sp>
    </p:spTree>
    <p:extLst>
      <p:ext uri="{BB962C8B-B14F-4D97-AF65-F5344CB8AC3E}">
        <p14:creationId xmlns:p14="http://schemas.microsoft.com/office/powerpoint/2010/main" val="4232567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001000" cy="685800"/>
          </a:xfrm>
        </p:spPr>
        <p:txBody>
          <a:bodyPr>
            <a:normAutofit fontScale="90000"/>
          </a:bodyPr>
          <a:lstStyle/>
          <a:p>
            <a:r>
              <a:rPr lang="zh-TW" altLang="en-US" dirty="0"/>
              <a:t>诗篇第七十三篇二十五节</a:t>
            </a:r>
            <a:r>
              <a:rPr lang="zh-TW" altLang="en-US" dirty="0" smtClean="0"/>
              <a:t>， “</a:t>
            </a:r>
            <a:r>
              <a:rPr lang="zh-TW" altLang="en-US" dirty="0"/>
              <a:t>除你以外，在天上我有谁呢？除你以外，在地上我也没有所爱慕的。”</a:t>
            </a:r>
            <a:endParaRPr lang="en-US" dirty="0"/>
          </a:p>
        </p:txBody>
      </p:sp>
      <p:sp>
        <p:nvSpPr>
          <p:cNvPr id="3" name="Content Placeholder 2"/>
          <p:cNvSpPr>
            <a:spLocks noGrp="1"/>
          </p:cNvSpPr>
          <p:nvPr>
            <p:ph idx="1"/>
          </p:nvPr>
        </p:nvSpPr>
        <p:spPr/>
        <p:txBody>
          <a:bodyPr>
            <a:normAutofit fontScale="92500" lnSpcReduction="20000"/>
          </a:bodyPr>
          <a:lstStyle/>
          <a:p>
            <a:r>
              <a:rPr lang="zh-TW" altLang="en-US" dirty="0"/>
              <a:t>在读到这节圣经的时候，我承认我不能像诗人所说的那样来说这些话。那个时候，我知道有东西妨碍着我和神之间的关系，因为我已十年多深深地爱上了品蕙。那时她尚未得救，我曾努力向她传福音，她却常常笑我。我们是真挚地相爱着的，我让她笑话我所传讲的主耶稣。她在我的心里常常占有很大的地位。我曾经常问我自己，我是否继续让她在我心中占据这么大的地位呢。大家都晓得当一个青年人在恋爱的时候，叫他把所爱的放下是极其困难的。虽然我在嘴上对神说我愿意放弃她，可是我心里却不甘愿这样作。现在我再读诗篇中的那一节，我老实承认我不能将她放下。在那整整一个星期里面，我不能说：“除你以外，在天上我有谁呢？除你以外，在地上我也没有所爱慕的。”神的灵指出，就是这一个争执成了我被圣灵充满的拦阻。在这一天，我还是讲了道，可是我并不晓得我讲的是什么。</a:t>
            </a:r>
          </a:p>
          <a:p>
            <a:r>
              <a:rPr lang="zh-TW" altLang="en-US" dirty="0" smtClean="0"/>
              <a:t>后</a:t>
            </a:r>
            <a:r>
              <a:rPr lang="zh-TW" altLang="en-US" dirty="0"/>
              <a:t>来，我跟神讲理，我求他先给我能力，然后我愿放下她。但是神从不跟人讲理由，在我不成熟的情况下，我向神许了许多愿：我愿意去西藏传福音；我许愿说我要作这个作那个，可是神都不要听。他的手一直指出这个女子是我的阻碍，不管我怎样祷告总是不通。我的心实在沉重，我甚至要求神改变他的心意，但是神不能这样，他仍坚持要我对付这一件事，这就像一把利剑刺透了我的心。神要我学更深的功课，否则，我在他手中就没有用处。</a:t>
            </a:r>
          </a:p>
          <a:p>
            <a:r>
              <a:rPr lang="zh-TW" altLang="en-US" dirty="0" smtClean="0"/>
              <a:t>次天</a:t>
            </a:r>
            <a:r>
              <a:rPr lang="zh-TW" altLang="en-US" dirty="0"/>
              <a:t>早上我还去讲道，下午我在房间里，心里很沉重，我告诉神，因为下星期一我要回学校去，我要他用基督的爱充满我，现在我愿意将我的爱人放下，基督的爱那样地激励了我，使我决心将她放下。作了这个决定之后，我能从我心里说出诗篇七十三篇二十五节的话来了，我里面充满了说不出来的喜乐，虽然我还没有上到第三层天，我却能说我已经到了第二层天。我是多么快乐，我充满了喜乐。现在世界对我已经变得没有价值了，我觉得我好像是瓢浮在云彩上面。在我得救的那一夜，我的罪担滚落了，而这一个白天（一九二二年二月十三日），在我心里所有的障碍都挪开了。这之后不久，许多人得救了。	</a:t>
            </a:r>
          </a:p>
        </p:txBody>
      </p:sp>
      <p:sp>
        <p:nvSpPr>
          <p:cNvPr id="4" name="Slide Number Placeholder 3"/>
          <p:cNvSpPr>
            <a:spLocks noGrp="1"/>
          </p:cNvSpPr>
          <p:nvPr>
            <p:ph type="sldNum" sz="quarter" idx="12"/>
          </p:nvPr>
        </p:nvSpPr>
        <p:spPr/>
        <p:txBody>
          <a:bodyPr/>
          <a:lstStyle/>
          <a:p>
            <a:fld id="{F51B561C-0023-41A3-B203-BFA2A4A5DADD}" type="slidenum">
              <a:rPr lang="en-US" smtClean="0"/>
              <a:pPr/>
              <a:t>8</a:t>
            </a:fld>
            <a:endParaRPr lang="en-US" dirty="0"/>
          </a:p>
        </p:txBody>
      </p:sp>
    </p:spTree>
    <p:extLst>
      <p:ext uri="{BB962C8B-B14F-4D97-AF65-F5344CB8AC3E}">
        <p14:creationId xmlns:p14="http://schemas.microsoft.com/office/powerpoint/2010/main" val="509943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只有羔羊柔和谦卑的灵，才会蒙主称许。</a:t>
            </a:r>
            <a:endParaRPr lang="en-US" dirty="0"/>
          </a:p>
        </p:txBody>
      </p:sp>
      <p:sp>
        <p:nvSpPr>
          <p:cNvPr id="3" name="Content Placeholder 2"/>
          <p:cNvSpPr>
            <a:spLocks noGrp="1"/>
          </p:cNvSpPr>
          <p:nvPr>
            <p:ph idx="1"/>
          </p:nvPr>
        </p:nvSpPr>
        <p:spPr/>
        <p:txBody>
          <a:bodyPr/>
          <a:lstStyle/>
          <a:p>
            <a:r>
              <a:rPr lang="zh-TW" altLang="en-US" dirty="0"/>
              <a:t>我有六位同样年龄的青年同工，我跟其中的一位常常彼此有争论，我们各有自己的性格和特有的脾性，我说他错了，而他却说我错了，每星期五我们有同工聚会，我们两个人时常争辩，其他五位只好坐在那里听我们两个人的争论。我承认有时是我错了，但是我又相信他弄出来的错误比我的更多。要承认自己的过失还容易，要饶恕别人的过失就为难。我常在星期六去看和教士，把我的申诉带到她面前，我告诉她我的同工在这件事上那件事上是多么的错误，盼望她劝戒他，那时她总是对我说：“他比你大五岁，你要听他，因为圣经说：‘你们年幼的，也要顺服年长的。’（彼前五</a:t>
            </a:r>
            <a:r>
              <a:rPr lang="en-US" altLang="zh-TW" dirty="0"/>
              <a:t>5</a:t>
            </a:r>
            <a:r>
              <a:rPr lang="zh-TW" altLang="en-US" dirty="0"/>
              <a:t>）</a:t>
            </a:r>
            <a:r>
              <a:rPr lang="zh-TW" altLang="en-US" dirty="0" smtClean="0"/>
              <a:t>”</a:t>
            </a:r>
            <a:endParaRPr lang="en-US" altLang="zh-TW" dirty="0" smtClean="0"/>
          </a:p>
          <a:p>
            <a:r>
              <a:rPr lang="zh-TW" altLang="en-US" dirty="0"/>
              <a:t>还有一次，我们两个弟兄又争吵了，这一次我认为他是完主不合理的，我很有把握地认为现在我能被证明为正确的了。所以我就再到和姊妹那里去告那位比我年长的弟兄，我问她像他这样犯了这么重大错误的人，我还要顺服他么？她回答说：“对或错是一个截然不同的问题；我问你，今天你在我面前用这一种态度告你的弟兄，你这像是一个背十字架的人么？你是有羔羊的灵么？”经过了这许多年之后，我仍然不能忘记那一天她向我发出的问题。在那位年长弟兄和我之间的相争为期一年半之久，连在现在我重新提到它的时候，就在今天我也觉得那是我一生中最宝贵的学习时期。我赞美主，因为他的道路高过我们的道路。在这一年半里面，我开始懂得十字架的意义是什么。</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9</a:t>
            </a:fld>
            <a:endParaRPr lang="en-US" dirty="0"/>
          </a:p>
        </p:txBody>
      </p:sp>
    </p:spTree>
    <p:extLst>
      <p:ext uri="{BB962C8B-B14F-4D97-AF65-F5344CB8AC3E}">
        <p14:creationId xmlns:p14="http://schemas.microsoft.com/office/powerpoint/2010/main" val="4281676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一九二四年：</a:t>
            </a:r>
            <a:r>
              <a:rPr lang="zh-TW" altLang="en-US" dirty="0" smtClean="0"/>
              <a:t>“按立”</a:t>
            </a:r>
            <a:r>
              <a:rPr lang="en-US" altLang="zh-TW" dirty="0" smtClean="0"/>
              <a:t> - </a:t>
            </a:r>
            <a:r>
              <a:rPr lang="zh-TW" altLang="en-US" dirty="0" smtClean="0"/>
              <a:t>争执的</a:t>
            </a:r>
            <a:r>
              <a:rPr lang="zh-TW" altLang="en-US" dirty="0"/>
              <a:t>要点</a:t>
            </a:r>
            <a:endParaRPr lang="en-US" dirty="0"/>
          </a:p>
        </p:txBody>
      </p:sp>
      <p:sp>
        <p:nvSpPr>
          <p:cNvPr id="3" name="Content Placeholder 2"/>
          <p:cNvSpPr>
            <a:spLocks noGrp="1"/>
          </p:cNvSpPr>
          <p:nvPr>
            <p:ph idx="1"/>
          </p:nvPr>
        </p:nvSpPr>
        <p:spPr/>
        <p:txBody>
          <a:bodyPr/>
          <a:lstStyle/>
          <a:p>
            <a:r>
              <a:rPr lang="zh-TW" altLang="en-US" dirty="0"/>
              <a:t>他们中间有些人想要从上海请一位被按立过的宣教士来按立他们做牧师，对此，倪柝声强烈地不同意，他相信按照以弗所书四章十一节，牧师乃是升天的基督给他教会的恩赐。他承认神的按立而不是人的按</a:t>
            </a:r>
            <a:r>
              <a:rPr lang="zh-TW" altLang="en-US" dirty="0" smtClean="0"/>
              <a:t>立</a:t>
            </a:r>
            <a:r>
              <a:rPr lang="zh-TW" altLang="en-US" dirty="0"/>
              <a:t>。</a:t>
            </a:r>
            <a:endParaRPr lang="en-US" dirty="0"/>
          </a:p>
          <a:p>
            <a:r>
              <a:rPr lang="zh-TW" altLang="en-US" dirty="0"/>
              <a:t>此后不久，当他出门传道的时候，在福州的他的同工们正式宣布赶逐他离开福州的</a:t>
            </a:r>
            <a:r>
              <a:rPr lang="zh-TW" altLang="en-US" dirty="0" smtClean="0"/>
              <a:t>工作。</a:t>
            </a:r>
            <a:r>
              <a:rPr lang="zh-TW" altLang="en-US" dirty="0"/>
              <a:t>然而为了避免分裂，他悄悄地离开了福州</a:t>
            </a:r>
            <a:r>
              <a:rPr lang="zh-TW" altLang="en-US" dirty="0" smtClean="0"/>
              <a:t>。</a:t>
            </a:r>
            <a:endParaRPr lang="en-US" altLang="zh-TW" dirty="0" smtClean="0"/>
          </a:p>
          <a:p>
            <a:r>
              <a:rPr lang="zh-TW" altLang="en-US" dirty="0"/>
              <a:t>一九二六年当倪柝声在华南传道的时候，他病倒了，医生告诉他患了肺结核，并且只有几个月好活。他说：“我并不怕死，我的心里有平安，但是那天晚上当我想到神的工作的时候，我觉得我不能死，我必须把在已过年岁中从主那里学的功课写出来，这才不会叫它们跟我一同下到坟墓里去。这样我就准备写</a:t>
            </a:r>
            <a:r>
              <a:rPr lang="en-US" altLang="zh-TW" dirty="0"/>
              <a:t>《</a:t>
            </a:r>
            <a:r>
              <a:rPr lang="zh-TW" altLang="en-US" dirty="0"/>
              <a:t>属灵的人</a:t>
            </a:r>
            <a:r>
              <a:rPr lang="en-US" altLang="zh-TW" dirty="0"/>
              <a:t>》</a:t>
            </a:r>
            <a:r>
              <a:rPr lang="zh-TW" altLang="en-US" dirty="0"/>
              <a:t>。”</a:t>
            </a:r>
          </a:p>
          <a:p>
            <a:r>
              <a:rPr lang="zh-TW" altLang="en-US" dirty="0" smtClean="0"/>
              <a:t>照</a:t>
            </a:r>
            <a:r>
              <a:rPr lang="zh-TW" altLang="en-US" dirty="0"/>
              <a:t>着他的健康所允许的，倪柝声断断续续地直到一九二八年的六月写完了他那三卷集的巨著，在那个时候他想，他已经为教会作出了他最后的贡献，所以他祷告说：“现在让你的仆人安然去世。”</a:t>
            </a:r>
            <a:r>
              <a:rPr lang="zh-TW" altLang="en-US" dirty="0" smtClean="0"/>
              <a:t>（路</a:t>
            </a:r>
            <a:r>
              <a:rPr lang="zh-TW" altLang="en-US" dirty="0"/>
              <a:t>二</a:t>
            </a:r>
            <a:r>
              <a:rPr lang="en-US" altLang="zh-TW" dirty="0"/>
              <a:t>29</a:t>
            </a:r>
            <a:r>
              <a:rPr lang="zh-TW" altLang="en-US" dirty="0"/>
              <a:t>）	</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10</a:t>
            </a:fld>
            <a:endParaRPr lang="en-US" dirty="0"/>
          </a:p>
        </p:txBody>
      </p:sp>
    </p:spTree>
    <p:extLst>
      <p:ext uri="{BB962C8B-B14F-4D97-AF65-F5344CB8AC3E}">
        <p14:creationId xmlns:p14="http://schemas.microsoft.com/office/powerpoint/2010/main" val="799972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罪得释放</a:t>
            </a:r>
            <a:endParaRPr lang="en-US" dirty="0"/>
          </a:p>
        </p:txBody>
      </p:sp>
      <p:sp>
        <p:nvSpPr>
          <p:cNvPr id="3" name="Content Placeholder 2"/>
          <p:cNvSpPr>
            <a:spLocks noGrp="1"/>
          </p:cNvSpPr>
          <p:nvPr>
            <p:ph idx="1"/>
          </p:nvPr>
        </p:nvSpPr>
        <p:spPr/>
        <p:txBody>
          <a:bodyPr/>
          <a:lstStyle/>
          <a:p>
            <a:r>
              <a:rPr lang="zh-TW" altLang="en-US" dirty="0"/>
              <a:t>自从我悔改以来，有好几年教曾被教导得到释放的路是算自己向罪死，并算自己向神活（罗六</a:t>
            </a:r>
            <a:r>
              <a:rPr lang="en-US" altLang="zh-TW" dirty="0"/>
              <a:t>11</a:t>
            </a:r>
            <a:r>
              <a:rPr lang="zh-TW" altLang="en-US" dirty="0"/>
              <a:t>）。我从一九二</a:t>
            </a:r>
            <a:r>
              <a:rPr lang="en-US" altLang="zh-TW" dirty="0"/>
              <a:t>○</a:t>
            </a:r>
            <a:r>
              <a:rPr lang="zh-TW" altLang="en-US" dirty="0"/>
              <a:t>年“算”到一九二七年，可是难处是我越这样作，我越清楚我是向罪活，我简直不能相信我自己已经死了，而我又不能制造出死来，罪依然将我击败，我看见这里面一定有什么是根本错了</a:t>
            </a:r>
            <a:r>
              <a:rPr lang="en-US" altLang="zh-TW" dirty="0"/>
              <a:t>……</a:t>
            </a:r>
            <a:r>
              <a:rPr lang="zh-TW" altLang="en-US" dirty="0"/>
              <a:t>你看竟没有一个人指点我：“知道”（罗五</a:t>
            </a:r>
            <a:r>
              <a:rPr lang="en-US" altLang="zh-TW" dirty="0"/>
              <a:t>6</a:t>
            </a:r>
            <a:r>
              <a:rPr lang="zh-TW" altLang="en-US" dirty="0"/>
              <a:t>）是在“算”之先（</a:t>
            </a:r>
            <a:r>
              <a:rPr lang="en-US" altLang="zh-TW" dirty="0"/>
              <a:t>11</a:t>
            </a:r>
            <a:r>
              <a:rPr lang="zh-TW" altLang="en-US" dirty="0" smtClean="0"/>
              <a:t>节）</a:t>
            </a:r>
            <a:endParaRPr lang="en-US" altLang="zh-TW" dirty="0" smtClean="0"/>
          </a:p>
          <a:p>
            <a:endParaRPr lang="en-US" dirty="0"/>
          </a:p>
          <a:p>
            <a:r>
              <a:rPr lang="zh-TW" altLang="en-US" dirty="0"/>
              <a:t>我记得有一天早晨</a:t>
            </a:r>
            <a:r>
              <a:rPr lang="en-US" altLang="zh-TW" dirty="0"/>
              <a:t>──</a:t>
            </a:r>
            <a:r>
              <a:rPr lang="zh-TW" altLang="en-US" dirty="0"/>
              <a:t>我怎么能忘记它呢！我坐在楼上读罗马书，我读到这些话：“因为知道这件事，就是我们的旧人和他同钉十字架，使罪身灭绝，叫我们不再作罪的奴仆。”知道这件事，我怎么知道呢？我祷告说，主阿，开我的眼睛；于是刹那间我看见了，早先我读过哥林多前书一章三十节：“你们（是）在基督耶稣里。”现在我又翻到这节圣经，再去读它：“你们得以在基督耶稣里是出于他（神）</a:t>
            </a:r>
            <a:r>
              <a:rPr lang="en-US" altLang="zh-TW" dirty="0"/>
              <a:t>……”</a:t>
            </a:r>
            <a:r>
              <a:rPr lang="zh-TW" altLang="en-US" dirty="0"/>
              <a:t>你们是在基督耶稣里的事实是神作的！这真叫人惊奇！那么，如果基督死了，并且那是一个确定的事实，如果神把我放在他里面了，那么，我必然也是已经死了。突然之间，我看见了我与基督的合一</a:t>
            </a:r>
            <a:r>
              <a:rPr lang="en-US" altLang="zh-TW" dirty="0"/>
              <a:t>──</a:t>
            </a:r>
            <a:r>
              <a:rPr lang="zh-TW" altLang="en-US" dirty="0"/>
              <a:t>我已经是在他里面了，在他死的时候我已经死了。我的向罪死乃是一件过去的事，而不是未来的事。这是突然之间给我明白了的神的事实。</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11</a:t>
            </a:fld>
            <a:endParaRPr lang="en-US" dirty="0"/>
          </a:p>
        </p:txBody>
      </p:sp>
    </p:spTree>
    <p:extLst>
      <p:ext uri="{BB962C8B-B14F-4D97-AF65-F5344CB8AC3E}">
        <p14:creationId xmlns:p14="http://schemas.microsoft.com/office/powerpoint/2010/main" val="427607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肺结核，</a:t>
            </a:r>
            <a:r>
              <a:rPr lang="zh-CHT" altLang="en-US" dirty="0"/>
              <a:t>一九二九</a:t>
            </a:r>
            <a:endParaRPr lang="en-US" dirty="0"/>
          </a:p>
        </p:txBody>
      </p:sp>
      <p:sp>
        <p:nvSpPr>
          <p:cNvPr id="3" name="Content Placeholder 2"/>
          <p:cNvSpPr>
            <a:spLocks noGrp="1"/>
          </p:cNvSpPr>
          <p:nvPr>
            <p:ph idx="1"/>
          </p:nvPr>
        </p:nvSpPr>
        <p:spPr/>
        <p:txBody>
          <a:bodyPr/>
          <a:lstStyle/>
          <a:p>
            <a:r>
              <a:rPr lang="zh-TW" altLang="en-US" dirty="0"/>
              <a:t>晚上每五分钟我醒来一次，我淌许多汗，我的听觉里弱到一个地步，必须用嘴巴对着我的耳朵讲话才能听见，我的声音已经瘖哑，看来随时都可能死亡。</a:t>
            </a:r>
            <a:endParaRPr lang="en-US" altLang="zh-TW" dirty="0" smtClean="0"/>
          </a:p>
          <a:p>
            <a:r>
              <a:rPr lang="zh-TW" altLang="en-US" dirty="0" smtClean="0"/>
              <a:t>有一天</a:t>
            </a:r>
            <a:r>
              <a:rPr lang="zh-TW" altLang="en-US" dirty="0"/>
              <a:t>，我求问神为什么他这样对待我。我向神承认许多罪恶，并且打算使我生命中所有的事物都能合宜。我唯一惧怕的是惟恐我不忠，或是没有信心，我禁食祷告了一整天，我重新将自己奉献给神，许愿说一生只作他的工。我的同工们从早上起直到下午三点都在李渊如姊妹家里祷告。神赐给我信心，更确切地说他从论到信心的经文中赐给我几个字：“你们凭信才站立得住。”（林后一</a:t>
            </a:r>
            <a:r>
              <a:rPr lang="en-US" altLang="zh-TW" dirty="0"/>
              <a:t>24</a:t>
            </a:r>
            <a:r>
              <a:rPr lang="zh-TW" altLang="en-US" dirty="0"/>
              <a:t>）“因我们行事为人（即行走）是凭着信心。”（林后五</a:t>
            </a:r>
            <a:r>
              <a:rPr lang="en-US" altLang="zh-TW" dirty="0"/>
              <a:t>7</a:t>
            </a:r>
            <a:r>
              <a:rPr lang="zh-TW" altLang="en-US" dirty="0"/>
              <a:t>）和“义人因信得生（即活着）”（罗一</a:t>
            </a:r>
            <a:r>
              <a:rPr lang="en-US" altLang="zh-TW" dirty="0"/>
              <a:t>17</a:t>
            </a:r>
            <a:r>
              <a:rPr lang="zh-TW" altLang="en-US" dirty="0"/>
              <a:t>），我欢喜快乐，并且感谢主医治了我</a:t>
            </a:r>
            <a:r>
              <a:rPr lang="zh-TW" altLang="en-US" dirty="0" smtClean="0"/>
              <a:t>。</a:t>
            </a:r>
            <a:endParaRPr lang="en-US" altLang="zh-TW" dirty="0" smtClean="0"/>
          </a:p>
          <a:p>
            <a:r>
              <a:rPr lang="zh-TW" altLang="en-US" dirty="0"/>
              <a:t>如今在我重病之后，我清楚知道在未来我将以生命为中心信息，以取代福音真理、解经、预言与教训而刊登在</a:t>
            </a:r>
            <a:r>
              <a:rPr lang="en-US" altLang="zh-TW" dirty="0"/>
              <a:t>《</a:t>
            </a:r>
            <a:r>
              <a:rPr lang="zh-TW" altLang="en-US" dirty="0"/>
              <a:t>复兴报</a:t>
            </a:r>
            <a:r>
              <a:rPr lang="en-US" altLang="zh-TW" dirty="0"/>
              <a:t>》</a:t>
            </a:r>
            <a:r>
              <a:rPr lang="zh-TW" altLang="en-US" dirty="0"/>
              <a:t>上</a:t>
            </a:r>
            <a:r>
              <a:rPr lang="zh-TW" altLang="en-US" dirty="0" smtClean="0"/>
              <a:t>。</a:t>
            </a:r>
            <a:r>
              <a:rPr lang="zh-TW" altLang="en-US" dirty="0"/>
              <a:t>当我在许多地方跟弟兄姊妹们有了交通之后，我看到神兴起了许多的聚会，可是我也看见在关于教会见证开始的同时，反对和毁谤也从四面八方涌来，然而没有什么能动摇我们，因为我们晓得神所交托我们的是什么。正如保罗所学会了的那样，我们知道我们断不能违背那从天上来的异像（徒廿六</a:t>
            </a:r>
            <a:r>
              <a:rPr lang="en-US" altLang="zh-TW" dirty="0"/>
              <a:t>19</a:t>
            </a:r>
            <a:r>
              <a:rPr lang="zh-TW" altLang="en-US" dirty="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12</a:t>
            </a:fld>
            <a:endParaRPr lang="en-US" dirty="0"/>
          </a:p>
        </p:txBody>
      </p:sp>
    </p:spTree>
    <p:extLst>
      <p:ext uri="{BB962C8B-B14F-4D97-AF65-F5344CB8AC3E}">
        <p14:creationId xmlns:p14="http://schemas.microsoft.com/office/powerpoint/2010/main" val="2166696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一九三四年十月十九日</a:t>
            </a:r>
            <a:r>
              <a:rPr lang="zh-TW" altLang="en-US" dirty="0" smtClean="0"/>
              <a:t>与张品蕙姊妹结婚</a:t>
            </a:r>
            <a:endParaRPr lang="en-US" dirty="0"/>
          </a:p>
        </p:txBody>
      </p:sp>
      <p:sp>
        <p:nvSpPr>
          <p:cNvPr id="3" name="Content Placeholder 2"/>
          <p:cNvSpPr>
            <a:spLocks noGrp="1"/>
          </p:cNvSpPr>
          <p:nvPr>
            <p:ph idx="1"/>
          </p:nvPr>
        </p:nvSpPr>
        <p:spPr/>
        <p:txBody>
          <a:bodyPr/>
          <a:lstStyle/>
          <a:p>
            <a:r>
              <a:rPr lang="zh-TW" altLang="en-US" dirty="0"/>
              <a:t>他求学时期青梅竹马之交的爱人，就是他早先为主而放下了的张品蕙，现在已经实在得救并且与主同行了。他们再次相聚，也就复燃起了他们彼此之间埋藏多时的感情。经过许多祷告之后，他得出一个结论，知道是神的旨意要他们有婚姻上的结合</a:t>
            </a:r>
            <a:r>
              <a:rPr lang="zh-TW" altLang="en-US" dirty="0" smtClean="0"/>
              <a:t>。</a:t>
            </a:r>
            <a:endParaRPr lang="en-US" altLang="zh-TW" dirty="0" smtClean="0"/>
          </a:p>
          <a:p>
            <a:endParaRPr lang="en-US" dirty="0" smtClean="0"/>
          </a:p>
          <a:p>
            <a:r>
              <a:rPr lang="zh-TW" altLang="en-US" dirty="0"/>
              <a:t>品蕙的姑妈张美珍强烈地反对这一桩婚事，按她的心意她是要她的侄女嫁给一个富翁，她出于对已经发生了之事的怨恨，就在全国最大的一张报纸上，连续一星期之久登出了措词粗鄙的大广告，作为攻击倪柝声品德的手段；她也印了许多单张在基督徒圈子内广事分发，她确实在许多基督徒中间制造了相当大的骚动。这件事迫使倪柝声停止了公开的服事，他就在远离上海的一处地方退隐下来。</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13</a:t>
            </a:fld>
            <a:endParaRPr lang="en-US" dirty="0"/>
          </a:p>
        </p:txBody>
      </p:sp>
    </p:spTree>
    <p:extLst>
      <p:ext uri="{BB962C8B-B14F-4D97-AF65-F5344CB8AC3E}">
        <p14:creationId xmlns:p14="http://schemas.microsoft.com/office/powerpoint/2010/main" val="1800578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TW" dirty="0"/>
              <a:t>《</a:t>
            </a:r>
            <a:r>
              <a:rPr lang="zh-TW" altLang="en-US" dirty="0"/>
              <a:t>正常的基督徒生活</a:t>
            </a:r>
            <a:r>
              <a:rPr lang="en-US" altLang="zh-TW" dirty="0"/>
              <a:t>》</a:t>
            </a:r>
            <a:br>
              <a:rPr lang="en-US" altLang="zh-TW" dirty="0"/>
            </a:br>
            <a:endParaRPr lang="en-US" dirty="0"/>
          </a:p>
        </p:txBody>
      </p:sp>
      <p:sp>
        <p:nvSpPr>
          <p:cNvPr id="3" name="Content Placeholder 2"/>
          <p:cNvSpPr>
            <a:spLocks noGrp="1"/>
          </p:cNvSpPr>
          <p:nvPr>
            <p:ph idx="1"/>
          </p:nvPr>
        </p:nvSpPr>
        <p:spPr>
          <a:xfrm>
            <a:off x="914400" y="838200"/>
            <a:ext cx="8000999" cy="5638800"/>
          </a:xfrm>
        </p:spPr>
        <p:txBody>
          <a:bodyPr>
            <a:normAutofit lnSpcReduction="10000"/>
          </a:bodyPr>
          <a:lstStyle/>
          <a:p>
            <a:r>
              <a:rPr lang="zh-TW" altLang="en-US" dirty="0"/>
              <a:t>在一九三八年年中，倪柝声再次旅行到英国去</a:t>
            </a:r>
            <a:r>
              <a:rPr lang="zh-TW" altLang="en-US" dirty="0" smtClean="0"/>
              <a:t>，</a:t>
            </a:r>
            <a:r>
              <a:rPr lang="zh-TW" altLang="en-US" dirty="0"/>
              <a:t>他也在英国、丹麦有服事</a:t>
            </a:r>
            <a:r>
              <a:rPr lang="zh-TW" altLang="en-US" dirty="0" smtClean="0"/>
              <a:t>。</a:t>
            </a:r>
            <a:endParaRPr lang="en-US" altLang="zh-TW" dirty="0" smtClean="0"/>
          </a:p>
          <a:p>
            <a:pPr marL="0" indent="0">
              <a:buNone/>
            </a:pPr>
            <a:r>
              <a:rPr lang="zh-TW" altLang="en-US" dirty="0" smtClean="0"/>
              <a:t>倪柝声就罗马书五至八章发表</a:t>
            </a:r>
            <a:r>
              <a:rPr lang="zh-TW" altLang="en-US" dirty="0"/>
              <a:t>了一系列的信息，他给这些信息取名为</a:t>
            </a:r>
            <a:r>
              <a:rPr lang="en-US" altLang="zh-TW" dirty="0"/>
              <a:t>《</a:t>
            </a:r>
            <a:r>
              <a:rPr lang="zh-TW" altLang="en-US" dirty="0"/>
              <a:t>正常的基督徒生活</a:t>
            </a:r>
            <a:r>
              <a:rPr lang="en-US" altLang="zh-TW" dirty="0" smtClean="0"/>
              <a:t>》</a:t>
            </a:r>
          </a:p>
          <a:p>
            <a:r>
              <a:rPr lang="zh-TW" altLang="en-US" dirty="0"/>
              <a:t>一九三九年七月倪柝声回到上海，他自己担负起了栽培同工的工作。他了解到中国的抗日战争会持久，工作中经济上的短缺会很大，为此他从事一项工商企业，这件事终于证明出来</a:t>
            </a:r>
            <a:r>
              <a:rPr lang="zh-TW" altLang="en-US" dirty="0" smtClean="0"/>
              <a:t>是</a:t>
            </a:r>
            <a:r>
              <a:rPr lang="zh-TW" altLang="en-US" dirty="0"/>
              <a:t>他</a:t>
            </a:r>
            <a:r>
              <a:rPr lang="zh-TW" altLang="en-US" dirty="0" smtClean="0"/>
              <a:t>生</a:t>
            </a:r>
            <a:r>
              <a:rPr lang="zh-TW" altLang="en-US" dirty="0"/>
              <a:t>平中黑暗的一章。虽然他尽力做到把他的药厂的一部分的盈利调拨出来，在艰难时期维持他的同工们。但他却为整个教会所误会；结果在一九四二年年底，上海聚会处的负责弟兄们要求他停止在上海的服事</a:t>
            </a:r>
            <a:r>
              <a:rPr lang="zh-TW" altLang="en-US" dirty="0" smtClean="0"/>
              <a:t>。</a:t>
            </a:r>
            <a:endParaRPr lang="en-US" altLang="zh-TW" dirty="0" smtClean="0"/>
          </a:p>
          <a:p>
            <a:r>
              <a:rPr lang="zh-TW" altLang="en-US" dirty="0"/>
              <a:t>一九四五年八月十六，日本无条件投降，跟中国停战的协定于九月九日在南京签字，倪柝声想方设法回到上海，但上海教会还不准备接纳他；一直到一九四八年四月，他才有第一次的机会对在上海的圣徒们讲话。在他第一次的讲话中，提到他自己的时候，他总用第三人称，他说他像一个寡妇要养活一大堆儿女，因此她不得不再嫁，盼望这样使她能以养活他们；可是想不到在她二婚之后，她的儿女却都离弃她。他用这个明喻来说明他是怎样感到迫不得已才去作工商业的，当他讲到这一点时他哭了，当他继续讲下去的时候，大多数圣徒摸到了基督的生命，也感觉到圣灵的权柄，聚会的空气忽然转变了，过去的所有误会不用再作什么解释就都消失了，神祝福的闸门就这样的打开了，一个非常的复兴在上海爆发，人们把他们的生命重新奉献给神，并把他们一切所有的为着主的利益而摆上。</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14</a:t>
            </a:fld>
            <a:endParaRPr lang="en-US" dirty="0"/>
          </a:p>
        </p:txBody>
      </p:sp>
    </p:spTree>
    <p:extLst>
      <p:ext uri="{BB962C8B-B14F-4D97-AF65-F5344CB8AC3E}">
        <p14:creationId xmlns:p14="http://schemas.microsoft.com/office/powerpoint/2010/main" val="2979952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HT" dirty="0"/>
              <a:t>《</a:t>
            </a:r>
            <a:r>
              <a:rPr lang="zh-CHT" altLang="en-US" dirty="0"/>
              <a:t>信徒造就</a:t>
            </a:r>
            <a:r>
              <a:rPr lang="en-US" altLang="zh-CHT" dirty="0"/>
              <a:t>》</a:t>
            </a:r>
            <a:endParaRPr lang="en-US" dirty="0"/>
          </a:p>
        </p:txBody>
      </p:sp>
      <p:sp>
        <p:nvSpPr>
          <p:cNvPr id="3" name="Content Placeholder 2"/>
          <p:cNvSpPr>
            <a:spLocks noGrp="1"/>
          </p:cNvSpPr>
          <p:nvPr>
            <p:ph idx="1"/>
          </p:nvPr>
        </p:nvSpPr>
        <p:spPr/>
        <p:txBody>
          <a:bodyPr/>
          <a:lstStyle/>
          <a:p>
            <a:r>
              <a:rPr lang="zh-TW" altLang="en-US" dirty="0"/>
              <a:t>一九四八年</a:t>
            </a:r>
            <a:r>
              <a:rPr lang="zh-TW" altLang="en-US" dirty="0" smtClean="0"/>
              <a:t>，第一期全国同工造就聚会，</a:t>
            </a:r>
            <a:r>
              <a:rPr lang="zh-TW" altLang="en-US" dirty="0"/>
              <a:t>大约有七十位同工参加，密集栽培几个月，每周聚会五或四天</a:t>
            </a:r>
            <a:r>
              <a:rPr lang="zh-TW" altLang="en-US" dirty="0" smtClean="0"/>
              <a:t>。</a:t>
            </a:r>
            <a:endParaRPr lang="en-US" altLang="zh-TW" dirty="0" smtClean="0"/>
          </a:p>
          <a:p>
            <a:r>
              <a:rPr lang="zh-TW" altLang="en-US" dirty="0" smtClean="0"/>
              <a:t>早</a:t>
            </a:r>
            <a:r>
              <a:rPr lang="zh-TW" altLang="en-US" dirty="0"/>
              <a:t>上的聚会里，倪柝声讲一些重要的题目像：主工人的性格、神话语的职事、属灵权柄与顺服等</a:t>
            </a:r>
            <a:r>
              <a:rPr lang="zh-TW" altLang="en-US" dirty="0" smtClean="0"/>
              <a:t>等</a:t>
            </a:r>
            <a:r>
              <a:rPr lang="en-US" altLang="zh-TW" dirty="0" smtClean="0"/>
              <a:t>.</a:t>
            </a:r>
          </a:p>
          <a:p>
            <a:r>
              <a:rPr lang="zh-TW" altLang="en-US" dirty="0"/>
              <a:t>第二堂聚会是用于个人见证：参加聚会的人挨次序作自己的见证，作完见证后接着有评论</a:t>
            </a:r>
            <a:r>
              <a:rPr lang="en-US" altLang="zh-TW" dirty="0"/>
              <a:t>──</a:t>
            </a:r>
            <a:r>
              <a:rPr lang="zh-TW" altLang="en-US" dirty="0"/>
              <a:t>先由别的一二位同工，最后由倪柝声自己给作见证的人提出评论。这样做是为帮助同工们得以提高为目的，因为客观的观察者经常是比本人看得更清楚，不过这种评论只能作在那些已经将自己完全交给主，也在主里面彼此交托的人身上</a:t>
            </a:r>
            <a:r>
              <a:rPr lang="zh-TW" altLang="en-US" dirty="0" smtClean="0"/>
              <a:t>。</a:t>
            </a:r>
            <a:endParaRPr lang="en-US" altLang="zh-TW" dirty="0" smtClean="0"/>
          </a:p>
          <a:p>
            <a:r>
              <a:rPr lang="zh-TW" altLang="en-US" dirty="0" smtClean="0"/>
              <a:t>晚间</a:t>
            </a:r>
            <a:r>
              <a:rPr lang="zh-TW" altLang="en-US" dirty="0"/>
              <a:t>的聚会则是专为对初信者的造就。现在那部出名的、有五十二篇基本课程的</a:t>
            </a:r>
            <a:r>
              <a:rPr lang="en-US" altLang="zh-TW" dirty="0"/>
              <a:t>《</a:t>
            </a:r>
            <a:r>
              <a:rPr lang="zh-TW" altLang="en-US" dirty="0"/>
              <a:t>信徒造就</a:t>
            </a:r>
            <a:r>
              <a:rPr lang="en-US" altLang="zh-TW" dirty="0"/>
              <a:t>》</a:t>
            </a:r>
            <a:r>
              <a:rPr lang="zh-TW" altLang="en-US" dirty="0"/>
              <a:t>，就是在这些聚会中所讲的。	</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15</a:t>
            </a:fld>
            <a:endParaRPr lang="en-US" dirty="0"/>
          </a:p>
        </p:txBody>
      </p:sp>
    </p:spTree>
    <p:extLst>
      <p:ext uri="{BB962C8B-B14F-4D97-AF65-F5344CB8AC3E}">
        <p14:creationId xmlns:p14="http://schemas.microsoft.com/office/powerpoint/2010/main" val="3293340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信徒造就</a:t>
            </a:r>
            <a:endParaRPr lang="en-US" dirty="0"/>
          </a:p>
        </p:txBody>
      </p:sp>
      <p:sp>
        <p:nvSpPr>
          <p:cNvPr id="3" name="Content Placeholder 2"/>
          <p:cNvSpPr>
            <a:spLocks noGrp="1"/>
          </p:cNvSpPr>
          <p:nvPr>
            <p:ph idx="1"/>
          </p:nvPr>
        </p:nvSpPr>
        <p:spPr>
          <a:xfrm>
            <a:off x="914401" y="914400"/>
            <a:ext cx="2819400" cy="5638800"/>
          </a:xfrm>
        </p:spPr>
        <p:txBody>
          <a:bodyPr>
            <a:normAutofit fontScale="92500" lnSpcReduction="20000"/>
          </a:bodyPr>
          <a:lstStyle/>
          <a:p>
            <a:r>
              <a:rPr lang="zh-TW" altLang="en-US" dirty="0"/>
              <a:t>第一篇、受浸与得救</a:t>
            </a:r>
          </a:p>
          <a:p>
            <a:r>
              <a:rPr lang="zh-TW" altLang="en-US" dirty="0"/>
              <a:t>		</a:t>
            </a:r>
            <a:r>
              <a:rPr lang="en-US" altLang="zh-TW" dirty="0"/>
              <a:t> </a:t>
            </a:r>
            <a:r>
              <a:rPr lang="zh-TW" altLang="en-US" dirty="0"/>
              <a:t>第二篇、受浸的意义</a:t>
            </a:r>
          </a:p>
          <a:p>
            <a:r>
              <a:rPr lang="zh-TW" altLang="en-US" dirty="0"/>
              <a:t>		</a:t>
            </a:r>
            <a:r>
              <a:rPr lang="en-US" altLang="zh-TW" dirty="0"/>
              <a:t> </a:t>
            </a:r>
            <a:r>
              <a:rPr lang="zh-TW" altLang="en-US" dirty="0"/>
              <a:t>第三篇、受浸</a:t>
            </a:r>
          </a:p>
          <a:p>
            <a:r>
              <a:rPr lang="zh-TW" altLang="en-US" dirty="0"/>
              <a:t>		</a:t>
            </a:r>
            <a:r>
              <a:rPr lang="en-US" altLang="zh-TW" dirty="0"/>
              <a:t> </a:t>
            </a:r>
            <a:r>
              <a:rPr lang="zh-TW" altLang="en-US" dirty="0"/>
              <a:t>第四篇、往事的了结</a:t>
            </a:r>
          </a:p>
          <a:p>
            <a:r>
              <a:rPr lang="zh-TW" altLang="en-US" dirty="0"/>
              <a:t>		</a:t>
            </a:r>
            <a:r>
              <a:rPr lang="en-US" altLang="zh-TW" dirty="0"/>
              <a:t> </a:t>
            </a:r>
            <a:r>
              <a:rPr lang="zh-TW" altLang="en-US" dirty="0"/>
              <a:t>第五篇、公开的承认</a:t>
            </a:r>
          </a:p>
          <a:p>
            <a:r>
              <a:rPr lang="zh-TW" altLang="en-US" dirty="0"/>
              <a:t>		</a:t>
            </a:r>
            <a:r>
              <a:rPr lang="en-US" altLang="zh-TW" dirty="0"/>
              <a:t> </a:t>
            </a:r>
            <a:r>
              <a:rPr lang="zh-TW" altLang="en-US" dirty="0"/>
              <a:t>第六篇、与世界分别</a:t>
            </a:r>
          </a:p>
          <a:p>
            <a:r>
              <a:rPr lang="zh-TW" altLang="en-US" dirty="0"/>
              <a:t>		</a:t>
            </a:r>
            <a:r>
              <a:rPr lang="en-US" altLang="zh-TW" dirty="0"/>
              <a:t> </a:t>
            </a:r>
            <a:r>
              <a:rPr lang="zh-TW" altLang="en-US" dirty="0"/>
              <a:t>第七篇、加入教会</a:t>
            </a:r>
          </a:p>
          <a:p>
            <a:r>
              <a:rPr lang="zh-TW" altLang="en-US" dirty="0"/>
              <a:t>		</a:t>
            </a:r>
            <a:r>
              <a:rPr lang="en-US" altLang="zh-TW" dirty="0"/>
              <a:t> </a:t>
            </a:r>
            <a:r>
              <a:rPr lang="zh-TW" altLang="en-US" dirty="0"/>
              <a:t>第八篇、按手</a:t>
            </a:r>
          </a:p>
          <a:p>
            <a:r>
              <a:rPr lang="zh-TW" altLang="en-US" dirty="0"/>
              <a:t>		</a:t>
            </a:r>
            <a:r>
              <a:rPr lang="en-US" altLang="zh-TW" dirty="0"/>
              <a:t> </a:t>
            </a:r>
            <a:r>
              <a:rPr lang="zh-TW" altLang="en-US" dirty="0"/>
              <a:t>第九篇、区别的消灭</a:t>
            </a:r>
          </a:p>
          <a:p>
            <a:r>
              <a:rPr lang="zh-TW" altLang="en-US" dirty="0"/>
              <a:t>		</a:t>
            </a:r>
            <a:r>
              <a:rPr lang="en-US" altLang="zh-TW" dirty="0"/>
              <a:t> </a:t>
            </a:r>
            <a:r>
              <a:rPr lang="zh-TW" altLang="en-US" dirty="0"/>
              <a:t>第十篇、奉献</a:t>
            </a:r>
          </a:p>
        </p:txBody>
      </p:sp>
      <p:sp>
        <p:nvSpPr>
          <p:cNvPr id="4" name="Slide Number Placeholder 3"/>
          <p:cNvSpPr>
            <a:spLocks noGrp="1"/>
          </p:cNvSpPr>
          <p:nvPr>
            <p:ph type="sldNum" sz="quarter" idx="12"/>
          </p:nvPr>
        </p:nvSpPr>
        <p:spPr/>
        <p:txBody>
          <a:bodyPr/>
          <a:lstStyle/>
          <a:p>
            <a:fld id="{F51B561C-0023-41A3-B203-BFA2A4A5DADD}" type="slidenum">
              <a:rPr lang="en-US" smtClean="0"/>
              <a:pPr/>
              <a:t>16</a:t>
            </a:fld>
            <a:endParaRPr lang="en-US" dirty="0"/>
          </a:p>
        </p:txBody>
      </p:sp>
      <p:sp>
        <p:nvSpPr>
          <p:cNvPr id="5" name="Content Placeholder 2"/>
          <p:cNvSpPr txBox="1">
            <a:spLocks/>
          </p:cNvSpPr>
          <p:nvPr/>
        </p:nvSpPr>
        <p:spPr>
          <a:xfrm>
            <a:off x="5105400" y="304800"/>
            <a:ext cx="2895600" cy="6248400"/>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zh-TW" altLang="en-US" smtClean="0"/>
              <a:t>第十一篇、犯罪之后</a:t>
            </a:r>
          </a:p>
          <a:p>
            <a:r>
              <a:rPr lang="zh-TW" altLang="en-US" smtClean="0"/>
              <a:t>		</a:t>
            </a:r>
            <a:r>
              <a:rPr lang="en-US" altLang="zh-TW" smtClean="0"/>
              <a:t> </a:t>
            </a:r>
            <a:r>
              <a:rPr lang="zh-TW" altLang="en-US" smtClean="0"/>
              <a:t>第十二篇、赔罪与赔偿</a:t>
            </a:r>
          </a:p>
          <a:p>
            <a:r>
              <a:rPr lang="zh-TW" altLang="en-US" smtClean="0"/>
              <a:t>		</a:t>
            </a:r>
            <a:r>
              <a:rPr lang="en-US" altLang="zh-TW" smtClean="0"/>
              <a:t> </a:t>
            </a:r>
            <a:r>
              <a:rPr lang="zh-TW" altLang="en-US" smtClean="0"/>
              <a:t>第十三篇、读经</a:t>
            </a:r>
          </a:p>
          <a:p>
            <a:r>
              <a:rPr lang="zh-TW" altLang="en-US" smtClean="0"/>
              <a:t>		</a:t>
            </a:r>
            <a:r>
              <a:rPr lang="en-US" altLang="zh-TW" smtClean="0"/>
              <a:t> </a:t>
            </a:r>
            <a:r>
              <a:rPr lang="zh-TW" altLang="en-US" smtClean="0"/>
              <a:t>第十四篇、祷告</a:t>
            </a:r>
          </a:p>
          <a:p>
            <a:r>
              <a:rPr lang="zh-TW" altLang="en-US" smtClean="0"/>
              <a:t>		</a:t>
            </a:r>
            <a:r>
              <a:rPr lang="en-US" altLang="zh-TW" smtClean="0"/>
              <a:t> </a:t>
            </a:r>
            <a:r>
              <a:rPr lang="zh-TW" altLang="en-US" smtClean="0"/>
              <a:t>第十五篇、早起</a:t>
            </a:r>
          </a:p>
          <a:p>
            <a:r>
              <a:rPr lang="zh-TW" altLang="en-US" smtClean="0"/>
              <a:t>		</a:t>
            </a:r>
            <a:r>
              <a:rPr lang="en-US" altLang="zh-TW" smtClean="0"/>
              <a:t> </a:t>
            </a:r>
            <a:r>
              <a:rPr lang="zh-TW" altLang="en-US" smtClean="0"/>
              <a:t>第十六篇、聚会</a:t>
            </a:r>
          </a:p>
          <a:p>
            <a:r>
              <a:rPr lang="zh-TW" altLang="en-US" smtClean="0"/>
              <a:t>		</a:t>
            </a:r>
            <a:r>
              <a:rPr lang="en-US" altLang="zh-TW" smtClean="0"/>
              <a:t> </a:t>
            </a:r>
            <a:r>
              <a:rPr lang="zh-TW" altLang="en-US" smtClean="0"/>
              <a:t>第十七篇、各种聚会</a:t>
            </a:r>
          </a:p>
          <a:p>
            <a:r>
              <a:rPr lang="zh-TW" altLang="en-US" smtClean="0"/>
              <a:t>		</a:t>
            </a:r>
            <a:r>
              <a:rPr lang="en-US" altLang="zh-TW" smtClean="0"/>
              <a:t> </a:t>
            </a:r>
            <a:r>
              <a:rPr lang="zh-TW" altLang="en-US" smtClean="0"/>
              <a:t>第十八篇、主日</a:t>
            </a:r>
          </a:p>
          <a:p>
            <a:r>
              <a:rPr lang="zh-TW" altLang="en-US" smtClean="0"/>
              <a:t>		</a:t>
            </a:r>
            <a:r>
              <a:rPr lang="en-US" altLang="zh-TW" smtClean="0"/>
              <a:t> </a:t>
            </a:r>
            <a:r>
              <a:rPr lang="zh-TW" altLang="en-US" smtClean="0"/>
              <a:t>第十九篇、唱诗</a:t>
            </a:r>
          </a:p>
          <a:p>
            <a:r>
              <a:rPr lang="zh-TW" altLang="en-US" smtClean="0"/>
              <a:t>		</a:t>
            </a:r>
            <a:r>
              <a:rPr lang="en-US" altLang="zh-TW" smtClean="0"/>
              <a:t> </a:t>
            </a:r>
            <a:r>
              <a:rPr lang="zh-TW" altLang="en-US" smtClean="0"/>
              <a:t>第二十篇、赞美</a:t>
            </a:r>
          </a:p>
          <a:p>
            <a:r>
              <a:rPr lang="zh-TW" altLang="en-US" smtClean="0"/>
              <a:t>		</a:t>
            </a:r>
            <a:r>
              <a:rPr lang="en-US" altLang="zh-TW" smtClean="0"/>
              <a:t> </a:t>
            </a:r>
            <a:r>
              <a:rPr lang="zh-TW" altLang="en-US" smtClean="0"/>
              <a:t>第二十一篇、擘饼</a:t>
            </a:r>
          </a:p>
          <a:p>
            <a:r>
              <a:rPr lang="zh-TW" altLang="en-US" smtClean="0"/>
              <a:t>		</a:t>
            </a:r>
            <a:r>
              <a:rPr lang="en-US" altLang="zh-TW" smtClean="0"/>
              <a:t> </a:t>
            </a:r>
            <a:r>
              <a:rPr lang="zh-TW" altLang="en-US" smtClean="0"/>
              <a:t>第二十二篇、做见证</a:t>
            </a:r>
          </a:p>
          <a:p>
            <a:r>
              <a:rPr lang="zh-TW" altLang="en-US" smtClean="0"/>
              <a:t>		</a:t>
            </a:r>
            <a:r>
              <a:rPr lang="en-US" altLang="zh-TW" smtClean="0"/>
              <a:t> </a:t>
            </a:r>
            <a:r>
              <a:rPr lang="zh-TW" altLang="en-US" smtClean="0"/>
              <a:t>第二十三篇、领人归主</a:t>
            </a:r>
          </a:p>
          <a:p>
            <a:endParaRPr lang="en-US" dirty="0"/>
          </a:p>
        </p:txBody>
      </p:sp>
    </p:spTree>
    <p:extLst>
      <p:ext uri="{BB962C8B-B14F-4D97-AF65-F5344CB8AC3E}">
        <p14:creationId xmlns:p14="http://schemas.microsoft.com/office/powerpoint/2010/main" val="907223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1" y="304800"/>
            <a:ext cx="2895600" cy="6248400"/>
          </a:xfrm>
        </p:spPr>
        <p:txBody>
          <a:bodyPr>
            <a:normAutofit fontScale="70000" lnSpcReduction="20000"/>
          </a:bodyPr>
          <a:lstStyle/>
          <a:p>
            <a:r>
              <a:rPr lang="zh-CHT" altLang="en-US" dirty="0"/>
              <a:t>第二十四篇、全家得救</a:t>
            </a:r>
          </a:p>
          <a:p>
            <a:r>
              <a:rPr lang="zh-CHT" altLang="en-US" dirty="0"/>
              <a:t>		</a:t>
            </a:r>
            <a:r>
              <a:rPr lang="en-US" altLang="zh-CHT" dirty="0"/>
              <a:t> </a:t>
            </a:r>
            <a:r>
              <a:rPr lang="zh-CHT" altLang="en-US" dirty="0"/>
              <a:t>第二十五篇、挽回弟兄</a:t>
            </a:r>
          </a:p>
          <a:p>
            <a:r>
              <a:rPr lang="zh-CHT" altLang="en-US" dirty="0"/>
              <a:t>		</a:t>
            </a:r>
            <a:r>
              <a:rPr lang="en-US" altLang="zh-CHT" dirty="0"/>
              <a:t> </a:t>
            </a:r>
            <a:r>
              <a:rPr lang="zh-CHT" altLang="en-US" dirty="0"/>
              <a:t>第二十六篇、信徒的反应</a:t>
            </a:r>
          </a:p>
          <a:p>
            <a:r>
              <a:rPr lang="zh-CHT" altLang="en-US" dirty="0"/>
              <a:t>		</a:t>
            </a:r>
            <a:r>
              <a:rPr lang="en-US" altLang="zh-CHT" dirty="0"/>
              <a:t> </a:t>
            </a:r>
            <a:r>
              <a:rPr lang="zh-CHT" altLang="en-US" dirty="0"/>
              <a:t>第二十七篇、神的旨意</a:t>
            </a:r>
          </a:p>
          <a:p>
            <a:r>
              <a:rPr lang="zh-CHT" altLang="en-US" dirty="0"/>
              <a:t>		</a:t>
            </a:r>
            <a:r>
              <a:rPr lang="en-US" altLang="zh-CHT" dirty="0"/>
              <a:t> </a:t>
            </a:r>
            <a:r>
              <a:rPr lang="zh-CHT" altLang="en-US" dirty="0"/>
              <a:t>第二十八篇、理财之法</a:t>
            </a:r>
          </a:p>
          <a:p>
            <a:r>
              <a:rPr lang="zh-CHT" altLang="en-US" dirty="0"/>
              <a:t>		</a:t>
            </a:r>
            <a:r>
              <a:rPr lang="en-US" altLang="zh-CHT" dirty="0"/>
              <a:t> </a:t>
            </a:r>
            <a:r>
              <a:rPr lang="zh-CHT" altLang="en-US" dirty="0"/>
              <a:t>第二十九篇、职业</a:t>
            </a:r>
          </a:p>
          <a:p>
            <a:r>
              <a:rPr lang="zh-CHT" altLang="en-US" dirty="0"/>
              <a:t>		</a:t>
            </a:r>
            <a:r>
              <a:rPr lang="en-US" altLang="zh-CHT" dirty="0"/>
              <a:t> </a:t>
            </a:r>
            <a:r>
              <a:rPr lang="zh-CHT" altLang="en-US" dirty="0"/>
              <a:t>第三十篇、婚姻</a:t>
            </a:r>
          </a:p>
          <a:p>
            <a:r>
              <a:rPr lang="zh-CHT" altLang="en-US" dirty="0"/>
              <a:t>		</a:t>
            </a:r>
            <a:r>
              <a:rPr lang="en-US" altLang="zh-CHT" dirty="0"/>
              <a:t> </a:t>
            </a:r>
            <a:r>
              <a:rPr lang="zh-CHT" altLang="en-US" dirty="0"/>
              <a:t>第三十一篇、择配</a:t>
            </a:r>
          </a:p>
          <a:p>
            <a:r>
              <a:rPr lang="zh-CHT" altLang="en-US" dirty="0"/>
              <a:t>		</a:t>
            </a:r>
            <a:r>
              <a:rPr lang="en-US" altLang="zh-CHT" dirty="0"/>
              <a:t> </a:t>
            </a:r>
            <a:r>
              <a:rPr lang="zh-CHT" altLang="en-US" dirty="0"/>
              <a:t>第三十二篇、夫妇</a:t>
            </a:r>
          </a:p>
          <a:p>
            <a:r>
              <a:rPr lang="zh-CHT" altLang="en-US" dirty="0"/>
              <a:t>		</a:t>
            </a:r>
            <a:r>
              <a:rPr lang="en-US" altLang="zh-CHT" dirty="0"/>
              <a:t> </a:t>
            </a:r>
            <a:r>
              <a:rPr lang="zh-CHT" altLang="en-US" dirty="0"/>
              <a:t>第三十三篇、父母</a:t>
            </a:r>
          </a:p>
          <a:p>
            <a:r>
              <a:rPr lang="zh-CHT" altLang="en-US" dirty="0"/>
              <a:t>		</a:t>
            </a:r>
            <a:r>
              <a:rPr lang="en-US" altLang="zh-CHT" dirty="0"/>
              <a:t> </a:t>
            </a:r>
            <a:r>
              <a:rPr lang="zh-CHT" altLang="en-US" dirty="0"/>
              <a:t>第三十四篇、朋友</a:t>
            </a:r>
          </a:p>
          <a:p>
            <a:r>
              <a:rPr lang="zh-CHT" altLang="en-US" dirty="0"/>
              <a:t>		</a:t>
            </a:r>
            <a:r>
              <a:rPr lang="en-US" altLang="zh-CHT" dirty="0"/>
              <a:t> </a:t>
            </a:r>
            <a:r>
              <a:rPr lang="zh-CHT" altLang="en-US" dirty="0"/>
              <a:t>第三十五篇、消遣</a:t>
            </a:r>
          </a:p>
          <a:p>
            <a:r>
              <a:rPr lang="zh-CHT" altLang="en-US" dirty="0"/>
              <a:t>		</a:t>
            </a:r>
            <a:r>
              <a:rPr lang="en-US" altLang="zh-CHT" dirty="0"/>
              <a:t> </a:t>
            </a:r>
            <a:r>
              <a:rPr lang="zh-CHT" altLang="en-US" dirty="0"/>
              <a:t>第三十六篇、言语</a:t>
            </a:r>
          </a:p>
          <a:p>
            <a:r>
              <a:rPr lang="zh-CHT" altLang="en-US" dirty="0"/>
              <a:t>		</a:t>
            </a:r>
            <a:r>
              <a:rPr lang="en-US" altLang="zh-CHT" dirty="0"/>
              <a:t> </a:t>
            </a:r>
            <a:r>
              <a:rPr lang="zh-CHT" altLang="en-US" dirty="0"/>
              <a:t>第三十七篇、衣食</a:t>
            </a:r>
          </a:p>
        </p:txBody>
      </p:sp>
      <p:sp>
        <p:nvSpPr>
          <p:cNvPr id="4" name="Slide Number Placeholder 3"/>
          <p:cNvSpPr>
            <a:spLocks noGrp="1"/>
          </p:cNvSpPr>
          <p:nvPr>
            <p:ph type="sldNum" sz="quarter" idx="12"/>
          </p:nvPr>
        </p:nvSpPr>
        <p:spPr/>
        <p:txBody>
          <a:bodyPr/>
          <a:lstStyle/>
          <a:p>
            <a:fld id="{F51B561C-0023-41A3-B203-BFA2A4A5DADD}" type="slidenum">
              <a:rPr lang="en-US" smtClean="0"/>
              <a:pPr/>
              <a:t>17</a:t>
            </a:fld>
            <a:endParaRPr lang="en-US" dirty="0"/>
          </a:p>
        </p:txBody>
      </p:sp>
      <p:sp>
        <p:nvSpPr>
          <p:cNvPr id="5" name="Content Placeholder 2"/>
          <p:cNvSpPr txBox="1">
            <a:spLocks/>
          </p:cNvSpPr>
          <p:nvPr/>
        </p:nvSpPr>
        <p:spPr>
          <a:xfrm>
            <a:off x="5105400" y="304800"/>
            <a:ext cx="2895600" cy="6248400"/>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zh-TW" altLang="en-US" dirty="0"/>
              <a:t>第三十八篇、禁欲主义</a:t>
            </a:r>
          </a:p>
          <a:p>
            <a:r>
              <a:rPr lang="zh-TW" altLang="en-US" dirty="0"/>
              <a:t>		</a:t>
            </a:r>
            <a:r>
              <a:rPr lang="en-US" altLang="zh-TW" dirty="0"/>
              <a:t> </a:t>
            </a:r>
            <a:r>
              <a:rPr lang="zh-TW" altLang="en-US" dirty="0"/>
              <a:t>第三十九篇、疾病</a:t>
            </a:r>
          </a:p>
          <a:p>
            <a:r>
              <a:rPr lang="zh-TW" altLang="en-US" dirty="0"/>
              <a:t>		</a:t>
            </a:r>
            <a:r>
              <a:rPr lang="en-US" altLang="zh-TW" dirty="0"/>
              <a:t> </a:t>
            </a:r>
            <a:r>
              <a:rPr lang="zh-TW" altLang="en-US" dirty="0"/>
              <a:t>第四十篇、释放</a:t>
            </a:r>
          </a:p>
          <a:p>
            <a:r>
              <a:rPr lang="zh-TW" altLang="en-US" dirty="0"/>
              <a:t>		</a:t>
            </a:r>
            <a:r>
              <a:rPr lang="en-US" altLang="zh-TW" dirty="0"/>
              <a:t> </a:t>
            </a:r>
            <a:r>
              <a:rPr lang="zh-TW" altLang="en-US" dirty="0"/>
              <a:t>第四十一篇、我们的生命</a:t>
            </a:r>
          </a:p>
          <a:p>
            <a:r>
              <a:rPr lang="zh-TW" altLang="en-US" dirty="0"/>
              <a:t>		</a:t>
            </a:r>
            <a:r>
              <a:rPr lang="en-US" altLang="zh-TW" dirty="0"/>
              <a:t> </a:t>
            </a:r>
            <a:r>
              <a:rPr lang="zh-TW" altLang="en-US" dirty="0"/>
              <a:t>第四十二篇、圣灵的管治</a:t>
            </a:r>
          </a:p>
          <a:p>
            <a:r>
              <a:rPr lang="zh-TW" altLang="en-US" dirty="0"/>
              <a:t>		</a:t>
            </a:r>
            <a:r>
              <a:rPr lang="en-US" altLang="zh-TW" dirty="0"/>
              <a:t> </a:t>
            </a:r>
            <a:r>
              <a:rPr lang="zh-TW" altLang="en-US" dirty="0"/>
              <a:t>第四十三篇、政治的赦免</a:t>
            </a:r>
          </a:p>
          <a:p>
            <a:r>
              <a:rPr lang="zh-TW" altLang="en-US" dirty="0"/>
              <a:t>		</a:t>
            </a:r>
            <a:r>
              <a:rPr lang="en-US" altLang="zh-TW" dirty="0"/>
              <a:t> </a:t>
            </a:r>
            <a:r>
              <a:rPr lang="zh-TW" altLang="en-US" dirty="0"/>
              <a:t>第四十四篇、神的管教</a:t>
            </a:r>
          </a:p>
          <a:p>
            <a:r>
              <a:rPr lang="zh-TW" altLang="en-US" dirty="0"/>
              <a:t>		</a:t>
            </a:r>
            <a:r>
              <a:rPr lang="en-US" altLang="zh-TW" dirty="0"/>
              <a:t> </a:t>
            </a:r>
            <a:r>
              <a:rPr lang="zh-TW" altLang="en-US" dirty="0"/>
              <a:t>第四十五篇、抵挡魔鬼</a:t>
            </a:r>
          </a:p>
          <a:p>
            <a:r>
              <a:rPr lang="zh-TW" altLang="en-US" dirty="0"/>
              <a:t>		</a:t>
            </a:r>
            <a:r>
              <a:rPr lang="en-US" altLang="zh-TW" dirty="0"/>
              <a:t> </a:t>
            </a:r>
            <a:r>
              <a:rPr lang="zh-TW" altLang="en-US" dirty="0"/>
              <a:t>第四十六篇、蒙头的问题</a:t>
            </a:r>
          </a:p>
          <a:p>
            <a:r>
              <a:rPr lang="zh-TW" altLang="en-US" dirty="0"/>
              <a:t>		</a:t>
            </a:r>
            <a:r>
              <a:rPr lang="en-US" altLang="zh-TW" dirty="0"/>
              <a:t> </a:t>
            </a:r>
            <a:r>
              <a:rPr lang="zh-TW" altLang="en-US" dirty="0"/>
              <a:t>第四十七篇、教会的道路</a:t>
            </a:r>
          </a:p>
          <a:p>
            <a:r>
              <a:rPr lang="zh-TW" altLang="en-US" dirty="0"/>
              <a:t>		</a:t>
            </a:r>
            <a:r>
              <a:rPr lang="en-US" altLang="zh-TW" dirty="0"/>
              <a:t> </a:t>
            </a:r>
            <a:r>
              <a:rPr lang="zh-TW" altLang="en-US" dirty="0"/>
              <a:t>第四十八篇、合一</a:t>
            </a:r>
          </a:p>
          <a:p>
            <a:r>
              <a:rPr lang="zh-TW" altLang="en-US" dirty="0"/>
              <a:t>		</a:t>
            </a:r>
            <a:r>
              <a:rPr lang="en-US" altLang="zh-TW" dirty="0"/>
              <a:t> </a:t>
            </a:r>
            <a:r>
              <a:rPr lang="zh-TW" altLang="en-US" dirty="0"/>
              <a:t>第四十九篇、爱弟兄</a:t>
            </a:r>
          </a:p>
          <a:p>
            <a:r>
              <a:rPr lang="zh-TW" altLang="en-US" dirty="0"/>
              <a:t>		</a:t>
            </a:r>
            <a:r>
              <a:rPr lang="en-US" altLang="zh-TW" dirty="0"/>
              <a:t> </a:t>
            </a:r>
            <a:r>
              <a:rPr lang="zh-TW" altLang="en-US" dirty="0"/>
              <a:t>第五十篇、祭司的职份</a:t>
            </a:r>
          </a:p>
          <a:p>
            <a:r>
              <a:rPr lang="zh-TW" altLang="en-US" dirty="0"/>
              <a:t>		</a:t>
            </a:r>
            <a:r>
              <a:rPr lang="en-US" altLang="zh-TW" dirty="0"/>
              <a:t> </a:t>
            </a:r>
            <a:r>
              <a:rPr lang="zh-TW" altLang="en-US" dirty="0"/>
              <a:t>第五十一篇、基督的身体</a:t>
            </a:r>
          </a:p>
          <a:p>
            <a:r>
              <a:rPr lang="zh-TW" altLang="en-US" dirty="0"/>
              <a:t>		</a:t>
            </a:r>
            <a:r>
              <a:rPr lang="en-US" altLang="zh-TW" dirty="0"/>
              <a:t> </a:t>
            </a:r>
            <a:r>
              <a:rPr lang="zh-TW" altLang="en-US" dirty="0"/>
              <a:t>第五十二篇、</a:t>
            </a:r>
            <a:r>
              <a:rPr lang="zh-TW" altLang="en-US" dirty="0" smtClean="0"/>
              <a:t>教会的权柄</a:t>
            </a:r>
            <a:endParaRPr lang="zh-TW" altLang="en-US" dirty="0"/>
          </a:p>
        </p:txBody>
      </p:sp>
    </p:spTree>
    <p:extLst>
      <p:ext uri="{BB962C8B-B14F-4D97-AF65-F5344CB8AC3E}">
        <p14:creationId xmlns:p14="http://schemas.microsoft.com/office/powerpoint/2010/main" val="941014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基本的祷告条件</a:t>
            </a:r>
            <a:endParaRPr lang="en-US" dirty="0"/>
          </a:p>
        </p:txBody>
      </p:sp>
      <p:sp>
        <p:nvSpPr>
          <p:cNvPr id="3" name="Content Placeholder 2"/>
          <p:cNvSpPr>
            <a:spLocks noGrp="1"/>
          </p:cNvSpPr>
          <p:nvPr>
            <p:ph idx="1"/>
          </p:nvPr>
        </p:nvSpPr>
        <p:spPr/>
        <p:txBody>
          <a:bodyPr>
            <a:normAutofit lnSpcReduction="10000"/>
          </a:bodyPr>
          <a:lstStyle/>
          <a:p>
            <a:r>
              <a:rPr lang="zh-TW" altLang="en-US" dirty="0"/>
              <a:t>所有祷告的人，在神面前，都应当真实</a:t>
            </a:r>
            <a:r>
              <a:rPr lang="zh-TW" altLang="en-US" dirty="0" smtClean="0"/>
              <a:t>的“求”。</a:t>
            </a:r>
            <a:r>
              <a:rPr lang="zh-TW" altLang="en-US" dirty="0"/>
              <a:t>我们可以读两处圣经：</a:t>
            </a:r>
          </a:p>
          <a:p>
            <a:pPr marL="0" indent="0">
              <a:buNone/>
            </a:pPr>
            <a:r>
              <a:rPr lang="zh-TW" altLang="en-US" dirty="0"/>
              <a:t>“你们得不着，是因为你们不求。”（雅</a:t>
            </a:r>
            <a:r>
              <a:rPr lang="en-US" altLang="zh-TW" dirty="0"/>
              <a:t>4:2</a:t>
            </a:r>
            <a:r>
              <a:rPr lang="zh-TW" altLang="en-US" dirty="0"/>
              <a:t>）</a:t>
            </a:r>
          </a:p>
          <a:p>
            <a:pPr marL="0" indent="0">
              <a:buNone/>
            </a:pPr>
            <a:r>
              <a:rPr lang="zh-TW" altLang="en-US" dirty="0"/>
              <a:t>“你们祈求就给你们；寻找就寻见；叩门就给你们开门。因为凡祈求的就得着；寻找的就寻见；叩门的就给他们开门。”（路</a:t>
            </a:r>
            <a:r>
              <a:rPr lang="en-US" altLang="zh-TW" dirty="0"/>
              <a:t>10:9-10</a:t>
            </a:r>
            <a:r>
              <a:rPr lang="zh-TW" altLang="en-US" dirty="0" smtClean="0"/>
              <a:t>）</a:t>
            </a:r>
            <a:endParaRPr lang="en-US" altLang="zh-TW" dirty="0" smtClean="0"/>
          </a:p>
          <a:p>
            <a:r>
              <a:rPr lang="zh-CN" altLang="en-US" b="1" dirty="0" smtClean="0"/>
              <a:t>要</a:t>
            </a:r>
            <a:r>
              <a:rPr lang="zh-TW" altLang="en-US" b="1" dirty="0" smtClean="0"/>
              <a:t>求。</a:t>
            </a:r>
            <a:r>
              <a:rPr lang="en-US" altLang="zh-TW" b="1" dirty="0" smtClean="0"/>
              <a:t> </a:t>
            </a:r>
            <a:r>
              <a:rPr lang="zh-TW" altLang="en-US" b="1" dirty="0" smtClean="0"/>
              <a:t>意思就是要专一不要长</a:t>
            </a:r>
            <a:endParaRPr lang="en-US" altLang="zh-TW" b="1" dirty="0" smtClean="0"/>
          </a:p>
          <a:p>
            <a:r>
              <a:rPr lang="zh-CHT" altLang="en-US" b="1" dirty="0"/>
              <a:t>不可妄</a:t>
            </a:r>
            <a:r>
              <a:rPr lang="zh-CHT" altLang="en-US" b="1" dirty="0" smtClean="0"/>
              <a:t>求，</a:t>
            </a:r>
            <a:r>
              <a:rPr lang="zh-TW" altLang="en-US" dirty="0"/>
              <a:t>只能因着自己的需要，因为自己的缺乏向神求</a:t>
            </a:r>
            <a:r>
              <a:rPr lang="zh-TW" altLang="en-US" dirty="0" smtClean="0"/>
              <a:t>。</a:t>
            </a:r>
            <a:endParaRPr lang="en-US" altLang="zh-TW" dirty="0" smtClean="0"/>
          </a:p>
          <a:p>
            <a:r>
              <a:rPr lang="zh-TW" altLang="en-US" b="1" dirty="0"/>
              <a:t>要对付</a:t>
            </a:r>
            <a:r>
              <a:rPr lang="zh-TW" altLang="en-US" b="1" dirty="0" smtClean="0"/>
              <a:t>罪</a:t>
            </a:r>
            <a:r>
              <a:rPr lang="zh-TW" altLang="en-US" dirty="0"/>
              <a:t>，就是他与神之间有罪的拦阻</a:t>
            </a:r>
            <a:r>
              <a:rPr lang="zh-TW" altLang="en-US" dirty="0" smtClean="0"/>
              <a:t>。</a:t>
            </a:r>
            <a:endParaRPr lang="en-US" altLang="zh-TW" dirty="0" smtClean="0"/>
          </a:p>
          <a:p>
            <a:pPr marL="0" indent="0">
              <a:buNone/>
            </a:pPr>
            <a:r>
              <a:rPr lang="zh-TW" altLang="en-US" dirty="0"/>
              <a:t>诗篇六十六篇十八节：“我若心里注重罪孽，主必不听。</a:t>
            </a:r>
            <a:r>
              <a:rPr lang="zh-TW" altLang="en-US" dirty="0" smtClean="0"/>
              <a:t>”</a:t>
            </a:r>
            <a:endParaRPr lang="en-US" altLang="zh-TW" dirty="0" smtClean="0"/>
          </a:p>
          <a:p>
            <a:r>
              <a:rPr lang="en-US" b="1" dirty="0"/>
              <a:t>要</a:t>
            </a:r>
            <a:r>
              <a:rPr lang="en-US" b="1" dirty="0" smtClean="0"/>
              <a:t>信</a:t>
            </a:r>
            <a:r>
              <a:rPr lang="zh-CN" altLang="en-US" b="1" dirty="0" smtClean="0"/>
              <a:t>。</a:t>
            </a:r>
            <a:r>
              <a:rPr lang="zh-TW" altLang="en-US" dirty="0"/>
              <a:t>主耶稣回答说：“你们当信神。我实在告诉你们，无论何人对这座山说，你挪开此地投在海里。他若心里不疑惑，只信他所说的必成，就必给他成</a:t>
            </a:r>
            <a:r>
              <a:rPr lang="zh-TW" altLang="en-US" dirty="0" smtClean="0"/>
              <a:t>了。</a:t>
            </a:r>
            <a:endParaRPr lang="en-US" altLang="zh-TW" dirty="0" smtClean="0"/>
          </a:p>
          <a:p>
            <a:r>
              <a:rPr lang="zh-TW" altLang="en-US" b="1" dirty="0" smtClean="0"/>
              <a:t>真实</a:t>
            </a:r>
            <a:r>
              <a:rPr lang="zh-TW" altLang="en-US" b="1" dirty="0"/>
              <a:t>的信心都是“已成了</a:t>
            </a:r>
            <a:r>
              <a:rPr lang="zh-TW" altLang="en-US" b="1" dirty="0" smtClean="0"/>
              <a:t>”</a:t>
            </a:r>
            <a:r>
              <a:rPr lang="zh-TW" altLang="en-US" dirty="0"/>
              <a:t>神既说给我们；我们还能说什么？你里面一有把握说得着，你还求什么？只能赞美。在世界各地的弟兄姊妹，都有这个经历，就是祷告到一有信心，就不能再祷告下去。你只能说，主！我赞美你。可惜有的弟兄没有知识，神已经应许了，还在那里祷告，以致祷告到什么都没有了。这是一个最大的损失</a:t>
            </a:r>
            <a:r>
              <a:rPr lang="zh-TW" altLang="en-US" dirty="0" smtClean="0"/>
              <a:t>。</a:t>
            </a:r>
            <a:endParaRPr lang="zh-TW" altLang="en-US" dirty="0"/>
          </a:p>
          <a:p>
            <a:r>
              <a:rPr lang="zh-TW" altLang="en-US" dirty="0"/>
              <a:t>你守住那一个信心，赞美说，主！赞美你，你听了我的祷告。</a:t>
            </a:r>
            <a:endParaRPr lang="en-US" altLang="zh-TW" dirty="0" smtClean="0"/>
          </a:p>
          <a:p>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18</a:t>
            </a:fld>
            <a:endParaRPr lang="en-US" dirty="0"/>
          </a:p>
        </p:txBody>
      </p:sp>
    </p:spTree>
    <p:extLst>
      <p:ext uri="{BB962C8B-B14F-4D97-AF65-F5344CB8AC3E}">
        <p14:creationId xmlns:p14="http://schemas.microsoft.com/office/powerpoint/2010/main" val="4197962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再回上海</a:t>
            </a:r>
            <a:endParaRPr lang="en-US" dirty="0"/>
          </a:p>
        </p:txBody>
      </p:sp>
      <p:sp>
        <p:nvSpPr>
          <p:cNvPr id="3" name="Content Placeholder 2"/>
          <p:cNvSpPr>
            <a:spLocks noGrp="1"/>
          </p:cNvSpPr>
          <p:nvPr>
            <p:ph idx="1"/>
          </p:nvPr>
        </p:nvSpPr>
        <p:spPr/>
        <p:txBody>
          <a:bodyPr/>
          <a:lstStyle/>
          <a:p>
            <a:r>
              <a:rPr lang="zh-TW" altLang="en-US" dirty="0"/>
              <a:t>然而倪柝声强烈地感到他的负担是跟留在中国的弟兄们连在一起，虽然他知道有危险在等着他，仍决定再回上海，他不顾一些弟兄们力劝他不要回去的请求，他的心依然决定去上海。他一回到那里，就极其勤奋地工作，并且劝勉弟兄们“要赎回光阴（机会），因为现今的时代邪恶”（弗五</a:t>
            </a:r>
            <a:r>
              <a:rPr lang="en-US" altLang="zh-TW" dirty="0"/>
              <a:t>16</a:t>
            </a:r>
            <a:r>
              <a:rPr lang="zh-TW" altLang="en-US" dirty="0"/>
              <a:t>）。而且由于他感到主的工人们的行动会受到限制，工作将会完全被禁止，他就热切地为着未来的日子作出计划和预备，不幸的是那种日子比他所想的来得还更快。</a:t>
            </a:r>
          </a:p>
          <a:p>
            <a:r>
              <a:rPr lang="zh-TW" altLang="en-US" dirty="0" smtClean="0"/>
              <a:t>一九五一年</a:t>
            </a:r>
            <a:r>
              <a:rPr lang="zh-TW" altLang="en-US" dirty="0"/>
              <a:t>四月新成立的共产党政府召集了在中国的各个基督教团体的领袖们（倪柝声为其中之一）到北京开会。在这个会议上，政府说明了政府对于在共产党所宣布的“共同纲领”上所保证的宗教信仰自由的态度。政府官员表示宗教自由是会有的，但是这种权利只能为那些拥护中华人民共和国的人所享有，而不能为反动分子和反革命分子所享有。很快一个严峻的变化临到了中国的教会，在各界中控诉某些人的“控诉会”在全国范围内举行，基督教团体也不例外。在这样一种压力之下，倪柝声和他的同工们日夜工作，为圣徒们预备圣经资料和属灵信息，作为坚固他们信心的工具。	</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19</a:t>
            </a:fld>
            <a:endParaRPr lang="en-US" dirty="0"/>
          </a:p>
        </p:txBody>
      </p:sp>
    </p:spTree>
    <p:extLst>
      <p:ext uri="{BB962C8B-B14F-4D97-AF65-F5344CB8AC3E}">
        <p14:creationId xmlns:p14="http://schemas.microsoft.com/office/powerpoint/2010/main" val="1719503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zh-TW" altLang="en-US" dirty="0"/>
              <a:t>一九五二年四月，共产党的中国政府命令倪柝声去东北；四月十日他为公安部门拘捕，被囚在哈尔滨</a:t>
            </a:r>
            <a:r>
              <a:rPr lang="zh-TW" altLang="en-US" dirty="0" smtClean="0"/>
              <a:t>。</a:t>
            </a:r>
            <a:endParaRPr lang="en-US" altLang="zh-TW" dirty="0" smtClean="0"/>
          </a:p>
          <a:p>
            <a:r>
              <a:rPr lang="zh-TW" altLang="en-US" dirty="0"/>
              <a:t>在一九五六年十月十八日，上海市宗教事务司在南阳路聚会处内召开了一系列的会议，要全体会众参加。一连串的罪名加在倪柝声和他的同工们身上</a:t>
            </a:r>
            <a:r>
              <a:rPr lang="zh-TW" altLang="en-US" dirty="0" smtClean="0"/>
              <a:t>。</a:t>
            </a:r>
            <a:endParaRPr lang="en-US" altLang="zh-TW" dirty="0" smtClean="0"/>
          </a:p>
          <a:p>
            <a:r>
              <a:rPr lang="zh-TW" altLang="en-US" dirty="0"/>
              <a:t>是用大字写在一张从笔记本上撕下来的纸上，写的是：</a:t>
            </a:r>
          </a:p>
          <a:p>
            <a:pPr marL="0" indent="0">
              <a:buNone/>
            </a:pPr>
            <a:r>
              <a:rPr lang="zh-TW" altLang="en-US" dirty="0" smtClean="0"/>
              <a:t>耶稣</a:t>
            </a:r>
            <a:r>
              <a:rPr lang="zh-TW" altLang="en-US" dirty="0"/>
              <a:t>基督是神的儿子，为赎人的罪死在十字架上，第三天复活，这是宇宙中最伟大的事实。我信基督而死</a:t>
            </a:r>
            <a:r>
              <a:rPr lang="zh-TW" altLang="en-US" dirty="0" smtClean="0"/>
              <a:t>。下面</a:t>
            </a:r>
            <a:r>
              <a:rPr lang="zh-TW" altLang="en-US" dirty="0"/>
              <a:t>是他的签名：	</a:t>
            </a:r>
          </a:p>
          <a:p>
            <a:r>
              <a:rPr lang="zh-TW" altLang="en-US" dirty="0"/>
              <a:t>倪柝声和张品蕙一生相爱很深。张品蕙在倪柝声被捕以后，尤其在文革中，作为基督徒和「反动派」家属，被定为反革命分子，身心遭受严酷的迫害，期間无权得到医治，最后在</a:t>
            </a:r>
            <a:r>
              <a:rPr lang="en-US" altLang="zh-TW" dirty="0"/>
              <a:t>1971</a:t>
            </a:r>
            <a:r>
              <a:rPr lang="zh-TW" altLang="en-US" dirty="0"/>
              <a:t>年</a:t>
            </a:r>
            <a:r>
              <a:rPr lang="en-US" altLang="zh-TW" dirty="0"/>
              <a:t>11</a:t>
            </a:r>
            <a:r>
              <a:rPr lang="zh-TW" altLang="en-US" dirty="0"/>
              <a:t>月</a:t>
            </a:r>
            <a:r>
              <a:rPr lang="en-US" altLang="zh-TW" dirty="0"/>
              <a:t>7</a:t>
            </a:r>
            <a:r>
              <a:rPr lang="zh-TW" altLang="en-US" dirty="0"/>
              <a:t>日死在上海中山医院的走廊里。倪柝声始终未能实现出狱照顾生病的张品蕙的愿望，第二年也在狱中逝世。张品蕙死后十五年，上海市公安局为其平反。</a:t>
            </a:r>
          </a:p>
          <a:p>
            <a:r>
              <a:rPr lang="zh-TW" altLang="en-US" dirty="0"/>
              <a:t>倪柝声夫妇没有子女。</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20</a:t>
            </a:fld>
            <a:endParaRPr lang="en-US" dirty="0"/>
          </a:p>
        </p:txBody>
      </p:sp>
    </p:spTree>
    <p:extLst>
      <p:ext uri="{BB962C8B-B14F-4D97-AF65-F5344CB8AC3E}">
        <p14:creationId xmlns:p14="http://schemas.microsoft.com/office/powerpoint/2010/main" val="130162369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1585</TotalTime>
  <Words>3619</Words>
  <Application>Microsoft Macintosh PowerPoint</Application>
  <PresentationFormat>On-screen Show (4:3)</PresentationFormat>
  <Paragraphs>215</Paragraphs>
  <Slides>20</Slides>
  <Notes>15</Notes>
  <HiddenSlides>0</HiddenSlides>
  <MMClips>1</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Wisp</vt:lpstr>
      <vt:lpstr>6/5  马丁 路德          陈蓉 6/12 宋尚节           陈洲 6/19 倪柝声            陈洲 6/26 加尔文            陈蓉 7/3  No Class 7/10 本仁 约翰           陈蓉 7/17 约翰 卫斯理          陈蓉 7/24 盖恩夫人           陈蓉 7/31 王明道            陈洲 8/7  No Class 8/14 戴德生            陈洲 8/21 芬尼 克罗斯比          陈洲 8/28 穆迪 &amp; 爱德华兹         陈洲</vt:lpstr>
      <vt:lpstr>诗歌 －《让我爱而不受感戴》</vt:lpstr>
      <vt:lpstr>中國的奮興佈道家 - 倪柝聲弟兄（1903-1972）</vt:lpstr>
      <vt:lpstr>述说往日的事工</vt:lpstr>
      <vt:lpstr>付印前柝声手注</vt:lpstr>
      <vt:lpstr>歸主</vt:lpstr>
      <vt:lpstr>得救见证</vt:lpstr>
      <vt:lpstr>诗篇第七十三篇二十五节， “除你以外，在天上我有谁呢？除你以外，在地上我也没有所爱慕的。”</vt:lpstr>
      <vt:lpstr>只有羔羊柔和谦卑的灵，才会蒙主称许。</vt:lpstr>
      <vt:lpstr>一九二四年：“按立” - 争执的要点</vt:lpstr>
      <vt:lpstr>罪得释放</vt:lpstr>
      <vt:lpstr>肺结核，一九二九</vt:lpstr>
      <vt:lpstr>一九三四年十月十九日与张品蕙姊妹结婚</vt:lpstr>
      <vt:lpstr>《正常的基督徒生活》 </vt:lpstr>
      <vt:lpstr>《信徒造就》</vt:lpstr>
      <vt:lpstr>信徒造就</vt:lpstr>
      <vt:lpstr>PowerPoint Presentation</vt:lpstr>
      <vt:lpstr>基本的祷告条件</vt:lpstr>
      <vt:lpstr>再回上海</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独一真神</dc:title>
  <dc:creator>Eileen Chen</dc:creator>
  <cp:lastModifiedBy>Zhou Chen</cp:lastModifiedBy>
  <cp:revision>79</cp:revision>
  <dcterms:created xsi:type="dcterms:W3CDTF">2012-01-18T05:12:53Z</dcterms:created>
  <dcterms:modified xsi:type="dcterms:W3CDTF">2016-07-10T01:27:52Z</dcterms:modified>
</cp:coreProperties>
</file>