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我信故我思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第十二課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328782" y="4856627"/>
            <a:ext cx="7249319" cy="54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500">
                <a:solidFill>
                  <a:srgbClr val="FFFFFF"/>
                </a:solidFill>
              </a:defRPr>
            </a:lvl1pPr>
          </a:lstStyle>
          <a:p>
            <a:pPr/>
            <a:r>
              <a:t>我思故我在 - 笛卡爾，法國哲學家</a:t>
            </a:r>
          </a:p>
        </p:txBody>
      </p:sp>
      <p:sp>
        <p:nvSpPr>
          <p:cNvPr id="125" name="Shape 125"/>
          <p:cNvSpPr/>
          <p:nvPr/>
        </p:nvSpPr>
        <p:spPr>
          <a:xfrm>
            <a:off x="328782" y="5689894"/>
            <a:ext cx="7249319" cy="101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500">
                <a:solidFill>
                  <a:srgbClr val="FFFFFF"/>
                </a:solidFill>
              </a:defRPr>
            </a:pPr>
            <a:r>
              <a:t>惟喜愛耶和華的律法， 晝夜思想， 這人便為有福！</a:t>
            </a:r>
          </a:p>
          <a:p>
            <a:pPr>
              <a:defRPr b="1" sz="2500">
                <a:solidFill>
                  <a:srgbClr val="FFFFFF"/>
                </a:solidFill>
              </a:defRPr>
            </a:pPr>
            <a:r>
              <a:t>詩篇 1:2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基督徒屬靈生命的階段</a:t>
            </a:r>
          </a:p>
        </p:txBody>
      </p:sp>
      <p:graphicFrame>
        <p:nvGraphicFramePr>
          <p:cNvPr id="128" name="Table 128"/>
          <p:cNvGraphicFramePr/>
          <p:nvPr/>
        </p:nvGraphicFramePr>
        <p:xfrm>
          <a:off x="181858" y="1774558"/>
          <a:ext cx="8792984" cy="489086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{C7B018BB-80A7-4F77-B60F-C8B233D01FF8}</a:tableStyleId>
              </a:tblPr>
              <a:tblGrid>
                <a:gridCol w="1539972"/>
                <a:gridCol w="2850169"/>
                <a:gridCol w="2195070"/>
                <a:gridCol w="2195070"/>
              </a:tblGrid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階段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特性/優點/缺點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如何進步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危險性</a:t>
                      </a:r>
                    </a:p>
                  </a:txBody>
                  <a:tcPr marL="0" marR="0" marT="0" marB="0" anchor="ctr" anchorCtr="0" horzOverflow="overflow"/>
                </a:tc>
              </a:tr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幼兒期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優點 - 單純丶好奇丶順服
缺點 - 無知丶任性丶軟弱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喝靈奶丶吃靈糧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容易受傷</a:t>
                      </a:r>
                    </a:p>
                  </a:txBody>
                  <a:tcPr marL="0" marR="0" marT="0" marB="0" anchor="t" anchorCtr="0" horzOverflow="overflow"/>
                </a:tc>
              </a:tr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青少年期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優點 - 快速成長丶充滿活力
缺點 - 反叛心理丶無法控制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屬靈的導師
屬靈的朋友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容易走偏</a:t>
                      </a:r>
                    </a:p>
                  </a:txBody>
                  <a:tcPr marL="0" marR="0" marT="0" marB="0" anchor="t" anchorCtr="0" horzOverflow="overflow"/>
                </a:tc>
              </a:tr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青年期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優點 - 獨立自主丶充滿活力
缺點 - 自以為是丶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屬靈的夥伴
屬靈的書籍
屬靈的課程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容易衝宊</a:t>
                      </a:r>
                    </a:p>
                  </a:txBody>
                  <a:tcPr marL="0" marR="0" marT="0" marB="0" anchor="t" anchorCtr="0" horzOverflow="overflow"/>
                </a:tc>
              </a:tr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中年期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優點 - 成熟穩定
缺點 - 停留原地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服侍丶付出丶関懷
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中年危機</a:t>
                      </a:r>
                    </a:p>
                  </a:txBody>
                  <a:tcPr marL="0" marR="0" marT="0" marB="0" anchor="t" anchorCtr="0" horzOverflow="overflow"/>
                </a:tc>
              </a:tr>
              <a:tr h="813027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500">
                          <a:solidFill>
                            <a:srgbClr val="FFFFFF"/>
                          </a:solidFill>
                        </a:rPr>
                        <a:t>老年期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優點 - 屬靈経歷丶人生閱歴
缺點 - 老成不變丶以老賣老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心意更新
不斷學習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t>晚節不保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從懷疑到相信 - 真信 - 堅信</a:t>
            </a:r>
          </a:p>
        </p:txBody>
      </p:sp>
      <p:sp>
        <p:nvSpPr>
          <p:cNvPr id="131" name="Shape 131"/>
          <p:cNvSpPr/>
          <p:nvPr/>
        </p:nvSpPr>
        <p:spPr>
          <a:xfrm>
            <a:off x="537507" y="1539946"/>
            <a:ext cx="3258810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不信上帝的懷疑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信心軟弱的懷疑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生活失敗的懷疑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逐漸冷漠的懷疑</a:t>
            </a:r>
          </a:p>
        </p:txBody>
      </p:sp>
      <p:sp>
        <p:nvSpPr>
          <p:cNvPr id="132" name="Shape 132"/>
          <p:cNvSpPr/>
          <p:nvPr/>
        </p:nvSpPr>
        <p:spPr>
          <a:xfrm>
            <a:off x="328057" y="4059391"/>
            <a:ext cx="8759191" cy="114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900">
                <a:solidFill>
                  <a:srgbClr val="FFFFFF"/>
                </a:solidFill>
              </a:defRPr>
            </a:pPr>
            <a:r>
              <a:t>我是你的僕人，求你賜我悟性， 使我得知你的法度。</a:t>
            </a:r>
          </a:p>
          <a:p>
            <a:pPr>
              <a:defRPr b="1" sz="2900">
                <a:solidFill>
                  <a:srgbClr val="FFFFFF"/>
                </a:solidFill>
              </a:defRPr>
            </a:pPr>
            <a:r>
              <a:t>詩篇 119:125 </a:t>
            </a:r>
          </a:p>
        </p:txBody>
      </p:sp>
      <p:sp>
        <p:nvSpPr>
          <p:cNvPr id="133" name="Shape 133"/>
          <p:cNvSpPr/>
          <p:nvPr/>
        </p:nvSpPr>
        <p:spPr>
          <a:xfrm>
            <a:off x="305060" y="5383633"/>
            <a:ext cx="7819391" cy="1158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3000">
                <a:solidFill>
                  <a:srgbClr val="FFFFFF"/>
                </a:solidFill>
              </a:defRPr>
            </a:pPr>
            <a:r>
              <a:t>你要盡心、盡性、盡意、盡力愛主－你的神。</a:t>
            </a:r>
          </a:p>
          <a:p>
            <a:pPr>
              <a:defRPr b="1" sz="3000">
                <a:solidFill>
                  <a:srgbClr val="FFFFFF"/>
                </a:solidFill>
              </a:defRPr>
            </a:pPr>
            <a:r>
              <a:t>馬可福音 12:30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3" grpId="3"/>
      <p:bldP build="p" bldLvl="1" animBg="1" rev="0" advAuto="0" spid="131" grpId="1"/>
      <p:bldP build="whole" bldLvl="1" animBg="1" rev="0" advAuto="0" spid="13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xfrm>
            <a:off x="4596210" y="1783305"/>
            <a:ext cx="3224891" cy="724092"/>
          </a:xfrm>
          <a:prstGeom prst="rect">
            <a:avLst/>
          </a:prstGeom>
        </p:spPr>
        <p:txBody>
          <a:bodyPr/>
          <a:lstStyle>
            <a:lvl1pPr indent="49926" algn="ctr" defTabSz="832104">
              <a:defRPr sz="4186">
                <a:effectLst>
                  <a:outerShdw sx="100000" sy="100000" kx="0" ky="0" algn="b" rotWithShape="0" blurRad="34671" dist="23205" dir="540000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pPr/>
            <a:r>
              <a:t>Earn this</a:t>
            </a:r>
          </a:p>
        </p:txBody>
      </p:sp>
      <p:pic>
        <p:nvPicPr>
          <p:cNvPr id="136" name="50C4113A-E91F-43D0-AA93-EDFFF5A2C6A3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951" y="1580431"/>
            <a:ext cx="3290887" cy="4844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4AF3B1B1-2E7F-488A-BDD2-BB352D71E369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57437" y="3736885"/>
            <a:ext cx="5502435" cy="297042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4596210" y="2617918"/>
            <a:ext cx="3224890" cy="724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indent="42793" algn="ctr" defTabSz="713231">
              <a:defRPr sz="3587">
                <a:solidFill>
                  <a:srgbClr val="E7E9CA"/>
                </a:solidFill>
                <a:effectLst>
                  <a:outerShdw sx="100000" sy="100000" kx="0" ky="0" algn="b" rotWithShape="0" blurRad="29717" dist="19890" dir="540000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pPr/>
            <a:r>
              <a:t>不要辜負</a:t>
            </a:r>
          </a:p>
        </p:txBody>
      </p:sp>
      <p:sp>
        <p:nvSpPr>
          <p:cNvPr id="139" name="Shape 139"/>
          <p:cNvSpPr/>
          <p:nvPr/>
        </p:nvSpPr>
        <p:spPr>
          <a:xfrm>
            <a:off x="867046" y="305739"/>
            <a:ext cx="7409910" cy="972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indent="44439" algn="ctr" defTabSz="740663">
              <a:defRPr sz="3725">
                <a:solidFill>
                  <a:srgbClr val="E7E9CA"/>
                </a:solidFill>
                <a:effectLst>
                  <a:outerShdw sx="100000" sy="100000" kx="0" ky="0" algn="b" rotWithShape="0" blurRad="30861" dist="20655" dir="540000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pPr/>
            <a:r>
              <a:t>Saving Private Ryan 拯救大兵雷恩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2"/>
      <p:bldP build="whole" bldLvl="1" animBg="1" rev="0" advAuto="0" spid="136" grpId="1"/>
      <p:bldP build="whole" bldLvl="1" animBg="1" rev="0" advAuto="0" spid="137" grpId="4"/>
      <p:bldP build="whole" bldLvl="1" animBg="1" rev="0" advAuto="0" spid="138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一生為主而活</a:t>
            </a:r>
          </a:p>
        </p:txBody>
      </p:sp>
      <p:sp>
        <p:nvSpPr>
          <p:cNvPr id="142" name="Shape 142"/>
          <p:cNvSpPr/>
          <p:nvPr/>
        </p:nvSpPr>
        <p:spPr>
          <a:xfrm>
            <a:off x="678444" y="3772729"/>
            <a:ext cx="8058188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FFFFFF"/>
                </a:solidFill>
              </a:defRPr>
            </a:pPr>
            <a:r>
              <a:t>既然蒙召，行事為人就當與蒙召的恩相稱。</a:t>
            </a:r>
          </a:p>
          <a:p>
            <a:pPr>
              <a:defRPr b="1" sz="2800">
                <a:solidFill>
                  <a:srgbClr val="FFFFFF"/>
                </a:solidFill>
              </a:defRPr>
            </a:pPr>
            <a:r>
              <a:t>以弗所書 4:1b</a:t>
            </a:r>
          </a:p>
        </p:txBody>
      </p:sp>
      <p:sp>
        <p:nvSpPr>
          <p:cNvPr id="143" name="Shape 143"/>
          <p:cNvSpPr/>
          <p:nvPr/>
        </p:nvSpPr>
        <p:spPr>
          <a:xfrm>
            <a:off x="678444" y="1796399"/>
            <a:ext cx="8058188" cy="161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FFFFFF"/>
                </a:solidFill>
              </a:defRPr>
            </a:pPr>
            <a:r>
              <a:t>因為人子來，並不是要受人的服事，乃是要服事人，並且要捨命作多人的贖價。</a:t>
            </a:r>
          </a:p>
          <a:p>
            <a:pPr>
              <a:defRPr b="1" sz="2800">
                <a:solidFill>
                  <a:srgbClr val="FFFFFF"/>
                </a:solidFill>
              </a:defRPr>
            </a:pPr>
            <a:r>
              <a:t>馬可福音 10:45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2" grpId="2"/>
      <p:bldP build="whole" bldLvl="1" animBg="1" rev="0" advAuto="0" spid="143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