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70" r:id="rId3"/>
    <p:sldId id="271" r:id="rId4"/>
    <p:sldId id="256" r:id="rId5"/>
    <p:sldId id="258" r:id="rId6"/>
    <p:sldId id="259" r:id="rId7"/>
    <p:sldId id="265" r:id="rId8"/>
    <p:sldId id="260" r:id="rId9"/>
    <p:sldId id="261" r:id="rId10"/>
    <p:sldId id="263" r:id="rId11"/>
    <p:sldId id="266" r:id="rId12"/>
    <p:sldId id="267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altLang="zh-TW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E4518C8-0CDC-144D-9DA0-41FE156E977D}" type="datetimeFigureOut">
              <a:rPr lang="en-US" smtClean="0"/>
              <a:t>3/10/16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2015" y="1473638"/>
            <a:ext cx="82376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2800" dirty="0"/>
              <a:t>人生成功，生活、家庭完美，無需信仰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z="2800" dirty="0"/>
              <a:t>不覺得自己有罪，所以不需要被拯救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 smtClean="0"/>
              <a:t>不信有神</a:t>
            </a:r>
            <a:endParaRPr lang="en-US" sz="28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/>
              <a:t>不相信有永生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 smtClean="0"/>
              <a:t>不接受</a:t>
            </a:r>
            <a:r>
              <a:rPr lang="zh-TW" altLang="en-US" sz="2800" dirty="0"/>
              <a:t>基督教是唯一的拯救</a:t>
            </a:r>
            <a:r>
              <a:rPr lang="en-US" sz="2800" dirty="0"/>
              <a:t>/</a:t>
            </a:r>
            <a:r>
              <a:rPr lang="zh-TW" altLang="en-US" sz="2800" dirty="0"/>
              <a:t>途徑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 smtClean="0"/>
              <a:t>不相信耶穌</a:t>
            </a:r>
            <a:r>
              <a:rPr lang="zh-TW" altLang="en-US" sz="2800" dirty="0"/>
              <a:t>是</a:t>
            </a:r>
            <a:r>
              <a:rPr lang="zh-TW" altLang="en-US" sz="2800" dirty="0" smtClean="0"/>
              <a:t>神的兒子</a:t>
            </a:r>
            <a:endParaRPr lang="en-US" altLang="zh-TW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26404" y="334642"/>
            <a:ext cx="1585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信仰問題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2015" y="4385652"/>
            <a:ext cx="73023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有</a:t>
            </a:r>
            <a:r>
              <a:rPr lang="zh-TW" altLang="en-US" sz="2800" dirty="0"/>
              <a:t>神，但對神的</a:t>
            </a:r>
            <a:r>
              <a:rPr lang="zh-TW" altLang="en-US" sz="2800" dirty="0" smtClean="0"/>
              <a:t>恩典不體會</a:t>
            </a:r>
            <a:endParaRPr lang="en-US" altLang="zh-TW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如何知道唯一真神就是基督教裡講到耶和</a:t>
            </a:r>
            <a:r>
              <a:rPr lang="zh-TW" altLang="en-US" sz="2800" dirty="0"/>
              <a:t>華</a:t>
            </a:r>
            <a:r>
              <a:rPr lang="zh-TW" altLang="en-US" sz="2800" dirty="0" smtClean="0"/>
              <a:t>？</a:t>
            </a:r>
            <a:endParaRPr lang="en-US" altLang="zh-TW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如怎麼能證明神就</a:t>
            </a:r>
            <a:r>
              <a:rPr lang="zh-TW" altLang="en-US" sz="2800" dirty="0"/>
              <a:t>是創造主，而不是其他宗教中的神，我如何相信聖經說的就是最高權威？不能用自己的話證明自己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7405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4787" y="1507961"/>
            <a:ext cx="8117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400" dirty="0" smtClean="0"/>
              <a:t>惡人是否會</a:t>
            </a:r>
            <a:r>
              <a:rPr lang="zh-TW" altLang="en-US" sz="2400" dirty="0"/>
              <a:t>得到懲罰？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 smtClean="0"/>
              <a:t>天國</a:t>
            </a:r>
            <a:r>
              <a:rPr lang="zh-TW" altLang="en-US" sz="2400" dirty="0"/>
              <a:t>真的存在？審判是怎的？我們在天國是怎麼樣？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 smtClean="0"/>
              <a:t>成</a:t>
            </a:r>
            <a:r>
              <a:rPr lang="zh-TW" altLang="en-US" sz="2400" dirty="0"/>
              <a:t>為基督徒是為了上天堂嗎？天堂在哪裡？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基督徒是否受完洗就可以上天堂？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對於沒有機會認識上帝的人，是否根據其行為判斷</a:t>
            </a:r>
            <a:r>
              <a:rPr lang="zh-TW" altLang="en-US" sz="2400" dirty="0" smtClean="0"/>
              <a:t>？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26404" y="334642"/>
            <a:ext cx="1585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信仰問題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2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4787" y="3808334"/>
            <a:ext cx="80231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400" dirty="0" smtClean="0"/>
              <a:t>成</a:t>
            </a:r>
            <a:r>
              <a:rPr lang="zh-TW" altLang="en-US" sz="2400" dirty="0"/>
              <a:t>為基督徒後，更忙了，什麼是神的祝福？收益是什麼？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到底什麼是道？是真理嗎？它在聖經是怎樣表述？在現實生活中怎樣指示我們的生活、工作、家庭？</a:t>
            </a:r>
            <a:endParaRPr lang="en-US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聖經博大精深，我們讀起來如盲人摸象，需要人給我們一双慧眼，把聖經看明</a:t>
            </a:r>
            <a:endParaRPr lang="en-US" altLang="zh-TW" sz="24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400" dirty="0"/>
              <a:t>白，怎樣給我們打開眼目？</a:t>
            </a: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zh-TW" altLang="en-US" sz="2400" dirty="0"/>
              <a:t>是否需要清教徒式的信仰？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97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2081" y="1447896"/>
            <a:ext cx="8117512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zh-TW" altLang="en-US" sz="2800" dirty="0" smtClean="0"/>
              <a:t>聖經歷史</a:t>
            </a:r>
            <a:r>
              <a:rPr lang="zh-TW" altLang="en-US" sz="2800" dirty="0"/>
              <a:t>只有五千年，歷史記載人類有</a:t>
            </a:r>
            <a:r>
              <a:rPr lang="en-US" sz="2800" dirty="0"/>
              <a:t>100</a:t>
            </a:r>
            <a:r>
              <a:rPr lang="zh-TW" altLang="en-US" sz="2800" dirty="0"/>
              <a:t>萬年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科學不能證</a:t>
            </a:r>
            <a:r>
              <a:rPr lang="zh-TW" altLang="en-US" sz="2800" dirty="0"/>
              <a:t>明神的存在，怎樣應付？到底有沒有神？</a:t>
            </a:r>
            <a:endParaRPr lang="en-US" sz="28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800" dirty="0" smtClean="0"/>
              <a:t>地球的</a:t>
            </a:r>
            <a:r>
              <a:rPr lang="zh-TW" altLang="en-US" sz="2800" dirty="0"/>
              <a:t>史前歷史與聖經記載的時間衝突如何理解？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zh-TW" altLang="en-US" sz="2800" dirty="0" smtClean="0"/>
              <a:t>信仰與科學</a:t>
            </a:r>
            <a:r>
              <a:rPr lang="zh-TW" altLang="en-US" sz="2800" dirty="0"/>
              <a:t>的關係</a:t>
            </a:r>
            <a:endParaRPr lang="en-US" sz="2800" dirty="0"/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800" dirty="0" smtClean="0"/>
              <a:t>如何解釋</a:t>
            </a:r>
            <a:r>
              <a:rPr lang="zh-TW" altLang="en-US" sz="2800" dirty="0"/>
              <a:t>生物考古中發現的遠古生物、原始人（如北京人）與現代生物與人的關係？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26404" y="334642"/>
            <a:ext cx="1585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信仰問題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3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26404" y="4966602"/>
            <a:ext cx="77399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800" dirty="0"/>
              <a:t>神是愛，但為什麼有苦難</a:t>
            </a:r>
            <a:r>
              <a:rPr lang="en-US" sz="2800" dirty="0"/>
              <a:t>?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TW" altLang="en-US" sz="2800" dirty="0"/>
              <a:t>如何解釋基督教歷史中的黑暗，上帝在其中的作為是什麼？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2980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FFFF"/>
                </a:solidFill>
                <a:effectLst/>
                <a:latin typeface="儷黑 Pro"/>
                <a:ea typeface="儷黑 Pro"/>
                <a:cs typeface="儷黑 Pro"/>
              </a:rPr>
              <a:t>上帝為什麼容許有苦難？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儷黑 Pro"/>
                <a:ea typeface="儷黑 Pro"/>
                <a:cs typeface="儷黑 Pro"/>
              </a:rPr>
              <a:t>第二課</a:t>
            </a:r>
            <a:endParaRPr lang="en-US" dirty="0">
              <a:latin typeface="儷黑 Pro"/>
              <a:ea typeface="儷黑 Pro"/>
              <a:cs typeface="儷黑 Pro"/>
            </a:endParaRPr>
          </a:p>
          <a:p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7553" y="4387334"/>
            <a:ext cx="553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「人生本是痛苦的。」德國悲觀主義哲學家叔本華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081" y="5199520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HT" altLang="en-US" dirty="0" smtClean="0">
                <a:latin typeface="儷黑 Pro"/>
                <a:ea typeface="儷黑 Pro"/>
                <a:cs typeface="儷黑 Pro"/>
              </a:rPr>
              <a:t>「在我裡面</a:t>
            </a:r>
            <a:r>
              <a:rPr lang="zh-CHT" altLang="en-US" dirty="0">
                <a:latin typeface="儷黑 Pro"/>
                <a:ea typeface="儷黑 Pro"/>
                <a:cs typeface="儷黑 Pro"/>
              </a:rPr>
              <a:t>有平安。在世上你們有</a:t>
            </a:r>
            <a:r>
              <a:rPr lang="zh-CHT" altLang="en-US" dirty="0" smtClean="0">
                <a:latin typeface="儷黑 Pro"/>
                <a:ea typeface="儷黑 Pro"/>
                <a:cs typeface="儷黑 Pro"/>
              </a:rPr>
              <a:t>苦難」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耶穌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46825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什麼是苦難？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3915" y="1792063"/>
            <a:ext cx="76569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/>
              <a:t>苦難</a:t>
            </a:r>
            <a:r>
              <a:rPr lang="en-US" altLang="zh-TW" sz="2400" dirty="0" smtClean="0"/>
              <a:t> </a:t>
            </a:r>
            <a:r>
              <a:rPr lang="en-US" sz="2400" dirty="0" smtClean="0"/>
              <a:t>Suffer</a:t>
            </a:r>
            <a:r>
              <a:rPr lang="zh-TW" altLang="en-US" sz="2400" dirty="0" smtClean="0"/>
              <a:t>：</a:t>
            </a:r>
            <a:r>
              <a:rPr lang="en-US" sz="2400" dirty="0" err="1" smtClean="0"/>
              <a:t>Suf</a:t>
            </a:r>
            <a:r>
              <a:rPr lang="en-US" sz="2400" dirty="0" smtClean="0"/>
              <a:t> </a:t>
            </a:r>
            <a:r>
              <a:rPr lang="en-US" sz="2400" dirty="0"/>
              <a:t>(Sub</a:t>
            </a:r>
            <a:r>
              <a:rPr lang="zh-TW" altLang="en-US" sz="2400" dirty="0"/>
              <a:t>；</a:t>
            </a:r>
            <a:r>
              <a:rPr lang="en-US" sz="2400" dirty="0"/>
              <a:t>"under") + </a:t>
            </a:r>
            <a:r>
              <a:rPr lang="en-US" sz="2400" dirty="0" err="1"/>
              <a:t>ferre</a:t>
            </a:r>
            <a:r>
              <a:rPr lang="en-US" sz="2400" dirty="0"/>
              <a:t> (bear)</a:t>
            </a:r>
            <a:r>
              <a:rPr lang="zh-TW" altLang="en-US" sz="2400" dirty="0"/>
              <a:t>；既在重壓下忍受。</a:t>
            </a:r>
            <a:endParaRPr lang="en-US" sz="2400" dirty="0"/>
          </a:p>
          <a:p>
            <a:r>
              <a:rPr lang="en-US" sz="2400" dirty="0"/>
              <a:t>     </a:t>
            </a:r>
            <a:endParaRPr lang="en-US" sz="2400" dirty="0" smtClean="0"/>
          </a:p>
          <a:p>
            <a:r>
              <a:rPr lang="zh-TW" altLang="en-US" sz="2400" dirty="0" smtClean="0"/>
              <a:t>苦難的</a:t>
            </a:r>
            <a:r>
              <a:rPr lang="zh-TW" altLang="en-US" sz="2400" dirty="0"/>
              <a:t>基本涵義是「痛苦」或「疼痛」，或指身體病痛，也指情緒、</a:t>
            </a:r>
            <a:r>
              <a:rPr lang="zh-TW" altLang="en-US" sz="2400" dirty="0" smtClean="0"/>
              <a:t>心靈</a:t>
            </a:r>
            <a:r>
              <a:rPr lang="zh-TW" altLang="en-US" sz="2400" dirty="0"/>
              <a:t>的苦楚。含有：生產的劇痛、劬勞、悲痛、憂慮、驚懼、災害、患難</a:t>
            </a:r>
            <a:r>
              <a:rPr lang="zh-TW" altLang="en-US" sz="2400" dirty="0" smtClean="0"/>
              <a:t>、擾亂</a:t>
            </a:r>
            <a:r>
              <a:rPr lang="zh-TW" altLang="en-US" sz="2400" dirty="0"/>
              <a:t>、衝突、掙扎等。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832515" y="4495102"/>
            <a:ext cx="29418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TW" altLang="en-US" sz="2400" dirty="0" smtClean="0"/>
              <a:t>性質：身、心、靈</a:t>
            </a:r>
            <a:endParaRPr lang="en-US" altLang="zh-TW" sz="2400" dirty="0" smtClean="0"/>
          </a:p>
          <a:p>
            <a:pPr marL="285750" indent="-285750">
              <a:buFont typeface="Arial"/>
              <a:buChar char="•"/>
            </a:pPr>
            <a:r>
              <a:rPr lang="zh-TW" altLang="en-US" sz="2400" dirty="0" smtClean="0"/>
              <a:t>感受：主觀、客觀</a:t>
            </a:r>
            <a:endParaRPr lang="en-US" altLang="zh-TW" sz="2400" dirty="0" smtClean="0"/>
          </a:p>
          <a:p>
            <a:pPr marL="285750" indent="-285750">
              <a:buFont typeface="Arial"/>
              <a:buChar char="•"/>
            </a:pPr>
            <a:r>
              <a:rPr lang="zh-TW" altLang="en-US" sz="2400" dirty="0" smtClean="0"/>
              <a:t>來原：天災、人禍</a:t>
            </a:r>
            <a:endParaRPr lang="en-US" altLang="zh-TW" sz="2400" dirty="0" smtClean="0"/>
          </a:p>
          <a:p>
            <a:pPr marL="285750" indent="-285750">
              <a:buFont typeface="Arial"/>
              <a:buChar char="•"/>
            </a:pPr>
            <a:r>
              <a:rPr lang="zh-TW" altLang="en-US" sz="2400" dirty="0" smtClean="0"/>
              <a:t>來源：無辜、自取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516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如何面對苦難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</a:t>
            </a:r>
            <a:r>
              <a:rPr lang="zh-TW" altLang="en-US" dirty="0" smtClean="0"/>
              <a:t>世人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199" y="1470426"/>
            <a:ext cx="814085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體味辛苦所留下來的東西！ 苦難地過去就是甘美的到來。 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歌德</a:t>
            </a:r>
            <a:endParaRPr lang="en-US" sz="20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16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創造就需苦難，苦難是上帝的禮物。 卓越的人一大優點是：在不利與艱難的遭遇裡百折不撓。 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貝多芬</a:t>
            </a:r>
            <a:endParaRPr lang="en-US" sz="20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14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偉大的事業是根源於堅韌不斷的工作，以全副的精神去從事，不避艱苦。 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羅素</a:t>
            </a:r>
            <a:endParaRPr lang="en-US" altLang="zh-CHT" sz="20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14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極度的</a:t>
            </a:r>
            <a:r>
              <a:rPr lang="zh-CHT" altLang="en-US" sz="2000" dirty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痛苦才是精神的最後解放者，惟有此種痛苦，才強迫我們大徹大悟。 </a:t>
            </a:r>
            <a:r>
              <a:rPr lang="en-US" altLang="zh-CHT" sz="20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尼</a:t>
            </a:r>
            <a:r>
              <a:rPr lang="zh-CHT" altLang="en-US" sz="2000" dirty="0" smtClean="0">
                <a:solidFill>
                  <a:srgbClr val="FFFFFF"/>
                </a:solidFill>
                <a:latin typeface="儷黑 Pro"/>
                <a:ea typeface="儷黑 Pro"/>
                <a:cs typeface="儷黑 Pro"/>
              </a:rPr>
              <a:t>采</a:t>
            </a:r>
            <a:endParaRPr lang="en-US" altLang="zh-CHT" sz="20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1400" dirty="0" smtClean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>
                <a:latin typeface="儷黑 Pro"/>
                <a:ea typeface="儷黑 Pro"/>
                <a:cs typeface="儷黑 Pro"/>
              </a:rPr>
              <a:t>患難可以試驗一個人的品格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非常的境遇方可以顯出非常的氣節。 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莎士比亞</a:t>
            </a:r>
            <a:endParaRPr lang="zh-CHT" altLang="en-US" sz="20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最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困難的時候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也就是離成功不遠的時候。 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拿破崙</a:t>
            </a:r>
            <a:endParaRPr lang="zh-CHT" altLang="en-US" sz="20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困苦能孕育靈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魂和精神的力量。 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—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雨果</a:t>
            </a:r>
            <a:endParaRPr lang="en-US" sz="2000" dirty="0">
              <a:solidFill>
                <a:srgbClr val="FFFFFF"/>
              </a:solidFill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22553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如何面對苦難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</a:t>
            </a:r>
            <a:r>
              <a:rPr lang="zh-TW" altLang="en-US" dirty="0" smtClean="0"/>
              <a:t>中國人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76657" y="1671212"/>
            <a:ext cx="7629517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故天將降大任於斯人也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必先苦其心志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勞其筋骨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餓其體膚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空乏其身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行拂亂其所為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所以動心忍性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增益其所不能。 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盂軻</a:t>
            </a:r>
          </a:p>
          <a:p>
            <a:pPr marL="285750" indent="-28575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山重水復疑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無路，柳暗花明又一村。 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陸游</a:t>
            </a:r>
          </a:p>
          <a:p>
            <a:pPr marL="285750" indent="-28575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下定決心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，不怕犧牲，排除萬難，去爭取勝利。 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毛澤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東</a:t>
            </a: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世上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無難事，只要肯登攀。 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毛澤東</a:t>
            </a:r>
          </a:p>
          <a:p>
            <a:pPr marL="285750" indent="-28575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咬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定青山不放鬆，立根原在破岩中。 千磨萬擊還堅勁，任爾東南西北風。 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鄭板橋</a:t>
            </a:r>
          </a:p>
          <a:p>
            <a:pPr marL="285750" indent="-28575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人到了山窮水盡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的地步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而能夠自拔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才不算懦弱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!——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徐悲鴻</a:t>
            </a:r>
          </a:p>
          <a:p>
            <a:pPr marL="285750" indent="-285750">
              <a:buFont typeface="Arial"/>
              <a:buChar char="•"/>
            </a:pPr>
            <a:endParaRPr lang="zh-CHT" altLang="en-US" sz="1400" dirty="0"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世上本沒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有路，走的人多了便成了路</a:t>
            </a:r>
            <a:r>
              <a:rPr lang="en-US" altLang="zh-CHT" sz="2000" dirty="0">
                <a:latin typeface="儷黑 Pro"/>
                <a:ea typeface="儷黑 Pro"/>
                <a:cs typeface="儷黑 Pro"/>
              </a:rPr>
              <a:t>——</a:t>
            </a:r>
            <a:r>
              <a:rPr lang="zh-CHT" altLang="en-US" sz="2000" dirty="0">
                <a:latin typeface="儷黑 Pro"/>
                <a:ea typeface="儷黑 Pro"/>
                <a:cs typeface="儷黑 Pro"/>
              </a:rPr>
              <a:t>魯迅</a:t>
            </a:r>
            <a:endParaRPr lang="en-US" sz="20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39979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如何面對苦難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</a:t>
            </a:r>
            <a:r>
              <a:rPr lang="zh-TW" altLang="en-US" dirty="0" smtClean="0"/>
              <a:t>佛教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544757"/>
            <a:ext cx="8229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佛教有「四聖諦」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苦、集、滅、道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當中以苦諦為首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作為佛 家教義的基礎。「苦諦」說明世間一切皆苦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人生的本質就是苦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這 是世間的果報。</a:t>
            </a: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20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佛家的三法印指出「有漏皆苦」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漏是煩惱的別名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 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進一步解釋苦就是因為人生是一團慾望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人生來就有無盡欲求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當欲 求不得滿足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「苦」便隨之出現。以佛家的用語說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人生的困擾來自 「無明」</a:t>
            </a: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「色 無常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無常即苦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苦即非我」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指出人的肉身是無常的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隨着各緣起 條件而遷變不居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而人卻自以為有能作主宰、恒常不變、獨立自主的 「我」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因為「無明」而陷於「我執」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執着事物為定常。最後便衍生 生老病死、怨憎會、愛別離、求不得、五陰盛等種種憂愁惱苦。</a:t>
            </a:r>
            <a:endParaRPr lang="en-US" altLang="zh-CHT" sz="2000" dirty="0" smtClean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endParaRPr lang="en-US" altLang="zh-CHT" sz="2000" dirty="0">
              <a:latin typeface="儷黑 Pro"/>
              <a:ea typeface="儷黑 Pro"/>
              <a:cs typeface="儷黑 Pro"/>
            </a:endParaRPr>
          </a:p>
          <a:p>
            <a:pPr marL="342900" indent="-342900">
              <a:buFont typeface="Arial"/>
              <a:buChar char="•"/>
            </a:pP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而要 從苦中解脫就要靠「如實觀」</a:t>
            </a:r>
            <a:r>
              <a:rPr lang="zh-TW" altLang="en-US" sz="2000" dirty="0" smtClean="0">
                <a:latin typeface="儷黑 Pro"/>
                <a:ea typeface="儷黑 Pro"/>
                <a:cs typeface="儷黑 Pro"/>
              </a:rPr>
              <a:t>，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「滅」苦</a:t>
            </a:r>
            <a:r>
              <a:rPr lang="en-US" altLang="zh-CHT" sz="20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000" dirty="0" smtClean="0">
                <a:latin typeface="儷黑 Pro"/>
                <a:ea typeface="儷黑 Pro"/>
                <a:cs typeface="儷黑 Pro"/>
              </a:rPr>
              <a:t>以及透過 「道」到達涅槃。</a:t>
            </a:r>
            <a:endParaRPr lang="en-US" sz="20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265800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苦難證明上帝不存在？</a:t>
            </a:r>
            <a:r>
              <a:rPr lang="en-US" altLang="zh-TW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22343" y="1680998"/>
            <a:ext cx="77026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(1) 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如果上帝是至善的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祂不會容忍世上充滿苦難和罪惡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;</a:t>
            </a:r>
          </a:p>
          <a:p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(2) 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如果上帝是全能的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祂可以制止罪惡的發生。</a:t>
            </a:r>
          </a:p>
          <a:p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(3) 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世上充滿了苦難和罪惡。</a:t>
            </a:r>
          </a:p>
          <a:p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(4) 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結論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‥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上帝可能不是至善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或可能不是全能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,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二者最少必屬其一。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8798" y="4020010"/>
            <a:ext cx="8161209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TW" altLang="en-US" sz="2400" dirty="0" smtClean="0">
                <a:solidFill>
                  <a:srgbClr val="FF6600"/>
                </a:solidFill>
                <a:latin typeface="儷黑 Pro"/>
                <a:ea typeface="儷黑 Pro"/>
                <a:cs typeface="儷黑 Pro"/>
              </a:rPr>
              <a:t>許多</a:t>
            </a:r>
            <a:r>
              <a:rPr lang="zh-CHT" altLang="en-US" sz="2400" dirty="0" smtClean="0">
                <a:solidFill>
                  <a:srgbClr val="FF6600"/>
                </a:solidFill>
                <a:latin typeface="儷黑 Pro"/>
                <a:ea typeface="儷黑 Pro"/>
                <a:cs typeface="儷黑 Pro"/>
              </a:rPr>
              <a:t>苦難</a:t>
            </a:r>
            <a:r>
              <a:rPr lang="zh-TW" altLang="en-US" sz="2400" dirty="0" smtClean="0">
                <a:solidFill>
                  <a:srgbClr val="FF6600"/>
                </a:solidFill>
                <a:latin typeface="儷黑 Pro"/>
                <a:ea typeface="儷黑 Pro"/>
                <a:cs typeface="儷黑 Pro"/>
              </a:rPr>
              <a:t>是無意義，需要避免它，消除它</a:t>
            </a:r>
            <a:endParaRPr lang="en-US" altLang="zh-TW" sz="2400" dirty="0" smtClean="0">
              <a:solidFill>
                <a:srgbClr val="FF6600"/>
              </a:solidFill>
              <a:latin typeface="儷黑 Pro"/>
              <a:ea typeface="儷黑 Pro"/>
              <a:cs typeface="儷黑 Pro"/>
            </a:endParaRPr>
          </a:p>
          <a:p>
            <a:pPr marL="285750" indent="-285750">
              <a:buFont typeface="Arial"/>
              <a:buChar char="•"/>
            </a:pPr>
            <a:r>
              <a:rPr lang="zh-TW" altLang="en-US" sz="2400" dirty="0" smtClean="0">
                <a:solidFill>
                  <a:srgbClr val="FF6600"/>
                </a:solidFill>
                <a:latin typeface="儷黑 Pro"/>
                <a:ea typeface="儷黑 Pro"/>
                <a:cs typeface="儷黑 Pro"/>
              </a:rPr>
              <a:t>人類可以藉由科技、文明、教育的進化來</a:t>
            </a:r>
            <a:r>
              <a:rPr lang="zh-CHT" altLang="en-US" sz="2400" dirty="0" smtClean="0">
                <a:solidFill>
                  <a:srgbClr val="FF6600"/>
                </a:solidFill>
                <a:latin typeface="儷黑 Pro"/>
                <a:ea typeface="儷黑 Pro"/>
                <a:cs typeface="儷黑 Pro"/>
              </a:rPr>
              <a:t>制止罪惡</a:t>
            </a:r>
            <a:r>
              <a:rPr lang="zh-TW" altLang="en-US" sz="2400" dirty="0" smtClean="0">
                <a:solidFill>
                  <a:srgbClr val="FF6600"/>
                </a:solidFill>
                <a:latin typeface="儷黑 Pro"/>
                <a:ea typeface="儷黑 Pro"/>
                <a:cs typeface="儷黑 Pro"/>
              </a:rPr>
              <a:t>和苦難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76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如何面對苦難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</a:t>
            </a:r>
            <a:r>
              <a:rPr lang="zh-TW" altLang="en-US" dirty="0" smtClean="0"/>
              <a:t>基督教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3198"/>
            <a:ext cx="8229600" cy="4526280"/>
          </a:xfrm>
        </p:spPr>
        <p:txBody>
          <a:bodyPr>
            <a:noAutofit/>
          </a:bodyPr>
          <a:lstStyle/>
          <a:p>
            <a:r>
              <a:rPr lang="zh-TW" altLang="en-US" dirty="0" smtClean="0">
                <a:latin typeface="儷黑 Pro"/>
                <a:ea typeface="儷黑 Pro"/>
                <a:cs typeface="儷黑 Pro"/>
              </a:rPr>
              <a:t>約瑟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創世紀</a:t>
            </a:r>
            <a:r>
              <a:rPr lang="en-US" altLang="zh-TW" dirty="0">
                <a:latin typeface="儷黑 Pro"/>
                <a:ea typeface="儷黑 Pro"/>
                <a:cs typeface="儷黑 Pro"/>
              </a:rPr>
              <a:t> 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50: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20</a:t>
            </a:r>
          </a:p>
          <a:p>
            <a:pPr lvl="1"/>
            <a:r>
              <a:rPr lang="zh-CHT" altLang="en-US" sz="2800" dirty="0">
                <a:latin typeface="儷黑 Pro"/>
                <a:ea typeface="儷黑 Pro"/>
                <a:cs typeface="儷黑 Pro"/>
              </a:rPr>
              <a:t>從前你們的意思是要害我，但上帝的意思原是好的，要保全許多人的性命，成就今日的光景。</a:t>
            </a:r>
            <a:endParaRPr lang="en-US" altLang="zh-TW" sz="2800" dirty="0" smtClean="0">
              <a:latin typeface="儷黑 Pro"/>
              <a:ea typeface="儷黑 Pro"/>
              <a:cs typeface="儷黑 Pro"/>
            </a:endParaRPr>
          </a:p>
          <a:p>
            <a:endParaRPr lang="en-US" altLang="zh-TW" sz="1400" dirty="0" smtClean="0">
              <a:latin typeface="儷黑 Pro"/>
              <a:ea typeface="儷黑 Pro"/>
              <a:cs typeface="儷黑 Pro"/>
            </a:endParaRPr>
          </a:p>
          <a:p>
            <a:r>
              <a:rPr lang="zh-TW" altLang="en-US" dirty="0" smtClean="0">
                <a:latin typeface="儷黑 Pro"/>
                <a:ea typeface="儷黑 Pro"/>
                <a:cs typeface="儷黑 Pro"/>
              </a:rPr>
              <a:t>拿俄米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路德記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1:20-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21</a:t>
            </a:r>
          </a:p>
          <a:p>
            <a:pPr lvl="1"/>
            <a:r>
              <a:rPr lang="zh-CHT" altLang="en-US" sz="2800" dirty="0">
                <a:latin typeface="儷黑 Pro"/>
                <a:ea typeface="儷黑 Pro"/>
                <a:cs typeface="儷黑 Pro"/>
              </a:rPr>
              <a:t>拿俄米對她們說：「不要叫我拿俄米，要叫我瑪拉，因為全能者使我受了大苦</a:t>
            </a:r>
            <a:r>
              <a:rPr lang="zh-CHT" altLang="en-US" sz="2800" dirty="0" smtClean="0">
                <a:latin typeface="儷黑 Pro"/>
                <a:ea typeface="儷黑 Pro"/>
                <a:cs typeface="儷黑 Pro"/>
              </a:rPr>
              <a:t>。</a:t>
            </a:r>
            <a:endParaRPr lang="en-US" altLang="zh-CHT" sz="2800" dirty="0" smtClean="0">
              <a:latin typeface="儷黑 Pro"/>
              <a:ea typeface="儷黑 Pro"/>
              <a:cs typeface="儷黑 Pro"/>
            </a:endParaRPr>
          </a:p>
          <a:p>
            <a:endParaRPr lang="en-US" altLang="zh-TW" sz="1400" dirty="0" smtClean="0">
              <a:latin typeface="儷黑 Pro"/>
              <a:ea typeface="儷黑 Pro"/>
              <a:cs typeface="儷黑 Pro"/>
            </a:endParaRPr>
          </a:p>
          <a:p>
            <a:r>
              <a:rPr lang="zh-TW" altLang="en-US" dirty="0" smtClean="0">
                <a:latin typeface="儷黑 Pro"/>
                <a:ea typeface="儷黑 Pro"/>
                <a:cs typeface="儷黑 Pro"/>
              </a:rPr>
              <a:t>約伯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約伯記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2: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10</a:t>
            </a:r>
          </a:p>
          <a:p>
            <a:pPr lvl="1"/>
            <a:r>
              <a:rPr lang="zh-CHT" altLang="en-US" sz="2800" dirty="0">
                <a:latin typeface="儷黑 Pro"/>
                <a:ea typeface="儷黑 Pro"/>
                <a:cs typeface="儷黑 Pro"/>
              </a:rPr>
              <a:t>約伯卻對她說：「你說話像愚頑的婦人一樣。噯！難道我們從上帝手裏得福，不也受禍嗎？」在這一切的事上約伯並不以口犯罪。</a:t>
            </a:r>
            <a:endParaRPr lang="en-US" sz="28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81242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>
                <a:latin typeface="儷黑 Pro"/>
                <a:ea typeface="儷黑 Pro"/>
                <a:cs typeface="儷黑 Pro"/>
              </a:rPr>
              <a:t>如何面對苦難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基督教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9375" y="1791782"/>
            <a:ext cx="7628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我們在一切患難中，他就安慰我們，叫我們能用上帝所賜的安慰去安慰那遭各樣患難的人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。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哥林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多後書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1:8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9375" y="2898672"/>
            <a:ext cx="7628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我雖然行過死蔭的幽谷， 也不怕遭害， 因為你與我同在； 你的杖，你的竿，都安慰我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。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-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詩篇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23:4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9375" y="3946703"/>
            <a:ext cx="7628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我們曉得萬事都互相效力，叫愛上帝的人得益處，就是按他旨意被召的人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。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羅馬書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8:28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361182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>
                <a:latin typeface="儷黑 Pro"/>
                <a:ea typeface="儷黑 Pro"/>
                <a:cs typeface="儷黑 Pro"/>
              </a:rPr>
              <a:t>如何面對苦難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dirty="0" smtClean="0">
                <a:latin typeface="儷黑 Pro"/>
                <a:ea typeface="儷黑 Pro"/>
                <a:cs typeface="儷黑 Pro"/>
              </a:rPr>
              <a:t>基督教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3125" y="5129632"/>
            <a:ext cx="7410393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風從何道來，骨頭在懷孕婦人的胎中如何長成，你尚且不得知道；這樣，行萬事之上帝的作為，你更不得知道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。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傳道書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11:5</a:t>
            </a:r>
            <a:endParaRPr lang="en-US" sz="2400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3271" y="1473195"/>
            <a:ext cx="57768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我知道，你萬事都能做；</a:t>
            </a:r>
          </a:p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你的旨意不能攔阻。</a:t>
            </a:r>
          </a:p>
          <a:p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誰用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無知的言語使你的旨意隱藏呢？</a:t>
            </a:r>
          </a:p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我所說的是我不明白的；</a:t>
            </a:r>
          </a:p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這些事太奇妙，是我不知道的。</a:t>
            </a:r>
          </a:p>
          <a:p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求你聽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我，我要說話；</a:t>
            </a:r>
          </a:p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我問你，求你指示我。</a:t>
            </a:r>
          </a:p>
          <a:p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我從</a:t>
            </a:r>
            <a:r>
              <a:rPr lang="zh-CHT" altLang="en-US" sz="2400" dirty="0">
                <a:latin typeface="儷黑 Pro"/>
                <a:ea typeface="儷黑 Pro"/>
                <a:cs typeface="儷黑 Pro"/>
              </a:rPr>
              <a:t>前風聞有你，</a:t>
            </a:r>
          </a:p>
          <a:p>
            <a:r>
              <a:rPr lang="zh-CHT" altLang="en-US" sz="2400" dirty="0">
                <a:latin typeface="儷黑 Pro"/>
                <a:ea typeface="儷黑 Pro"/>
                <a:cs typeface="儷黑 Pro"/>
              </a:rPr>
              <a:t>現在親眼看見你</a:t>
            </a:r>
            <a:r>
              <a:rPr lang="zh-CHT" altLang="en-US" sz="2400" dirty="0" smtClean="0">
                <a:latin typeface="儷黑 Pro"/>
                <a:ea typeface="儷黑 Pro"/>
                <a:cs typeface="儷黑 Pro"/>
              </a:rPr>
              <a:t>。</a:t>
            </a:r>
            <a:r>
              <a:rPr lang="en-US" altLang="zh-CHT" sz="2400" dirty="0" smtClean="0">
                <a:latin typeface="儷黑 Pro"/>
                <a:ea typeface="儷黑 Pro"/>
                <a:cs typeface="儷黑 Pro"/>
              </a:rPr>
              <a:t>      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－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</a:t>
            </a:r>
            <a:r>
              <a:rPr lang="zh-TW" altLang="en-US" sz="2400" dirty="0" smtClean="0">
                <a:latin typeface="儷黑 Pro"/>
                <a:ea typeface="儷黑 Pro"/>
                <a:cs typeface="儷黑 Pro"/>
              </a:rPr>
              <a:t>約伯記</a:t>
            </a:r>
            <a:r>
              <a:rPr lang="en-US" altLang="zh-TW" sz="2400" dirty="0" smtClean="0">
                <a:latin typeface="儷黑 Pro"/>
                <a:ea typeface="儷黑 Pro"/>
                <a:cs typeface="儷黑 Pro"/>
              </a:rPr>
              <a:t> 42:2-5 </a:t>
            </a:r>
            <a:endParaRPr lang="zh-CHT" altLang="en-US" sz="2400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376686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如何面對苦難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</a:t>
            </a:r>
            <a:r>
              <a:rPr lang="zh-TW" altLang="en-US" dirty="0" smtClean="0"/>
              <a:t>耶穌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85097"/>
            <a:ext cx="7108015" cy="2393733"/>
          </a:xfrm>
        </p:spPr>
        <p:txBody>
          <a:bodyPr/>
          <a:lstStyle/>
          <a:p>
            <a:r>
              <a:rPr lang="zh-TW" altLang="en-US" dirty="0" smtClean="0"/>
              <a:t>經歷世人的苦難</a:t>
            </a:r>
            <a:endParaRPr lang="en-US" altLang="zh-TW" dirty="0" smtClean="0"/>
          </a:p>
          <a:p>
            <a:r>
              <a:rPr lang="zh-TW" altLang="en-US" dirty="0"/>
              <a:t>神愛世人－犧牲</a:t>
            </a:r>
            <a:endParaRPr lang="en-US" altLang="zh-TW" dirty="0"/>
          </a:p>
          <a:p>
            <a:r>
              <a:rPr lang="zh-TW" altLang="en-US" dirty="0" smtClean="0"/>
              <a:t>代替世人的罪</a:t>
            </a:r>
            <a:endParaRPr lang="en-US" altLang="zh-TW" dirty="0" smtClean="0"/>
          </a:p>
          <a:p>
            <a:r>
              <a:rPr lang="zh-TW" altLang="en-US" dirty="0" smtClean="0"/>
              <a:t>終極的盼望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755103"/>
            <a:ext cx="510909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/>
              <a:t>耶穌的一生和十字架的救恩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243718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3700</TotalTime>
  <Words>1075</Words>
  <Application>Microsoft Macintosh PowerPoint</Application>
  <PresentationFormat>On-screen Show (4:3)</PresentationFormat>
  <Paragraphs>114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Foundry</vt:lpstr>
      <vt:lpstr>PowerPoint Presentation</vt:lpstr>
      <vt:lpstr>PowerPoint Presentation</vt:lpstr>
      <vt:lpstr>PowerPoint Presentation</vt:lpstr>
      <vt:lpstr>上帝為什麼容許有苦難？</vt:lpstr>
      <vt:lpstr>什麼是苦難？</vt:lpstr>
      <vt:lpstr>如何面對苦難 － 世人</vt:lpstr>
      <vt:lpstr>如何面對苦難 － 中國人</vt:lpstr>
      <vt:lpstr>如何面對苦難 － 佛教</vt:lpstr>
      <vt:lpstr>苦難證明上帝不存在？ </vt:lpstr>
      <vt:lpstr>如何面對苦難 － 基督教</vt:lpstr>
      <vt:lpstr>如何面對苦難 － 基督教</vt:lpstr>
      <vt:lpstr>如何面對苦難 － 基督教</vt:lpstr>
      <vt:lpstr>如何面對苦難 － 耶穌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Miles Wu</dc:creator>
  <cp:lastModifiedBy>Miles Wu</cp:lastModifiedBy>
  <cp:revision>20</cp:revision>
  <dcterms:created xsi:type="dcterms:W3CDTF">2016-03-10T16:22:45Z</dcterms:created>
  <dcterms:modified xsi:type="dcterms:W3CDTF">2016-03-13T06:14:14Z</dcterms:modified>
</cp:coreProperties>
</file>