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8" r:id="rId3"/>
    <p:sldId id="271" r:id="rId4"/>
    <p:sldId id="259" r:id="rId5"/>
    <p:sldId id="272" r:id="rId6"/>
    <p:sldId id="265" r:id="rId7"/>
    <p:sldId id="260" r:id="rId8"/>
    <p:sldId id="264" r:id="rId9"/>
    <p:sldId id="268" r:id="rId10"/>
    <p:sldId id="269" r:id="rId11"/>
    <p:sldId id="270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39" d="100"/>
          <a:sy n="139" d="100"/>
        </p:scale>
        <p:origin x="-143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altLang="zh-TW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EE4518C8-0CDC-144D-9DA0-41FE156E977D}" type="datetimeFigureOut">
              <a:rPr lang="en-US" smtClean="0"/>
              <a:t>3/19/16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4518C8-0CDC-144D-9DA0-41FE156E977D}" type="datetimeFigureOut">
              <a:rPr lang="en-US" smtClean="0"/>
              <a:t>3/19/16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EE4518C8-0CDC-144D-9DA0-41FE156E977D}" type="datetimeFigureOut">
              <a:rPr lang="en-US" smtClean="0"/>
              <a:t>3/19/16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4518C8-0CDC-144D-9DA0-41FE156E977D}" type="datetimeFigureOut">
              <a:rPr lang="en-US" smtClean="0"/>
              <a:t>3/19/16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4518C8-0CDC-144D-9DA0-41FE156E977D}" type="datetimeFigureOut">
              <a:rPr lang="en-US" smtClean="0"/>
              <a:t>3/19/16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4518C8-0CDC-144D-9DA0-41FE156E977D}" type="datetimeFigureOut">
              <a:rPr lang="en-US" smtClean="0"/>
              <a:t>3/19/16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4518C8-0CDC-144D-9DA0-41FE156E977D}" type="datetimeFigureOut">
              <a:rPr lang="en-US" smtClean="0"/>
              <a:t>3/19/16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EE4518C8-0CDC-144D-9DA0-41FE156E977D}" type="datetimeFigureOut">
              <a:rPr lang="en-US" smtClean="0"/>
              <a:t>3/19/16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altLang="zh-TW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EE4518C8-0CDC-144D-9DA0-41FE156E977D}" type="datetimeFigureOut">
              <a:rPr lang="en-US" smtClean="0"/>
              <a:t>3/19/16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4518C8-0CDC-144D-9DA0-41FE156E977D}" type="datetimeFigureOut">
              <a:rPr lang="en-US" smtClean="0"/>
              <a:t>3/19/16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4518C8-0CDC-144D-9DA0-41FE156E977D}" type="datetimeFigureOut">
              <a:rPr lang="en-US" smtClean="0"/>
              <a:t>3/19/16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EE4518C8-0CDC-144D-9DA0-41FE156E977D}" type="datetimeFigureOut">
              <a:rPr lang="en-US" smtClean="0"/>
              <a:t>3/19/16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  <a:p>
            <a:pPr lvl="1" eaLnBrk="1" latinLnBrk="0" hangingPunct="1"/>
            <a:r>
              <a:rPr kumimoji="0" lang="en-US" altLang="zh-TW" smtClean="0"/>
              <a:t>Second level</a:t>
            </a:r>
          </a:p>
          <a:p>
            <a:pPr lvl="2" eaLnBrk="1" latinLnBrk="0" hangingPunct="1"/>
            <a:r>
              <a:rPr kumimoji="0" lang="en-US" altLang="zh-TW" smtClean="0"/>
              <a:t>Third level</a:t>
            </a:r>
          </a:p>
          <a:p>
            <a:pPr lvl="3" eaLnBrk="1" latinLnBrk="0" hangingPunct="1"/>
            <a:r>
              <a:rPr kumimoji="0" lang="en-US" altLang="zh-TW" smtClean="0"/>
              <a:t>Fourth level</a:t>
            </a:r>
          </a:p>
          <a:p>
            <a:pPr lvl="4" eaLnBrk="1" latinLnBrk="0" hangingPunct="1"/>
            <a:r>
              <a:rPr kumimoji="0" lang="en-US" altLang="zh-TW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zh.wikipedia.org/wiki/%E5%92%8C%E8%A3%BD%E6%BC%A2%E8%AA%9E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zh-TW" altLang="en-US" dirty="0">
                <a:solidFill>
                  <a:schemeClr val="tx1"/>
                </a:solidFill>
                <a:effectLst/>
                <a:latin typeface="儷黑 Pro"/>
                <a:ea typeface="儷黑 Pro"/>
                <a:cs typeface="儷黑 Pro"/>
              </a:rPr>
              <a:t>基督教裏沒有自由？</a:t>
            </a:r>
            <a:endParaRPr lang="en-US" sz="3600" dirty="0">
              <a:solidFill>
                <a:schemeClr val="tx1"/>
              </a:solidFill>
              <a:effectLst/>
              <a:latin typeface="儷黑 Pro"/>
              <a:ea typeface="儷黑 Pro"/>
              <a:cs typeface="儷黑 Pro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 smtClean="0">
                <a:latin typeface="儷黑 Pro"/>
                <a:ea typeface="儷黑 Pro"/>
                <a:cs typeface="儷黑 Pro"/>
              </a:rPr>
              <a:t>第三課</a:t>
            </a:r>
            <a:endParaRPr lang="en-US" dirty="0">
              <a:latin typeface="儷黑 Pro"/>
              <a:ea typeface="儷黑 Pro"/>
              <a:cs typeface="儷黑 Pro"/>
            </a:endParaRPr>
          </a:p>
          <a:p>
            <a:endParaRPr lang="en-US" dirty="0">
              <a:latin typeface="儷黑 Pro"/>
              <a:ea typeface="儷黑 Pro"/>
              <a:cs typeface="儷黑 Pro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81" y="3638883"/>
            <a:ext cx="67730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HT" altLang="en-US" dirty="0" smtClean="0">
                <a:latin typeface="儷黑 Pro"/>
                <a:ea typeface="儷黑 Pro"/>
                <a:cs typeface="儷黑 Pro"/>
              </a:rPr>
              <a:t>「</a:t>
            </a:r>
            <a:r>
              <a:rPr lang="zh-CHT" altLang="en-US" dirty="0">
                <a:latin typeface="儷黑 Pro"/>
                <a:ea typeface="儷黑 Pro"/>
                <a:cs typeface="儷黑 Pro"/>
              </a:rPr>
              <a:t>不自由，毋寧死」</a:t>
            </a:r>
            <a:r>
              <a:rPr lang="zh-CHT" altLang="en-US" dirty="0" smtClean="0">
                <a:latin typeface="儷黑 Pro"/>
                <a:ea typeface="儷黑 Pro"/>
                <a:cs typeface="儷黑 Pro"/>
              </a:rPr>
              <a:t>」</a:t>
            </a:r>
            <a:r>
              <a:rPr lang="en-US" dirty="0">
                <a:latin typeface="儷黑 Pro"/>
                <a:ea typeface="儷黑 Pro"/>
                <a:cs typeface="儷黑 Pro"/>
              </a:rPr>
              <a:t>Give me liberty or give me death.</a:t>
            </a:r>
            <a:endParaRPr lang="en-US" altLang="zh-CHT" dirty="0" smtClean="0">
              <a:latin typeface="儷黑 Pro"/>
              <a:ea typeface="儷黑 Pro"/>
              <a:cs typeface="儷黑 Pro"/>
            </a:endParaRPr>
          </a:p>
          <a:p>
            <a:r>
              <a:rPr lang="en-US" dirty="0" smtClean="0">
                <a:latin typeface="儷黑 Pro"/>
                <a:ea typeface="儷黑 Pro"/>
                <a:cs typeface="儷黑 Pro"/>
              </a:rPr>
              <a:t>政治家</a:t>
            </a:r>
            <a:r>
              <a:rPr lang="en-US" dirty="0">
                <a:latin typeface="儷黑 Pro"/>
                <a:ea typeface="儷黑 Pro"/>
                <a:cs typeface="儷黑 Pro"/>
              </a:rPr>
              <a:t>巴特里克．亨利(Patrick Henry</a:t>
            </a:r>
            <a:r>
              <a:rPr lang="en-US" dirty="0" smtClean="0">
                <a:latin typeface="儷黑 Pro"/>
                <a:ea typeface="儷黑 Pro"/>
                <a:cs typeface="儷黑 Pro"/>
              </a:rPr>
              <a:t>) </a:t>
            </a:r>
            <a:r>
              <a:rPr lang="en-US" altLang="zh-TW" dirty="0" smtClean="0">
                <a:latin typeface="儷黑 Pro"/>
                <a:ea typeface="儷黑 Pro"/>
                <a:cs typeface="儷黑 Pro"/>
              </a:rPr>
              <a:t>1775</a:t>
            </a:r>
            <a:endParaRPr lang="en-US" dirty="0">
              <a:latin typeface="儷黑 Pro"/>
              <a:ea typeface="儷黑 Pro"/>
              <a:cs typeface="儷黑 Pro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4081" y="5346940"/>
            <a:ext cx="6362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HT" altLang="en-US" dirty="0">
                <a:latin typeface="儷黑 Pro"/>
                <a:ea typeface="儷黑 Pro"/>
                <a:cs typeface="儷黑 Pro"/>
              </a:rPr>
              <a:t>「天父的兒子若叫你們自由，你們就真自由了。</a:t>
            </a:r>
            <a:r>
              <a:rPr lang="zh-CHT" altLang="en-US" dirty="0" smtClean="0">
                <a:latin typeface="儷黑 Pro"/>
                <a:ea typeface="儷黑 Pro"/>
                <a:cs typeface="儷黑 Pro"/>
              </a:rPr>
              <a:t>」約</a:t>
            </a:r>
            <a:r>
              <a:rPr lang="zh-TW" altLang="en-US" dirty="0" smtClean="0">
                <a:latin typeface="儷黑 Pro"/>
                <a:ea typeface="儷黑 Pro"/>
                <a:cs typeface="儷黑 Pro"/>
              </a:rPr>
              <a:t>翰</a:t>
            </a:r>
            <a:r>
              <a:rPr lang="zh-CHT" altLang="en-US" dirty="0" smtClean="0">
                <a:latin typeface="儷黑 Pro"/>
                <a:ea typeface="儷黑 Pro"/>
                <a:cs typeface="儷黑 Pro"/>
              </a:rPr>
              <a:t>八</a:t>
            </a:r>
            <a:r>
              <a:rPr lang="en-US" altLang="zh-CHT" dirty="0" smtClean="0">
                <a:latin typeface="儷黑 Pro"/>
                <a:ea typeface="儷黑 Pro"/>
                <a:cs typeface="儷黑 Pro"/>
              </a:rPr>
              <a:t>3</a:t>
            </a:r>
            <a:r>
              <a:rPr lang="en-US" altLang="zh-TW" dirty="0" smtClean="0">
                <a:latin typeface="儷黑 Pro"/>
                <a:ea typeface="儷黑 Pro"/>
                <a:cs typeface="儷黑 Pro"/>
              </a:rPr>
              <a:t>5</a:t>
            </a:r>
            <a:endParaRPr lang="en-US" dirty="0">
              <a:latin typeface="儷黑 Pro"/>
              <a:ea typeface="儷黑 Pro"/>
              <a:cs typeface="儷黑 Pro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9600" y="4477994"/>
            <a:ext cx="61960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HT" altLang="en-US" dirty="0" smtClean="0">
                <a:latin typeface="儷黑 Pro"/>
                <a:ea typeface="儷黑 Pro"/>
                <a:cs typeface="儷黑 Pro"/>
              </a:rPr>
              <a:t>「</a:t>
            </a:r>
            <a:r>
              <a:rPr lang="zh-CHT" altLang="en-US" dirty="0">
                <a:latin typeface="儷黑 Pro"/>
                <a:ea typeface="儷黑 Pro"/>
                <a:cs typeface="儷黑 Pro"/>
              </a:rPr>
              <a:t>生命誠可貴，愛情價更高，若為自由故，二者皆可拋。</a:t>
            </a:r>
            <a:r>
              <a:rPr lang="zh-CHT" altLang="en-US" dirty="0" smtClean="0">
                <a:latin typeface="儷黑 Pro"/>
                <a:ea typeface="儷黑 Pro"/>
                <a:cs typeface="儷黑 Pro"/>
              </a:rPr>
              <a:t>」</a:t>
            </a:r>
            <a:endParaRPr lang="en-US" altLang="zh-CHT" dirty="0" smtClean="0">
              <a:latin typeface="儷黑 Pro"/>
              <a:ea typeface="儷黑 Pro"/>
              <a:cs typeface="儷黑 Pro"/>
            </a:endParaRPr>
          </a:p>
          <a:p>
            <a:r>
              <a:rPr lang="zh-CHT" altLang="en-US" dirty="0" smtClean="0">
                <a:latin typeface="儷黑 Pro"/>
                <a:ea typeface="儷黑 Pro"/>
                <a:cs typeface="儷黑 Pro"/>
              </a:rPr>
              <a:t>匈牙利詩人裴多菲</a:t>
            </a:r>
            <a:r>
              <a:rPr lang="en-US" altLang="zh-CHT" dirty="0" smtClean="0">
                <a:latin typeface="儷黑 Pro"/>
                <a:ea typeface="儷黑 Pro"/>
                <a:cs typeface="儷黑 Pro"/>
              </a:rPr>
              <a:t> </a:t>
            </a:r>
            <a:r>
              <a:rPr lang="en-US" altLang="zh-TW" dirty="0" smtClean="0">
                <a:latin typeface="儷黑 Pro"/>
                <a:ea typeface="儷黑 Pro"/>
                <a:cs typeface="儷黑 Pro"/>
              </a:rPr>
              <a:t>1823-1849</a:t>
            </a:r>
            <a:endParaRPr lang="en-US" dirty="0">
              <a:latin typeface="儷黑 Pro"/>
              <a:ea typeface="儷黑 Pro"/>
              <a:cs typeface="儷黑 Pro"/>
            </a:endParaRPr>
          </a:p>
        </p:txBody>
      </p:sp>
    </p:spTree>
    <p:extLst>
      <p:ext uri="{BB962C8B-B14F-4D97-AF65-F5344CB8AC3E}">
        <p14:creationId xmlns:p14="http://schemas.microsoft.com/office/powerpoint/2010/main" val="46825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什麼是自由？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3915" y="1485883"/>
            <a:ext cx="7656929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HT" altLang="en-US" sz="2400" b="1" dirty="0" smtClean="0">
                <a:solidFill>
                  <a:srgbClr val="FFFFFF"/>
                </a:solidFill>
                <a:latin typeface="儷黑 Pro"/>
                <a:ea typeface="儷黑 Pro"/>
                <a:cs typeface="儷黑 Pro"/>
              </a:rPr>
              <a:t>自由</a:t>
            </a:r>
            <a:r>
              <a:rPr lang="zh-CHT" altLang="en-US" sz="2400" dirty="0" smtClean="0">
                <a:solidFill>
                  <a:srgbClr val="FFFFFF"/>
                </a:solidFill>
                <a:latin typeface="儷黑 Pro"/>
                <a:ea typeface="儷黑 Pro"/>
                <a:cs typeface="儷黑 Pro"/>
              </a:rPr>
              <a:t>（</a:t>
            </a:r>
            <a:r>
              <a:rPr lang="en-US" altLang="zh-CHT" sz="2400" dirty="0">
                <a:solidFill>
                  <a:srgbClr val="FFFFFF"/>
                </a:solidFill>
                <a:latin typeface="儷黑 Pro"/>
                <a:ea typeface="儷黑 Pro"/>
                <a:cs typeface="儷黑 Pro"/>
              </a:rPr>
              <a:t>Freedom, Liberty)</a:t>
            </a:r>
            <a:r>
              <a:rPr lang="zh-CHT" altLang="en-US" sz="2400" dirty="0">
                <a:solidFill>
                  <a:srgbClr val="FFFFFF"/>
                </a:solidFill>
                <a:latin typeface="儷黑 Pro"/>
                <a:ea typeface="儷黑 Pro"/>
                <a:cs typeface="儷黑 Pro"/>
              </a:rPr>
              <a:t>是一個政治哲學中的概念，在此條件下人類可以自我支配，憑藉自由意志而行動，並為自身的行為負責</a:t>
            </a:r>
            <a:r>
              <a:rPr lang="zh-CHT" altLang="en-US" sz="2400" dirty="0" smtClean="0">
                <a:solidFill>
                  <a:srgbClr val="FFFFFF"/>
                </a:solidFill>
                <a:latin typeface="儷黑 Pro"/>
                <a:ea typeface="儷黑 Pro"/>
                <a:cs typeface="儷黑 Pro"/>
              </a:rPr>
              <a:t>。</a:t>
            </a:r>
            <a:endParaRPr lang="en-US" altLang="zh-CHT" sz="2400" u="sng" dirty="0" smtClean="0">
              <a:solidFill>
                <a:srgbClr val="FFFFFF"/>
              </a:solidFill>
              <a:latin typeface="儷黑 Pro"/>
              <a:ea typeface="儷黑 Pro"/>
              <a:cs typeface="儷黑 Pro"/>
              <a:hlinkClick r:id="rId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6391" y="2754295"/>
            <a:ext cx="76588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HT" altLang="en-US" sz="2400" dirty="0">
                <a:latin typeface="儷黑 Pro"/>
                <a:ea typeface="儷黑 Pro"/>
                <a:cs typeface="儷黑 Pro"/>
              </a:rPr>
              <a:t>自由即有權做一切無害於</a:t>
            </a:r>
            <a:r>
              <a:rPr lang="zh-CHT" altLang="en-US" sz="2400" dirty="0" smtClean="0">
                <a:latin typeface="儷黑 Pro"/>
                <a:ea typeface="儷黑 Pro"/>
                <a:cs typeface="儷黑 Pro"/>
              </a:rPr>
              <a:t>他人的任何事情</a:t>
            </a:r>
            <a:r>
              <a:rPr lang="en-US" altLang="zh-CHT" sz="2400" dirty="0" smtClean="0">
                <a:latin typeface="儷黑 Pro"/>
                <a:ea typeface="儷黑 Pro"/>
                <a:cs typeface="儷黑 Pro"/>
              </a:rPr>
              <a:t>  </a:t>
            </a:r>
            <a:r>
              <a:rPr lang="zh-TW" altLang="en-US" sz="2400" dirty="0" smtClean="0">
                <a:latin typeface="儷黑 Pro"/>
                <a:ea typeface="儷黑 Pro"/>
                <a:cs typeface="儷黑 Pro"/>
              </a:rPr>
              <a:t>－</a:t>
            </a:r>
            <a:r>
              <a:rPr lang="en-US" altLang="zh-TW" sz="2400" dirty="0" smtClean="0">
                <a:latin typeface="儷黑 Pro"/>
                <a:ea typeface="儷黑 Pro"/>
                <a:cs typeface="儷黑 Pro"/>
              </a:rPr>
              <a:t> </a:t>
            </a:r>
            <a:r>
              <a:rPr lang="zh-CHT" altLang="en-US" sz="2400" dirty="0" smtClean="0">
                <a:latin typeface="儷黑 Pro"/>
                <a:ea typeface="儷黑 Pro"/>
                <a:cs typeface="儷黑 Pro"/>
              </a:rPr>
              <a:t>法國</a:t>
            </a:r>
            <a:r>
              <a:rPr lang="zh-CHT" altLang="en-US" sz="2400" dirty="0">
                <a:latin typeface="儷黑 Pro"/>
                <a:ea typeface="儷黑 Pro"/>
                <a:cs typeface="儷黑 Pro"/>
              </a:rPr>
              <a:t>大革命綱領性文件</a:t>
            </a:r>
            <a:r>
              <a:rPr lang="en-US" altLang="zh-CHT" sz="2400" dirty="0">
                <a:latin typeface="儷黑 Pro"/>
                <a:ea typeface="儷黑 Pro"/>
                <a:cs typeface="儷黑 Pro"/>
              </a:rPr>
              <a:t>《</a:t>
            </a:r>
            <a:r>
              <a:rPr lang="zh-CHT" altLang="en-US" sz="2400" dirty="0">
                <a:latin typeface="儷黑 Pro"/>
                <a:ea typeface="儷黑 Pro"/>
                <a:cs typeface="儷黑 Pro"/>
              </a:rPr>
              <a:t>人權宣言</a:t>
            </a:r>
            <a:r>
              <a:rPr lang="en-US" altLang="zh-CHT" sz="2400" dirty="0" smtClean="0">
                <a:latin typeface="儷黑 Pro"/>
                <a:ea typeface="儷黑 Pro"/>
                <a:cs typeface="儷黑 Pro"/>
              </a:rPr>
              <a:t>》</a:t>
            </a:r>
            <a:endParaRPr lang="en-US" sz="2400" dirty="0">
              <a:latin typeface="儷黑 Pro"/>
              <a:ea typeface="儷黑 Pro"/>
              <a:cs typeface="儷黑 Pro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96391" y="3724720"/>
            <a:ext cx="78176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HT" altLang="en-US" sz="2400" b="1" dirty="0">
                <a:latin typeface="儷黑 Pro"/>
                <a:ea typeface="儷黑 Pro"/>
                <a:cs typeface="儷黑 Pro"/>
              </a:rPr>
              <a:t>言論</a:t>
            </a:r>
            <a:r>
              <a:rPr lang="zh-CHT" altLang="en-US" sz="2400" b="1" dirty="0" smtClean="0">
                <a:latin typeface="儷黑 Pro"/>
                <a:ea typeface="儷黑 Pro"/>
                <a:cs typeface="儷黑 Pro"/>
              </a:rPr>
              <a:t>自由</a:t>
            </a:r>
            <a:r>
              <a:rPr lang="zh-TW" altLang="en-US" sz="2400" b="1" dirty="0" smtClean="0">
                <a:latin typeface="儷黑 Pro"/>
                <a:ea typeface="儷黑 Pro"/>
                <a:cs typeface="儷黑 Pro"/>
              </a:rPr>
              <a:t>、</a:t>
            </a:r>
            <a:r>
              <a:rPr lang="zh-CHT" altLang="en-US" sz="2400" b="1" dirty="0" smtClean="0">
                <a:latin typeface="儷黑 Pro"/>
                <a:ea typeface="儷黑 Pro"/>
                <a:cs typeface="儷黑 Pro"/>
              </a:rPr>
              <a:t>信仰自由</a:t>
            </a:r>
            <a:r>
              <a:rPr lang="zh-TW" altLang="en-US" sz="2400" b="1" dirty="0" smtClean="0">
                <a:latin typeface="儷黑 Pro"/>
                <a:ea typeface="儷黑 Pro"/>
                <a:cs typeface="儷黑 Pro"/>
              </a:rPr>
              <a:t>、</a:t>
            </a:r>
            <a:r>
              <a:rPr lang="zh-CHT" altLang="en-US" sz="2400" b="1" dirty="0" smtClean="0">
                <a:latin typeface="儷黑 Pro"/>
                <a:ea typeface="儷黑 Pro"/>
                <a:cs typeface="儷黑 Pro"/>
              </a:rPr>
              <a:t>免於匱乏之自由</a:t>
            </a:r>
            <a:r>
              <a:rPr lang="zh-TW" altLang="en-US" sz="2400" b="1" dirty="0" smtClean="0">
                <a:latin typeface="儷黑 Pro"/>
                <a:ea typeface="儷黑 Pro"/>
                <a:cs typeface="儷黑 Pro"/>
              </a:rPr>
              <a:t>、</a:t>
            </a:r>
            <a:r>
              <a:rPr lang="zh-CHT" altLang="en-US" sz="2400" b="1" dirty="0" smtClean="0">
                <a:latin typeface="儷黑 Pro"/>
                <a:ea typeface="儷黑 Pro"/>
                <a:cs typeface="儷黑 Pro"/>
              </a:rPr>
              <a:t>免於恐懼之自由</a:t>
            </a:r>
            <a:endParaRPr lang="en-US" altLang="zh-CHT" sz="2400" b="1" dirty="0" smtClean="0">
              <a:latin typeface="儷黑 Pro"/>
              <a:ea typeface="儷黑 Pro"/>
              <a:cs typeface="儷黑 Pro"/>
            </a:endParaRPr>
          </a:p>
          <a:p>
            <a:r>
              <a:rPr lang="zh-CHT" altLang="en-US" sz="2400" b="1" dirty="0">
                <a:latin typeface="儷黑 Pro"/>
                <a:ea typeface="儷黑 Pro"/>
                <a:cs typeface="儷黑 Pro"/>
              </a:rPr>
              <a:t>美國總統羅斯福「四大自由</a:t>
            </a:r>
            <a:r>
              <a:rPr lang="zh-CHT" altLang="en-US" sz="2400" b="1" dirty="0" smtClean="0">
                <a:latin typeface="儷黑 Pro"/>
                <a:ea typeface="儷黑 Pro"/>
                <a:cs typeface="儷黑 Pro"/>
              </a:rPr>
              <a:t>」</a:t>
            </a:r>
            <a:r>
              <a:rPr lang="zh-TW" altLang="zh-CHT" sz="2400" b="1" dirty="0" smtClean="0">
                <a:latin typeface="儷黑 Pro"/>
                <a:ea typeface="儷黑 Pro"/>
                <a:cs typeface="儷黑 Pro"/>
              </a:rPr>
              <a:t>，</a:t>
            </a:r>
            <a:r>
              <a:rPr lang="zh-CHT" altLang="en-US" sz="2400" b="1" dirty="0" smtClean="0">
                <a:latin typeface="儷黑 Pro"/>
                <a:ea typeface="儷黑 Pro"/>
                <a:cs typeface="儷黑 Pro"/>
              </a:rPr>
              <a:t>聯合國世界人權宣言</a:t>
            </a:r>
            <a:endParaRPr lang="en-US" sz="2400" b="1" dirty="0">
              <a:latin typeface="儷黑 Pro"/>
              <a:ea typeface="儷黑 Pro"/>
              <a:cs typeface="儷黑 Pro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30412" y="4713733"/>
            <a:ext cx="7817620" cy="193899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zh-CHT" altLang="en-US" sz="2000" dirty="0">
                <a:latin typeface="儷黑 Pro"/>
                <a:ea typeface="儷黑 Pro"/>
                <a:cs typeface="儷黑 Pro"/>
              </a:rPr>
              <a:t>中華人民共和國</a:t>
            </a: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憲法</a:t>
            </a:r>
            <a:endParaRPr lang="en-US" altLang="zh-CHT" sz="2000" dirty="0" smtClean="0">
              <a:latin typeface="儷黑 Pro"/>
              <a:ea typeface="儷黑 Pro"/>
              <a:cs typeface="儷黑 Pro"/>
            </a:endParaRPr>
          </a:p>
          <a:p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第三十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五條　中華人民共和國公民有言論、出版、集會、結社、遊行、示威的自由。</a:t>
            </a:r>
          </a:p>
          <a:p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第三十六條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　中華人民共和國公民有宗教信仰自由</a:t>
            </a: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。</a:t>
            </a:r>
            <a:endParaRPr lang="en-US" altLang="zh-CHT" sz="2000" dirty="0" smtClean="0">
              <a:latin typeface="儷黑 Pro"/>
              <a:ea typeface="儷黑 Pro"/>
              <a:cs typeface="儷黑 Pro"/>
            </a:endParaRPr>
          </a:p>
          <a:p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第五十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一條　中華人民共和國公民在行使自由和權利的時候，不得損害國家的、社會的、集體的利益和其他公民的合法的自由和權利。</a:t>
            </a:r>
            <a:endParaRPr lang="en-US" sz="2000" dirty="0">
              <a:latin typeface="儷黑 Pro"/>
              <a:ea typeface="儷黑 Pro"/>
              <a:cs typeface="儷黑 Pro"/>
            </a:endParaRPr>
          </a:p>
        </p:txBody>
      </p:sp>
    </p:spTree>
    <p:extLst>
      <p:ext uri="{BB962C8B-B14F-4D97-AF65-F5344CB8AC3E}">
        <p14:creationId xmlns:p14="http://schemas.microsoft.com/office/powerpoint/2010/main" val="3575164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2" grpId="0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什麼是自由？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46361" y="4693466"/>
            <a:ext cx="76202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HT" sz="2400" dirty="0">
                <a:latin typeface="儷黑 Pro"/>
                <a:ea typeface="儷黑 Pro"/>
                <a:cs typeface="儷黑 Pro"/>
              </a:rPr>
              <a:t>《</a:t>
            </a:r>
            <a:r>
              <a:rPr lang="zh-CHT" altLang="en-US" sz="2400" dirty="0" smtClean="0">
                <a:latin typeface="儷黑 Pro"/>
                <a:ea typeface="儷黑 Pro"/>
                <a:cs typeface="儷黑 Pro"/>
              </a:rPr>
              <a:t>論語</a:t>
            </a:r>
            <a:r>
              <a:rPr lang="en-US" altLang="zh-CHT" sz="2400" dirty="0" smtClean="0">
                <a:latin typeface="儷黑 Pro"/>
                <a:ea typeface="儷黑 Pro"/>
                <a:cs typeface="儷黑 Pro"/>
              </a:rPr>
              <a:t>》</a:t>
            </a:r>
            <a:r>
              <a:rPr lang="zh-CHT" altLang="en-US" sz="2400" dirty="0">
                <a:latin typeface="儷黑 Pro"/>
                <a:ea typeface="儷黑 Pro"/>
                <a:cs typeface="儷黑 Pro"/>
              </a:rPr>
              <a:t>：“六十而耳順，七十而從心所欲，不逾矩。”</a:t>
            </a:r>
            <a:endParaRPr lang="en-US" sz="2400" dirty="0">
              <a:latin typeface="儷黑 Pro"/>
              <a:ea typeface="儷黑 Pro"/>
              <a:cs typeface="儷黑 Pro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90609" y="2436578"/>
            <a:ext cx="48013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/>
              <a:t>自己想做什麼就做什麼</a:t>
            </a:r>
            <a:endParaRPr lang="en-US" altLang="zh-TW" sz="3600" dirty="0" smtClean="0"/>
          </a:p>
          <a:p>
            <a:r>
              <a:rPr lang="zh-TW" altLang="en-US" sz="3600" dirty="0" smtClean="0"/>
              <a:t>我自己決定什麼是對錯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01610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基督教剝奪自由？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791664" y="1629116"/>
            <a:ext cx="61347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zh-TW" altLang="en-US" sz="2800" dirty="0" smtClean="0">
                <a:solidFill>
                  <a:srgbClr val="FFFFFF"/>
                </a:solidFill>
                <a:latin typeface="儷黑 Pro"/>
                <a:ea typeface="儷黑 Pro"/>
                <a:cs typeface="儷黑 Pro"/>
              </a:rPr>
              <a:t>相信絕對真理是封閉和落後</a:t>
            </a:r>
            <a:endParaRPr lang="en-US" altLang="zh-TW" sz="2800" dirty="0" smtClean="0">
              <a:solidFill>
                <a:srgbClr val="FFFFFF"/>
              </a:solidFill>
              <a:latin typeface="儷黑 Pro"/>
              <a:ea typeface="儷黑 Pro"/>
              <a:cs typeface="儷黑 Pro"/>
            </a:endParaRPr>
          </a:p>
          <a:p>
            <a:pPr marL="342900" indent="-342900">
              <a:buFont typeface="Arial"/>
              <a:buChar char="•"/>
            </a:pPr>
            <a:r>
              <a:rPr lang="zh-TW" altLang="en-US" sz="2800" dirty="0" smtClean="0">
                <a:solidFill>
                  <a:srgbClr val="FFFFFF"/>
                </a:solidFill>
                <a:latin typeface="儷黑 Pro"/>
                <a:ea typeface="儷黑 Pro"/>
                <a:cs typeface="儷黑 Pro"/>
              </a:rPr>
              <a:t>教條和道德規範是排他和狹隘</a:t>
            </a:r>
            <a:endParaRPr lang="en-US" altLang="zh-TW" sz="2800" dirty="0" smtClean="0">
              <a:solidFill>
                <a:srgbClr val="FFFFFF"/>
              </a:solidFill>
              <a:latin typeface="儷黑 Pro"/>
              <a:ea typeface="儷黑 Pro"/>
              <a:cs typeface="儷黑 Pro"/>
            </a:endParaRPr>
          </a:p>
          <a:p>
            <a:pPr marL="342900" indent="-342900">
              <a:buFont typeface="Arial"/>
              <a:buChar char="•"/>
            </a:pPr>
            <a:r>
              <a:rPr lang="zh-TW" altLang="en-US" sz="2800" dirty="0" smtClean="0">
                <a:solidFill>
                  <a:srgbClr val="FFFFFF"/>
                </a:solidFill>
                <a:latin typeface="儷黑 Pro"/>
                <a:ea typeface="儷黑 Pro"/>
                <a:cs typeface="儷黑 Pro"/>
              </a:rPr>
              <a:t>意識型態造成族群對立</a:t>
            </a:r>
            <a:endParaRPr lang="en-US" altLang="zh-TW" sz="2800" dirty="0" smtClean="0">
              <a:solidFill>
                <a:srgbClr val="FFFFFF"/>
              </a:solidFill>
              <a:latin typeface="儷黑 Pro"/>
              <a:ea typeface="儷黑 Pro"/>
              <a:cs typeface="儷黑 Pro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49417" y="3640212"/>
            <a:ext cx="630483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latin typeface="儷黑 Pro"/>
                <a:ea typeface="儷黑 Pro"/>
                <a:cs typeface="儷黑 Pro"/>
              </a:rPr>
              <a:t>基督教</a:t>
            </a:r>
            <a:r>
              <a:rPr lang="en-US" altLang="zh-TW" sz="2800" dirty="0" smtClean="0">
                <a:latin typeface="儷黑 Pro"/>
                <a:ea typeface="儷黑 Pro"/>
                <a:cs typeface="儷黑 Pro"/>
              </a:rPr>
              <a:t> </a:t>
            </a:r>
            <a:r>
              <a:rPr lang="zh-TW" altLang="en-US" sz="2800" dirty="0" smtClean="0">
                <a:latin typeface="儷黑 Pro"/>
                <a:ea typeface="儷黑 Pro"/>
                <a:cs typeface="儷黑 Pro"/>
              </a:rPr>
              <a:t>－</a:t>
            </a:r>
            <a:r>
              <a:rPr lang="en-US" altLang="zh-TW" sz="2800" dirty="0" smtClean="0">
                <a:latin typeface="儷黑 Pro"/>
                <a:ea typeface="儷黑 Pro"/>
                <a:cs typeface="儷黑 Pro"/>
              </a:rPr>
              <a:t> </a:t>
            </a:r>
            <a:r>
              <a:rPr lang="zh-TW" altLang="en-US" sz="2800" dirty="0" smtClean="0">
                <a:latin typeface="儷黑 Pro"/>
                <a:ea typeface="儷黑 Pro"/>
                <a:cs typeface="儷黑 Pro"/>
              </a:rPr>
              <a:t>矮化人心，消磨個人意志</a:t>
            </a:r>
            <a:r>
              <a:rPr lang="en-US" altLang="zh-TW" sz="2800" dirty="0" smtClean="0">
                <a:latin typeface="儷黑 Pro"/>
                <a:ea typeface="儷黑 Pro"/>
                <a:cs typeface="儷黑 Pro"/>
              </a:rPr>
              <a:t>...</a:t>
            </a:r>
            <a:r>
              <a:rPr lang="zh-TW" altLang="en-US" sz="2800" dirty="0" smtClean="0">
                <a:latin typeface="儷黑 Pro"/>
                <a:ea typeface="儷黑 Pro"/>
                <a:cs typeface="儷黑 Pro"/>
              </a:rPr>
              <a:t>十足像個禁錮人心的鐵網，有如束縛衣一般的阻止個人發展與成長</a:t>
            </a:r>
            <a:endParaRPr lang="en-US" sz="2800" dirty="0">
              <a:latin typeface="儷黑 Pro"/>
              <a:ea typeface="儷黑 Pro"/>
              <a:cs typeface="儷黑 Pro"/>
            </a:endParaRPr>
          </a:p>
        </p:txBody>
      </p:sp>
    </p:spTree>
    <p:extLst>
      <p:ext uri="{BB962C8B-B14F-4D97-AF65-F5344CB8AC3E}">
        <p14:creationId xmlns:p14="http://schemas.microsoft.com/office/powerpoint/2010/main" val="2255384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>
                <a:latin typeface="儷黑 Pro"/>
                <a:ea typeface="儷黑 Pro"/>
                <a:cs typeface="儷黑 Pro"/>
              </a:rPr>
              <a:t>信仰的反思和對話？</a:t>
            </a:r>
            <a:endParaRPr lang="en-US" dirty="0">
              <a:latin typeface="儷黑 Pro"/>
              <a:ea typeface="儷黑 Pro"/>
              <a:cs typeface="儷黑 Pro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41691" y="1647920"/>
            <a:ext cx="6134744" cy="3539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zh-TW" altLang="en-US" sz="2800" dirty="0" smtClean="0">
                <a:solidFill>
                  <a:srgbClr val="FFFFFF"/>
                </a:solidFill>
                <a:latin typeface="儷黑 Pro"/>
                <a:ea typeface="儷黑 Pro"/>
                <a:cs typeface="儷黑 Pro"/>
              </a:rPr>
              <a:t>相信絕對真理是封閉和落後</a:t>
            </a:r>
            <a:endParaRPr lang="en-US" altLang="zh-TW" sz="2800" dirty="0" smtClean="0">
              <a:solidFill>
                <a:srgbClr val="FFFFFF"/>
              </a:solidFill>
              <a:latin typeface="儷黑 Pro"/>
              <a:ea typeface="儷黑 Pro"/>
              <a:cs typeface="儷黑 Pro"/>
            </a:endParaRPr>
          </a:p>
          <a:p>
            <a:pPr marL="800100" lvl="1" indent="-342900">
              <a:buFont typeface="Arial"/>
              <a:buChar char="•"/>
            </a:pPr>
            <a:r>
              <a:rPr lang="zh-TW" altLang="en-US" sz="2800" dirty="0" smtClean="0">
                <a:solidFill>
                  <a:srgbClr val="FFFFFF"/>
                </a:solidFill>
                <a:latin typeface="儷黑 Pro"/>
                <a:ea typeface="儷黑 Pro"/>
                <a:cs typeface="儷黑 Pro"/>
              </a:rPr>
              <a:t>所有的信念都是</a:t>
            </a:r>
            <a:r>
              <a:rPr lang="zh-TW" altLang="en-US" sz="2800" dirty="0">
                <a:solidFill>
                  <a:srgbClr val="FFFFFF"/>
                </a:solidFill>
                <a:latin typeface="儷黑 Pro"/>
                <a:ea typeface="儷黑 Pro"/>
                <a:cs typeface="儷黑 Pro"/>
              </a:rPr>
              <a:t>絕對</a:t>
            </a:r>
            <a:endParaRPr lang="en-US" altLang="zh-TW" sz="2800" dirty="0" smtClean="0">
              <a:solidFill>
                <a:srgbClr val="FFFFFF"/>
              </a:solidFill>
              <a:latin typeface="儷黑 Pro"/>
              <a:ea typeface="儷黑 Pro"/>
              <a:cs typeface="儷黑 Pro"/>
            </a:endParaRPr>
          </a:p>
          <a:p>
            <a:pPr marL="800100" lvl="1" indent="-342900">
              <a:buFont typeface="Arial"/>
              <a:buChar char="•"/>
            </a:pPr>
            <a:endParaRPr lang="en-US" altLang="zh-TW" sz="2800" dirty="0" smtClean="0">
              <a:solidFill>
                <a:srgbClr val="FFFFFF"/>
              </a:solidFill>
              <a:latin typeface="儷黑 Pro"/>
              <a:ea typeface="儷黑 Pro"/>
              <a:cs typeface="儷黑 Pro"/>
            </a:endParaRPr>
          </a:p>
          <a:p>
            <a:pPr marL="342900" indent="-342900">
              <a:buFont typeface="Arial"/>
              <a:buChar char="•"/>
            </a:pPr>
            <a:r>
              <a:rPr lang="zh-TW" altLang="en-US" sz="2800" dirty="0" smtClean="0">
                <a:solidFill>
                  <a:srgbClr val="FFFFFF"/>
                </a:solidFill>
                <a:latin typeface="儷黑 Pro"/>
                <a:ea typeface="儷黑 Pro"/>
                <a:cs typeface="儷黑 Pro"/>
              </a:rPr>
              <a:t>教條和道德規範是排他和狹隘</a:t>
            </a:r>
            <a:endParaRPr lang="en-US" altLang="zh-TW" sz="2800" dirty="0" smtClean="0">
              <a:solidFill>
                <a:srgbClr val="FFFFFF"/>
              </a:solidFill>
              <a:latin typeface="儷黑 Pro"/>
              <a:ea typeface="儷黑 Pro"/>
              <a:cs typeface="儷黑 Pro"/>
            </a:endParaRPr>
          </a:p>
          <a:p>
            <a:pPr marL="800100" lvl="1" indent="-342900">
              <a:buFont typeface="Arial"/>
              <a:buChar char="•"/>
            </a:pPr>
            <a:r>
              <a:rPr lang="zh-TW" altLang="en-US" sz="2800" dirty="0" smtClean="0">
                <a:solidFill>
                  <a:srgbClr val="FFFFFF"/>
                </a:solidFill>
                <a:latin typeface="儷黑 Pro"/>
                <a:ea typeface="儷黑 Pro"/>
                <a:cs typeface="儷黑 Pro"/>
              </a:rPr>
              <a:t>所有的的社群都有獨特的信條</a:t>
            </a:r>
            <a:endParaRPr lang="en-US" altLang="zh-TW" sz="2800" dirty="0" smtClean="0">
              <a:solidFill>
                <a:srgbClr val="FFFFFF"/>
              </a:solidFill>
              <a:latin typeface="儷黑 Pro"/>
              <a:ea typeface="儷黑 Pro"/>
              <a:cs typeface="儷黑 Pro"/>
            </a:endParaRPr>
          </a:p>
          <a:p>
            <a:pPr marL="800100" lvl="1" indent="-342900">
              <a:buFont typeface="Arial"/>
              <a:buChar char="•"/>
            </a:pPr>
            <a:endParaRPr lang="en-US" altLang="zh-TW" sz="2800" dirty="0" smtClean="0">
              <a:solidFill>
                <a:srgbClr val="FFFFFF"/>
              </a:solidFill>
              <a:latin typeface="儷黑 Pro"/>
              <a:ea typeface="儷黑 Pro"/>
              <a:cs typeface="儷黑 Pro"/>
            </a:endParaRPr>
          </a:p>
          <a:p>
            <a:pPr marL="342900" indent="-342900">
              <a:buFont typeface="Arial"/>
              <a:buChar char="•"/>
            </a:pPr>
            <a:r>
              <a:rPr lang="zh-TW" altLang="en-US" sz="2800" dirty="0" smtClean="0">
                <a:solidFill>
                  <a:srgbClr val="FFFFFF"/>
                </a:solidFill>
                <a:latin typeface="儷黑 Pro"/>
                <a:ea typeface="儷黑 Pro"/>
                <a:cs typeface="儷黑 Pro"/>
              </a:rPr>
              <a:t>意識型態造成族群對立</a:t>
            </a:r>
            <a:endParaRPr lang="en-US" altLang="zh-TW" sz="2800" dirty="0" smtClean="0">
              <a:solidFill>
                <a:srgbClr val="FFFFFF"/>
              </a:solidFill>
              <a:latin typeface="儷黑 Pro"/>
              <a:ea typeface="儷黑 Pro"/>
              <a:cs typeface="儷黑 Pro"/>
            </a:endParaRPr>
          </a:p>
          <a:p>
            <a:pPr marL="800100" lvl="1" indent="-342900">
              <a:buFont typeface="Arial"/>
              <a:buChar char="•"/>
            </a:pPr>
            <a:r>
              <a:rPr lang="zh-TW" altLang="en-US" sz="2800" dirty="0" smtClean="0">
                <a:solidFill>
                  <a:srgbClr val="FFFFFF"/>
                </a:solidFill>
                <a:latin typeface="儷黑 Pro"/>
                <a:ea typeface="儷黑 Pro"/>
                <a:cs typeface="儷黑 Pro"/>
              </a:rPr>
              <a:t>基督教的包容性和多元性</a:t>
            </a:r>
            <a:endParaRPr lang="en-US" altLang="zh-TW" sz="2800" dirty="0" smtClean="0">
              <a:solidFill>
                <a:srgbClr val="FFFFFF"/>
              </a:solidFill>
              <a:latin typeface="儷黑 Pro"/>
              <a:ea typeface="儷黑 Pro"/>
              <a:cs typeface="儷黑 Pro"/>
            </a:endParaRPr>
          </a:p>
        </p:txBody>
      </p:sp>
    </p:spTree>
    <p:extLst>
      <p:ext uri="{BB962C8B-B14F-4D97-AF65-F5344CB8AC3E}">
        <p14:creationId xmlns:p14="http://schemas.microsoft.com/office/powerpoint/2010/main" val="3196717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我們有自由嗎？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76657" y="5538228"/>
            <a:ext cx="76295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故天將降大任於斯人也</a:t>
            </a:r>
            <a:r>
              <a:rPr lang="en-US" altLang="zh-CHT" sz="2000" dirty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必先苦其心志</a:t>
            </a:r>
            <a:r>
              <a:rPr lang="en-US" altLang="zh-CHT" sz="2000" dirty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勞其筋骨</a:t>
            </a:r>
            <a:r>
              <a:rPr lang="en-US" altLang="zh-CHT" sz="2000" dirty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餓其體膚</a:t>
            </a:r>
            <a:r>
              <a:rPr lang="en-US" altLang="zh-CHT" sz="2000" dirty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空乏其身</a:t>
            </a:r>
            <a:r>
              <a:rPr lang="en-US" altLang="zh-CHT" sz="2000" dirty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行拂亂其所為</a:t>
            </a:r>
            <a:r>
              <a:rPr lang="en-US" altLang="zh-CHT" sz="2000" dirty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所以動心忍性</a:t>
            </a:r>
            <a:r>
              <a:rPr lang="en-US" altLang="zh-CHT" sz="2000" dirty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增益其所不能。 </a:t>
            </a:r>
            <a:r>
              <a:rPr lang="en-US" altLang="zh-CHT" sz="2000" dirty="0">
                <a:latin typeface="儷黑 Pro"/>
                <a:ea typeface="儷黑 Pro"/>
                <a:cs typeface="儷黑 Pro"/>
              </a:rPr>
              <a:t>——</a:t>
            </a: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盂軻</a:t>
            </a:r>
            <a:endParaRPr lang="zh-CHT" altLang="en-US" sz="2000" dirty="0">
              <a:latin typeface="儷黑 Pro"/>
              <a:ea typeface="儷黑 Pro"/>
              <a:cs typeface="儷黑 Pro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6657" y="1629770"/>
            <a:ext cx="469306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/>
              <a:t>自制力和約束</a:t>
            </a:r>
            <a:r>
              <a:rPr lang="en-US" altLang="zh-TW" sz="2800" dirty="0" smtClean="0"/>
              <a:t> </a:t>
            </a:r>
            <a:r>
              <a:rPr lang="zh-TW" altLang="en-US" sz="2800" dirty="0" smtClean="0"/>
              <a:t>－</a:t>
            </a:r>
            <a:r>
              <a:rPr lang="en-US" altLang="zh-TW" sz="2800" dirty="0" smtClean="0"/>
              <a:t> </a:t>
            </a:r>
            <a:r>
              <a:rPr lang="zh-TW" altLang="en-US" sz="2800" dirty="0" smtClean="0"/>
              <a:t>真正的解放</a:t>
            </a:r>
            <a:endParaRPr lang="en-US" altLang="zh-TW" sz="2800" dirty="0"/>
          </a:p>
          <a:p>
            <a:pPr marL="457200" indent="-457200">
              <a:buFont typeface="Arial"/>
              <a:buChar char="•"/>
            </a:pPr>
            <a:r>
              <a:rPr lang="zh-TW" altLang="en-US" sz="2800" dirty="0" smtClean="0"/>
              <a:t>音樂家</a:t>
            </a:r>
            <a:endParaRPr lang="en-US" altLang="zh-TW" sz="2800" dirty="0"/>
          </a:p>
          <a:p>
            <a:pPr marL="457200" indent="-457200">
              <a:buFont typeface="Arial"/>
              <a:buChar char="•"/>
            </a:pPr>
            <a:r>
              <a:rPr lang="zh-TW" altLang="en-US" sz="2800" dirty="0" smtClean="0"/>
              <a:t>運動員</a:t>
            </a:r>
            <a:endParaRPr lang="en-US" altLang="zh-TW" sz="2800" dirty="0"/>
          </a:p>
          <a:p>
            <a:pPr marL="457200" indent="-457200">
              <a:buFont typeface="Arial"/>
              <a:buChar char="•"/>
            </a:pPr>
            <a:r>
              <a:rPr lang="zh-TW" altLang="en-US" sz="2800" dirty="0" smtClean="0"/>
              <a:t>如魚</a:t>
            </a:r>
            <a:r>
              <a:rPr lang="zh-TW" altLang="en-US" sz="2800" dirty="0" smtClean="0"/>
              <a:t>得水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776657" y="3696912"/>
            <a:ext cx="530145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zh-TW" altLang="en-US" sz="2800" dirty="0" smtClean="0"/>
              <a:t>物質世界的界線、限制和規範</a:t>
            </a:r>
            <a:endParaRPr lang="en-US" altLang="zh-TW" sz="2800" dirty="0" smtClean="0"/>
          </a:p>
          <a:p>
            <a:pPr marL="457200" indent="-457200">
              <a:buFont typeface="Arial"/>
              <a:buChar char="•"/>
            </a:pPr>
            <a:r>
              <a:rPr lang="zh-TW" altLang="en-US" sz="2800" dirty="0" smtClean="0"/>
              <a:t>心靈世界的界線</a:t>
            </a:r>
            <a:r>
              <a:rPr lang="zh-TW" altLang="en-US" sz="2800" dirty="0"/>
              <a:t>、限制和</a:t>
            </a:r>
            <a:r>
              <a:rPr lang="zh-TW" altLang="en-US" sz="2800" dirty="0" smtClean="0"/>
              <a:t>規範</a:t>
            </a:r>
            <a:endParaRPr lang="en-US" altLang="zh-TW" sz="2800" dirty="0" smtClean="0"/>
          </a:p>
          <a:p>
            <a:pPr marL="457200" indent="-457200">
              <a:buFont typeface="Arial"/>
              <a:buChar char="•"/>
            </a:pPr>
            <a:r>
              <a:rPr lang="zh-TW" altLang="en-US" sz="2800" dirty="0" smtClean="0"/>
              <a:t>道德</a:t>
            </a:r>
            <a:r>
              <a:rPr lang="zh-TW" altLang="en-US" sz="2800" dirty="0"/>
              <a:t>世界的界線、限制和規範</a:t>
            </a:r>
            <a:endParaRPr lang="en-US" altLang="zh-TW" sz="2800" dirty="0"/>
          </a:p>
        </p:txBody>
      </p:sp>
    </p:spTree>
    <p:extLst>
      <p:ext uri="{BB962C8B-B14F-4D97-AF65-F5344CB8AC3E}">
        <p14:creationId xmlns:p14="http://schemas.microsoft.com/office/powerpoint/2010/main" val="39979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限制自由的必要性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59756" y="3993905"/>
            <a:ext cx="3570208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儷黑 Pro"/>
                <a:ea typeface="儷黑 Pro"/>
                <a:cs typeface="儷黑 Pro"/>
              </a:rPr>
              <a:t>真愛是放棄自由</a:t>
            </a:r>
            <a:endParaRPr lang="en-US" altLang="zh-TW" sz="3200" dirty="0" smtClean="0">
              <a:latin typeface="儷黑 Pro"/>
              <a:ea typeface="儷黑 Pro"/>
              <a:cs typeface="儷黑 Pro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3200" dirty="0" smtClean="0">
                <a:latin typeface="儷黑 Pro"/>
                <a:ea typeface="儷黑 Pro"/>
                <a:cs typeface="儷黑 Pro"/>
              </a:rPr>
              <a:t>婚姻</a:t>
            </a:r>
            <a:endParaRPr lang="en-US" altLang="zh-TW" sz="3200" dirty="0" smtClean="0">
              <a:latin typeface="儷黑 Pro"/>
              <a:ea typeface="儷黑 Pro"/>
              <a:cs typeface="儷黑 Pro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3200" dirty="0" smtClean="0">
                <a:latin typeface="儷黑 Pro"/>
                <a:ea typeface="儷黑 Pro"/>
                <a:cs typeface="儷黑 Pro"/>
              </a:rPr>
              <a:t>養育子女</a:t>
            </a:r>
            <a:endParaRPr lang="en-US" altLang="zh-TW" sz="3200" dirty="0" smtClean="0">
              <a:latin typeface="儷黑 Pro"/>
              <a:ea typeface="儷黑 Pro"/>
              <a:cs typeface="儷黑 Pro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3200" dirty="0" smtClean="0">
                <a:latin typeface="儷黑 Pro"/>
                <a:ea typeface="儷黑 Pro"/>
                <a:cs typeface="儷黑 Pro"/>
              </a:rPr>
              <a:t>神愛</a:t>
            </a:r>
            <a:r>
              <a:rPr lang="zh-TW" altLang="en-US" sz="3200" dirty="0" smtClean="0">
                <a:latin typeface="儷黑 Pro"/>
                <a:ea typeface="儷黑 Pro"/>
                <a:cs typeface="儷黑 Pro"/>
              </a:rPr>
              <a:t>世人</a:t>
            </a:r>
            <a:r>
              <a:rPr lang="zh-TW" altLang="zh-TW" sz="3200" dirty="0" smtClean="0">
                <a:latin typeface="儷黑 Pro"/>
                <a:ea typeface="儷黑 Pro"/>
                <a:cs typeface="儷黑 Pro"/>
              </a:rPr>
              <a:t>－</a:t>
            </a:r>
            <a:r>
              <a:rPr lang="zh-TW" altLang="en-US" sz="3200" dirty="0" smtClean="0">
                <a:latin typeface="儷黑 Pro"/>
                <a:ea typeface="儷黑 Pro"/>
                <a:cs typeface="儷黑 Pro"/>
              </a:rPr>
              <a:t>耶穌</a:t>
            </a:r>
            <a:endParaRPr lang="en-US" sz="3200" dirty="0">
              <a:latin typeface="儷黑 Pro"/>
              <a:ea typeface="儷黑 Pro"/>
              <a:cs typeface="儷黑 Pro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9756" y="1697811"/>
            <a:ext cx="469872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儷黑 Pro"/>
                <a:ea typeface="儷黑 Pro"/>
                <a:cs typeface="儷黑 Pro"/>
              </a:rPr>
              <a:t>從限制中發揮潛力和能力</a:t>
            </a:r>
            <a:endParaRPr lang="en-US" altLang="zh-TW" sz="3200" dirty="0" smtClean="0">
              <a:latin typeface="儷黑 Pro"/>
              <a:ea typeface="儷黑 Pro"/>
              <a:cs typeface="儷黑 Pro"/>
            </a:endParaRPr>
          </a:p>
          <a:p>
            <a:pPr marL="514350" indent="-514350">
              <a:buFont typeface="Arial"/>
              <a:buChar char="•"/>
            </a:pPr>
            <a:r>
              <a:rPr lang="zh-TW" altLang="en-US" sz="3200" dirty="0" smtClean="0">
                <a:latin typeface="儷黑 Pro"/>
                <a:ea typeface="儷黑 Pro"/>
                <a:cs typeface="儷黑 Pro"/>
              </a:rPr>
              <a:t>中國人</a:t>
            </a:r>
            <a:endParaRPr lang="en-US" altLang="zh-TW" sz="3200" dirty="0" smtClean="0">
              <a:latin typeface="儷黑 Pro"/>
              <a:ea typeface="儷黑 Pro"/>
              <a:cs typeface="儷黑 Pro"/>
            </a:endParaRPr>
          </a:p>
          <a:p>
            <a:pPr marL="514350" indent="-514350">
              <a:buFont typeface="Arial"/>
              <a:buChar char="•"/>
            </a:pPr>
            <a:r>
              <a:rPr lang="zh-TW" altLang="en-US" sz="3200" dirty="0" smtClean="0">
                <a:latin typeface="儷黑 Pro"/>
                <a:ea typeface="儷黑 Pro"/>
                <a:cs typeface="儷黑 Pro"/>
              </a:rPr>
              <a:t>猶</a:t>
            </a:r>
            <a:r>
              <a:rPr lang="zh-TW" altLang="en-US" sz="3200" dirty="0" smtClean="0">
                <a:latin typeface="儷黑 Pro"/>
                <a:ea typeface="儷黑 Pro"/>
                <a:cs typeface="儷黑 Pro"/>
              </a:rPr>
              <a:t>太人</a:t>
            </a:r>
            <a:endParaRPr lang="en-US" altLang="zh-TW" sz="3200" dirty="0" smtClean="0">
              <a:latin typeface="儷黑 Pro"/>
              <a:ea typeface="儷黑 Pro"/>
              <a:cs typeface="儷黑 Pro"/>
            </a:endParaRPr>
          </a:p>
          <a:p>
            <a:pPr marL="514350" indent="-514350">
              <a:buFont typeface="Arial"/>
              <a:buChar char="•"/>
            </a:pPr>
            <a:r>
              <a:rPr lang="zh-TW" altLang="en-US" sz="3200" dirty="0" smtClean="0">
                <a:latin typeface="儷黑 Pro"/>
                <a:ea typeface="儷黑 Pro"/>
                <a:cs typeface="儷黑 Pro"/>
              </a:rPr>
              <a:t>海倫凱勒</a:t>
            </a:r>
            <a:endParaRPr lang="en-US" altLang="zh-TW" sz="3200" dirty="0" smtClean="0">
              <a:latin typeface="儷黑 Pro"/>
              <a:ea typeface="儷黑 Pro"/>
              <a:cs typeface="儷黑 Pro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34059" y="5417877"/>
            <a:ext cx="3531736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zh-TW" altLang="en-US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愛上帝容易嗎？</a:t>
            </a:r>
            <a:endParaRPr lang="en-US" sz="3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58002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uiExpand="1" build="p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真自由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0287" y="1422149"/>
            <a:ext cx="7446089" cy="19727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HT" altLang="en-US" sz="2800" dirty="0">
                <a:latin typeface="儷黑 Pro"/>
                <a:ea typeface="儷黑 Pro"/>
                <a:cs typeface="儷黑 Pro"/>
              </a:rPr>
              <a:t>耶穌對信他的猶太人說：「你們若常常遵守我的道，就真是我的門徒； </a:t>
            </a:r>
            <a:r>
              <a:rPr lang="zh-CHT" altLang="en-US" sz="2800" dirty="0" smtClean="0">
                <a:latin typeface="儷黑 Pro"/>
                <a:ea typeface="儷黑 Pro"/>
                <a:cs typeface="儷黑 Pro"/>
              </a:rPr>
              <a:t>你們必曉</a:t>
            </a:r>
            <a:r>
              <a:rPr lang="zh-CHT" altLang="en-US" sz="2800" dirty="0">
                <a:latin typeface="儷黑 Pro"/>
                <a:ea typeface="儷黑 Pro"/>
                <a:cs typeface="儷黑 Pro"/>
              </a:rPr>
              <a:t>得真理，真理必叫你們得以自由。</a:t>
            </a:r>
            <a:r>
              <a:rPr lang="zh-CHT" altLang="en-US" sz="2800" dirty="0" smtClean="0">
                <a:latin typeface="儷黑 Pro"/>
                <a:ea typeface="儷黑 Pro"/>
                <a:cs typeface="儷黑 Pro"/>
              </a:rPr>
              <a:t>」</a:t>
            </a:r>
            <a:r>
              <a:rPr lang="en-US" altLang="zh-CHT" sz="2800" dirty="0">
                <a:latin typeface="儷黑 Pro"/>
                <a:ea typeface="儷黑 Pro"/>
                <a:cs typeface="儷黑 Pro"/>
              </a:rPr>
              <a:t> </a:t>
            </a:r>
            <a:r>
              <a:rPr lang="zh-TW" altLang="en-US" sz="2800" dirty="0" smtClean="0">
                <a:latin typeface="儷黑 Pro"/>
                <a:ea typeface="儷黑 Pro"/>
                <a:cs typeface="儷黑 Pro"/>
              </a:rPr>
              <a:t>－</a:t>
            </a:r>
            <a:r>
              <a:rPr lang="zh-TW" altLang="en-US" sz="2800" dirty="0" smtClean="0">
                <a:latin typeface="儷黑 Pro"/>
                <a:ea typeface="儷黑 Pro"/>
                <a:cs typeface="儷黑 Pro"/>
              </a:rPr>
              <a:t>約翰</a:t>
            </a:r>
            <a:r>
              <a:rPr lang="en-US" altLang="zh-TW" sz="2800" dirty="0" smtClean="0">
                <a:latin typeface="儷黑 Pro"/>
                <a:ea typeface="儷黑 Pro"/>
                <a:cs typeface="儷黑 Pro"/>
              </a:rPr>
              <a:t> </a:t>
            </a:r>
            <a:r>
              <a:rPr lang="en-US" altLang="zh-TW" sz="2800" dirty="0" smtClean="0">
                <a:latin typeface="儷黑 Pro"/>
                <a:ea typeface="儷黑 Pro"/>
                <a:cs typeface="儷黑 Pro"/>
              </a:rPr>
              <a:t>8:31-32</a:t>
            </a:r>
            <a:endParaRPr lang="en-US" sz="2800" dirty="0">
              <a:latin typeface="儷黑 Pro"/>
              <a:ea typeface="儷黑 Pro"/>
              <a:cs typeface="儷黑 Pro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28054" y="5259801"/>
            <a:ext cx="752832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HT" altLang="en-US" sz="2800" dirty="0">
                <a:latin typeface="儷黑 Pro"/>
                <a:ea typeface="儷黑 Pro"/>
                <a:cs typeface="儷黑 Pro"/>
              </a:rPr>
              <a:t>凡事都可行，但不都有益處。凡事都可行，但不都造就人。 </a:t>
            </a:r>
            <a:r>
              <a:rPr lang="zh-CHT" altLang="en-US" sz="2800" dirty="0" smtClean="0">
                <a:latin typeface="儷黑 Pro"/>
                <a:ea typeface="儷黑 Pro"/>
                <a:cs typeface="儷黑 Pro"/>
              </a:rPr>
              <a:t>無論</a:t>
            </a:r>
            <a:r>
              <a:rPr lang="zh-CHT" altLang="en-US" sz="2800" dirty="0">
                <a:latin typeface="儷黑 Pro"/>
                <a:ea typeface="儷黑 Pro"/>
                <a:cs typeface="儷黑 Pro"/>
              </a:rPr>
              <a:t>何人，不要求自己的益處，乃要求別人的益處</a:t>
            </a:r>
            <a:r>
              <a:rPr lang="zh-CHT" altLang="en-US" sz="2800" dirty="0" smtClean="0">
                <a:latin typeface="儷黑 Pro"/>
                <a:ea typeface="儷黑 Pro"/>
                <a:cs typeface="儷黑 Pro"/>
              </a:rPr>
              <a:t>。</a:t>
            </a:r>
            <a:r>
              <a:rPr lang="en-US" altLang="zh-CHT" sz="2800" dirty="0">
                <a:latin typeface="儷黑 Pro"/>
                <a:ea typeface="儷黑 Pro"/>
                <a:cs typeface="儷黑 Pro"/>
              </a:rPr>
              <a:t> </a:t>
            </a:r>
            <a:r>
              <a:rPr lang="zh-TW" altLang="en-US" sz="2800" dirty="0" smtClean="0">
                <a:latin typeface="儷黑 Pro"/>
                <a:ea typeface="儷黑 Pro"/>
                <a:cs typeface="儷黑 Pro"/>
              </a:rPr>
              <a:t>－</a:t>
            </a:r>
            <a:r>
              <a:rPr lang="zh-TW" altLang="en-US" sz="2800" dirty="0" smtClean="0">
                <a:latin typeface="儷黑 Pro"/>
                <a:ea typeface="儷黑 Pro"/>
                <a:cs typeface="儷黑 Pro"/>
              </a:rPr>
              <a:t>哥</a:t>
            </a:r>
            <a:r>
              <a:rPr lang="zh-TW" altLang="en-US" sz="2800" dirty="0" smtClean="0">
                <a:latin typeface="儷黑 Pro"/>
                <a:ea typeface="儷黑 Pro"/>
                <a:cs typeface="儷黑 Pro"/>
              </a:rPr>
              <a:t>林多前</a:t>
            </a:r>
            <a:r>
              <a:rPr lang="en-US" altLang="zh-TW" sz="2800" dirty="0" smtClean="0">
                <a:latin typeface="儷黑 Pro"/>
                <a:ea typeface="儷黑 Pro"/>
                <a:cs typeface="儷黑 Pro"/>
              </a:rPr>
              <a:t> 10:23-24</a:t>
            </a:r>
            <a:endParaRPr lang="en-US" sz="2800" dirty="0">
              <a:latin typeface="儷黑 Pro"/>
              <a:ea typeface="儷黑 Pro"/>
              <a:cs typeface="儷黑 Pro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0286" y="2925978"/>
            <a:ext cx="744608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HT" altLang="en-US" sz="2800" dirty="0">
                <a:latin typeface="儷黑 Pro"/>
                <a:ea typeface="儷黑 Pro"/>
                <a:cs typeface="儷黑 Pro"/>
              </a:rPr>
              <a:t>豈不知在場上賽跑的都跑，但得獎賞的只有一人？你們也當這樣跑，好叫你們得着獎賞。 </a:t>
            </a:r>
            <a:r>
              <a:rPr lang="zh-CHT" altLang="en-US" sz="2800" dirty="0" smtClean="0">
                <a:latin typeface="儷黑 Pro"/>
                <a:ea typeface="儷黑 Pro"/>
                <a:cs typeface="儷黑 Pro"/>
              </a:rPr>
              <a:t>凡較力爭</a:t>
            </a:r>
            <a:r>
              <a:rPr lang="zh-CHT" altLang="en-US" sz="2800" dirty="0">
                <a:latin typeface="儷黑 Pro"/>
                <a:ea typeface="儷黑 Pro"/>
                <a:cs typeface="儷黑 Pro"/>
              </a:rPr>
              <a:t>勝的，諸事都有節制，他們不過是要得能壞的冠冕；我們卻是要得不能壞的冠冕。 </a:t>
            </a:r>
            <a:r>
              <a:rPr lang="zh-TW" altLang="zh-CHT" sz="2800" dirty="0">
                <a:latin typeface="儷黑 Pro"/>
                <a:ea typeface="儷黑 Pro"/>
                <a:cs typeface="儷黑 Pro"/>
              </a:rPr>
              <a:t>－</a:t>
            </a:r>
            <a:r>
              <a:rPr lang="zh-TW" altLang="en-US" sz="2800" dirty="0" smtClean="0">
                <a:latin typeface="儷黑 Pro"/>
                <a:ea typeface="儷黑 Pro"/>
                <a:cs typeface="儷黑 Pro"/>
              </a:rPr>
              <a:t>哥</a:t>
            </a:r>
            <a:r>
              <a:rPr lang="zh-TW" altLang="en-US" sz="2800" dirty="0">
                <a:latin typeface="儷黑 Pro"/>
                <a:ea typeface="儷黑 Pro"/>
                <a:cs typeface="儷黑 Pro"/>
              </a:rPr>
              <a:t>林多前</a:t>
            </a:r>
            <a:r>
              <a:rPr lang="en-US" altLang="zh-TW" sz="2800" dirty="0">
                <a:latin typeface="儷黑 Pro"/>
                <a:ea typeface="儷黑 Pro"/>
                <a:cs typeface="儷黑 Pro"/>
              </a:rPr>
              <a:t> </a:t>
            </a:r>
            <a:r>
              <a:rPr lang="zh-TW" altLang="zh-TW" sz="2800" dirty="0">
                <a:latin typeface="儷黑 Pro"/>
                <a:ea typeface="儷黑 Pro"/>
                <a:cs typeface="儷黑 Pro"/>
              </a:rPr>
              <a:t>9</a:t>
            </a:r>
            <a:r>
              <a:rPr lang="en-US" altLang="zh-TW" sz="2800" dirty="0" smtClean="0">
                <a:latin typeface="儷黑 Pro"/>
                <a:ea typeface="儷黑 Pro"/>
                <a:cs typeface="儷黑 Pro"/>
              </a:rPr>
              <a:t>:2</a:t>
            </a:r>
            <a:r>
              <a:rPr lang="zh-TW" altLang="zh-TW" sz="2800" dirty="0">
                <a:latin typeface="儷黑 Pro"/>
                <a:ea typeface="儷黑 Pro"/>
                <a:cs typeface="儷黑 Pro"/>
              </a:rPr>
              <a:t>4</a:t>
            </a:r>
            <a:r>
              <a:rPr lang="en-US" altLang="zh-TW" sz="2800" dirty="0" smtClean="0">
                <a:latin typeface="儷黑 Pro"/>
                <a:ea typeface="儷黑 Pro"/>
                <a:cs typeface="儷黑 Pro"/>
              </a:rPr>
              <a:t>-2</a:t>
            </a:r>
            <a:r>
              <a:rPr lang="zh-TW" altLang="zh-TW" sz="2800" dirty="0">
                <a:latin typeface="儷黑 Pro"/>
                <a:ea typeface="儷黑 Pro"/>
                <a:cs typeface="儷黑 Pro"/>
              </a:rPr>
              <a:t>5</a:t>
            </a:r>
            <a:endParaRPr lang="en-US" sz="2800" dirty="0">
              <a:latin typeface="儷黑 Pro"/>
              <a:ea typeface="儷黑 Pro"/>
              <a:cs typeface="儷黑 Pro"/>
            </a:endParaRPr>
          </a:p>
        </p:txBody>
      </p:sp>
    </p:spTree>
    <p:extLst>
      <p:ext uri="{BB962C8B-B14F-4D97-AF65-F5344CB8AC3E}">
        <p14:creationId xmlns:p14="http://schemas.microsoft.com/office/powerpoint/2010/main" val="2437187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2015" y="1473638"/>
            <a:ext cx="823764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zh-TW" altLang="en-US" sz="2800" dirty="0"/>
              <a:t>人生成功，生活、家庭完美，無需信仰</a:t>
            </a:r>
            <a:endParaRPr lang="en-US" sz="2800" dirty="0"/>
          </a:p>
          <a:p>
            <a:pPr marL="514350" indent="-514350">
              <a:buFont typeface="+mj-lt"/>
              <a:buAutoNum type="arabicPeriod"/>
            </a:pPr>
            <a:r>
              <a:rPr lang="zh-TW" altLang="en-US" sz="2800" dirty="0"/>
              <a:t>不覺得自己有罪，所以不需要被拯救</a:t>
            </a:r>
            <a:endParaRPr lang="en-US" sz="2800" dirty="0"/>
          </a:p>
          <a:p>
            <a:pPr marL="514350" lvl="0" indent="-514350">
              <a:buFont typeface="+mj-lt"/>
              <a:buAutoNum type="arabicPeriod"/>
            </a:pPr>
            <a:r>
              <a:rPr lang="zh-TW" altLang="en-US" sz="2800" dirty="0" smtClean="0"/>
              <a:t>不信有神</a:t>
            </a:r>
            <a:endParaRPr lang="en-US" sz="2800" dirty="0" smtClean="0"/>
          </a:p>
          <a:p>
            <a:pPr marL="514350" lvl="0" indent="-514350">
              <a:buFont typeface="+mj-lt"/>
              <a:buAutoNum type="arabicPeriod"/>
            </a:pPr>
            <a:r>
              <a:rPr lang="zh-TW" altLang="en-US" sz="2800" dirty="0"/>
              <a:t>不相信有永生</a:t>
            </a:r>
            <a:endParaRPr lang="en-US" sz="2800" dirty="0"/>
          </a:p>
          <a:p>
            <a:pPr marL="514350" lvl="0" indent="-514350">
              <a:buFont typeface="+mj-lt"/>
              <a:buAutoNum type="arabicPeriod"/>
            </a:pPr>
            <a:r>
              <a:rPr lang="zh-TW" altLang="en-US" sz="2800" dirty="0" smtClean="0"/>
              <a:t>不接受</a:t>
            </a:r>
            <a:r>
              <a:rPr lang="zh-TW" altLang="en-US" sz="2800" dirty="0"/>
              <a:t>基督教是唯一的拯救</a:t>
            </a:r>
            <a:r>
              <a:rPr lang="en-US" sz="2800" dirty="0"/>
              <a:t>/</a:t>
            </a:r>
            <a:r>
              <a:rPr lang="zh-TW" altLang="en-US" sz="2800" dirty="0"/>
              <a:t>途徑</a:t>
            </a:r>
            <a:endParaRPr lang="en-US" sz="2800" dirty="0"/>
          </a:p>
          <a:p>
            <a:pPr marL="514350" lvl="0" indent="-514350">
              <a:buFont typeface="+mj-lt"/>
              <a:buAutoNum type="arabicPeriod"/>
            </a:pPr>
            <a:r>
              <a:rPr lang="zh-TW" altLang="en-US" sz="2800" dirty="0" smtClean="0"/>
              <a:t>不相信耶穌</a:t>
            </a:r>
            <a:r>
              <a:rPr lang="zh-TW" altLang="en-US" sz="2800" dirty="0"/>
              <a:t>是</a:t>
            </a:r>
            <a:r>
              <a:rPr lang="zh-TW" altLang="en-US" sz="2800" dirty="0" smtClean="0"/>
              <a:t>神的兒子</a:t>
            </a:r>
            <a:endParaRPr lang="en-US" altLang="zh-TW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626404" y="334642"/>
            <a:ext cx="1585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信仰問題</a:t>
            </a:r>
            <a:r>
              <a:rPr lang="en-US" altLang="zh-TW" dirty="0" smtClean="0"/>
              <a:t> </a:t>
            </a:r>
            <a:r>
              <a:rPr lang="zh-TW" altLang="en-US" dirty="0" smtClean="0"/>
              <a:t>－</a:t>
            </a:r>
            <a:r>
              <a:rPr lang="en-US" altLang="zh-TW" dirty="0" smtClean="0"/>
              <a:t> 1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32015" y="4385652"/>
            <a:ext cx="730232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zh-TW" altLang="en-US" sz="2800" dirty="0" smtClean="0"/>
              <a:t>有</a:t>
            </a:r>
            <a:r>
              <a:rPr lang="zh-TW" altLang="en-US" sz="2800" dirty="0"/>
              <a:t>神，但對神的</a:t>
            </a:r>
            <a:r>
              <a:rPr lang="zh-TW" altLang="en-US" sz="2800" dirty="0" smtClean="0"/>
              <a:t>恩典不體會</a:t>
            </a:r>
            <a:endParaRPr lang="en-US" altLang="zh-TW" sz="2800" dirty="0" smtClean="0"/>
          </a:p>
          <a:p>
            <a:pPr marL="342900" indent="-342900">
              <a:buFont typeface="+mj-lt"/>
              <a:buAutoNum type="arabicPeriod"/>
            </a:pPr>
            <a:r>
              <a:rPr lang="zh-TW" altLang="en-US" sz="2800" dirty="0" smtClean="0"/>
              <a:t>如何知道唯一真神就是基督教裡講到耶和</a:t>
            </a:r>
            <a:r>
              <a:rPr lang="zh-TW" altLang="en-US" sz="2800" dirty="0"/>
              <a:t>華</a:t>
            </a:r>
            <a:r>
              <a:rPr lang="zh-TW" altLang="en-US" sz="2800" dirty="0" smtClean="0"/>
              <a:t>？</a:t>
            </a:r>
            <a:endParaRPr lang="en-US" altLang="zh-TW" sz="2800" dirty="0" smtClean="0"/>
          </a:p>
          <a:p>
            <a:pPr marL="342900" indent="-342900">
              <a:buFont typeface="+mj-lt"/>
              <a:buAutoNum type="arabicPeriod"/>
            </a:pPr>
            <a:r>
              <a:rPr lang="zh-TW" altLang="en-US" sz="2800" dirty="0" smtClean="0"/>
              <a:t>如怎麼能證明神就</a:t>
            </a:r>
            <a:r>
              <a:rPr lang="zh-TW" altLang="en-US" sz="2800" dirty="0"/>
              <a:t>是創造主，而不是其他宗教中的神，我如何相信聖經說的就是最高權威？不能用自己的話證明自己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22231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4787" y="1507961"/>
            <a:ext cx="81175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zh-TW" altLang="en-US" sz="2400" dirty="0" smtClean="0"/>
              <a:t>惡人是否會</a:t>
            </a:r>
            <a:r>
              <a:rPr lang="zh-TW" altLang="en-US" sz="2400" dirty="0"/>
              <a:t>得到懲罰？</a:t>
            </a:r>
            <a:endParaRPr lang="en-US" sz="2400" dirty="0"/>
          </a:p>
          <a:p>
            <a:pPr marL="342900" lvl="0" indent="-342900">
              <a:buFont typeface="+mj-lt"/>
              <a:buAutoNum type="arabicPeriod"/>
            </a:pPr>
            <a:r>
              <a:rPr lang="zh-TW" altLang="en-US" sz="2400" dirty="0" smtClean="0"/>
              <a:t>天國</a:t>
            </a:r>
            <a:r>
              <a:rPr lang="zh-TW" altLang="en-US" sz="2400" dirty="0"/>
              <a:t>真的存在？審判是怎的？我們在天國是怎麼樣？</a:t>
            </a:r>
            <a:endParaRPr lang="en-US" sz="2400" dirty="0"/>
          </a:p>
          <a:p>
            <a:pPr marL="342900" lvl="0" indent="-342900">
              <a:buFont typeface="+mj-lt"/>
              <a:buAutoNum type="arabicPeriod"/>
            </a:pPr>
            <a:r>
              <a:rPr lang="zh-TW" altLang="en-US" sz="2400" dirty="0" smtClean="0"/>
              <a:t>成</a:t>
            </a:r>
            <a:r>
              <a:rPr lang="zh-TW" altLang="en-US" sz="2400" dirty="0"/>
              <a:t>為基督徒是為了上天堂嗎？天堂在哪裡？</a:t>
            </a:r>
            <a:endParaRPr lang="en-US" sz="2400" dirty="0"/>
          </a:p>
          <a:p>
            <a:pPr marL="342900" lvl="0" indent="-342900">
              <a:buFont typeface="+mj-lt"/>
              <a:buAutoNum type="arabicPeriod"/>
            </a:pPr>
            <a:r>
              <a:rPr lang="zh-TW" altLang="en-US" sz="2400" dirty="0"/>
              <a:t>基督徒是否受完洗就可以上天堂？</a:t>
            </a:r>
            <a:endParaRPr lang="en-US" sz="2400" dirty="0"/>
          </a:p>
          <a:p>
            <a:pPr marL="342900" lvl="0" indent="-342900">
              <a:buFont typeface="+mj-lt"/>
              <a:buAutoNum type="arabicPeriod"/>
            </a:pPr>
            <a:r>
              <a:rPr lang="zh-TW" altLang="en-US" sz="2400" dirty="0"/>
              <a:t>對於沒有機會認識上帝的人，是否根據其行為判斷</a:t>
            </a:r>
            <a:r>
              <a:rPr lang="zh-TW" altLang="en-US" sz="2400" dirty="0" smtClean="0"/>
              <a:t>？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626404" y="334642"/>
            <a:ext cx="1585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信仰問題</a:t>
            </a:r>
            <a:r>
              <a:rPr lang="en-US" altLang="zh-TW" dirty="0" smtClean="0"/>
              <a:t> </a:t>
            </a:r>
            <a:r>
              <a:rPr lang="zh-TW" altLang="en-US" dirty="0" smtClean="0"/>
              <a:t>－</a:t>
            </a:r>
            <a:r>
              <a:rPr lang="en-US" altLang="zh-TW" dirty="0" smtClean="0"/>
              <a:t> 2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454787" y="3808334"/>
            <a:ext cx="802312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zh-TW" altLang="en-US" sz="2400" dirty="0" smtClean="0"/>
              <a:t>成</a:t>
            </a:r>
            <a:r>
              <a:rPr lang="zh-TW" altLang="en-US" sz="2400" dirty="0"/>
              <a:t>為基督徒後，更忙了，什麼是神的祝福？收益是什麼？</a:t>
            </a:r>
            <a:endParaRPr lang="en-US" sz="2400" dirty="0"/>
          </a:p>
          <a:p>
            <a:pPr marL="342900" lvl="0" indent="-342900">
              <a:buFont typeface="+mj-lt"/>
              <a:buAutoNum type="arabicPeriod"/>
            </a:pPr>
            <a:r>
              <a:rPr lang="zh-TW" altLang="en-US" sz="2400" dirty="0"/>
              <a:t>到底什麼是道？是真理嗎？它在聖經是怎樣表述？在現實生活中怎樣指示我們的生活、工作、家庭？</a:t>
            </a:r>
            <a:endParaRPr lang="en-US" sz="2400" dirty="0"/>
          </a:p>
          <a:p>
            <a:pPr marL="342900" lvl="0" indent="-342900">
              <a:buFont typeface="+mj-lt"/>
              <a:buAutoNum type="arabicPeriod"/>
            </a:pPr>
            <a:r>
              <a:rPr lang="zh-TW" altLang="en-US" sz="2400" dirty="0"/>
              <a:t>聖經博大精深，我們讀起來如盲人摸象，需要人給我們一双慧眼，把聖經看明</a:t>
            </a:r>
            <a:endParaRPr lang="en-US" altLang="zh-TW" sz="2400" dirty="0"/>
          </a:p>
          <a:p>
            <a:pPr marL="342900" lvl="0" indent="-342900">
              <a:buFont typeface="+mj-lt"/>
              <a:buAutoNum type="arabicPeriod"/>
            </a:pPr>
            <a:r>
              <a:rPr lang="zh-TW" altLang="en-US" sz="2400" dirty="0"/>
              <a:t>白，怎樣給我們打開眼目？</a:t>
            </a:r>
            <a:endParaRPr lang="en-US" sz="2400" dirty="0"/>
          </a:p>
          <a:p>
            <a:pPr marL="342900" indent="-342900">
              <a:buFont typeface="+mj-lt"/>
              <a:buAutoNum type="arabicPeriod"/>
            </a:pPr>
            <a:r>
              <a:rPr lang="zh-TW" altLang="en-US" sz="2400" dirty="0"/>
              <a:t>是否需要清教徒式的信仰？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91656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92081" y="1447896"/>
            <a:ext cx="8117512" cy="3108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zh-TW" altLang="en-US" sz="2800" dirty="0" smtClean="0"/>
              <a:t>聖經歷史</a:t>
            </a:r>
            <a:r>
              <a:rPr lang="zh-TW" altLang="en-US" sz="2800" dirty="0"/>
              <a:t>只有五千年，歷史記載人類有</a:t>
            </a:r>
            <a:r>
              <a:rPr lang="en-US" sz="2800" dirty="0"/>
              <a:t>100</a:t>
            </a:r>
            <a:r>
              <a:rPr lang="zh-TW" altLang="en-US" sz="2800" dirty="0"/>
              <a:t>萬年</a:t>
            </a: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zh-TW" altLang="en-US" sz="2800" dirty="0" smtClean="0"/>
              <a:t>科學不能證</a:t>
            </a:r>
            <a:r>
              <a:rPr lang="zh-TW" altLang="en-US" sz="2800" dirty="0"/>
              <a:t>明神的存在，怎樣應付？到底有沒有神？</a:t>
            </a:r>
            <a:endParaRPr lang="en-US" sz="2800" dirty="0"/>
          </a:p>
          <a:p>
            <a:pPr marL="342900" lvl="0" indent="-342900">
              <a:buFont typeface="+mj-lt"/>
              <a:buAutoNum type="arabicPeriod"/>
            </a:pPr>
            <a:r>
              <a:rPr lang="zh-TW" altLang="en-US" sz="2800" dirty="0" smtClean="0"/>
              <a:t>地球的</a:t>
            </a:r>
            <a:r>
              <a:rPr lang="zh-TW" altLang="en-US" sz="2800" dirty="0"/>
              <a:t>史前歷史與聖經記載的時間衝突如何理解？</a:t>
            </a: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zh-TW" altLang="en-US" sz="2800" dirty="0" smtClean="0"/>
              <a:t>信仰與科學</a:t>
            </a:r>
            <a:r>
              <a:rPr lang="zh-TW" altLang="en-US" sz="2800" dirty="0"/>
              <a:t>的關係</a:t>
            </a:r>
            <a:endParaRPr lang="en-US" sz="2800" dirty="0"/>
          </a:p>
          <a:p>
            <a:pPr marL="342900" lvl="0" indent="-342900">
              <a:buFont typeface="+mj-lt"/>
              <a:buAutoNum type="arabicPeriod"/>
            </a:pPr>
            <a:r>
              <a:rPr lang="zh-TW" altLang="en-US" sz="2800" dirty="0" smtClean="0"/>
              <a:t>如何解釋</a:t>
            </a:r>
            <a:r>
              <a:rPr lang="zh-TW" altLang="en-US" sz="2800" dirty="0"/>
              <a:t>生物考古中發現的遠古生物、原始人（如北京人）與現代生物與人的關係？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26404" y="334642"/>
            <a:ext cx="1585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信仰問題</a:t>
            </a:r>
            <a:r>
              <a:rPr lang="en-US" altLang="zh-TW" dirty="0" smtClean="0"/>
              <a:t> </a:t>
            </a:r>
            <a:r>
              <a:rPr lang="zh-TW" altLang="en-US" dirty="0" smtClean="0"/>
              <a:t>－</a:t>
            </a:r>
            <a:r>
              <a:rPr lang="en-US" altLang="zh-TW" dirty="0" smtClean="0"/>
              <a:t> 3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26404" y="4966602"/>
            <a:ext cx="77399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zh-TW" altLang="en-US" sz="2800" dirty="0"/>
              <a:t>神是愛，但為什麼有苦難</a:t>
            </a:r>
            <a:r>
              <a:rPr lang="en-US" sz="2800" dirty="0"/>
              <a:t>?</a:t>
            </a:r>
          </a:p>
          <a:p>
            <a:pPr marL="342900" lvl="0" indent="-342900">
              <a:buFont typeface="+mj-lt"/>
              <a:buAutoNum type="arabicPeriod"/>
            </a:pPr>
            <a:r>
              <a:rPr lang="zh-TW" altLang="en-US" sz="2800" dirty="0"/>
              <a:t>如何解釋基督教歷史中的黑暗，上帝在其中的作為是什麼？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34802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ＭＳ 明朝"/>
        <a:font script="Hang" typeface="바탕"/>
        <a:font script="Hans" typeface="华文新魏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ＭＳ 明朝"/>
        <a:font script="Hang" typeface="바탕"/>
        <a:font script="Hans" typeface="华文新魏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Foundry.thmx</Template>
  <TotalTime>4126</TotalTime>
  <Words>629</Words>
  <Application>Microsoft Macintosh PowerPoint</Application>
  <PresentationFormat>On-screen Show (4:3)</PresentationFormat>
  <Paragraphs>86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Foundry</vt:lpstr>
      <vt:lpstr>基督教裏沒有自由？</vt:lpstr>
      <vt:lpstr>什麼是自由？</vt:lpstr>
      <vt:lpstr>什麼是自由？</vt:lpstr>
      <vt:lpstr>基督教剝奪自由？</vt:lpstr>
      <vt:lpstr>信仰的反思和對話？</vt:lpstr>
      <vt:lpstr>我們有自由嗎？</vt:lpstr>
      <vt:lpstr>限制自由的必要性</vt:lpstr>
      <vt:lpstr>真自由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Miles Wu</dc:creator>
  <cp:lastModifiedBy>Miles Wu</cp:lastModifiedBy>
  <cp:revision>40</cp:revision>
  <dcterms:created xsi:type="dcterms:W3CDTF">2016-03-10T16:22:45Z</dcterms:created>
  <dcterms:modified xsi:type="dcterms:W3CDTF">2016-03-20T00:01:51Z</dcterms:modified>
</cp:coreProperties>
</file>