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0D5"/>
          </a:solidFill>
        </a:fill>
      </a:tcStyle>
    </a:wholeTbl>
    <a:band2H>
      <a:tcTxStyle b="def" i="def"/>
      <a:tcStyle>
        <a:tcBdr/>
        <a:fill>
          <a:solidFill>
            <a:srgbClr val="EBF0EB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1EDF0"/>
          </a:solidFill>
        </a:fill>
      </a:tcStyle>
    </a:wholeTbl>
    <a:band2H>
      <a:tcTxStyle b="def" i="def"/>
      <a:tcStyle>
        <a:tcBdr/>
        <a:fill>
          <a:solidFill>
            <a:srgbClr val="F1F6F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6E5E5"/>
          </a:solidFill>
        </a:fill>
      </a:tcStyle>
    </a:wholeTbl>
    <a:band2H>
      <a:tcTxStyle b="def" i="def"/>
      <a:tcStyle>
        <a:tcBdr/>
        <a:fill>
          <a:solidFill>
            <a:srgbClr val="FBF3F3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0" name="Shape 12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notesStyle>
    <a:lvl1pPr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1pPr>
    <a:lvl2pPr indent="2286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2pPr>
    <a:lvl3pPr indent="4572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3pPr>
    <a:lvl4pPr indent="6858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4pPr>
    <a:lvl5pPr indent="9144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5pPr>
    <a:lvl6pPr indent="11430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6pPr>
    <a:lvl7pPr indent="13716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7pPr>
    <a:lvl8pPr indent="16002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8pPr>
    <a:lvl9pPr indent="18288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164591" y="146304"/>
            <a:ext cx="8814817" cy="25054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25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1275" y="21600"/>
                  <a:pt x="20875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325" y="0"/>
                  <a:pt x="725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" name="Shape 14"/>
          <p:cNvSpPr/>
          <p:nvPr>
            <p:ph type="title"/>
          </p:nvPr>
        </p:nvSpPr>
        <p:spPr>
          <a:xfrm>
            <a:off x="464234" y="381000"/>
            <a:ext cx="8229600" cy="2209801"/>
          </a:xfrm>
          <a:prstGeom prst="rect">
            <a:avLst/>
          </a:prstGeom>
        </p:spPr>
        <p:txBody>
          <a:bodyPr/>
          <a:lstStyle>
            <a:lvl1pPr indent="0">
              <a:defRPr sz="4800"/>
            </a:lvl1pPr>
          </a:lstStyle>
          <a:p>
            <a:pPr/>
            <a:r>
              <a:t>Title Text</a:t>
            </a:r>
          </a:p>
        </p:txBody>
      </p:sp>
      <p:sp>
        <p:nvSpPr>
          <p:cNvPr id="15" name="Shape 15"/>
          <p:cNvSpPr/>
          <p:nvPr>
            <p:ph type="body" sz="quarter" idx="1"/>
          </p:nvPr>
        </p:nvSpPr>
        <p:spPr>
          <a:xfrm>
            <a:off x="2133600" y="2819400"/>
            <a:ext cx="6560234" cy="1752600"/>
          </a:xfrm>
          <a:prstGeom prst="rect">
            <a:avLst/>
          </a:prstGeom>
        </p:spPr>
        <p:txBody>
          <a:bodyPr/>
          <a:lstStyle>
            <a:lvl1pPr marL="0" indent="0" algn="r">
              <a:buClrTx/>
              <a:buSzTx/>
              <a:buFontTx/>
              <a:buNone/>
            </a:lvl1pPr>
            <a:lvl2pPr marL="0" indent="457200" algn="r">
              <a:buClrTx/>
              <a:buSzTx/>
              <a:buFontTx/>
              <a:buNone/>
            </a:lvl2pPr>
            <a:lvl3pPr marL="0" indent="914400" algn="r">
              <a:buClrTx/>
              <a:buSzTx/>
              <a:buFontTx/>
              <a:buNone/>
            </a:lvl3pPr>
            <a:lvl4pPr marL="0" indent="1371600" algn="r">
              <a:buClrTx/>
              <a:buSzTx/>
              <a:buFontTx/>
              <a:buNone/>
            </a:lvl4pPr>
            <a:lvl5pPr marL="0" indent="1828800" algn="r">
              <a:buClrTx/>
              <a:buSzTx/>
              <a:buFont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" name="Shape 16"/>
          <p:cNvSpPr/>
          <p:nvPr>
            <p:ph type="sldNum" sz="quarter" idx="2"/>
          </p:nvPr>
        </p:nvSpPr>
        <p:spPr>
          <a:xfrm>
            <a:off x="8795900" y="6490460"/>
            <a:ext cx="307340" cy="31140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4" name="Shape 2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hape 2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Section Header">
    <p:bg>
      <p:bgPr>
        <a:solidFill>
          <a:srgbClr val="676A5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1000128" y="3265677"/>
            <a:ext cx="7406640" cy="127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" name="Shape 33"/>
          <p:cNvSpPr/>
          <p:nvPr>
            <p:ph type="title"/>
          </p:nvPr>
        </p:nvSpPr>
        <p:spPr>
          <a:xfrm>
            <a:off x="722376" y="498229"/>
            <a:ext cx="7772400" cy="2731009"/>
          </a:xfrm>
          <a:prstGeom prst="rect">
            <a:avLst/>
          </a:prstGeom>
        </p:spPr>
        <p:txBody>
          <a:bodyPr/>
          <a:lstStyle>
            <a:lvl1pPr>
              <a:defRPr b="1" sz="4000">
                <a:solidFill>
                  <a:srgbClr val="68BF6F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hape 34"/>
          <p:cNvSpPr/>
          <p:nvPr>
            <p:ph type="body" sz="quarter" idx="1"/>
          </p:nvPr>
        </p:nvSpPr>
        <p:spPr>
          <a:xfrm>
            <a:off x="722312" y="3287713"/>
            <a:ext cx="7772401" cy="1509712"/>
          </a:xfrm>
          <a:prstGeom prst="rect">
            <a:avLst/>
          </a:prstGeom>
        </p:spPr>
        <p:txBody>
          <a:bodyPr/>
          <a:lstStyle>
            <a:lvl1pPr marL="0" indent="0" algn="r">
              <a:buClrTx/>
              <a:buSzTx/>
              <a:buFontTx/>
              <a:buNone/>
              <a:defRPr sz="2000"/>
            </a:lvl1pPr>
            <a:lvl2pPr marL="0" indent="411480" algn="r">
              <a:buClrTx/>
              <a:buSzTx/>
              <a:buFontTx/>
              <a:buNone/>
              <a:defRPr sz="2000"/>
            </a:lvl2pPr>
            <a:lvl3pPr marL="0" indent="630936" algn="r">
              <a:buClrTx/>
              <a:buSzTx/>
              <a:buFontTx/>
              <a:buNone/>
              <a:defRPr sz="2000"/>
            </a:lvl3pPr>
            <a:lvl4pPr marL="0" indent="822959" algn="r">
              <a:buClrTx/>
              <a:buSzTx/>
              <a:buFontTx/>
              <a:buNone/>
              <a:defRPr sz="2000"/>
            </a:lvl4pPr>
            <a:lvl5pPr marL="0" indent="1005839" algn="r">
              <a:buClrTx/>
              <a:buSzTx/>
              <a:buFontTx/>
              <a:buNone/>
              <a:defRPr sz="2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" name="Shape 35"/>
          <p:cNvSpPr/>
          <p:nvPr>
            <p:ph type="sldNum" sz="quarter" idx="2"/>
          </p:nvPr>
        </p:nvSpPr>
        <p:spPr>
          <a:xfrm>
            <a:off x="8795900" y="6495125"/>
            <a:ext cx="307340" cy="31140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3" name="Shape 43"/>
          <p:cNvSpPr/>
          <p:nvPr>
            <p:ph type="body" sz="half" idx="1"/>
          </p:nvPr>
        </p:nvSpPr>
        <p:spPr>
          <a:xfrm>
            <a:off x="457200" y="1645919"/>
            <a:ext cx="4038600" cy="452628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678180" indent="-266700">
              <a:defRPr sz="2800"/>
            </a:lvl2pPr>
            <a:lvl3pPr marL="899769" indent="-268833">
              <a:defRPr sz="2800"/>
            </a:lvl3pPr>
            <a:lvl4pPr marL="1107439" indent="-284480">
              <a:defRPr sz="2800"/>
            </a:lvl4pPr>
            <a:lvl5pPr marL="1290319" indent="-28448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" name="Shape 44"/>
          <p:cNvSpPr/>
          <p:nvPr>
            <p:ph type="sldNum" sz="quarter" idx="2"/>
          </p:nvPr>
        </p:nvSpPr>
        <p:spPr>
          <a:xfrm>
            <a:off x="8798028" y="6496024"/>
            <a:ext cx="307340" cy="31140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2" name="Shape 52"/>
          <p:cNvSpPr/>
          <p:nvPr/>
        </p:nvSpPr>
        <p:spPr>
          <a:xfrm>
            <a:off x="616743" y="2163438"/>
            <a:ext cx="3749041" cy="127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b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3" name="Shape 53"/>
          <p:cNvSpPr/>
          <p:nvPr/>
        </p:nvSpPr>
        <p:spPr>
          <a:xfrm>
            <a:off x="4800599" y="2163438"/>
            <a:ext cx="3749041" cy="127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b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4" name="Shape 54"/>
          <p:cNvSpPr/>
          <p:nvPr>
            <p:ph type="title"/>
          </p:nvPr>
        </p:nvSpPr>
        <p:spPr>
          <a:xfrm>
            <a:off x="457200" y="251948"/>
            <a:ext cx="8229600" cy="1143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5" name="Shape 55"/>
          <p:cNvSpPr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91439">
              <a:buClrTx/>
              <a:buSzTx/>
              <a:buFontTx/>
              <a:buNone/>
              <a:defRPr cap="all" sz="2200"/>
            </a:lvl1pPr>
            <a:lvl2pPr marL="0" indent="411480">
              <a:buClrTx/>
              <a:buSzTx/>
              <a:buFontTx/>
              <a:buNone/>
              <a:defRPr cap="all" sz="2200"/>
            </a:lvl2pPr>
            <a:lvl3pPr marL="0" indent="630936">
              <a:buClrTx/>
              <a:buSzTx/>
              <a:buFontTx/>
              <a:buNone/>
              <a:defRPr cap="all" sz="2200"/>
            </a:lvl3pPr>
            <a:lvl4pPr marL="0" indent="822959">
              <a:buClrTx/>
              <a:buSzTx/>
              <a:buFontTx/>
              <a:buNone/>
              <a:defRPr cap="all" sz="2200"/>
            </a:lvl4pPr>
            <a:lvl5pPr marL="0" indent="1005839">
              <a:buClrTx/>
              <a:buSzTx/>
              <a:buFontTx/>
              <a:buNone/>
              <a:defRPr cap="all" sz="2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Shape 56"/>
          <p:cNvSpPr/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91439">
              <a:buClrTx/>
              <a:buSzTx/>
              <a:buFontTx/>
              <a:buNone/>
              <a:defRPr cap="all" sz="2200"/>
            </a:pPr>
          </a:p>
        </p:txBody>
      </p:sp>
      <p:sp>
        <p:nvSpPr>
          <p:cNvPr id="57" name="Shape 57"/>
          <p:cNvSpPr/>
          <p:nvPr>
            <p:ph type="sldNum" sz="quarter" idx="2"/>
          </p:nvPr>
        </p:nvSpPr>
        <p:spPr>
          <a:xfrm>
            <a:off x="8798028" y="6496024"/>
            <a:ext cx="307340" cy="31140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type="title"/>
          </p:nvPr>
        </p:nvSpPr>
        <p:spPr>
          <a:xfrm>
            <a:off x="457200" y="253217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5" name="Shape 6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3" name="Shape 7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Content with Caption">
    <p:bg>
      <p:bgPr>
        <a:solidFill>
          <a:srgbClr val="676A5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>
            <a:off x="5057552" y="1055878"/>
            <a:ext cx="3749040" cy="127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1" name="Shape 81"/>
          <p:cNvSpPr/>
          <p:nvPr>
            <p:ph type="title"/>
          </p:nvPr>
        </p:nvSpPr>
        <p:spPr>
          <a:xfrm>
            <a:off x="4963136" y="304800"/>
            <a:ext cx="3931920" cy="762000"/>
          </a:xfrm>
          <a:prstGeom prst="rect">
            <a:avLst/>
          </a:prstGeom>
        </p:spPr>
        <p:txBody>
          <a:bodyPr/>
          <a:lstStyle>
            <a:lvl1pPr indent="0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2" name="Shape 82"/>
          <p:cNvSpPr/>
          <p:nvPr>
            <p:ph type="body" sz="quarter" idx="1"/>
          </p:nvPr>
        </p:nvSpPr>
        <p:spPr>
          <a:xfrm>
            <a:off x="4963136" y="1107559"/>
            <a:ext cx="3931920" cy="1066801"/>
          </a:xfrm>
          <a:prstGeom prst="rect">
            <a:avLst/>
          </a:prstGeom>
        </p:spPr>
        <p:txBody>
          <a:bodyPr/>
          <a:lstStyle>
            <a:lvl1pPr marL="0" indent="0" algn="r">
              <a:buClrTx/>
              <a:buSzTx/>
              <a:buFontTx/>
              <a:buNone/>
              <a:defRPr sz="1400"/>
            </a:lvl1pPr>
            <a:lvl2pPr marL="0" indent="411480" algn="r">
              <a:buClrTx/>
              <a:buSzTx/>
              <a:buFontTx/>
              <a:buNone/>
              <a:defRPr sz="1400"/>
            </a:lvl2pPr>
            <a:lvl3pPr marL="0" indent="630936" algn="r">
              <a:buClrTx/>
              <a:buSzTx/>
              <a:buFontTx/>
              <a:buNone/>
              <a:defRPr sz="1400"/>
            </a:lvl3pPr>
            <a:lvl4pPr marL="0" indent="822959" algn="r">
              <a:buClrTx/>
              <a:buSzTx/>
              <a:buFontTx/>
              <a:buNone/>
              <a:defRPr sz="1400"/>
            </a:lvl4pPr>
            <a:lvl5pPr marL="0" indent="1005839" algn="r">
              <a:buClrTx/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hape 83"/>
          <p:cNvSpPr/>
          <p:nvPr>
            <p:ph type="sldNum" sz="quarter" idx="2"/>
          </p:nvPr>
        </p:nvSpPr>
        <p:spPr>
          <a:xfrm>
            <a:off x="8795900" y="6495125"/>
            <a:ext cx="307340" cy="31140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type="title"/>
          </p:nvPr>
        </p:nvSpPr>
        <p:spPr>
          <a:xfrm>
            <a:off x="3040443" y="4724400"/>
            <a:ext cx="5486400" cy="664536"/>
          </a:xfrm>
          <a:prstGeom prst="rect">
            <a:avLst/>
          </a:prstGeom>
        </p:spPr>
        <p:txBody>
          <a:bodyPr/>
          <a:lstStyle>
            <a:lvl1pPr indent="0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91" name="Shape 91"/>
          <p:cNvSpPr/>
          <p:nvPr>
            <p:ph type="body" sz="quarter" idx="1"/>
          </p:nvPr>
        </p:nvSpPr>
        <p:spPr>
          <a:xfrm>
            <a:off x="3040443" y="5388936"/>
            <a:ext cx="5486400" cy="912255"/>
          </a:xfrm>
          <a:prstGeom prst="rect">
            <a:avLst/>
          </a:prstGeom>
        </p:spPr>
        <p:txBody>
          <a:bodyPr/>
          <a:lstStyle>
            <a:lvl1pPr marL="0" indent="0" algn="r">
              <a:buClrTx/>
              <a:buSzTx/>
              <a:buFontTx/>
              <a:buNone/>
              <a:defRPr sz="1400"/>
            </a:lvl1pPr>
            <a:lvl2pPr marL="678180" indent="-266700" algn="r">
              <a:buClrTx/>
              <a:buFontTx/>
              <a:defRPr sz="1400"/>
            </a:lvl2pPr>
            <a:lvl3pPr marL="899769" indent="-268833" algn="r">
              <a:buClrTx/>
              <a:buFontTx/>
              <a:defRPr sz="1400"/>
            </a:lvl3pPr>
            <a:lvl4pPr marL="1107439" indent="-284480" algn="r">
              <a:buClrTx/>
              <a:buFontTx/>
              <a:defRPr sz="1400"/>
            </a:lvl4pPr>
            <a:lvl5pPr marL="1290319" indent="-284480" algn="r">
              <a:buClrTx/>
              <a:buFontTx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2" name="Shape 92"/>
          <p:cNvSpPr/>
          <p:nvPr>
            <p:ph type="pic" idx="13"/>
          </p:nvPr>
        </p:nvSpPr>
        <p:spPr>
          <a:xfrm>
            <a:off x="304800" y="249864"/>
            <a:ext cx="8534400" cy="4343400"/>
          </a:xfrm>
          <a:prstGeom prst="rect">
            <a:avLst/>
          </a:prstGeom>
          <a:ln w="11000" cap="rnd">
            <a:solidFill>
              <a:srgbClr val="9C9F8D">
                <a:alpha val="88000"/>
              </a:srgbClr>
            </a:solidFill>
            <a:round/>
          </a:ln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93" name="Shape 93"/>
          <p:cNvSpPr/>
          <p:nvPr>
            <p:ph type="sldNum" sz="quarter" idx="2"/>
          </p:nvPr>
        </p:nvSpPr>
        <p:spPr>
          <a:xfrm>
            <a:off x="8795900" y="6490460"/>
            <a:ext cx="307340" cy="31140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1" name="Shape 10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Shape 10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1" name="Shape 111"/>
          <p:cNvSpPr/>
          <p:nvPr>
            <p:ph type="title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112" name="Shape 112"/>
          <p:cNvSpPr/>
          <p:nvPr>
            <p:ph type="body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3" name="Shape 1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" name="Shape 3"/>
          <p:cNvSpPr/>
          <p:nvPr/>
        </p:nvSpPr>
        <p:spPr>
          <a:xfrm>
            <a:off x="588392" y="1422810"/>
            <a:ext cx="8001000" cy="127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" name="Shape 4"/>
          <p:cNvSpPr/>
          <p:nvPr>
            <p:ph type="title"/>
          </p:nvPr>
        </p:nvSpPr>
        <p:spPr>
          <a:xfrm>
            <a:off x="457200" y="253535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Shape 5"/>
          <p:cNvSpPr/>
          <p:nvPr>
            <p:ph type="body" idx="1"/>
          </p:nvPr>
        </p:nvSpPr>
        <p:spPr>
          <a:xfrm>
            <a:off x="457200" y="1646236"/>
            <a:ext cx="8229600" cy="4526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hape 6"/>
          <p:cNvSpPr/>
          <p:nvPr>
            <p:ph type="sldNum" sz="quarter" idx="2"/>
          </p:nvPr>
        </p:nvSpPr>
        <p:spPr>
          <a:xfrm>
            <a:off x="8795900" y="6496024"/>
            <a:ext cx="307340" cy="311408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600">
                <a:solidFill>
                  <a:srgbClr val="DFE0D4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ransition xmlns:p14="http://schemas.microsoft.com/office/powerpoint/2010/main" spd="med" advClick="1"/>
  <p:txStyles>
    <p:titleStyle>
      <a:lvl1pPr marL="0" marR="0" indent="54864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9pPr>
    </p:titleStyle>
    <p:bodyStyle>
      <a:lvl1pPr marL="292100" marR="0" indent="-2921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70000"/>
        <a:buFont typeface="Wingdings 2"/>
        <a:buChar char="⦿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1pPr>
      <a:lvl2pPr marL="692833" marR="0" indent="-28135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90000"/>
        <a:buFont typeface="Wingdings 2"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2pPr>
      <a:lvl3pPr marL="898099" marR="0" indent="-26716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3pPr>
      <a:lvl4pPr marL="1115567" marR="0" indent="-29260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4pPr>
      <a:lvl5pPr marL="1313848" marR="0" indent="-30800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5pPr>
      <a:lvl6pPr marL="1506727" marR="0" indent="-30886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6pPr>
      <a:lvl7pPr marL="1728216" marR="0" indent="-347472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7pPr>
      <a:lvl8pPr marL="1911096" marR="0" indent="-347472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8pPr>
      <a:lvl9pPr marL="2093976" marR="0" indent="-347472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lvl1pPr>
          </a:lstStyle>
          <a:p>
            <a:pPr>
              <a:defRPr>
                <a:effectLst/>
              </a:defRPr>
            </a:pPr>
            <a:r>
              <a:t>科學已經否定基督教？</a:t>
            </a:r>
          </a:p>
        </p:txBody>
      </p:sp>
      <p:sp>
        <p:nvSpPr>
          <p:cNvPr id="123" name="Shape 123"/>
          <p:cNvSpPr/>
          <p:nvPr>
            <p:ph type="subTitle" sz="quarter" idx="1"/>
          </p:nvPr>
        </p:nvSpPr>
        <p:spPr>
          <a:xfrm>
            <a:off x="2133600" y="2819400"/>
            <a:ext cx="6560233" cy="1752600"/>
          </a:xfrm>
          <a:prstGeom prst="rect">
            <a:avLst/>
          </a:prstGeom>
        </p:spPr>
        <p:txBody>
          <a:bodyPr/>
          <a:lstStyle>
            <a:lvl1pPr>
              <a:defRPr>
                <a:latin typeface="儷黑 Pro"/>
                <a:ea typeface="儷黑 Pro"/>
                <a:cs typeface="儷黑 Pro"/>
                <a:sym typeface="儷黑 Pro"/>
              </a:defRPr>
            </a:lvl1pPr>
          </a:lstStyle>
          <a:p>
            <a:pPr/>
            <a:r>
              <a:t>第四課</a:t>
            </a:r>
          </a:p>
        </p:txBody>
      </p:sp>
      <p:sp>
        <p:nvSpPr>
          <p:cNvPr id="124" name="Shape 124"/>
          <p:cNvSpPr/>
          <p:nvPr/>
        </p:nvSpPr>
        <p:spPr>
          <a:xfrm>
            <a:off x="243294" y="3638883"/>
            <a:ext cx="6773023" cy="548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lvl1pPr>
          </a:lstStyle>
          <a:p>
            <a:pPr/>
            <a:r>
              <a:t>物理學家歐內斯特·盧瑟福：「除物理，皆集郵。」（"There is physics, and there is stamp-collecting."）</a:t>
            </a:r>
          </a:p>
        </p:txBody>
      </p:sp>
      <p:sp>
        <p:nvSpPr>
          <p:cNvPr id="125" name="Shape 125"/>
          <p:cNvSpPr/>
          <p:nvPr/>
        </p:nvSpPr>
        <p:spPr>
          <a:xfrm>
            <a:off x="254081" y="5317105"/>
            <a:ext cx="8395919" cy="32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lvl1pPr>
          </a:lstStyle>
          <a:p>
            <a:pPr/>
            <a:r>
              <a:t>教父特土良 Tertullian(150~230AD)「雅典與耶路撒冷，學園與教會有何相干？」</a:t>
            </a:r>
          </a:p>
        </p:txBody>
      </p:sp>
      <p:sp>
        <p:nvSpPr>
          <p:cNvPr id="126" name="Shape 126"/>
          <p:cNvSpPr/>
          <p:nvPr/>
        </p:nvSpPr>
        <p:spPr>
          <a:xfrm>
            <a:off x="369599" y="4477994"/>
            <a:ext cx="6196050" cy="548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lvl1pPr>
          </a:lstStyle>
          <a:p>
            <a:pPr/>
            <a:r>
              <a:t>愛因斯坦：「科學與宗教，科學沒有宗教就象瘸子，宗教沒有科學就象瞎子。」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5" grpId="3"/>
      <p:bldP build="whole" bldLvl="1" animBg="1" rev="0" advAuto="0" spid="126" grpId="2"/>
      <p:bldP build="whole" bldLvl="1" animBg="1" rev="0" advAuto="0" spid="12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什麼是科學？</a:t>
            </a:r>
          </a:p>
        </p:txBody>
      </p:sp>
      <p:sp>
        <p:nvSpPr>
          <p:cNvPr id="129" name="Shape 129"/>
          <p:cNvSpPr/>
          <p:nvPr/>
        </p:nvSpPr>
        <p:spPr>
          <a:xfrm>
            <a:off x="593914" y="1485883"/>
            <a:ext cx="7656930" cy="1310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lvl1pPr>
          </a:lstStyle>
          <a:p>
            <a:pPr/>
            <a:r>
              <a:t>科學（Science）是在尊重客觀事實的前提下，設法探尋事物運作之明確規律的學科。科學活動所得的知識是條件明確的（不能模稜兩可或隨意解讀）、能經得起檢驗的，而且不能與任何適用範圍內的已知事實產生矛盾。</a:t>
            </a:r>
          </a:p>
        </p:txBody>
      </p:sp>
      <p:sp>
        <p:nvSpPr>
          <p:cNvPr id="130" name="Shape 130"/>
          <p:cNvSpPr/>
          <p:nvPr/>
        </p:nvSpPr>
        <p:spPr>
          <a:xfrm>
            <a:off x="592948" y="3252208"/>
            <a:ext cx="7658863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lvl1pPr>
          </a:lstStyle>
          <a:p>
            <a:pPr/>
            <a:r>
              <a:t>科學方法是一種有系統地尋求知識的程序，涉及了以下三個步驟：問題的認知與表述、實驗數據的收集、假說的構成與測試。</a:t>
            </a:r>
          </a:p>
        </p:txBody>
      </p:sp>
      <p:sp>
        <p:nvSpPr>
          <p:cNvPr id="131" name="Shape 131"/>
          <p:cNvSpPr/>
          <p:nvPr/>
        </p:nvSpPr>
        <p:spPr>
          <a:xfrm>
            <a:off x="513569" y="4551941"/>
            <a:ext cx="8116861" cy="2072641"/>
          </a:xfrm>
          <a:prstGeom prst="rect">
            <a:avLst/>
          </a:prstGeom>
          <a:solidFill>
            <a:srgbClr val="9D323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5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1. 仔細觀察，發現現象:</a:t>
            </a:r>
          </a:p>
          <a:p>
            <a:pPr>
              <a:defRPr sz="25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2. 形成理論，解釋現象:提出假說(hypotheses)或學說</a:t>
            </a:r>
          </a:p>
          <a:p>
            <a:pPr>
              <a:defRPr sz="25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3. 推論:根據理論，詳加比較、歸納、演繹，進而可以得到新預測。</a:t>
            </a:r>
          </a:p>
          <a:p>
            <a:pPr>
              <a:defRPr sz="25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4. 實驗驗證:重新設計不同實驗，重複上述步驟，如果兩相符合，則可形成結論。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1" grpId="3"/>
      <p:bldP build="whole" bldLvl="1" animBg="1" rev="0" advAuto="0" spid="129" grpId="1"/>
      <p:bldP build="whole" bldLvl="1" animBg="1" rev="0" advAuto="0" spid="130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科學萬能？</a:t>
            </a:r>
          </a:p>
        </p:txBody>
      </p:sp>
      <p:sp>
        <p:nvSpPr>
          <p:cNvPr id="134" name="Shape 134"/>
          <p:cNvSpPr/>
          <p:nvPr/>
        </p:nvSpPr>
        <p:spPr>
          <a:xfrm>
            <a:off x="778774" y="1899869"/>
            <a:ext cx="7620236" cy="4053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如此看來，科學更使我們相信世界漫無目的，毫無意義。置身於這樣的世界，從今往後，我們的理想必須尋到安身之處，如果還能尋得到的話。人是原因的產物，不曉得末後的結局；人的出生、成長、希望與懼怕，愛與信念，只不過是原子的偶然排列組合；激情、英雄氣概、深邃的思想與強烈的感受都不能留住生命使之逃離死亡；世世代代的勞苦，所有的熱情，所有的靈感，所有輝煌的才華注定要在太陽系茫茫的死亡中消逝，人類成就的殿堂終歸要埋在宇宙廢墟的瓦礫中。所有這一切，即便不是無可非議，也是真實確鑿，任何哲學都無法否認。</a:t>
            </a:r>
          </a:p>
          <a:p>
            <a:pPr>
              <a:defRPr sz="24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</a:p>
          <a:p>
            <a:pPr>
              <a:defRPr sz="24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羅素 科學與宗教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科學 vs 宗教</a:t>
            </a:r>
          </a:p>
        </p:txBody>
      </p:sp>
      <p:sp>
        <p:nvSpPr>
          <p:cNvPr id="137" name="Shape 137"/>
          <p:cNvSpPr/>
          <p:nvPr/>
        </p:nvSpPr>
        <p:spPr>
          <a:xfrm>
            <a:off x="378686" y="1790907"/>
            <a:ext cx="8173313" cy="4282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67392" indent="-367392">
              <a:buSzPct val="100000"/>
              <a:buFont typeface="Arial"/>
              <a:buChar char="•"/>
              <a:defRPr sz="30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衝突：信仰與理性水火不容。</a:t>
            </a:r>
          </a:p>
          <a:p>
            <a:pPr marL="367392" indent="-367392">
              <a:buSzPct val="100000"/>
              <a:buFont typeface="Arial"/>
              <a:buChar char="•"/>
              <a:defRPr sz="30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對話：宗教信條與經驗科學之間具有某種程度的一致性。上帝創世、造人的信條，可以引向一個觀點——上帝安排人以認識世界。這一觀點隱含在關於上帝形象的教義中。</a:t>
            </a:r>
          </a:p>
          <a:p>
            <a:pPr marL="367392" indent="-367392">
              <a:buSzPct val="100000"/>
              <a:buFont typeface="Arial"/>
              <a:buChar char="•"/>
              <a:defRPr sz="30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整合：科學與宗教有足夠的重疊，對一個真理的追尋者而言，二者都可以照亮這一條尋求之路。 </a:t>
            </a:r>
          </a:p>
          <a:p>
            <a:pPr marL="367392" indent="-367392">
              <a:buSzPct val="100000"/>
              <a:buFont typeface="Arial"/>
              <a:buChar char="•"/>
              <a:defRPr sz="30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獨立：現代的觀點認為二者探討的人類生活領域是截然分開的，各司其職的話，就可以和平共處。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500"/>
                                        <p:tgtEl>
                                          <p:spTgt spid="13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0" dur="500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5" dur="500"/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0" dur="500"/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5" dur="500"/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3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>
              <a:defRPr>
                <a:latin typeface="儷黑 Pro"/>
                <a:ea typeface="儷黑 Pro"/>
                <a:cs typeface="儷黑 Pro"/>
                <a:sym typeface="儷黑 Pro"/>
              </a:defRPr>
            </a:lvl1pPr>
          </a:lstStyle>
          <a:p>
            <a:pPr/>
            <a:r>
              <a:t>為什麼還是不信呢？</a:t>
            </a:r>
          </a:p>
        </p:txBody>
      </p:sp>
      <p:sp>
        <p:nvSpPr>
          <p:cNvPr id="140" name="Shape 140"/>
          <p:cNvSpPr/>
          <p:nvPr/>
        </p:nvSpPr>
        <p:spPr>
          <a:xfrm>
            <a:off x="1020400" y="1647920"/>
            <a:ext cx="7103199" cy="1513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SzPct val="100000"/>
              <a:buFont typeface="Arial"/>
              <a:buChar char="•"/>
              <a:defRPr sz="28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宗教信仰是來自於對大自然的恐懼和無知</a:t>
            </a:r>
          </a:p>
          <a:p>
            <a:pPr marL="342900" indent="-342900">
              <a:buSzPct val="100000"/>
              <a:buFont typeface="Arial"/>
              <a:buChar char="•"/>
              <a:defRPr sz="28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從科學的角度，宗教的奇蹟都是騙人的</a:t>
            </a:r>
          </a:p>
          <a:p>
            <a:pPr marL="342900" indent="-342900">
              <a:buSzPct val="100000"/>
              <a:buFont typeface="Arial"/>
              <a:buChar char="•"/>
              <a:defRPr sz="28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宗教迫害科學 - 哥白尼，伽利略</a:t>
            </a:r>
          </a:p>
          <a:p>
            <a:pPr marL="342900" indent="-342900">
              <a:buSzPct val="100000"/>
              <a:buFont typeface="Arial"/>
              <a:buChar char="•"/>
              <a:defRPr sz="28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宗教妨礙科學發展 － 幹細胞，復制人</a:t>
            </a:r>
          </a:p>
        </p:txBody>
      </p:sp>
      <p:sp>
        <p:nvSpPr>
          <p:cNvPr id="141" name="Shape 141"/>
          <p:cNvSpPr/>
          <p:nvPr/>
        </p:nvSpPr>
        <p:spPr>
          <a:xfrm>
            <a:off x="917428" y="5036973"/>
            <a:ext cx="7501001" cy="1348741"/>
          </a:xfrm>
          <a:prstGeom prst="rect">
            <a:avLst/>
          </a:prstGeom>
          <a:solidFill>
            <a:schemeClr val="accent3"/>
          </a:solidFill>
          <a:ln w="38100">
            <a:solidFill>
              <a:srgbClr val="FFFFFF"/>
            </a:solidFill>
          </a:ln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300">
                <a:solidFill>
                  <a:srgbClr val="FFFFFF"/>
                </a:solidFill>
              </a:defRPr>
            </a:pPr>
            <a:r>
              <a:t>自從造天地以來，神的永能和神性是明明可知的，雖是眼不能見，但藉着所造之物就可以曉得，叫人無可推諉。</a:t>
            </a:r>
          </a:p>
          <a:p>
            <a:pPr>
              <a:defRPr sz="2300">
                <a:solidFill>
                  <a:srgbClr val="FFFFFF"/>
                </a:solidFill>
              </a:defRPr>
            </a:pPr>
            <a:r>
              <a:t>羅馬書 1:20 </a:t>
            </a:r>
          </a:p>
        </p:txBody>
      </p:sp>
      <p:sp>
        <p:nvSpPr>
          <p:cNvPr id="142" name="Shape 142"/>
          <p:cNvSpPr/>
          <p:nvPr/>
        </p:nvSpPr>
        <p:spPr>
          <a:xfrm>
            <a:off x="1368956" y="3688521"/>
            <a:ext cx="2479295" cy="80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buSzPct val="100000"/>
              <a:buFont typeface="Arial"/>
              <a:buChar char="•"/>
              <a:defRPr sz="28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信仰=無知</a:t>
            </a:r>
          </a:p>
          <a:p>
            <a:pPr marL="342900" indent="-342900">
              <a:buSzPct val="100000"/>
              <a:buFont typeface="Arial"/>
              <a:buChar char="•"/>
              <a:defRPr sz="28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信心=無理性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500"/>
                                        <p:tgtEl>
                                          <p:spTgt spid="14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0" dur="500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Class="entr" nodeType="after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4" dur="500"/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Class="entr" nodeType="after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8" dur="500"/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Class="entr" nodeType="after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2" dur="500"/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4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/>
        </p:nvSpPr>
        <p:spPr>
          <a:xfrm>
            <a:off x="530135" y="1771479"/>
            <a:ext cx="8117513" cy="3662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SzPct val="100000"/>
              <a:buAutoNum type="arabicPeriod" startAt="1"/>
              <a:defRPr sz="2800">
                <a:solidFill>
                  <a:srgbClr val="FFFFFF"/>
                </a:solidFill>
              </a:defRPr>
            </a:pPr>
            <a:r>
              <a:t>聖經歷史只有五千年，歷史記載人類有</a:t>
            </a:r>
            <a:r>
              <a:t>100</a:t>
            </a:r>
            <a:r>
              <a:t>萬年</a:t>
            </a:r>
          </a:p>
          <a:p>
            <a:pPr marL="342900" indent="-342900">
              <a:buSzPct val="100000"/>
              <a:buAutoNum type="arabicPeriod" startAt="1"/>
              <a:defRPr sz="2800">
                <a:solidFill>
                  <a:srgbClr val="FFFFFF"/>
                </a:solidFill>
              </a:defRPr>
            </a:pPr>
            <a:r>
              <a:t>科學不能證明神的存在，怎樣應付？到底有沒有神？</a:t>
            </a:r>
          </a:p>
          <a:p>
            <a:pPr marL="342900" indent="-342900">
              <a:buSzPct val="100000"/>
              <a:buAutoNum type="arabicPeriod" startAt="1"/>
              <a:defRPr sz="2800">
                <a:solidFill>
                  <a:srgbClr val="FFFFFF"/>
                </a:solidFill>
              </a:defRPr>
            </a:pPr>
            <a:r>
              <a:t>地球的史前歷史與聖經記載的時間衝突如何理解</a:t>
            </a:r>
          </a:p>
          <a:p>
            <a:pPr marL="342900" indent="-342900">
              <a:buSzPct val="100000"/>
              <a:buAutoNum type="arabicPeriod" startAt="1"/>
              <a:defRPr sz="2800">
                <a:solidFill>
                  <a:srgbClr val="FFFFFF"/>
                </a:solidFill>
              </a:defRPr>
            </a:pPr>
            <a:r>
              <a:t>信仰與科學的關係</a:t>
            </a:r>
          </a:p>
          <a:p>
            <a:pPr marL="342900" indent="-342900">
              <a:buSzPct val="100000"/>
              <a:buAutoNum type="arabicPeriod" startAt="1"/>
              <a:defRPr sz="2800">
                <a:solidFill>
                  <a:srgbClr val="FFFFFF"/>
                </a:solidFill>
              </a:defRPr>
            </a:pPr>
            <a:r>
              <a:t>如何解釋生物考古中發現的遠古生物、原始人（如北京人）與現代生物與人的關係？</a:t>
            </a:r>
          </a:p>
        </p:txBody>
      </p:sp>
      <p:sp>
        <p:nvSpPr>
          <p:cNvPr id="145" name="Shape 145"/>
          <p:cNvSpPr/>
          <p:nvPr/>
        </p:nvSpPr>
        <p:spPr>
          <a:xfrm>
            <a:off x="583259" y="787656"/>
            <a:ext cx="1475741" cy="408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t>信仰問題</a:t>
            </a:r>
            <a:r>
              <a:t> </a:t>
            </a:r>
            <a:r>
              <a:t>－</a:t>
            </a:r>
            <a:r>
              <a:t> 3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theme/theme1.xml><?xml version="1.0" encoding="utf-8"?>
<a:theme xmlns:a="http://schemas.openxmlformats.org/drawingml/2006/main" xmlns:r="http://schemas.openxmlformats.org/officeDocument/2006/relationships" name="Foundry">
  <a:themeElements>
    <a:clrScheme name="Foundry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0000FF"/>
      </a:hlink>
      <a:folHlink>
        <a:srgbClr val="FF00FF"/>
      </a:folHlink>
    </a:clrScheme>
    <a:fontScheme name="Foundry">
      <a:majorFont>
        <a:latin typeface="Helvetica"/>
        <a:ea typeface="Helvetica"/>
        <a:cs typeface="Helvetica"/>
      </a:majorFont>
      <a:minorFont>
        <a:latin typeface="Rockwell"/>
        <a:ea typeface="Rockwell"/>
        <a:cs typeface="Rockwell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81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38100" dir="5400000">
            <a:srgbClr val="000000">
              <a:alpha val="43137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Rockwel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38100" dir="5400000">
            <a:srgbClr val="000000">
              <a:alpha val="43137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Rockwel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Foundry">
  <a:themeElements>
    <a:clrScheme name="Foundry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0000FF"/>
      </a:hlink>
      <a:folHlink>
        <a:srgbClr val="FF00FF"/>
      </a:folHlink>
    </a:clrScheme>
    <a:fontScheme name="Foundry">
      <a:majorFont>
        <a:latin typeface="Helvetica"/>
        <a:ea typeface="Helvetica"/>
        <a:cs typeface="Helvetica"/>
      </a:majorFont>
      <a:minorFont>
        <a:latin typeface="Rockwell"/>
        <a:ea typeface="Rockwell"/>
        <a:cs typeface="Rockwell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81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38100" dir="5400000">
            <a:srgbClr val="000000">
              <a:alpha val="43137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Rockwel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38100" dir="5400000">
            <a:srgbClr val="000000">
              <a:alpha val="43137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Rockwel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