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32" r:id="rId3"/>
    <p:sldId id="290" r:id="rId4"/>
    <p:sldId id="306" r:id="rId5"/>
    <p:sldId id="304" r:id="rId6"/>
    <p:sldId id="327" r:id="rId7"/>
    <p:sldId id="307" r:id="rId8"/>
    <p:sldId id="330" r:id="rId9"/>
    <p:sldId id="291" r:id="rId10"/>
    <p:sldId id="272" r:id="rId11"/>
    <p:sldId id="334" r:id="rId12"/>
    <p:sldId id="335" r:id="rId13"/>
    <p:sldId id="322" r:id="rId14"/>
    <p:sldId id="323" r:id="rId15"/>
    <p:sldId id="309" r:id="rId16"/>
    <p:sldId id="324" r:id="rId17"/>
    <p:sldId id="325" r:id="rId18"/>
    <p:sldId id="308" r:id="rId19"/>
    <p:sldId id="280" r:id="rId20"/>
    <p:sldId id="331" r:id="rId21"/>
    <p:sldId id="275" r:id="rId22"/>
    <p:sldId id="336" r:id="rId23"/>
    <p:sldId id="338" r:id="rId24"/>
    <p:sldId id="310" r:id="rId25"/>
    <p:sldId id="311" r:id="rId26"/>
    <p:sldId id="337" r:id="rId27"/>
    <p:sldId id="312" r:id="rId28"/>
    <p:sldId id="315" r:id="rId29"/>
    <p:sldId id="339" r:id="rId30"/>
    <p:sldId id="281" r:id="rId31"/>
    <p:sldId id="314" r:id="rId32"/>
    <p:sldId id="317" r:id="rId33"/>
    <p:sldId id="319" r:id="rId34"/>
    <p:sldId id="340" r:id="rId35"/>
    <p:sldId id="320" r:id="rId36"/>
    <p:sldId id="341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altLang="zh-TW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E4518C8-0CDC-144D-9DA0-41FE156E977D}" type="datetimeFigureOut">
              <a:rPr lang="en-US" smtClean="0"/>
              <a:t>4/14/2016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8DD311A-1C3A-2842-B38D-BF7DAE5B31D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&#39340;%20&#22826;%20&#31119;%20&#38899;+5:29&amp;version=CUV" TargetMode="External"/><Relationship Id="rId2" Type="http://schemas.openxmlformats.org/officeDocument/2006/relationships/hyperlink" Target="https://www.biblegateway.com/passage/?search=&#39340;%20&#22826;%20&#31119;%20&#38899;+5:22&amp;version=CU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egateway.com/passage/?search=&#39340;%20&#22826;%20&#31119;%20&#38899;+10:28&amp;version=CUV" TargetMode="External"/><Relationship Id="rId4" Type="http://schemas.openxmlformats.org/officeDocument/2006/relationships/hyperlink" Target="https://www.biblegateway.com/passage/?search=&#39340;%20&#22826;%20&#31119;%20&#38899;+5:30&amp;version=CU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&#39340;%20&#22826;%20&#31119;%20&#38899;+23:15&amp;version=CUV" TargetMode="External"/><Relationship Id="rId2" Type="http://schemas.openxmlformats.org/officeDocument/2006/relationships/hyperlink" Target="https://www.biblegateway.com/passage/?search=&#39340;%20&#22826;%20&#31119;%20&#38899;+18:9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&#39340;%20&#22826;%20&#31119;%20&#38899;+23:33&amp;version=CU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&#38597;%20&#21508;%20&#26360;+3:6&amp;version=CUV" TargetMode="External"/><Relationship Id="rId2" Type="http://schemas.openxmlformats.org/officeDocument/2006/relationships/hyperlink" Target="https://www.biblegateway.com/passage/?search=&#36335;%20&#21152;%20&#31119;%20&#38899;+12:5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&#24444;%20&#24471;%20&#24460;%20&#26360;+2:4&amp;version=CU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9%A6%AC%20%E5%8F%AF%20%E7%A6%8F%20%E9%9F%B3+9:44&amp;version=CUV" TargetMode="External"/><Relationship Id="rId2" Type="http://schemas.openxmlformats.org/officeDocument/2006/relationships/hyperlink" Target="https://www.biblegateway.com/passage/?search=%E9%A6%AC%20%E5%A4%AA%20%E7%A6%8F%20%E9%9F%B3+25:41&amp;version=CU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7%B4%84%20%E7%BF%B0%20%E7%A6%8F%20%E9%9F%B3+5:24&amp;version=CUV" TargetMode="External"/><Relationship Id="rId2" Type="http://schemas.openxmlformats.org/officeDocument/2006/relationships/hyperlink" Target="https://www.biblegateway.com/passage/?search=%E9%A6%AC%20%E5%A4%AA%20%E7%A6%8F%20%E9%9F%B3+25:46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%E7%B4%84%20%E7%BF%B0%20%E7%A6%8F%20%E9%9F%B3+8:51&amp;version=CU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5%B8%96%20%E6%92%92%20%E7%BE%85%20%E5%B0%BC%20%E8%BF%A6%20%E5%BE%8C%20%E6%9B%B8+1:9&amp;version=CUV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FFFF"/>
                </a:solidFill>
                <a:effectLst/>
                <a:latin typeface="儷黑 Pro"/>
                <a:ea typeface="儷黑 Pro"/>
                <a:cs typeface="儷黑 Pro"/>
              </a:rPr>
              <a:t>慈愛的上帝怎麼會送人下地獄？</a:t>
            </a:r>
            <a:endParaRPr lang="en-US" dirty="0">
              <a:latin typeface="儷黑 Pro"/>
              <a:ea typeface="儷黑 Pro"/>
              <a:cs typeface="儷黑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latin typeface="儷黑 Pro"/>
                <a:ea typeface="儷黑 Pro"/>
                <a:cs typeface="儷黑 Pro"/>
              </a:rPr>
              <a:t>第四課</a:t>
            </a:r>
            <a:endParaRPr lang="en-US" dirty="0">
              <a:latin typeface="儷黑 Pro"/>
              <a:ea typeface="儷黑 Pro"/>
              <a:cs typeface="儷黑 Pro"/>
            </a:endParaRPr>
          </a:p>
          <a:p>
            <a:endParaRPr lang="en-US" dirty="0">
              <a:latin typeface="儷黑 Pro"/>
              <a:ea typeface="儷黑 Pro"/>
              <a:cs typeface="儷黑 Pro"/>
            </a:endParaRPr>
          </a:p>
        </p:txBody>
      </p:sp>
    </p:spTree>
    <p:extLst>
      <p:ext uri="{BB962C8B-B14F-4D97-AF65-F5344CB8AC3E}">
        <p14:creationId xmlns:p14="http://schemas.microsoft.com/office/powerpoint/2010/main" val="468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地獄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377518" cy="4526280"/>
          </a:xfrm>
        </p:spPr>
        <p:txBody>
          <a:bodyPr>
            <a:noAutofit/>
          </a:bodyPr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zh-TW" altLang="en-US" sz="3600" dirty="0"/>
              <a:t>救恩 </a:t>
            </a:r>
            <a:r>
              <a:rPr lang="en-US" altLang="zh-TW" sz="3600" dirty="0"/>
              <a:t>(</a:t>
            </a:r>
            <a:r>
              <a:rPr lang="en-US" altLang="zh-TW" sz="3600" dirty="0" smtClean="0"/>
              <a:t>Salvation: </a:t>
            </a:r>
            <a:r>
              <a:rPr lang="en-US" altLang="zh-TW" sz="3600" dirty="0"/>
              <a:t>save people from hell)</a:t>
            </a:r>
          </a:p>
          <a:p>
            <a:r>
              <a:rPr lang="zh-TW" altLang="en-US" sz="3600" dirty="0" smtClean="0"/>
              <a:t>對地獄的一般認知</a:t>
            </a:r>
            <a:endParaRPr lang="en-US" altLang="zh-TW" sz="3600" dirty="0"/>
          </a:p>
          <a:p>
            <a:pPr lvl="1"/>
            <a:r>
              <a:rPr lang="zh-TW" altLang="en-US" sz="2800" dirty="0" smtClean="0"/>
              <a:t>火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痛苦</a:t>
            </a:r>
            <a:endParaRPr lang="en-US" altLang="zh-TW" sz="2800" dirty="0" smtClean="0"/>
          </a:p>
          <a:p>
            <a:pPr lvl="1"/>
            <a:r>
              <a:rPr lang="zh-TW" altLang="en-US" sz="2800" dirty="0" smtClean="0"/>
              <a:t>作惡者受罰的地方</a:t>
            </a:r>
            <a:endParaRPr lang="en-US" altLang="zh-TW" sz="2800" dirty="0" smtClean="0"/>
          </a:p>
          <a:p>
            <a:pPr lvl="1"/>
            <a:r>
              <a:rPr lang="zh-TW" altLang="en-US" sz="2800" dirty="0" smtClean="0"/>
              <a:t>暫時或是永久</a:t>
            </a:r>
            <a:endParaRPr lang="en-US" altLang="zh-TW" sz="2800" dirty="0" smtClean="0"/>
          </a:p>
          <a:p>
            <a:r>
              <a:rPr lang="zh-TW" altLang="en-US" sz="3600" dirty="0" smtClean="0"/>
              <a:t>其他的宗教</a:t>
            </a:r>
            <a:endParaRPr lang="en-US" altLang="zh-TW" sz="3600" dirty="0" smtClean="0"/>
          </a:p>
          <a:p>
            <a:pPr lvl="1"/>
            <a:r>
              <a:rPr lang="zh-TW" altLang="en-US" sz="2800" dirty="0" smtClean="0"/>
              <a:t>靠行為得救</a:t>
            </a:r>
            <a:endParaRPr lang="en-US" altLang="zh-TW" sz="2800" dirty="0" smtClean="0"/>
          </a:p>
          <a:p>
            <a:r>
              <a:rPr lang="zh-TW" altLang="en-US" sz="3600" dirty="0" smtClean="0"/>
              <a:t>基督教</a:t>
            </a:r>
            <a:endParaRPr lang="en-US" altLang="zh-TW" sz="3600" dirty="0" smtClean="0"/>
          </a:p>
          <a:p>
            <a:pPr lvl="1"/>
            <a:r>
              <a:rPr lang="zh-TW" altLang="en-US" sz="2800" dirty="0" smtClean="0"/>
              <a:t>靠信主得救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54394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人對地獄的認識 </a:t>
            </a:r>
            <a:r>
              <a:rPr lang="en-US" altLang="zh-TW" dirty="0" smtClean="0"/>
              <a:t>-</a:t>
            </a:r>
            <a:r>
              <a:rPr lang="zh-TW" altLang="en-US" dirty="0" smtClean="0"/>
              <a:t> 無</a:t>
            </a:r>
            <a:r>
              <a:rPr lang="zh-TW" altLang="en-US" dirty="0"/>
              <a:t>神</a:t>
            </a:r>
            <a:r>
              <a:rPr lang="zh-TW" altLang="en-US" dirty="0" smtClean="0"/>
              <a:t>論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/>
              <a:t>人死如燈滅</a:t>
            </a:r>
            <a:endParaRPr lang="en-US" altLang="zh-TW" sz="3600" dirty="0" smtClean="0"/>
          </a:p>
          <a:p>
            <a:pPr>
              <a:lnSpc>
                <a:spcPct val="150000"/>
              </a:lnSpc>
            </a:pPr>
            <a:r>
              <a:rPr lang="zh-TW" altLang="en-US" sz="3600" dirty="0" smtClean="0"/>
              <a:t>一死百了</a:t>
            </a:r>
            <a:endParaRPr lang="en-US" altLang="zh-TW" sz="3600" dirty="0" smtClean="0"/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8848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中國人</a:t>
            </a:r>
            <a:r>
              <a:rPr lang="zh-TW" altLang="en-US" dirty="0"/>
              <a:t>對地獄的認識 </a:t>
            </a:r>
            <a:r>
              <a:rPr lang="en-US" altLang="zh-TW" dirty="0" smtClean="0"/>
              <a:t>- </a:t>
            </a:r>
            <a:r>
              <a:rPr lang="zh-TW" altLang="en-US" dirty="0" smtClean="0"/>
              <a:t>民</a:t>
            </a:r>
            <a:r>
              <a:rPr lang="zh-TW" altLang="en-US" dirty="0"/>
              <a:t>間宗教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413998"/>
            <a:ext cx="8643938" cy="452628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/>
              <a:t>在中國宗教信仰中，相對於人間，有「幽冥」一說，幽冥，俗稱陰間，中有陰曹地府。幽冥（古時凡非陽世即幽冥，甚至包括天神與山精水魅的居住地）的概念大於地府（陰間中亡魂居住的地方），地府的概念大於地獄（地府中犯罪亡魂被拷打的地方）。一般人死後，先到各縣、州、府、都城隍處接受初審，再逐步移送地府。根據</a:t>
            </a:r>
            <a:r>
              <a:rPr lang="en-US" altLang="zh-TW" sz="2400" dirty="0"/>
              <a:t>《</a:t>
            </a:r>
            <a:r>
              <a:rPr lang="zh-TW" altLang="en-US" sz="2400" dirty="0"/>
              <a:t>太平經</a:t>
            </a:r>
            <a:r>
              <a:rPr lang="en-US" altLang="zh-TW" sz="2400" dirty="0"/>
              <a:t>》</a:t>
            </a:r>
            <a:r>
              <a:rPr lang="zh-TW" altLang="en-US" sz="2400" dirty="0"/>
              <a:t>，人在世間，「為善亦神自知之，惡亦神自知之」，行善之人，則其在陰曹的命簿「無惡之辭」，「天見善，使神隨之，移其命籍，著長壽之曹」，不僅能長壽，而且還能讓子孫得福，上善之人則能成神；</a:t>
            </a:r>
            <a:r>
              <a:rPr lang="zh-TW" altLang="en-US" sz="2400" dirty="0">
                <a:solidFill>
                  <a:srgbClr val="FF0000"/>
                </a:solidFill>
              </a:rPr>
              <a:t>行惡之人，死時則入惡曹地府判罪受罰，而以後還有改過自新的機會。</a:t>
            </a:r>
            <a:r>
              <a:rPr lang="zh-TW" altLang="en-US" sz="2400" dirty="0"/>
              <a:t>佛教從印度傳入中國後，道教受其影響又發展出了十八層地獄的概念。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73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中國人</a:t>
            </a:r>
            <a:r>
              <a:rPr lang="zh-TW" altLang="en-US" dirty="0" smtClean="0"/>
              <a:t>對地獄的認識 </a:t>
            </a:r>
            <a:r>
              <a:rPr lang="en-US" altLang="zh-TW" dirty="0" smtClean="0"/>
              <a:t>-</a:t>
            </a:r>
            <a:r>
              <a:rPr lang="zh-TW" altLang="en-US" dirty="0"/>
              <a:t>民間宗</a:t>
            </a:r>
            <a:r>
              <a:rPr lang="zh-TW" altLang="en-US" dirty="0" smtClean="0"/>
              <a:t>教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426880"/>
            <a:ext cx="8943975" cy="471422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 smtClean="0"/>
              <a:t>中</a:t>
            </a:r>
            <a:r>
              <a:rPr lang="zh-TW" altLang="en-US" sz="2400" dirty="0"/>
              <a:t>國人認為地府大部分眾生是安居樂業的，故相信這樣的經濟社會一定需要貨幣，中國人仿效了人間的黃金與白銀，創造了地府的貨幣：冥紙，以焚化的方式傳遞給祖先，以資冥福。佛教傳入後，民間受到佛教思想影響，認為陰間除了一般亡魂居住的地方，還有罪惡深重亡魂受刑罰的牢獄：是為「地獄」，一般人認為地獄是六道輪迴中最劣最苦的，民間的「重獄」便是指「十八層地獄」。而</a:t>
            </a:r>
            <a:r>
              <a:rPr lang="zh-TW" altLang="en-US" sz="2400" dirty="0">
                <a:solidFill>
                  <a:srgbClr val="FF0000"/>
                </a:solidFill>
              </a:rPr>
              <a:t>十八層地獄</a:t>
            </a:r>
            <a:r>
              <a:rPr lang="zh-TW" altLang="en-US" sz="2400" dirty="0"/>
              <a:t>分別由十殿閻君（閻羅王）掌管，地獄中最令亡靈痛苦的，是第十八層的無間地獄（即阿鼻地獄）。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/>
              <a:t>另有人相信，地獄眾生受盡各種苦刑的煎熬，但通過冥幣能夠買通地獄中的鬼卒，而免於較重的刑罰，已故親屬的家人往往會在春節、中元節、重陽節、清明掃墓節等節日，焚燒冥紙給「陰間」的親屬</a:t>
            </a:r>
            <a:r>
              <a:rPr lang="zh-TW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80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人對地獄的認識 </a:t>
            </a:r>
            <a:r>
              <a:rPr lang="en-US" altLang="zh-TW" dirty="0"/>
              <a:t>-</a:t>
            </a:r>
            <a:r>
              <a:rPr lang="zh-TW" altLang="en-US" dirty="0"/>
              <a:t> 佛教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893" y="1546224"/>
            <a:ext cx="8558213" cy="45262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六道分別指：天道、阿修羅道、人間道、畜生道、餓鬼道、地獄道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佛經</a:t>
            </a:r>
            <a:r>
              <a:rPr lang="en-US" altLang="zh-CN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观佛三昧经</a:t>
            </a:r>
            <a:r>
              <a:rPr lang="en-US" altLang="zh-CN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載：“轮回六趣，如旋火轮。”一切众生从无始以来，即已在六道中轮回不息。若造善业終得乐报，如天、人二道；</a:t>
            </a:r>
            <a:r>
              <a:rPr lang="zh-CN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若造恶业終得苦报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，如畜生、饿鬼、地狱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/>
              <a:t>但</a:t>
            </a:r>
            <a:r>
              <a:rPr lang="zh-TW" altLang="en-US" sz="2800" dirty="0">
                <a:solidFill>
                  <a:srgbClr val="FFFF00"/>
                </a:solidFill>
              </a:rPr>
              <a:t>往生於地獄卻不是永恆的，地獄有情（生命）雖長時受苦，但亦有惡業報盡的時候，到時會再根據其業決定下次往生界別</a:t>
            </a:r>
            <a:r>
              <a:rPr lang="zh-TW" altLang="en-US" sz="2800" dirty="0" smtClean="0"/>
              <a:t>。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狱有所谓“四类十八地狱”，四类即八大地狱、近边地狱（游增地狱）、八寒地狱、孤独地狱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8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人對地獄的認識 </a:t>
            </a:r>
            <a:r>
              <a:rPr lang="en-US" altLang="zh-TW" dirty="0" smtClean="0"/>
              <a:t>- </a:t>
            </a:r>
            <a:r>
              <a:rPr lang="zh-TW" altLang="en-US" dirty="0" smtClean="0"/>
              <a:t>伊</a:t>
            </a:r>
            <a:r>
              <a:rPr lang="zh-TW" altLang="en-US" dirty="0"/>
              <a:t>斯</a:t>
            </a:r>
            <a:r>
              <a:rPr lang="zh-TW" altLang="en-US" dirty="0" smtClean="0"/>
              <a:t>蘭教</a:t>
            </a:r>
            <a:endParaRPr lang="en-US" altLang="zh-T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868" y="1646237"/>
            <a:ext cx="8482264" cy="452628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伊斯兰教各派别基本都完全接受地狱的概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狱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外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型為由寬逐漸變窄的漏斗形，裡面充滿永遠不熄滅的</a:t>
            </a:r>
            <a:r>
              <a:rPr lang="zh-TW" altLang="en-US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火焰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。火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獄用人和石做燃料（見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古蘭經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》2:24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），「不信道者」是「火獄的燃料」（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古蘭經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》3:10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）。</a:t>
            </a:r>
            <a:endParaRPr lang="zh-TW" alt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「火獄有七道門，每道門將收容他們中被派定的一部分人。」（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古蘭經</a:t>
            </a:r>
            <a:r>
              <a:rPr lang="en-US" altLang="zh-TW" dirty="0">
                <a:latin typeface="DFKai-SB" panose="03000509000000000000" pitchFamily="65" charset="-120"/>
                <a:ea typeface="DFKai-SB" panose="03000509000000000000" pitchFamily="65" charset="-120"/>
              </a:rPr>
              <a:t>》15:44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28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伊斯蘭</a:t>
            </a:r>
            <a:r>
              <a:rPr lang="zh-TW" altLang="en-US" dirty="0" smtClean="0"/>
              <a:t>教 </a:t>
            </a:r>
            <a:r>
              <a:rPr lang="en-US" altLang="zh-TW" dirty="0" smtClean="0"/>
              <a:t>- </a:t>
            </a:r>
            <a:r>
              <a:rPr lang="zh-TW" altLang="en-US" dirty="0" smtClean="0"/>
              <a:t>火</a:t>
            </a:r>
            <a:r>
              <a:rPr lang="zh-TW" altLang="en-US" dirty="0"/>
              <a:t>獄的居民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8" y="1307169"/>
            <a:ext cx="8686800" cy="452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不</a:t>
            </a:r>
            <a:r>
              <a:rPr lang="zh-TW" altLang="en-US" dirty="0"/>
              <a:t>信道</a:t>
            </a:r>
            <a:r>
              <a:rPr lang="zh-TW" altLang="en-US" dirty="0" smtClean="0"/>
              <a:t>的人是火</a:t>
            </a:r>
            <a:r>
              <a:rPr lang="zh-TW" altLang="en-US" dirty="0"/>
              <a:t>獄的居民，將</a:t>
            </a:r>
            <a:r>
              <a:rPr lang="zh-TW" altLang="en-US" dirty="0">
                <a:solidFill>
                  <a:srgbClr val="FF0000"/>
                </a:solidFill>
              </a:rPr>
              <a:t>永居</a:t>
            </a:r>
            <a:r>
              <a:rPr lang="zh-TW" altLang="en-US" dirty="0"/>
              <a:t>其</a:t>
            </a:r>
            <a:r>
              <a:rPr lang="zh-TW" altLang="en-US" dirty="0" smtClean="0"/>
              <a:t>中</a:t>
            </a:r>
            <a:endParaRPr lang="en-US" altLang="zh-TW" sz="2000" dirty="0" smtClean="0"/>
          </a:p>
          <a:p>
            <a:pPr marL="0" indent="0">
              <a:buNone/>
            </a:pPr>
            <a:r>
              <a:rPr lang="zh-TW" altLang="en-US" dirty="0" smtClean="0"/>
              <a:t>凡</a:t>
            </a:r>
            <a:r>
              <a:rPr lang="zh-TW" altLang="en-US" dirty="0"/>
              <a:t>作惡而為其罪孽所包羅</a:t>
            </a:r>
            <a:r>
              <a:rPr lang="zh-TW" altLang="en-US" dirty="0" smtClean="0"/>
              <a:t>者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背</a:t>
            </a:r>
            <a:r>
              <a:rPr lang="zh-TW" altLang="en-US" dirty="0"/>
              <a:t>叛正教，至死還不信道」的</a:t>
            </a:r>
            <a:r>
              <a:rPr lang="zh-TW" altLang="en-US" dirty="0" smtClean="0"/>
              <a:t>人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知</a:t>
            </a:r>
            <a:r>
              <a:rPr lang="zh-TW" altLang="en-US" dirty="0"/>
              <a:t>道禁止利息的教義仍再犯的</a:t>
            </a:r>
            <a:r>
              <a:rPr lang="zh-TW" altLang="en-US" dirty="0" smtClean="0"/>
              <a:t>人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偽</a:t>
            </a:r>
            <a:r>
              <a:rPr lang="zh-TW" altLang="en-US" dirty="0"/>
              <a:t>信的男</a:t>
            </a:r>
            <a:r>
              <a:rPr lang="zh-TW" altLang="en-US" dirty="0" smtClean="0"/>
              <a:t>女</a:t>
            </a:r>
            <a:r>
              <a:rPr lang="en-US" altLang="zh-TW" dirty="0" smtClean="0"/>
              <a:t>,</a:t>
            </a:r>
            <a:r>
              <a:rPr lang="zh-TW" altLang="en-US" dirty="0" smtClean="0"/>
              <a:t>多</a:t>
            </a:r>
            <a:r>
              <a:rPr lang="zh-TW" altLang="en-US" dirty="0"/>
              <a:t>神教</a:t>
            </a:r>
            <a:r>
              <a:rPr lang="zh-TW" altLang="en-US" dirty="0" smtClean="0"/>
              <a:t>徒也是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對</a:t>
            </a:r>
            <a:r>
              <a:rPr lang="zh-TW" altLang="en-US" dirty="0"/>
              <a:t>於用詐術侵蝕別人財產者、自殺者，</a:t>
            </a:r>
            <a:r>
              <a:rPr lang="zh-TW" altLang="en-US" dirty="0" smtClean="0"/>
              <a:t>如為過</a:t>
            </a:r>
            <a:r>
              <a:rPr lang="zh-TW" altLang="en-US" dirty="0"/>
              <a:t>分和不義而犯此嚴</a:t>
            </a:r>
            <a:r>
              <a:rPr lang="zh-TW" altLang="en-US" dirty="0" smtClean="0"/>
              <a:t>禁，</a:t>
            </a:r>
            <a:r>
              <a:rPr lang="zh-TW" altLang="en-US" dirty="0"/>
              <a:t>會被投入火</a:t>
            </a:r>
            <a:r>
              <a:rPr lang="zh-TW" altLang="en-US" dirty="0" smtClean="0"/>
              <a:t>獄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違</a:t>
            </a:r>
            <a:r>
              <a:rPr lang="zh-TW" altLang="en-US" dirty="0"/>
              <a:t>抗真主及其使</a:t>
            </a:r>
            <a:r>
              <a:rPr lang="zh-TW" altLang="en-US" dirty="0" smtClean="0"/>
              <a:t>者的</a:t>
            </a:r>
            <a:r>
              <a:rPr lang="zh-TW" altLang="en-US" dirty="0"/>
              <a:t>人</a:t>
            </a:r>
            <a:r>
              <a:rPr lang="zh-TW" altLang="en-US" dirty="0" smtClean="0"/>
              <a:t>，將</a:t>
            </a:r>
            <a:r>
              <a:rPr lang="zh-TW" altLang="en-US" dirty="0"/>
              <a:t>受火獄的刑罰，並永居其</a:t>
            </a:r>
            <a:r>
              <a:rPr lang="zh-TW" altLang="en-US" dirty="0" smtClean="0"/>
              <a:t>中，</a:t>
            </a:r>
            <a:r>
              <a:rPr lang="zh-TW" altLang="en-US" dirty="0"/>
              <a:t>故意殺害信士的人也</a:t>
            </a:r>
            <a:r>
              <a:rPr lang="zh-TW" altLang="en-US" dirty="0" smtClean="0"/>
              <a:t>是</a:t>
            </a:r>
            <a:endParaRPr lang="zh-TW" altLang="en-US" dirty="0"/>
          </a:p>
          <a:p>
            <a:pPr marL="0" indent="0">
              <a:buNone/>
            </a:pPr>
            <a:r>
              <a:rPr lang="zh-TW" altLang="en-US" dirty="0" smtClean="0"/>
              <a:t>凡</a:t>
            </a:r>
            <a:r>
              <a:rPr lang="zh-TW" altLang="en-US" dirty="0"/>
              <a:t>善功的分量輕的，都是虧損的，他們將永居火獄之</a:t>
            </a:r>
            <a:r>
              <a:rPr lang="zh-TW" altLang="en-US" dirty="0" smtClean="0"/>
              <a:t>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9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人對地獄的認識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基督教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這個字在希臘原文中是Gehenna，等於希伯來文的GeHinnom，欣嫩谷，又稱為陀斐特，乃是耶路撒冷城外的一個深谷，各種垃圾和罪犯的屍體都扔在那裡焚燒</a:t>
            </a:r>
            <a:r>
              <a:rPr 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当时的人们还在垃圾上撒上硫磺以帮助燃烧，因此这个地方总是烟雾缭绕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dirty="0" err="1" smtClean="0">
                <a:latin typeface="DFKai-SB" panose="03000509000000000000" pitchFamily="65" charset="-120"/>
                <a:ea typeface="DFKai-SB" panose="03000509000000000000" pitchFamily="65" charset="-120"/>
              </a:rPr>
              <a:t>所以它就作了啟示錄中所說永刑之處「</a:t>
            </a:r>
            <a:r>
              <a:rPr lang="en-US" dirty="0" err="1">
                <a:latin typeface="DFKai-SB" panose="03000509000000000000" pitchFamily="65" charset="-120"/>
                <a:ea typeface="DFKai-SB" panose="03000509000000000000" pitchFamily="65" charset="-120"/>
              </a:rPr>
              <a:t>火湖」的象徵</a:t>
            </a:r>
            <a:r>
              <a:rPr 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  <a:p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海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地司（</a:t>
            </a:r>
            <a:r>
              <a:rPr lang="en-US" altLang="zh-CN" dirty="0">
                <a:latin typeface="DFKai-SB" panose="03000509000000000000" pitchFamily="65" charset="-120"/>
                <a:ea typeface="DFKai-SB" panose="03000509000000000000" pitchFamily="65" charset="-120"/>
              </a:rPr>
              <a:t>Hades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），指死人的地方。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34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地獄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88" y="1477218"/>
            <a:ext cx="8229600" cy="48340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>
                <a:hlinkClick r:id="rId2"/>
              </a:rPr>
              <a:t>馬 太 福 音 </a:t>
            </a:r>
            <a:r>
              <a:rPr lang="en-US" altLang="zh-TW" sz="2400" dirty="0" smtClean="0">
                <a:hlinkClick r:id="rId2"/>
              </a:rPr>
              <a:t>5:22</a:t>
            </a:r>
            <a:r>
              <a:rPr lang="zh-TW" altLang="en-US" sz="2400" dirty="0" smtClean="0"/>
              <a:t>只 </a:t>
            </a:r>
            <a:r>
              <a:rPr lang="zh-TW" altLang="en-US" sz="2400" dirty="0"/>
              <a:t>是 我 告 訴 你 們 ： 凡 </a:t>
            </a:r>
            <a:r>
              <a:rPr lang="zh-TW" altLang="en-US" sz="2400" dirty="0" smtClean="0"/>
              <a:t>向 </a:t>
            </a:r>
            <a:r>
              <a:rPr lang="zh-TW" altLang="en-US" sz="2400" dirty="0"/>
              <a:t>弟 兄 動 怒 的 ， 難 免 受 審 斷 ； 凡 罵 弟 兄 是 拉 加 的 ， 難 免 公 會 的 審 斷 ； 凡 罵 弟 兄 是 魔 利 的 ， 難 免 地 獄 的 火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 smtClean="0">
                <a:hlinkClick r:id="rId3"/>
              </a:rPr>
              <a:t>馬 </a:t>
            </a:r>
            <a:r>
              <a:rPr lang="zh-TW" altLang="en-US" sz="2400" dirty="0">
                <a:hlinkClick r:id="rId3"/>
              </a:rPr>
              <a:t>太 福 音 </a:t>
            </a:r>
            <a:r>
              <a:rPr lang="en-US" altLang="zh-TW" sz="2400" dirty="0" smtClean="0">
                <a:hlinkClick r:id="rId3"/>
              </a:rPr>
              <a:t>5:29</a:t>
            </a:r>
            <a:r>
              <a:rPr lang="zh-TW" altLang="en-US" sz="2400" dirty="0" smtClean="0"/>
              <a:t>是 </a:t>
            </a:r>
            <a:r>
              <a:rPr lang="zh-TW" altLang="en-US" sz="2400" dirty="0"/>
              <a:t>你 的 右 眼 叫 你 跌 倒 ， 就 剜 出 來 丟 掉 ， 寧 可 失 去 百 體 中 的 一 體 ， 不 叫 全 身 丟 在 地 獄 裡 </a:t>
            </a:r>
            <a:r>
              <a:rPr lang="zh-TW" altLang="en-US" sz="2400" dirty="0" smtClean="0"/>
              <a:t>。</a:t>
            </a:r>
            <a:endParaRPr lang="zh-TW" alt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>
                <a:hlinkClick r:id="rId4"/>
              </a:rPr>
              <a:t>馬 太 福 音 </a:t>
            </a:r>
            <a:r>
              <a:rPr lang="en-US" altLang="zh-TW" sz="2400" dirty="0" smtClean="0">
                <a:hlinkClick r:id="rId4"/>
              </a:rPr>
              <a:t>5:30</a:t>
            </a:r>
            <a:r>
              <a:rPr lang="zh-TW" altLang="en-US" sz="2400" dirty="0" smtClean="0"/>
              <a:t>若 </a:t>
            </a:r>
            <a:r>
              <a:rPr lang="zh-TW" altLang="en-US" sz="2400" dirty="0"/>
              <a:t>是 右 手 叫 你 跌 倒 ， 就 砍 下 來 丟 掉 ， 寧 可 失 去 百 體 中 的 一 體 ， 不 叫 全 身 下 入 地 獄 </a:t>
            </a:r>
            <a:r>
              <a:rPr lang="zh-TW" altLang="en-US" sz="2400" dirty="0" smtClean="0"/>
              <a:t>。</a:t>
            </a:r>
            <a:endParaRPr lang="zh-TW" alt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>
                <a:hlinkClick r:id="rId5"/>
              </a:rPr>
              <a:t>馬 太 福 音 </a:t>
            </a:r>
            <a:r>
              <a:rPr lang="en-US" altLang="zh-TW" sz="2400" dirty="0" smtClean="0">
                <a:hlinkClick r:id="rId5"/>
              </a:rPr>
              <a:t>10:28</a:t>
            </a:r>
            <a:r>
              <a:rPr lang="zh-TW" altLang="en-US" sz="2400" dirty="0" smtClean="0"/>
              <a:t>那 </a:t>
            </a:r>
            <a:r>
              <a:rPr lang="zh-TW" altLang="en-US" sz="2400" dirty="0"/>
              <a:t>殺 身 體 ， 不 能 殺 靈 魂 的 ， 不 要 怕 他 們 ； 惟 有 能 把 身 體 和 靈 魂 都 滅 在 地 獄 裡 的 ， 正 要 怕 他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145396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地獄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65" y="1504112"/>
            <a:ext cx="8404412" cy="48340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3000" dirty="0" smtClean="0">
                <a:hlinkClick r:id="rId2"/>
              </a:rPr>
              <a:t>馬 </a:t>
            </a:r>
            <a:r>
              <a:rPr lang="zh-TW" altLang="en-US" sz="3000" dirty="0">
                <a:hlinkClick r:id="rId2"/>
              </a:rPr>
              <a:t>太 福 音 </a:t>
            </a:r>
            <a:r>
              <a:rPr lang="en-US" altLang="zh-TW" sz="3000" dirty="0" smtClean="0">
                <a:hlinkClick r:id="rId2"/>
              </a:rPr>
              <a:t>18:9</a:t>
            </a:r>
            <a:r>
              <a:rPr lang="zh-TW" altLang="en-US" sz="3000" dirty="0" smtClean="0"/>
              <a:t>倘 </a:t>
            </a:r>
            <a:r>
              <a:rPr lang="zh-TW" altLang="en-US" sz="3000" dirty="0"/>
              <a:t>若 你 一 隻 眼 叫 你 跌 倒 ， 就 把 他 剜 出 來 丟 掉 。 你 只 有 一 隻 眼 進 入 永 生 ， 強 如 有 兩 隻 眼 被 丟 在 地 獄 的 火 裡 </a:t>
            </a:r>
            <a:r>
              <a:rPr lang="zh-TW" altLang="en-US" sz="3000" dirty="0" smtClean="0"/>
              <a:t>。</a:t>
            </a:r>
            <a:endParaRPr lang="en-US" altLang="zh-TW" sz="3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000" dirty="0" smtClean="0">
                <a:hlinkClick r:id="rId3"/>
              </a:rPr>
              <a:t>馬 </a:t>
            </a:r>
            <a:r>
              <a:rPr lang="zh-TW" altLang="en-US" sz="3000" dirty="0">
                <a:hlinkClick r:id="rId3"/>
              </a:rPr>
              <a:t>太 福 音 </a:t>
            </a:r>
            <a:r>
              <a:rPr lang="en-US" altLang="zh-TW" sz="3000" dirty="0" smtClean="0">
                <a:hlinkClick r:id="rId3"/>
              </a:rPr>
              <a:t>23:15</a:t>
            </a:r>
            <a:r>
              <a:rPr lang="zh-TW" altLang="en-US" sz="3000" dirty="0" smtClean="0"/>
              <a:t>你 </a:t>
            </a:r>
            <a:r>
              <a:rPr lang="zh-TW" altLang="en-US" sz="3000" dirty="0"/>
              <a:t>們 這 假 冒 為 善 的 文 士 和 法 利 賽 人 有 禍 了 ！ 因 為 你 們 走 遍 洋 海 陸 地 ， 勾 引 一 個 人 入 教 ， 既 入 了 教 ， 卻 使 他 作 地 獄 之 子 ， 比 你 們 還 加 倍 </a:t>
            </a:r>
            <a:r>
              <a:rPr lang="zh-TW" altLang="en-US" sz="3000" dirty="0" smtClean="0"/>
              <a:t>。</a:t>
            </a:r>
            <a:endParaRPr lang="en-US" altLang="zh-TW" sz="3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000" dirty="0" smtClean="0">
                <a:hlinkClick r:id="rId4"/>
              </a:rPr>
              <a:t>馬 </a:t>
            </a:r>
            <a:r>
              <a:rPr lang="zh-TW" altLang="en-US" sz="3000" dirty="0">
                <a:hlinkClick r:id="rId4"/>
              </a:rPr>
              <a:t>太 福 音 </a:t>
            </a:r>
            <a:r>
              <a:rPr lang="en-US" altLang="zh-TW" sz="3000" dirty="0" smtClean="0">
                <a:hlinkClick r:id="rId4"/>
              </a:rPr>
              <a:t>23:33</a:t>
            </a:r>
            <a:r>
              <a:rPr lang="zh-TW" altLang="en-US" sz="3000" dirty="0" smtClean="0"/>
              <a:t>你 </a:t>
            </a:r>
            <a:r>
              <a:rPr lang="zh-TW" altLang="en-US" sz="3000" dirty="0"/>
              <a:t>們 這 些 蛇 類 、 毒 蛇 之 種 阿 ， 怎 能 逃 脫 地 獄 </a:t>
            </a:r>
            <a:r>
              <a:rPr lang="zh-TW" altLang="en-US" sz="3000" dirty="0" smtClean="0"/>
              <a:t>的 </a:t>
            </a:r>
            <a:r>
              <a:rPr lang="zh-TW" altLang="en-US" sz="3000" dirty="0"/>
              <a:t>刑 罰 呢 </a:t>
            </a:r>
            <a:r>
              <a:rPr lang="zh-TW" altLang="en-US" sz="3000" dirty="0" smtClean="0"/>
              <a:t>？</a:t>
            </a:r>
            <a:endParaRPr lang="en-US" altLang="zh-TW" sz="3000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zh-TW" sz="3000" dirty="0"/>
          </a:p>
          <a:p>
            <a:pPr marL="0" indent="0">
              <a:lnSpc>
                <a:spcPct val="120000"/>
              </a:lnSpc>
              <a:buNone/>
            </a:pPr>
            <a:endParaRPr lang="en-US" altLang="zh-TW" sz="3000" dirty="0" smtClean="0"/>
          </a:p>
          <a:p>
            <a:pPr marL="0" indent="0">
              <a:lnSpc>
                <a:spcPct val="120000"/>
              </a:lnSpc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248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地獄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83407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dirty="0">
                <a:hlinkClick r:id="rId2"/>
              </a:rPr>
              <a:t>路 加 福 音 </a:t>
            </a:r>
            <a:r>
              <a:rPr lang="en-US" altLang="zh-TW" dirty="0">
                <a:hlinkClick r:id="rId2"/>
              </a:rPr>
              <a:t>12:5</a:t>
            </a:r>
            <a:r>
              <a:rPr lang="zh-TW" altLang="en-US" dirty="0"/>
              <a:t>要 指 示 你 們 當 怕 的 是 誰 ： 當 怕 那 殺 了 以 後 又 有 權 柄 丟 在 地 獄 裡 的 。 我 實 在 告 訴 你 們 ， 正 要 怕 他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>
                <a:hlinkClick r:id="rId3"/>
              </a:rPr>
              <a:t>雅 </a:t>
            </a:r>
            <a:r>
              <a:rPr lang="zh-TW" altLang="en-US" dirty="0">
                <a:hlinkClick r:id="rId3"/>
              </a:rPr>
              <a:t>各 書 </a:t>
            </a:r>
            <a:r>
              <a:rPr lang="en-US" altLang="zh-TW" dirty="0" smtClean="0">
                <a:hlinkClick r:id="rId3"/>
              </a:rPr>
              <a:t>3:6</a:t>
            </a:r>
            <a:r>
              <a:rPr lang="zh-TW" altLang="en-US" dirty="0" smtClean="0"/>
              <a:t>舌 </a:t>
            </a:r>
            <a:r>
              <a:rPr lang="zh-TW" altLang="en-US" dirty="0"/>
              <a:t>頭 就 是 火 ， 在 我 們 百 體 中 ， 舌 頭 是 個 罪 惡 的 世 界 ， 能 污 穢 全 身 ， 也 能 把 生 命 的 輪 子 點 起 來 ， 並 且 是 從 地 獄 裡 點 著 的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>
                <a:hlinkClick r:id="rId4"/>
              </a:rPr>
              <a:t>彼 </a:t>
            </a:r>
            <a:r>
              <a:rPr lang="zh-TW" altLang="en-US" dirty="0">
                <a:hlinkClick r:id="rId4"/>
              </a:rPr>
              <a:t>得 後 書 </a:t>
            </a:r>
            <a:r>
              <a:rPr lang="en-US" altLang="zh-TW" dirty="0" smtClean="0">
                <a:hlinkClick r:id="rId4"/>
              </a:rPr>
              <a:t>2:4</a:t>
            </a:r>
            <a:r>
              <a:rPr lang="zh-TW" altLang="en-US" dirty="0" smtClean="0"/>
              <a:t>就 </a:t>
            </a:r>
            <a:r>
              <a:rPr lang="zh-TW" altLang="en-US" dirty="0"/>
              <a:t>是 天 使 犯 了 罪 ， 神 也 沒 有 寬 容 ， 曾 把 他 們 丟 在 </a:t>
            </a:r>
            <a:r>
              <a:rPr lang="zh-TW" altLang="en-US" dirty="0">
                <a:solidFill>
                  <a:srgbClr val="FF0000"/>
                </a:solidFill>
              </a:rPr>
              <a:t>地 獄 </a:t>
            </a:r>
            <a:r>
              <a:rPr lang="zh-TW" altLang="en-US" dirty="0"/>
              <a:t>， 交 在</a:t>
            </a:r>
            <a:r>
              <a:rPr lang="zh-TW" altLang="en-US" dirty="0">
                <a:solidFill>
                  <a:srgbClr val="FF0000"/>
                </a:solidFill>
              </a:rPr>
              <a:t> 黑 暗 坑</a:t>
            </a:r>
            <a:r>
              <a:rPr lang="zh-TW" altLang="en-US" dirty="0"/>
              <a:t> 中 ， 等 候 審 判 。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5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永 </a:t>
            </a:r>
            <a:r>
              <a:rPr lang="zh-TW" altLang="en-US" sz="4800" dirty="0" smtClean="0"/>
              <a:t>火 </a:t>
            </a:r>
            <a:r>
              <a:rPr lang="en-US" altLang="zh-TW" sz="4800" dirty="0" smtClean="0"/>
              <a:t>(</a:t>
            </a:r>
            <a:r>
              <a:rPr lang="zh-TW" altLang="en-US" sz="4800" dirty="0"/>
              <a:t>不 滅 的 火 </a:t>
            </a:r>
            <a:r>
              <a:rPr lang="en-US" altLang="zh-TW" sz="4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388" y="1450324"/>
            <a:ext cx="8592671" cy="452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800" b="1" dirty="0" smtClean="0">
                <a:hlinkClick r:id="rId2"/>
              </a:rPr>
              <a:t>馬 </a:t>
            </a:r>
            <a:r>
              <a:rPr lang="zh-TW" altLang="en-US" sz="2800" b="1" dirty="0">
                <a:hlinkClick r:id="rId2"/>
              </a:rPr>
              <a:t>太 福 音 </a:t>
            </a:r>
            <a:r>
              <a:rPr lang="en-US" altLang="zh-TW" sz="2800" b="1" dirty="0">
                <a:hlinkClick r:id="rId2"/>
              </a:rPr>
              <a:t>25:41</a:t>
            </a:r>
            <a:endParaRPr lang="zh-TW" altLang="en-US" sz="2800" b="1" dirty="0"/>
          </a:p>
          <a:p>
            <a:pPr marL="0" indent="0">
              <a:buNone/>
            </a:pPr>
            <a:r>
              <a:rPr lang="zh-TW" altLang="en-US" sz="2800" dirty="0"/>
              <a:t>王 又 要 向 那 左 邊 的 說 ： 你 們 這 被 咒 詛 的 人 ， 離 開 我 ！ 進 入 那 為 魔 鬼 和 他 的 使 者 所 預 備 的 </a:t>
            </a:r>
            <a:r>
              <a:rPr lang="zh-TW" altLang="en-US" sz="2800" dirty="0">
                <a:solidFill>
                  <a:srgbClr val="FF0000"/>
                </a:solidFill>
              </a:rPr>
              <a:t>永 火</a:t>
            </a:r>
            <a:r>
              <a:rPr lang="zh-TW" altLang="en-US" sz="2800" dirty="0"/>
              <a:t> 裡 去 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b="1" dirty="0" smtClean="0">
                <a:hlinkClick r:id="rId3"/>
              </a:rPr>
              <a:t>馬 </a:t>
            </a:r>
            <a:r>
              <a:rPr lang="zh-TW" altLang="en-US" sz="2800" b="1" dirty="0">
                <a:hlinkClick r:id="rId3"/>
              </a:rPr>
              <a:t>可 福 音 </a:t>
            </a:r>
            <a:r>
              <a:rPr lang="en-US" altLang="zh-TW" sz="2800" b="1" u="sng" dirty="0" smtClean="0">
                <a:solidFill>
                  <a:srgbClr val="FF0000"/>
                </a:solidFill>
                <a:hlinkClick r:id="rId3"/>
              </a:rPr>
              <a:t>9:44</a:t>
            </a:r>
            <a:r>
              <a:rPr lang="en-US" altLang="zh-TW" sz="2800" b="1" u="sng" dirty="0" smtClean="0">
                <a:solidFill>
                  <a:srgbClr val="FF0000"/>
                </a:solidFill>
              </a:rPr>
              <a:t>-48</a:t>
            </a:r>
            <a:endParaRPr lang="zh-TW" altLang="en-US" sz="28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2800" dirty="0"/>
              <a:t>你 缺 了 肢 體 進 入 永 生 ， 強 如 有 兩 隻 手 落 到 地 獄 ， 入 那 不 滅 的 火 裡 去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/>
              <a:t>45 </a:t>
            </a:r>
            <a:r>
              <a:rPr lang="zh-TW" altLang="en-US" sz="2800" dirty="0"/>
              <a:t>倘 若 你 一 隻 腳 叫 你 跌 倒 ， 就 把 他 砍 下 來 </a:t>
            </a:r>
            <a:r>
              <a:rPr lang="zh-TW" altLang="en-US" sz="2800" dirty="0" smtClean="0"/>
              <a:t>；</a:t>
            </a:r>
            <a:r>
              <a:rPr lang="en-US" altLang="zh-TW" sz="2800" b="1" baseline="30000" dirty="0" smtClean="0"/>
              <a:t>46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瘸 腿 進 入 永 生 ， 強 如 有 兩 隻 腳 被 丟 在 地 獄 裡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47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倘 若 你 一 隻 眼 叫 你 跌 倒 ， 就 去 掉 他 ； 你 只 有 一 隻 眼 進 入 神 的 國 ， 強 如 有 兩 隻 眼 被 丟 在 地 獄 裡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48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在 那 裡 ， </a:t>
            </a:r>
            <a:r>
              <a:rPr lang="zh-TW" altLang="en-US" sz="2800" dirty="0">
                <a:solidFill>
                  <a:srgbClr val="FF0000"/>
                </a:solidFill>
              </a:rPr>
              <a:t>蟲 是 不 死 的 ， 火 是 不 滅 </a:t>
            </a:r>
            <a:r>
              <a:rPr lang="zh-TW" altLang="en-US" sz="2800" dirty="0"/>
              <a:t>的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9452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永 永 遠 </a:t>
            </a:r>
            <a:r>
              <a:rPr lang="zh-TW" altLang="en-US" dirty="0" smtClean="0"/>
              <a:t>遠 晝 </a:t>
            </a:r>
            <a:r>
              <a:rPr lang="zh-TW" altLang="en-US" dirty="0"/>
              <a:t>夜 受 痛 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504112"/>
            <a:ext cx="8498541" cy="452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那迷惑他們的魔鬼被扔在硫磺的火湖裡，就是獸和假先知所在的地方。他們必晝夜</a:t>
            </a:r>
            <a:r>
              <a:rPr lang="zh-TW" altLang="en-US" sz="36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受痛苦，直到永永遠遠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0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启示录 </a:t>
            </a:r>
            <a:r>
              <a:rPr lang="en-US" altLang="zh-TW" sz="2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20:10)</a:t>
            </a:r>
            <a:endParaRPr lang="en-US" altLang="zh-TW" sz="20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這人也必喝神大怒的酒；此酒斟在神忿怒的杯中純一不雜。他要在聖天使和羔羊面前，在火與硫磺之中受痛苦。他受痛苦的煙往上冒，</a:t>
            </a:r>
            <a:r>
              <a:rPr lang="zh-TW" altLang="en-US" sz="36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直到永永遠遠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。那些拜獸和獸像，受他名之印記的，</a:t>
            </a:r>
            <a:r>
              <a:rPr lang="zh-TW" altLang="en-US" sz="36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晝夜不得安寧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en-US" altLang="zh-TW" sz="2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启示录 </a:t>
            </a:r>
            <a:r>
              <a:rPr lang="en-US" altLang="zh-TW" sz="20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14:10-11)</a:t>
            </a:r>
            <a:endParaRPr lang="en-US" altLang="zh-TW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72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6" y="228599"/>
            <a:ext cx="8323729" cy="64949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/>
              <a:t>按著定命，人人都有一死，</a:t>
            </a:r>
            <a:r>
              <a:rPr lang="zh-TW" altLang="en-US" dirty="0" smtClean="0">
                <a:solidFill>
                  <a:srgbClr val="FF0000"/>
                </a:solidFill>
              </a:rPr>
              <a:t>死後且有審判</a:t>
            </a:r>
            <a:r>
              <a:rPr lang="zh-TW" altLang="en-US" dirty="0" smtClean="0"/>
              <a:t>。像這樣，基督既然一次被獻，擔當了多人的罪，將來要向那等候他的人第二次顯現，並與罪無關，乃是為拯救他</a:t>
            </a:r>
            <a:r>
              <a:rPr lang="zh-TW" altLang="en-US" dirty="0"/>
              <a:t>們</a:t>
            </a:r>
            <a:r>
              <a:rPr lang="zh-TW" altLang="en-US" dirty="0" smtClean="0"/>
              <a:t>。 </a:t>
            </a:r>
            <a:r>
              <a:rPr lang="en-US" altLang="zh-TW" sz="1800" dirty="0" smtClean="0"/>
              <a:t>(</a:t>
            </a:r>
            <a:r>
              <a:rPr lang="zh-TW" altLang="en-US" sz="1800" dirty="0" smtClean="0"/>
              <a:t>希</a:t>
            </a:r>
            <a:r>
              <a:rPr lang="zh-TW" altLang="en-US" sz="1800" dirty="0"/>
              <a:t>伯來書</a:t>
            </a:r>
            <a:r>
              <a:rPr lang="en-US" altLang="zh-TW" sz="1800" dirty="0" smtClean="0"/>
              <a:t>9:27-28)</a:t>
            </a:r>
            <a:endParaRPr lang="en-US" altLang="zh-TW" sz="1800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/>
              <a:t>父差子作世人的救主；這是我們所看見且作見證的。</a:t>
            </a:r>
            <a:r>
              <a:rPr lang="zh-TW" altLang="en-US" dirty="0" smtClean="0">
                <a:solidFill>
                  <a:srgbClr val="FF0000"/>
                </a:solidFill>
              </a:rPr>
              <a:t>凡認耶穌為神兒子的，神就住在他裡面，他也住在神裡面</a:t>
            </a:r>
            <a:r>
              <a:rPr lang="zh-TW" altLang="en-US" dirty="0" smtClean="0"/>
              <a:t>。神愛我們的心，我們也知道也信。神就是愛；住在愛裡面的，就是住在神裡面，神也住在他裡面。這樣，愛在我們裡面得以完全，</a:t>
            </a:r>
            <a:r>
              <a:rPr lang="zh-TW" altLang="en-US" dirty="0" smtClean="0">
                <a:solidFill>
                  <a:srgbClr val="FF0000"/>
                </a:solidFill>
              </a:rPr>
              <a:t>我們就可以在審判的日子坦然無懼</a:t>
            </a:r>
            <a:r>
              <a:rPr lang="zh-TW" altLang="en-US" dirty="0" smtClean="0"/>
              <a:t>。因為他如何，我們在這世上也如</a:t>
            </a:r>
            <a:r>
              <a:rPr lang="zh-TW" altLang="en-US" dirty="0"/>
              <a:t>何</a:t>
            </a:r>
            <a:r>
              <a:rPr lang="zh-TW" altLang="en-US" dirty="0" smtClean="0"/>
              <a:t>。 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約一</a:t>
            </a:r>
            <a:r>
              <a:rPr lang="en-US" altLang="zh-TW" sz="1600" dirty="0" smtClean="0"/>
              <a:t>4:14 </a:t>
            </a:r>
            <a:r>
              <a:rPr lang="en-US" altLang="zh-TW" sz="1600" dirty="0"/>
              <a:t>-</a:t>
            </a:r>
            <a:r>
              <a:rPr lang="en-US" altLang="zh-TW" sz="1600" dirty="0" smtClean="0"/>
              <a:t>17)</a:t>
            </a:r>
            <a:endParaRPr lang="zh-TW" altLang="en-US" dirty="0"/>
          </a:p>
          <a:p>
            <a:pPr marL="0" indent="0">
              <a:lnSpc>
                <a:spcPct val="120000"/>
              </a:lnSpc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82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永 </a:t>
            </a:r>
            <a:r>
              <a:rPr lang="zh-TW" altLang="en-US" dirty="0" smtClean="0"/>
              <a:t>刑 </a:t>
            </a:r>
            <a:r>
              <a:rPr lang="en-US" altLang="zh-TW" dirty="0" smtClean="0"/>
              <a:t>vs. </a:t>
            </a:r>
            <a:r>
              <a:rPr lang="zh-TW" altLang="en-US" dirty="0" smtClean="0"/>
              <a:t>永 </a:t>
            </a:r>
            <a:r>
              <a:rPr lang="zh-TW" altLang="en-US" dirty="0"/>
              <a:t>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71347"/>
            <a:ext cx="8727141" cy="55555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b="1" dirty="0">
                <a:hlinkClick r:id="rId2"/>
              </a:rPr>
              <a:t>馬 太 福 音 </a:t>
            </a:r>
            <a:r>
              <a:rPr lang="en-US" altLang="zh-TW" b="1" dirty="0">
                <a:hlinkClick r:id="rId2"/>
              </a:rPr>
              <a:t>25:46</a:t>
            </a:r>
            <a:endParaRPr lang="zh-TW" altLang="en-US" b="1" dirty="0"/>
          </a:p>
          <a:p>
            <a:pPr marL="0" indent="0">
              <a:buNone/>
            </a:pPr>
            <a:r>
              <a:rPr lang="zh-TW" altLang="en-US" dirty="0"/>
              <a:t>這 些 人 要 往 永 刑 裡 去 ； 那 些 義 人 要 往 永 生 裡 去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b="1" dirty="0">
                <a:hlinkClick r:id="rId3"/>
              </a:rPr>
              <a:t>約 翰 福 音 </a:t>
            </a:r>
            <a:r>
              <a:rPr lang="en-US" altLang="zh-TW" b="1" dirty="0">
                <a:hlinkClick r:id="rId3"/>
              </a:rPr>
              <a:t>5:24</a:t>
            </a:r>
            <a:endParaRPr lang="zh-TW" altLang="en-US" b="1" dirty="0"/>
          </a:p>
          <a:p>
            <a:pPr marL="0" indent="0">
              <a:buNone/>
            </a:pPr>
            <a:r>
              <a:rPr lang="zh-TW" altLang="en-US" dirty="0"/>
              <a:t>我 實 實 在 在 的 告 訴 你 們 ， 那 聽 我 話 、 又 信 差 我 來 者 的 ， 就 有 永 生 ； 不 至 於 定 罪 ， 是 已 經 出 死 入 生 了 。</a:t>
            </a:r>
          </a:p>
          <a:p>
            <a:pPr marL="0" indent="0">
              <a:buNone/>
            </a:pPr>
            <a:r>
              <a:rPr lang="zh-TW" altLang="en-US" b="1" dirty="0">
                <a:hlinkClick r:id="rId4"/>
              </a:rPr>
              <a:t>約 翰 福 音 </a:t>
            </a:r>
            <a:r>
              <a:rPr lang="en-US" altLang="zh-TW" b="1" dirty="0">
                <a:hlinkClick r:id="rId4"/>
              </a:rPr>
              <a:t>8:51</a:t>
            </a:r>
            <a:endParaRPr lang="zh-TW" altLang="en-US" b="1" dirty="0"/>
          </a:p>
          <a:p>
            <a:pPr marL="0" indent="0">
              <a:buNone/>
            </a:pPr>
            <a:r>
              <a:rPr lang="zh-TW" altLang="en-US" dirty="0"/>
              <a:t>我 實 實 在 在 的 告 訴 你 們 ， 人 若 遵 守 我 的 道 ， 就 永 遠 不 見 死 。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97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永 遠 沉 淪 </a:t>
            </a:r>
            <a:r>
              <a:rPr lang="en-US" altLang="zh-TW" dirty="0" smtClean="0"/>
              <a:t>=</a:t>
            </a:r>
            <a:r>
              <a:rPr lang="zh-TW" altLang="en-US" dirty="0" smtClean="0"/>
              <a:t> </a:t>
            </a:r>
            <a:r>
              <a:rPr lang="zh-TW" altLang="en-US" dirty="0"/>
              <a:t>離 開 主 的 面 和 他 權 能 的 榮 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hlinkClick r:id="rId2"/>
              </a:rPr>
              <a:t>帖 </a:t>
            </a:r>
            <a:r>
              <a:rPr lang="zh-TW" altLang="en-US" b="1" dirty="0">
                <a:hlinkClick r:id="rId2"/>
              </a:rPr>
              <a:t>撒 羅 尼 迦 後 書 </a:t>
            </a:r>
            <a:r>
              <a:rPr lang="en-US" altLang="zh-TW" b="1" dirty="0">
                <a:hlinkClick r:id="rId2"/>
              </a:rPr>
              <a:t>1:9</a:t>
            </a:r>
            <a:endParaRPr lang="zh-TW" altLang="en-US" b="1" dirty="0"/>
          </a:p>
          <a:p>
            <a:pPr marL="0" indent="0">
              <a:buNone/>
            </a:pPr>
            <a:r>
              <a:rPr lang="zh-TW" altLang="en-US" dirty="0"/>
              <a:t>他 們 要 受 刑 罰 ， 就 是 永 遠 沉 淪 ， 離 開 主 的 面 和 他 權 能 的 榮 光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猶 大 </a:t>
            </a:r>
            <a:r>
              <a:rPr lang="zh-TW" altLang="en-US" dirty="0" smtClean="0"/>
              <a:t>書 </a:t>
            </a:r>
            <a:r>
              <a:rPr lang="en-US" altLang="zh-TW" dirty="0" smtClean="0"/>
              <a:t>23</a:t>
            </a:r>
            <a:r>
              <a:rPr lang="en-US" altLang="zh-TW" b="1" baseline="30000" dirty="0"/>
              <a:t> </a:t>
            </a:r>
            <a:r>
              <a:rPr lang="zh-TW" altLang="en-US" dirty="0"/>
              <a:t>有 些 人 你 們 要 從 火 中 搶 出 來 ， 搭 救 他 們 ；</a:t>
            </a:r>
            <a:endParaRPr lang="en-US" altLang="zh-TW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5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神的忍耐 </a:t>
            </a:r>
            <a:r>
              <a:rPr lang="en-US" altLang="zh-TW" dirty="0" smtClean="0"/>
              <a:t>=</a:t>
            </a:r>
            <a:r>
              <a:rPr lang="zh-TW" altLang="en-US" dirty="0" smtClean="0"/>
              <a:t> 慈愛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/>
              <a:t>以 西 結 書 </a:t>
            </a:r>
            <a:r>
              <a:rPr lang="en-US" altLang="zh-TW" b="1" dirty="0" smtClean="0"/>
              <a:t>33:11</a:t>
            </a:r>
            <a:r>
              <a:rPr lang="en-US" altLang="zh-TW" b="1" baseline="30000" dirty="0"/>
              <a:t> </a:t>
            </a:r>
            <a:r>
              <a:rPr lang="zh-TW" altLang="en-US" dirty="0"/>
              <a:t>你 對 他 們 說 ， 主 耶 和 華 說 ： 我 指 著 我 的 永 生 起 誓 ， 我 斷 </a:t>
            </a:r>
            <a:r>
              <a:rPr lang="zh-TW" altLang="en-US" dirty="0">
                <a:solidFill>
                  <a:srgbClr val="FF0000"/>
                </a:solidFill>
              </a:rPr>
              <a:t>不 喜 悅 惡 人 死 亡 ， 惟 喜 悅 惡 人 轉 離 所 行 的 道 而 活 </a:t>
            </a:r>
            <a:r>
              <a:rPr lang="zh-TW" altLang="en-US" dirty="0"/>
              <a:t>。 以 色 列 家 啊 ， 你 們 轉 回 ， 轉 回 罷 ！ 離 開 惡 道 ， 何 必 死 亡 呢 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5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406" y="443150"/>
            <a:ext cx="84447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solidFill>
                  <a:srgbClr val="001320"/>
                </a:solidFill>
                <a:latin typeface="Trebuchet"/>
              </a:rPr>
              <a:t>耶穌說我就是道路、真理、生命；若不藉著我，沒有人能到父那裡去。 </a:t>
            </a:r>
            <a:r>
              <a:rPr lang="en-US" altLang="zh-TW" sz="2800" dirty="0" smtClean="0">
                <a:latin typeface="Trebuchet"/>
              </a:rPr>
              <a:t>(</a:t>
            </a:r>
            <a:r>
              <a:rPr lang="zh-TW" altLang="en-US" sz="2800" b="1" dirty="0"/>
              <a:t>約翰福音 </a:t>
            </a:r>
            <a:r>
              <a:rPr lang="en-US" altLang="zh-TW" sz="2800" b="1" dirty="0" smtClean="0"/>
              <a:t>14:6</a:t>
            </a:r>
            <a:r>
              <a:rPr lang="en-US" altLang="zh-TW" sz="2800" dirty="0"/>
              <a:t>)</a:t>
            </a:r>
            <a:endParaRPr lang="en-US" altLang="zh-TW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251695" y="1505862"/>
            <a:ext cx="86214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/>
              <a:t>永生</a:t>
            </a:r>
            <a:r>
              <a:rPr lang="en-US" altLang="zh-TW" sz="3200" b="1" dirty="0" smtClean="0"/>
              <a:t>:</a:t>
            </a:r>
            <a:r>
              <a:rPr lang="zh-TW" altLang="en-US" sz="3200" b="1" dirty="0" smtClean="0"/>
              <a:t> 永遠與神同在</a:t>
            </a:r>
            <a:endParaRPr lang="en-US" altLang="zh-TW" sz="3200" b="1" dirty="0" smtClean="0"/>
          </a:p>
          <a:p>
            <a:r>
              <a:rPr lang="zh-TW" altLang="en-US" sz="3200" dirty="0" smtClean="0"/>
              <a:t>信神兒子的，就有這見證在他心裡；不信神的，就是將神當作說謊的，因不信神為他兒子作的見證。這見證就是神賜給我們永生；這永生也是在他兒子裡面。人有了神的兒子就有生命，沒有神的兒子就沒有生命。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約</a:t>
            </a:r>
            <a:r>
              <a:rPr lang="zh-TW" altLang="en-US" sz="3200" dirty="0"/>
              <a:t>一</a:t>
            </a:r>
            <a:r>
              <a:rPr lang="en-US" altLang="zh-TW" sz="3200" dirty="0" smtClean="0"/>
              <a:t>5:10-12)</a:t>
            </a:r>
            <a:endParaRPr lang="en-US" altLang="zh-TW" sz="3200" dirty="0"/>
          </a:p>
          <a:p>
            <a:r>
              <a:rPr lang="zh-TW" altLang="en-US" sz="3200" dirty="0" smtClean="0"/>
              <a:t>這是真神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也是永生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約一</a:t>
            </a:r>
            <a:r>
              <a:rPr lang="en-US" altLang="zh-TW" sz="3200" dirty="0" smtClean="0"/>
              <a:t>5:20)</a:t>
            </a:r>
          </a:p>
          <a:p>
            <a:r>
              <a:rPr lang="zh-TW" altLang="en-US" sz="3200" b="1" dirty="0" smtClean="0">
                <a:solidFill>
                  <a:srgbClr val="FF0000"/>
                </a:solidFill>
                <a:latin typeface="Trebuchet"/>
              </a:rPr>
              <a:t>永死</a:t>
            </a:r>
            <a:r>
              <a:rPr lang="en-US" altLang="zh-TW" sz="3200" b="1" dirty="0" smtClean="0">
                <a:solidFill>
                  <a:srgbClr val="FF0000"/>
                </a:solidFill>
                <a:latin typeface="Trebuchet"/>
              </a:rPr>
              <a:t>:</a:t>
            </a:r>
            <a:r>
              <a:rPr lang="zh-TW" altLang="en-US" sz="3200" b="1" dirty="0" smtClean="0">
                <a:solidFill>
                  <a:srgbClr val="FF0000"/>
                </a:solidFill>
                <a:latin typeface="Trebuchet"/>
              </a:rPr>
              <a:t> 永遠與神隔絕</a:t>
            </a:r>
            <a:endParaRPr lang="en-US" altLang="zh-TW" sz="3200" b="1" dirty="0" smtClean="0">
              <a:solidFill>
                <a:srgbClr val="FF0000"/>
              </a:solidFill>
              <a:latin typeface="Trebuchet"/>
            </a:endParaRPr>
          </a:p>
          <a:p>
            <a:r>
              <a:rPr lang="zh-TW" altLang="en-US" sz="3200" dirty="0" smtClean="0"/>
              <a:t>他們要受刑罰，就是永遠沉淪，離開主的面和他權能的榮光。 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帖後</a:t>
            </a:r>
            <a:r>
              <a:rPr lang="en-US" altLang="zh-TW" sz="3200" dirty="0" smtClean="0"/>
              <a:t>1:9)</a:t>
            </a:r>
            <a:endParaRPr lang="en-US" altLang="zh-TW" sz="3200" b="1" dirty="0" smtClean="0">
              <a:solidFill>
                <a:srgbClr val="001320"/>
              </a:solidFill>
              <a:latin typeface="Trebuchet"/>
            </a:endParaRPr>
          </a:p>
        </p:txBody>
      </p:sp>
    </p:spTree>
    <p:extLst>
      <p:ext uri="{BB962C8B-B14F-4D97-AF65-F5344CB8AC3E}">
        <p14:creationId xmlns:p14="http://schemas.microsoft.com/office/powerpoint/2010/main" val="27443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4525" y="1169894"/>
            <a:ext cx="4899488" cy="4948835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chemeClr val="bg1"/>
                </a:solidFill>
              </a:rPr>
              <a:t>神</a:t>
            </a:r>
            <a:endParaRPr lang="en-US" altLang="zh-TW" sz="3600" dirty="0" smtClean="0">
              <a:solidFill>
                <a:schemeClr val="bg1"/>
              </a:solidFill>
            </a:endParaRPr>
          </a:p>
          <a:p>
            <a:pPr algn="ctr"/>
            <a:r>
              <a:rPr lang="zh-TW" altLang="en-US" sz="3200" dirty="0" smtClean="0">
                <a:solidFill>
                  <a:schemeClr val="bg1"/>
                </a:solidFill>
              </a:rPr>
              <a:t>聖潔</a:t>
            </a:r>
            <a:r>
              <a:rPr lang="en-US" altLang="zh-TW" sz="3200" dirty="0" smtClean="0">
                <a:solidFill>
                  <a:schemeClr val="bg1"/>
                </a:solidFill>
              </a:rPr>
              <a:t>,</a:t>
            </a:r>
            <a:r>
              <a:rPr lang="zh-TW" altLang="en-US" sz="3200" dirty="0" smtClean="0">
                <a:solidFill>
                  <a:schemeClr val="bg1"/>
                </a:solidFill>
              </a:rPr>
              <a:t>光明</a:t>
            </a:r>
            <a:r>
              <a:rPr lang="en-US" altLang="zh-TW" sz="3200" dirty="0" smtClean="0">
                <a:solidFill>
                  <a:schemeClr val="bg1"/>
                </a:solidFill>
              </a:rPr>
              <a:t>,</a:t>
            </a:r>
            <a:r>
              <a:rPr lang="zh-TW" altLang="en-US" sz="3200" dirty="0" smtClean="0">
                <a:solidFill>
                  <a:schemeClr val="bg1"/>
                </a:solidFill>
              </a:rPr>
              <a:t> 愛</a:t>
            </a:r>
            <a:r>
              <a:rPr lang="en-US" altLang="zh-TW" sz="3200" dirty="0" smtClean="0">
                <a:solidFill>
                  <a:schemeClr val="bg1"/>
                </a:solidFill>
              </a:rPr>
              <a:t>, </a:t>
            </a:r>
            <a:r>
              <a:rPr lang="zh-TW" altLang="en-US" sz="3200" dirty="0" smtClean="0">
                <a:solidFill>
                  <a:schemeClr val="bg1"/>
                </a:solidFill>
              </a:rPr>
              <a:t>喜樂</a:t>
            </a:r>
            <a:r>
              <a:rPr lang="en-US" altLang="zh-TW" sz="3200" dirty="0" smtClean="0">
                <a:solidFill>
                  <a:schemeClr val="bg1"/>
                </a:solidFill>
              </a:rPr>
              <a:t>,</a:t>
            </a:r>
            <a:r>
              <a:rPr lang="zh-TW" altLang="en-US" sz="3200" dirty="0" smtClean="0">
                <a:solidFill>
                  <a:schemeClr val="bg1"/>
                </a:solidFill>
              </a:rPr>
              <a:t> 和平</a:t>
            </a:r>
            <a:r>
              <a:rPr lang="en-US" altLang="zh-TW" sz="3200" dirty="0" smtClean="0">
                <a:solidFill>
                  <a:schemeClr val="bg1"/>
                </a:solidFill>
              </a:rPr>
              <a:t>, </a:t>
            </a:r>
            <a:r>
              <a:rPr lang="zh-TW" altLang="en-US" sz="3200" dirty="0" smtClean="0">
                <a:solidFill>
                  <a:schemeClr val="bg1"/>
                </a:solidFill>
              </a:rPr>
              <a:t>永生</a:t>
            </a:r>
            <a:r>
              <a:rPr lang="en-US" altLang="zh-TW" sz="3200" dirty="0" smtClean="0">
                <a:solidFill>
                  <a:schemeClr val="bg1"/>
                </a:solidFill>
              </a:rPr>
              <a:t>…</a:t>
            </a:r>
          </a:p>
          <a:p>
            <a:pPr algn="ctr"/>
            <a:r>
              <a:rPr lang="zh-TW" altLang="en-US" sz="3200" dirty="0" smtClean="0">
                <a:solidFill>
                  <a:schemeClr val="bg1"/>
                </a:solidFill>
              </a:rPr>
              <a:t>神的家 </a:t>
            </a:r>
            <a:r>
              <a:rPr lang="en-US" altLang="zh-TW" sz="3200" dirty="0" smtClean="0">
                <a:solidFill>
                  <a:schemeClr val="bg1"/>
                </a:solidFill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</a:rPr>
              <a:t> 天堂</a:t>
            </a:r>
            <a:endParaRPr lang="en-US" altLang="zh-TW" sz="3200" dirty="0" smtClean="0">
              <a:solidFill>
                <a:schemeClr val="bg1"/>
              </a:solidFill>
            </a:endParaRPr>
          </a:p>
          <a:p>
            <a:pPr algn="ctr"/>
            <a:r>
              <a:rPr lang="zh-TW" altLang="en-US" sz="3600" dirty="0">
                <a:solidFill>
                  <a:schemeClr val="bg1"/>
                </a:solidFill>
              </a:rPr>
              <a:t>神的兒</a:t>
            </a:r>
            <a:r>
              <a:rPr lang="zh-TW" altLang="en-US" sz="3600" dirty="0" smtClean="0">
                <a:solidFill>
                  <a:schemeClr val="bg1"/>
                </a:solidFill>
              </a:rPr>
              <a:t>女</a:t>
            </a:r>
            <a:endParaRPr lang="en-US" altLang="zh-TW" sz="3600" dirty="0" smtClean="0">
              <a:solidFill>
                <a:schemeClr val="bg1"/>
              </a:solidFill>
            </a:endParaRPr>
          </a:p>
          <a:p>
            <a:pPr algn="ctr"/>
            <a:r>
              <a:rPr lang="zh-TW" altLang="en-US" sz="3200" dirty="0" smtClean="0">
                <a:solidFill>
                  <a:schemeClr val="bg1"/>
                </a:solidFill>
              </a:rPr>
              <a:t>住在神裡</a:t>
            </a:r>
            <a:endParaRPr lang="en-US" altLang="zh-TW" sz="3200" dirty="0">
              <a:solidFill>
                <a:schemeClr val="bg1"/>
              </a:solidFill>
            </a:endParaRPr>
          </a:p>
          <a:p>
            <a:pPr algn="ctr"/>
            <a:r>
              <a:rPr lang="zh-TW" altLang="en-US" sz="3200" dirty="0">
                <a:solidFill>
                  <a:schemeClr val="bg1"/>
                </a:solidFill>
              </a:rPr>
              <a:t>永生</a:t>
            </a:r>
            <a:r>
              <a:rPr lang="en-US" altLang="zh-TW" sz="3200" dirty="0">
                <a:solidFill>
                  <a:schemeClr val="bg1"/>
                </a:solidFill>
              </a:rPr>
              <a:t>,</a:t>
            </a:r>
            <a:r>
              <a:rPr lang="zh-TW" altLang="en-US" sz="3200" dirty="0">
                <a:solidFill>
                  <a:schemeClr val="bg1"/>
                </a:solidFill>
              </a:rPr>
              <a:t> 新天新地</a:t>
            </a:r>
            <a:endParaRPr lang="en-US" altLang="zh-TW" sz="3200" dirty="0">
              <a:solidFill>
                <a:schemeClr val="bg1"/>
              </a:solidFill>
            </a:endParaRP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726" y="1905506"/>
            <a:ext cx="3638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/>
              <a:t>有神</a:t>
            </a:r>
            <a:r>
              <a:rPr lang="en-US" altLang="zh-TW" sz="3200" dirty="0" smtClean="0"/>
              <a:t>=</a:t>
            </a:r>
            <a:r>
              <a:rPr lang="zh-TW" altLang="en-US" sz="3200" dirty="0" smtClean="0"/>
              <a:t>有永生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與神的關係和好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住在神家裡</a:t>
            </a:r>
            <a:endParaRPr lang="en-US" altLang="zh-TW" sz="3200" dirty="0" smtClean="0"/>
          </a:p>
          <a:p>
            <a:pPr algn="ctr"/>
            <a:r>
              <a:rPr lang="zh-TW" altLang="en-US" sz="3200" dirty="0" smtClean="0"/>
              <a:t>矛盾</a:t>
            </a:r>
            <a:r>
              <a:rPr lang="en-US" altLang="zh-TW" sz="3200" dirty="0" smtClean="0"/>
              <a:t>:</a:t>
            </a:r>
            <a:r>
              <a:rPr lang="zh-TW" altLang="en-US" sz="3200" dirty="0" smtClean="0"/>
              <a:t> 若你不想住在神的家裡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那又為什麼在乎會下地獄呢</a:t>
            </a:r>
            <a:r>
              <a:rPr lang="en-US" altLang="zh-TW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292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疑惑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我</a:t>
            </a:r>
            <a:r>
              <a:rPr lang="zh-CN" altLang="en-US" dirty="0"/>
              <a:t>不相信有一個會用血來平息怒火的以及審判的神。為什麼在神赦免我們之前，有個人必須去死？難道牠就不能單單的饒恕嗎？為什麼在舊約上帝命令人們相互殺戮？為什麼基督教里會有地獄的概念？我只相信有慈愛的神。聖經中的上帝是一個野蠻原始的神靈，牠需要人的痛苦來滿足。為什麼會有永遠的懲罰？上帝通過審判把人下到地獄。上帝的審判，對於我們的文化來說，是很冒犯的。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6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一個審判的上帝不可能存在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135" y="1650072"/>
            <a:ext cx="8323729" cy="4755682"/>
          </a:xfrm>
        </p:spPr>
        <p:txBody>
          <a:bodyPr>
            <a:noAutofit/>
          </a:bodyPr>
          <a:lstStyle/>
          <a:p>
            <a:pPr lvl="0"/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於美國的文化來說，道德的真理是由個人主觀的意識決定的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3200" dirty="0" smtClean="0"/>
              <a:t>贊成慈愛的上帝</a:t>
            </a:r>
            <a:r>
              <a:rPr lang="zh-TW" altLang="en-US" sz="3200" dirty="0"/>
              <a:t>不論我們如何生</a:t>
            </a:r>
            <a:r>
              <a:rPr lang="zh-TW" altLang="en-US" sz="3200" dirty="0" smtClean="0"/>
              <a:t>活都會支持我們</a:t>
            </a:r>
            <a:endParaRPr lang="en-US" altLang="zh-TW" sz="3200" dirty="0" smtClean="0"/>
          </a:p>
          <a:p>
            <a:pPr lvl="1"/>
            <a:r>
              <a:rPr lang="zh-TW" altLang="en-US" sz="3200" dirty="0" smtClean="0"/>
              <a:t>強烈反對上帝會因為人的錯誤信仰懲罰他們的觀念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254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一個審判的上帝不可能存在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4471" y="1396536"/>
            <a:ext cx="9278471" cy="4874204"/>
          </a:xfrm>
        </p:spPr>
        <p:txBody>
          <a:bodyPr>
            <a:noAutofit/>
          </a:bodyPr>
          <a:lstStyle/>
          <a:p>
            <a:pPr lvl="0"/>
            <a:r>
              <a:rPr lang="zh-TW" altLang="en-US" dirty="0" smtClean="0"/>
              <a:t>古代與現代人對現實的看法</a:t>
            </a:r>
            <a:endParaRPr lang="en-US" altLang="zh-TW" dirty="0" smtClean="0"/>
          </a:p>
          <a:p>
            <a:pPr lvl="1"/>
            <a:r>
              <a:rPr lang="zh-TW" altLang="en-US" sz="2800" dirty="0"/>
              <a:t>古</a:t>
            </a:r>
            <a:r>
              <a:rPr lang="zh-TW" altLang="en-US" sz="2800" dirty="0" smtClean="0"/>
              <a:t>代人相信宇宙間有超然的道德秩序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智慧之路是人</a:t>
            </a:r>
            <a:r>
              <a:rPr lang="zh-TW" altLang="en-US" sz="2800" dirty="0"/>
              <a:t>學習順</a:t>
            </a:r>
            <a:r>
              <a:rPr lang="zh-TW" altLang="en-US" sz="2800" dirty="0" smtClean="0"/>
              <a:t>應現實使靈魂與現實合而為一</a:t>
            </a:r>
            <a:endParaRPr lang="en-US" altLang="zh-TW" sz="2800" dirty="0" smtClean="0"/>
          </a:p>
          <a:p>
            <a:pPr lvl="2"/>
            <a:r>
              <a:rPr lang="zh-TW" altLang="en-US" sz="2400" dirty="0" smtClean="0"/>
              <a:t>通過培養個人</a:t>
            </a:r>
            <a:r>
              <a:rPr lang="zh-TW" altLang="en-US" sz="2400" dirty="0"/>
              <a:t>品質和美德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如謙遜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同情心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勇氣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謹慎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忠誠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自律</a:t>
            </a:r>
            <a:r>
              <a:rPr lang="en-US" altLang="zh-TW" sz="2400" dirty="0" smtClean="0"/>
              <a:t>.</a:t>
            </a:r>
          </a:p>
          <a:p>
            <a:pPr lvl="2"/>
            <a:r>
              <a:rPr lang="zh-TW" altLang="en-US" sz="2400" dirty="0"/>
              <a:t>改</a:t>
            </a:r>
            <a:r>
              <a:rPr lang="zh-TW" altLang="en-US" sz="2400" dirty="0" smtClean="0"/>
              <a:t>變</a:t>
            </a:r>
            <a:r>
              <a:rPr lang="zh-TW" altLang="en-US" sz="2400" dirty="0"/>
              <a:t>我們的欲</a:t>
            </a:r>
            <a:r>
              <a:rPr lang="zh-TW" altLang="en-US" sz="2400" dirty="0" smtClean="0"/>
              <a:t>望以</a:t>
            </a:r>
            <a:r>
              <a:rPr lang="zh-TW" altLang="en-US" sz="2400" dirty="0"/>
              <a:t>符</a:t>
            </a:r>
            <a:r>
              <a:rPr lang="zh-TW" altLang="en-US" sz="2400" dirty="0" smtClean="0"/>
              <a:t>合</a:t>
            </a:r>
            <a:r>
              <a:rPr lang="zh-TW" altLang="en-US" sz="2400" dirty="0"/>
              <a:t>現</a:t>
            </a:r>
            <a:r>
              <a:rPr lang="zh-TW" altLang="en-US" sz="2400" dirty="0" smtClean="0"/>
              <a:t>實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天人合一</a:t>
            </a:r>
            <a:r>
              <a:rPr lang="en-US" altLang="zh-TW" sz="2400" dirty="0" smtClean="0"/>
              <a:t>)</a:t>
            </a:r>
          </a:p>
          <a:p>
            <a:pPr lvl="2"/>
            <a:r>
              <a:rPr lang="zh-TW" altLang="en-US" sz="2400" dirty="0"/>
              <a:t>追</a:t>
            </a:r>
            <a:r>
              <a:rPr lang="zh-TW" altLang="en-US" sz="2400" dirty="0" smtClean="0"/>
              <a:t>求知慧和享受神的創造和供應</a:t>
            </a:r>
            <a:endParaRPr lang="en-US" altLang="zh-TW" sz="2400" dirty="0" smtClean="0"/>
          </a:p>
          <a:p>
            <a:pPr lvl="1"/>
            <a:r>
              <a:rPr lang="zh-TW" altLang="en-US" sz="2800" dirty="0" smtClean="0"/>
              <a:t>現</a:t>
            </a:r>
            <a:r>
              <a:rPr lang="zh-TW" altLang="en-US" sz="2800" dirty="0"/>
              <a:t>代人相</a:t>
            </a:r>
            <a:r>
              <a:rPr lang="zh-TW" altLang="en-US" sz="2800" dirty="0" smtClean="0"/>
              <a:t>信現實就只是自然界</a:t>
            </a:r>
            <a:endParaRPr lang="en-US" altLang="zh-TW" sz="2800" dirty="0" smtClean="0"/>
          </a:p>
          <a:p>
            <a:pPr lvl="2"/>
            <a:r>
              <a:rPr lang="zh-TW" altLang="en-US" sz="2400" dirty="0" smtClean="0"/>
              <a:t>通過科學</a:t>
            </a:r>
            <a:endParaRPr lang="en-US" altLang="zh-TW" sz="2400" dirty="0" smtClean="0"/>
          </a:p>
          <a:p>
            <a:pPr lvl="2"/>
            <a:r>
              <a:rPr lang="zh-TW" altLang="en-US" sz="2400" dirty="0" smtClean="0"/>
              <a:t>改變現實以符合我們的欲望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人定勝天</a:t>
            </a:r>
            <a:r>
              <a:rPr lang="en-US" altLang="zh-TW" sz="2400" dirty="0" smtClean="0"/>
              <a:t>)</a:t>
            </a:r>
          </a:p>
          <a:p>
            <a:pPr lvl="2"/>
            <a:r>
              <a:rPr lang="zh-TW" altLang="en-US" sz="2400" dirty="0" smtClean="0"/>
              <a:t>追求權力和控制</a:t>
            </a:r>
            <a:endParaRPr lang="en-US" altLang="zh-TW" sz="2400" dirty="0" smtClean="0"/>
          </a:p>
          <a:p>
            <a:pPr lvl="2"/>
            <a:r>
              <a:rPr lang="zh-TW" altLang="en-US" sz="2400" dirty="0" smtClean="0"/>
              <a:t>人類自己決定對與錯</a:t>
            </a:r>
            <a:endParaRPr lang="en-US" altLang="zh-TW" sz="2400" dirty="0" smtClean="0"/>
          </a:p>
          <a:p>
            <a:pPr lvl="2"/>
            <a:r>
              <a:rPr lang="zh-TW" altLang="en-US" sz="2400" dirty="0" smtClean="0"/>
              <a:t>相信自己的權利過于神的審判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73799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討論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4471" y="1529049"/>
            <a:ext cx="9278471" cy="48912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dirty="0" smtClean="0"/>
              <a:t>“</a:t>
            </a:r>
            <a:r>
              <a:rPr lang="zh-TW" altLang="en-US" sz="2800" dirty="0" smtClean="0"/>
              <a:t>審判的上帝</a:t>
            </a:r>
            <a:r>
              <a:rPr lang="en-US" altLang="zh-TW" sz="2800" dirty="0" smtClean="0"/>
              <a:t>”</a:t>
            </a:r>
            <a:r>
              <a:rPr lang="zh-TW" altLang="en-US" sz="2800" dirty="0" smtClean="0"/>
              <a:t>冒犯人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為什麼饒恕的上帝不冒犯人</a:t>
            </a:r>
            <a:r>
              <a:rPr lang="en-US" altLang="zh-TW" sz="2800" dirty="0" smtClean="0"/>
              <a:t>?</a:t>
            </a:r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西方文化對基督教的地獄的教條不感冒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但認同打一邊臉和饒恕敵人的教導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另一個文化可能</a:t>
            </a:r>
            <a:r>
              <a:rPr lang="zh-TW" altLang="en-US" sz="2800" dirty="0"/>
              <a:t>對基督教的地獄的教</a:t>
            </a:r>
            <a:r>
              <a:rPr lang="zh-TW" altLang="en-US" sz="2800" dirty="0" smtClean="0"/>
              <a:t>條</a:t>
            </a:r>
            <a:r>
              <a:rPr lang="zh-TW" altLang="en-US" sz="2800" dirty="0"/>
              <a:t>認</a:t>
            </a:r>
            <a:r>
              <a:rPr lang="zh-TW" altLang="en-US" sz="2800" dirty="0" smtClean="0"/>
              <a:t>同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但打</a:t>
            </a:r>
            <a:r>
              <a:rPr lang="zh-TW" altLang="en-US" sz="2800" dirty="0"/>
              <a:t>一邊臉和饒恕敵人的教</a:t>
            </a:r>
            <a:r>
              <a:rPr lang="zh-TW" altLang="en-US" sz="2800" dirty="0" smtClean="0"/>
              <a:t>導</a:t>
            </a:r>
            <a:r>
              <a:rPr lang="zh-TW" altLang="en-US" sz="2800" dirty="0"/>
              <a:t>不感</a:t>
            </a:r>
            <a:r>
              <a:rPr lang="zh-TW" altLang="en-US" sz="2800" dirty="0" smtClean="0"/>
              <a:t>冒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/>
              <a:t>西方文</a:t>
            </a:r>
            <a:r>
              <a:rPr lang="zh-TW" altLang="en-US" sz="2800" dirty="0" smtClean="0"/>
              <a:t>化優越于其它文化嗎</a:t>
            </a:r>
            <a:r>
              <a:rPr lang="en-US" altLang="zh-TW" sz="2800" dirty="0" smtClean="0"/>
              <a:t>?</a:t>
            </a:r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如果基督教是跨文化的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那它應該會</a:t>
            </a:r>
            <a:r>
              <a:rPr lang="zh-TW" altLang="en-US" sz="2800" dirty="0"/>
              <a:t>在某個地方頂撞冒</a:t>
            </a:r>
            <a:r>
              <a:rPr lang="zh-TW" altLang="en-US" sz="2800" dirty="0" smtClean="0"/>
              <a:t>犯所有的文化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因為人類的文化總在變而且不完美</a:t>
            </a:r>
            <a:r>
              <a:rPr lang="en-US" altLang="zh-TW" sz="2800" dirty="0" smtClean="0"/>
              <a:t>.</a:t>
            </a:r>
            <a:r>
              <a:rPr lang="zh-TW" altLang="en-US" sz="2800" dirty="0"/>
              <a:t>如果基督</a:t>
            </a:r>
            <a:r>
              <a:rPr lang="zh-TW" altLang="en-US" sz="2800" dirty="0" smtClean="0"/>
              <a:t>教是真理</a:t>
            </a:r>
            <a:r>
              <a:rPr lang="en-US" altLang="zh-TW" sz="2800" dirty="0" smtClean="0"/>
              <a:t>,</a:t>
            </a:r>
            <a:r>
              <a:rPr lang="zh-TW" altLang="en-US" sz="2800" dirty="0"/>
              <a:t>那它應該</a:t>
            </a:r>
            <a:r>
              <a:rPr lang="zh-TW" altLang="en-US" sz="2800" dirty="0" smtClean="0"/>
              <a:t>會在某個地方</a:t>
            </a:r>
            <a:r>
              <a:rPr lang="zh-TW" altLang="en-US" sz="2800" dirty="0"/>
              <a:t>冒</a:t>
            </a:r>
            <a:r>
              <a:rPr lang="zh-TW" altLang="en-US" sz="2800" dirty="0" smtClean="0"/>
              <a:t>犯並修正你的想法</a:t>
            </a:r>
            <a:r>
              <a:rPr lang="en-US" altLang="zh-TW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813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施</a:t>
            </a:r>
            <a:r>
              <a:rPr lang="zh-CN" altLang="en-US" dirty="0">
                <a:effectLst/>
              </a:rPr>
              <a:t>行審判的神不會是慈愛的</a:t>
            </a:r>
            <a:r>
              <a:rPr lang="zh-CN" altLang="en-US" dirty="0" smtClean="0">
                <a:effectLst/>
              </a:rPr>
              <a:t>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211763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TW" altLang="en-US" dirty="0" smtClean="0"/>
              <a:t>基督教裡上帝是愛和公義合一的</a:t>
            </a:r>
            <a:r>
              <a:rPr lang="zh-TW" altLang="en-US" dirty="0"/>
              <a:t>上</a:t>
            </a:r>
            <a:r>
              <a:rPr lang="zh-TW" altLang="en-US" dirty="0" smtClean="0"/>
              <a:t>帝</a:t>
            </a:r>
            <a:r>
              <a:rPr lang="en-US" altLang="zh-TW" dirty="0" smtClean="0"/>
              <a:t>,</a:t>
            </a:r>
            <a:r>
              <a:rPr lang="zh-TW" altLang="en-US" dirty="0" smtClean="0"/>
              <a:t> 那慈愛的</a:t>
            </a:r>
            <a:r>
              <a:rPr lang="zh-TW" altLang="en-US" dirty="0"/>
              <a:t>上帝怎麼會充滿憤</a:t>
            </a:r>
            <a:r>
              <a:rPr lang="zh-TW" altLang="en-US" dirty="0" smtClean="0"/>
              <a:t>怒</a:t>
            </a:r>
            <a:r>
              <a:rPr lang="en-US" altLang="zh-TW" dirty="0" smtClean="0"/>
              <a:t>?</a:t>
            </a:r>
            <a:r>
              <a:rPr lang="zh-TW" altLang="en-US" dirty="0" smtClean="0"/>
              <a:t> 如果他是愛並且是完美的</a:t>
            </a:r>
            <a:r>
              <a:rPr lang="en-US" altLang="zh-TW" dirty="0" smtClean="0"/>
              <a:t>,</a:t>
            </a:r>
            <a:r>
              <a:rPr lang="zh-TW" altLang="en-US" dirty="0" smtClean="0"/>
              <a:t>他應該饒恕並接受每個人</a:t>
            </a:r>
            <a:r>
              <a:rPr lang="en-US" altLang="zh-TW" dirty="0" smtClean="0"/>
              <a:t>,</a:t>
            </a:r>
            <a:r>
              <a:rPr lang="zh-TW" altLang="en-US" dirty="0" smtClean="0"/>
              <a:t> 他不應該發怒</a:t>
            </a:r>
            <a:r>
              <a:rPr lang="en-US" altLang="zh-TW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92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施</a:t>
            </a:r>
            <a:r>
              <a:rPr lang="zh-CN" altLang="en-US" dirty="0">
                <a:effectLst/>
              </a:rPr>
              <a:t>行審判的神不會是慈愛的</a:t>
            </a:r>
            <a:r>
              <a:rPr lang="zh-CN" altLang="en-US" dirty="0" smtClean="0">
                <a:effectLst/>
              </a:rPr>
              <a:t>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046"/>
            <a:ext cx="8229600" cy="521176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CN" altLang="en-US" u="sng" dirty="0"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個有愛的人的憤怒是出於愛的目的。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憤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怒不是愛的對立面，恨和漠不關心是愛的對立面。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帝的憤怒是出于對牠創造物的愛。牠的憤怒是對邪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惡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和不公因為這毀壞和平和正義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>
              <a:lnSpc>
                <a:spcPct val="120000"/>
              </a:lnSpc>
            </a:pPr>
            <a:r>
              <a:rPr lang="zh-TW" altLang="en-US" dirty="0" smtClean="0"/>
              <a:t>耶 </a:t>
            </a:r>
            <a:r>
              <a:rPr lang="zh-TW" altLang="en-US" dirty="0"/>
              <a:t>和 華 在 他 一 切 所 行 的 ， 無 不 公 義 ； 在 他 一 切 所 做 的 都 有 慈 愛 </a:t>
            </a:r>
            <a:r>
              <a:rPr lang="zh-TW" altLang="en-US" dirty="0" smtClean="0"/>
              <a:t>。</a:t>
            </a:r>
            <a:r>
              <a:rPr lang="zh-TW" altLang="en-US" b="1" baseline="30000" dirty="0"/>
              <a:t> </a:t>
            </a:r>
            <a:r>
              <a:rPr lang="zh-TW" altLang="en-US" dirty="0" smtClean="0"/>
              <a:t>耶 </a:t>
            </a:r>
            <a:r>
              <a:rPr lang="zh-TW" altLang="en-US" dirty="0"/>
              <a:t>和 華 保 護 一 切 愛 他 的 人 ， 卻 要 滅 絕 一 切 的 惡 人 </a:t>
            </a:r>
            <a:r>
              <a:rPr lang="zh-TW" altLang="en-US" dirty="0" smtClean="0"/>
              <a:t>。 </a:t>
            </a:r>
            <a:r>
              <a:rPr lang="zh-TW" altLang="en-US" dirty="0"/>
              <a:t>詩 篇 </a:t>
            </a:r>
            <a:r>
              <a:rPr lang="en-US" altLang="zh-TW" dirty="0" smtClean="0"/>
              <a:t>145:17-20</a:t>
            </a:r>
            <a:endParaRPr lang="en-US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如果上帝不會為不義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欺騙憤怒並對暴力做出最後終結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那上帝就不配我們的敬拜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不相信復仇的上帝會導致暴力的孳生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若沒有上帝的終極審判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那人就會</a:t>
            </a:r>
            <a:r>
              <a:rPr lang="zh-CN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以眼還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眼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因為這是人的本性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380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施</a:t>
            </a:r>
            <a:r>
              <a:rPr lang="zh-CN" altLang="en-US" dirty="0">
                <a:effectLst/>
              </a:rPr>
              <a:t>行審判的神不會是慈愛的</a:t>
            </a:r>
            <a:r>
              <a:rPr lang="zh-CN" altLang="en-US" dirty="0" smtClean="0">
                <a:effectLst/>
              </a:rPr>
              <a:t>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6536"/>
            <a:ext cx="8229600" cy="45262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馬克思認為宗教是毒害人們的鴉片</a:t>
            </a:r>
            <a:r>
              <a:rPr lang="en-US" altLang="zh-TW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讓窮人和勞動階級忍受社會的不公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lnSpc>
                <a:spcPct val="120000"/>
              </a:lnSpc>
            </a:pPr>
            <a:r>
              <a:rPr lang="zh-CN" altLang="en-US" sz="3600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回應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如果沒有神的審判，壞人就會為所欲為，這才是鴉片。</a:t>
            </a:r>
            <a:endParaRPr lang="en-US" altLang="zh-CN" sz="28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納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粹和共產主義國家缺乏上帝的信仰導致殘暴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如果我們可以自由地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塑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造不用負最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終責任的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生命和道德那將導致暴力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ct val="120000"/>
              </a:lnSpc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神的審判是人類可以有愛以及和平的保障。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349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慈</a:t>
            </a:r>
            <a:r>
              <a:rPr lang="zh-CN" altLang="en-US" dirty="0">
                <a:effectLst/>
              </a:rPr>
              <a:t>愛的神是不容許有地獄的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6412"/>
            <a:ext cx="8229600" cy="5136399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疑惑：上帝給我們時間，但是如果我們在有生之年還沒有做出正確選擇的話，牠就把我們的靈魂送進地獄，而且是永遠的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35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慈</a:t>
            </a:r>
            <a:r>
              <a:rPr lang="zh-CN" altLang="en-US" dirty="0">
                <a:effectLst/>
              </a:rPr>
              <a:t>愛的神是不容許有地獄的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52" y="1396536"/>
            <a:ext cx="8996083" cy="5136399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zh-CN" altLang="en-US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CN" altLang="en-US" u="sng" dirty="0"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11480" lvl="1" indent="0">
              <a:lnSpc>
                <a:spcPct val="120000"/>
              </a:lnSpc>
              <a:buNone/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把人與神隔絕；神是一切快樂，愛，智慧，以及所有好事的源頭。起初我們的被造是因為神與我們隨時的同在。只有這樣我們才能茁壯成長而發揮我們最大的潛力。如果我們完全失去了與神的同在，那就是地獄。在這種情況下，我們失去了接受和給予愛和快樂的能力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11480" lvl="1" indent="0">
              <a:lnSpc>
                <a:spcPct val="120000"/>
              </a:lnSpc>
              <a:buNone/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我為中心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，自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義，帶來很多惡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苦毒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嫉妒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焦慮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偏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執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心理扭曲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…)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如果我們今生不改，死后，靈魂就會一直這樣繼續下去，地獄就是這樣的一個軌跡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28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687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路 加 福 音 </a:t>
            </a:r>
            <a:r>
              <a:rPr lang="en-US" altLang="zh-TW" b="1" dirty="0"/>
              <a:t>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07" y="1431420"/>
            <a:ext cx="8802169" cy="587523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1800" baseline="30000" dirty="0"/>
              <a:t>19 </a:t>
            </a:r>
            <a:r>
              <a:rPr lang="zh-TW" altLang="en-US" sz="1800" dirty="0"/>
              <a:t>有 一 個 財 主 穿 著 紫 色 袍 和 細 麻 布 衣 服 ， 天 天 奢 華 宴 樂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20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又 有 一 個 討 飯 的 ， 名 叫 拉 撒 路 ， 渾 身 生 瘡 ， 被 人 放 在 財 主 門 口 </a:t>
            </a:r>
            <a:r>
              <a:rPr lang="zh-TW" altLang="en-US" sz="1800" dirty="0" smtClean="0"/>
              <a:t>，</a:t>
            </a:r>
            <a:r>
              <a:rPr lang="en-US" altLang="zh-TW" sz="1800" baseline="30000" dirty="0" smtClean="0"/>
              <a:t>21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要 得 財 主 桌 子 上 掉 下 來 的 零 碎 充 飢 ； 並 且 狗 來 餂 他 的 瘡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22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後 來 那 討 飯 的 死 了 ， 被 天 使 帶 去 放 在 亞 伯 拉 罕 的 懷 裡 。 財 主 也 死 了 ， 並 且 埋 葬 了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23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他 在 陰 間 受 痛 苦 ， 舉 目 遠 遠 的 望 見 亞 伯 拉 罕 ， 又 望 見 拉 撒 路 在 他 懷 裡 </a:t>
            </a:r>
            <a:r>
              <a:rPr lang="zh-TW" altLang="en-US" sz="1800" dirty="0" smtClean="0"/>
              <a:t>，</a:t>
            </a:r>
            <a:r>
              <a:rPr lang="en-US" altLang="zh-TW" sz="1800" baseline="30000" dirty="0" smtClean="0"/>
              <a:t>24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就 喊 著 說 ： 我 祖 亞 伯 拉 罕 哪 ， 可 憐 我 罷 ！ 打 發 拉 撒 路 來 ， 用 指 頭 尖 蘸 點 水 ， 涼 涼 我 的 舌 頭 ； </a:t>
            </a:r>
            <a:r>
              <a:rPr lang="zh-TW" altLang="en-US" sz="1800" dirty="0">
                <a:solidFill>
                  <a:srgbClr val="FF0000"/>
                </a:solidFill>
              </a:rPr>
              <a:t>因 為 我 在 這 火 燄 裡 ， 極 其 痛 苦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25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亞 伯 拉 罕 說 ： 兒 阿 ， 你 該 回 想 你 生 前 享 過 福 ， 拉 撒 路 也 受 過 苦 ； 如 今 他 在 這 裡 得 安 慰 ， 你 倒 受 痛 苦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26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不 但 這 樣 ， 並 且 在 你 我 之 間 ， 有 深 淵 限 定 ， 以 致 人 要 從 這 邊 過 到 你 們 那 邊 是 不 能 的 ； 要 從 那 邊 過 到 我 們 這 邊 也 是 不 能 的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27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財 主 說 ： 我 祖 阿 ！ 既 是 這 樣 ， 求 你 打 發 拉 撒 路 到 我 父 家 去 </a:t>
            </a:r>
            <a:r>
              <a:rPr lang="zh-TW" altLang="en-US" sz="1800" dirty="0" smtClean="0"/>
              <a:t>；</a:t>
            </a:r>
            <a:r>
              <a:rPr lang="en-US" altLang="zh-TW" sz="1800" baseline="30000" dirty="0" smtClean="0"/>
              <a:t>28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因 為 我 還 有 五 個 弟 兄 ， 他 可 以 對 他 們 作 見 證 ， 免 得 他 們 也 來 到 這 痛 苦 的 地 方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29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亞 伯 拉 罕 說 ： 他 們 有 摩 西 和 先 知 的 話 可 以 聽 從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30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他 說 ： 我 祖 亞 伯 拉 罕 哪 ， 不 是 的 ， 若 有 一 個 從 死 裡 復 活 的 ， 到 他 們 那 裡 去 的 ， 他 們 必 要 悔 改 </a:t>
            </a:r>
            <a:r>
              <a:rPr lang="zh-TW" altLang="en-US" sz="1800" dirty="0" smtClean="0"/>
              <a:t>。</a:t>
            </a:r>
            <a:r>
              <a:rPr lang="en-US" altLang="zh-TW" sz="1800" baseline="30000" dirty="0" smtClean="0"/>
              <a:t>31</a:t>
            </a:r>
            <a:r>
              <a:rPr lang="en-US" altLang="zh-TW" sz="1800" baseline="30000" dirty="0"/>
              <a:t> </a:t>
            </a:r>
            <a:r>
              <a:rPr lang="zh-TW" altLang="en-US" sz="1800" dirty="0"/>
              <a:t>亞 伯 拉 罕 說 ： 若 不 聽 從 摩 西 和 先 知 的 話 ， 就 是 有 一 個 從 死 裡 復 活 的 ， 他 們 也 是 不 聽 勸 </a:t>
            </a:r>
            <a:r>
              <a:rPr lang="zh-TW" altLang="en-US" sz="1800" dirty="0" smtClean="0"/>
              <a:t>。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966881" y="6365529"/>
            <a:ext cx="5338483" cy="56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1" indent="0">
              <a:lnSpc>
                <a:spcPct val="120000"/>
              </a:lnSpc>
              <a:buNone/>
            </a:pP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財主</a:t>
            </a:r>
            <a:r>
              <a:rPr lang="en-US" altLang="zh-TW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並不是求從地獄裡出來</a:t>
            </a:r>
            <a:endParaRPr lang="en-US" sz="2800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17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慈</a:t>
            </a:r>
            <a:r>
              <a:rPr lang="zh-CN" altLang="en-US" dirty="0">
                <a:effectLst/>
              </a:rPr>
              <a:t>愛的神是不容許有地獄的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30" y="1431085"/>
            <a:ext cx="8511988" cy="4526280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疑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惑：如何解釋永久的懲罰和上帝的慈愛這種不調和性</a:t>
            </a: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zh-CN" altLang="en-US" sz="3600" u="sng" dirty="0">
                <a:latin typeface="DFKai-SB" panose="03000509000000000000" pitchFamily="65" charset="-120"/>
                <a:ea typeface="DFKai-SB" panose="03000509000000000000" pitchFamily="65" charset="-120"/>
              </a:rPr>
              <a:t>回應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11480" lvl="1" indent="0">
              <a:lnSpc>
                <a:spcPct val="120000"/>
              </a:lnSpc>
              <a:buNone/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獄是人自由意志選擇與神分開，進入永遠的軌跡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28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30936" lvl="2" indent="0">
              <a:lnSpc>
                <a:spcPct val="120000"/>
              </a:lnSpc>
              <a:buNone/>
            </a:pP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蛻變</a:t>
            </a:r>
            <a:r>
              <a:rPr lang="en-US" altLang="zh-TW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越來越沉迷</a:t>
            </a:r>
            <a:r>
              <a:rPr lang="en-US" altLang="zh-TW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滿足感越來越低</a:t>
            </a:r>
            <a:endParaRPr lang="en-US" altLang="zh-TW" sz="24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30936" lvl="2" indent="0">
              <a:lnSpc>
                <a:spcPct val="120000"/>
              </a:lnSpc>
              <a:buNone/>
            </a:pP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隔離</a:t>
            </a:r>
            <a:r>
              <a:rPr lang="en-US" altLang="zh-TW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怪罪別人或環境來為自己辯解</a:t>
            </a:r>
            <a:endParaRPr lang="en-US"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11480" lvl="1" indent="0">
              <a:lnSpc>
                <a:spcPct val="120000"/>
              </a:lnSpc>
              <a:buNone/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地獄開始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于抱怨的情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總是抱怨</a:t>
            </a:r>
            <a:r>
              <a:rPr lang="en-US" altLang="zh-TW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總是归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咎別人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必須及早終止。</a:t>
            </a:r>
            <a:r>
              <a:rPr 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marL="411480" lvl="1" indent="0">
              <a:lnSpc>
                <a:spcPct val="120000"/>
              </a:lnSpc>
              <a:buNone/>
            </a:pP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獄是人類自由最大的紀念碑。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052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地</a:t>
            </a:r>
            <a:r>
              <a:rPr lang="zh-CN" altLang="en-US" dirty="0">
                <a:effectLst/>
              </a:rPr>
              <a:t>獄和人的平等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35" y="1525214"/>
            <a:ext cx="8552329" cy="4526280"/>
          </a:xfrm>
        </p:spPr>
        <p:txBody>
          <a:bodyPr>
            <a:noAutofit/>
          </a:bodyPr>
          <a:lstStyle/>
          <a:p>
            <a:pPr lvl="0"/>
            <a:r>
              <a:rPr lang="zh-CN" altLang="en-US" sz="4400" dirty="0">
                <a:latin typeface="DFKai-SB" panose="03000509000000000000" pitchFamily="65" charset="-120"/>
                <a:ea typeface="DFKai-SB" panose="03000509000000000000" pitchFamily="65" charset="-120"/>
              </a:rPr>
              <a:t>疑惑：被送去地獄的人，沒有得到平等對待。</a:t>
            </a:r>
            <a:endParaRPr lang="en-US" sz="4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CN" altLang="en-US" sz="4400" u="sng" dirty="0">
                <a:latin typeface="DFKai-SB" panose="03000509000000000000" pitchFamily="65" charset="-120"/>
                <a:ea typeface="DFKai-SB" panose="03000509000000000000" pitchFamily="65" charset="-120"/>
              </a:rPr>
              <a:t>回應</a:t>
            </a:r>
            <a:r>
              <a:rPr lang="zh-CN" altLang="en-US" sz="4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sz="44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聖經救恩和詛咒的曲解。地獄是一個過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程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有人是註定的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任何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人都可以得到只要願意接受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我們不能斷定任何人的最終屬靈狀態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4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943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地</a:t>
            </a:r>
            <a:r>
              <a:rPr lang="zh-CN" altLang="en-US" dirty="0">
                <a:effectLst/>
              </a:rPr>
              <a:t>獄和人的平等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047" y="1671173"/>
            <a:ext cx="8727141" cy="4526280"/>
          </a:xfrm>
        </p:spPr>
        <p:txBody>
          <a:bodyPr>
            <a:noAutofit/>
          </a:bodyPr>
          <a:lstStyle/>
          <a:p>
            <a:pPr lvl="0"/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疑惑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相信永恆的審判使基督徒很狹隘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基督徒認為非信徒永恆沉淪</a:t>
            </a:r>
            <a:r>
              <a:rPr lang="en-US" altLang="zh-TW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但非基督徒不認為基督徒沉淪</a:t>
            </a:r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896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地</a:t>
            </a:r>
            <a:r>
              <a:rPr lang="zh-CN" altLang="en-US" dirty="0">
                <a:effectLst/>
              </a:rPr>
              <a:t>獄和人的平等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429" y="1506071"/>
            <a:ext cx="8727141" cy="4382100"/>
          </a:xfrm>
        </p:spPr>
        <p:txBody>
          <a:bodyPr>
            <a:noAutofit/>
          </a:bodyPr>
          <a:lstStyle/>
          <a:p>
            <a:pPr lvl="0"/>
            <a:r>
              <a:rPr lang="zh-CN" altLang="en-US" sz="3600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CN" altLang="en-US" sz="3600" u="sng" dirty="0"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徒和非</a:t>
            </a: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徒都相信自我中心和殘忍都會有不好的後果</a:t>
            </a:r>
            <a:r>
              <a:rPr lang="zh-CN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徒相信靈魂不死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道德和</a:t>
            </a:r>
            <a:r>
              <a:rPr lang="zh-CN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精神上的错</a:t>
            </a:r>
            <a:r>
              <a:rPr lang="zh-CN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误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會影響死後的靈魂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3200" dirty="0">
                <a:latin typeface="DFKai-SB" panose="03000509000000000000" pitchFamily="65" charset="-120"/>
                <a:ea typeface="DFKai-SB" panose="03000509000000000000" pitchFamily="65" charset="-120"/>
              </a:rPr>
              <a:t>非信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徒不相信來生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自然也不相信做壞事有後果帶入永恆</a:t>
            </a:r>
            <a:r>
              <a:rPr lang="zh-CN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32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兩個人看餅乾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一人覺得是毒藥另一個人覺得不是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第一個人覺得第二個人吃了會讓他上醫院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而第二個人覺得第一個人的觀點阻攔他享受這個甜點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哪個人比較狹隘嗎</a:t>
            </a:r>
            <a:r>
              <a:rPr lang="en-US" altLang="zh-TW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32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612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我</a:t>
            </a:r>
            <a:r>
              <a:rPr lang="zh-CN" altLang="en-US" dirty="0">
                <a:effectLst/>
              </a:rPr>
              <a:t>只相信神是慈愛的</a:t>
            </a:r>
            <a:r>
              <a:rPr lang="en-US" dirty="0">
                <a:effectLst/>
              </a:rPr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0541"/>
            <a:ext cx="8229600" cy="4860936"/>
          </a:xfrm>
        </p:spPr>
        <p:txBody>
          <a:bodyPr>
            <a:noAutofit/>
          </a:bodyPr>
          <a:lstStyle/>
          <a:p>
            <a:pPr lvl="0"/>
            <a:r>
              <a:rPr lang="zh-CN" altLang="en-US" sz="3600" dirty="0">
                <a:latin typeface="DFKai-SB" panose="03000509000000000000" pitchFamily="65" charset="-120"/>
                <a:ea typeface="DFKai-SB" panose="03000509000000000000" pitchFamily="65" charset="-120"/>
              </a:rPr>
              <a:t>疑惑：從主觀的和理性的層面，從實驗的角度來看，基督教是不真實的。相信如果所有宗教有一個核心的共同點的話，那就是有一個慈愛的神。（或者說所有宗教都勸人為善</a:t>
            </a:r>
            <a:r>
              <a:rPr lang="zh-CN" altLang="en-US" sz="36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992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effectLst/>
              </a:rPr>
              <a:t>我</a:t>
            </a:r>
            <a:r>
              <a:rPr lang="zh-CN" altLang="en-US" dirty="0">
                <a:effectLst/>
              </a:rPr>
              <a:t>只相信神是慈愛的</a:t>
            </a:r>
            <a:r>
              <a:rPr lang="en-US" dirty="0">
                <a:effectLst/>
              </a:rPr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4130" y="861461"/>
            <a:ext cx="9130553" cy="5104941"/>
          </a:xfrm>
        </p:spPr>
        <p:txBody>
          <a:bodyPr>
            <a:noAutofit/>
          </a:bodyPr>
          <a:lstStyle/>
          <a:p>
            <a:pPr lvl="0"/>
            <a:r>
              <a:rPr lang="zh-CN" altLang="en-US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CN" altLang="en-US" u="sng" dirty="0"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作者以前也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這樣的想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法，</a:t>
            </a:r>
            <a:r>
              <a:rPr lang="zh-TW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當時作者</a:t>
            </a:r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有一個禱告的生活，因此從來沒有親身經歷神。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有聖經說神造萬物是出於愛。佛教是無我，與世隔絕，不信有人性化的神。然而愛是人的行動。穆斯林的神有憐憫和友好的，但是高高在上的。基督教的神是可親近的以及可以親身經歷的。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今天的世界以及過去的歷史來看，都不能證明這個世界有一個只是慈愛的神。只有聖經上說上帝是慈愛的牠也要審判世界。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CN" altLang="en-US" sz="28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信神是純粹的愛，牠不審判任何人，是需要更大的信心，因為在自然界的法則里，在歷史和宗教的教科書上沒有論到這一點。除了基督教以外。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48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4401</TotalTime>
  <Words>4877</Words>
  <Application>Microsoft Office PowerPoint</Application>
  <PresentationFormat>On-screen Show (4:3)</PresentationFormat>
  <Paragraphs>169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標楷體</vt:lpstr>
      <vt:lpstr>標楷體</vt:lpstr>
      <vt:lpstr>微軟正黑體</vt:lpstr>
      <vt:lpstr>华文新魏</vt:lpstr>
      <vt:lpstr>Trebuchet</vt:lpstr>
      <vt:lpstr>儷黑 Pro</vt:lpstr>
      <vt:lpstr>Rockwell</vt:lpstr>
      <vt:lpstr>Wingdings 2</vt:lpstr>
      <vt:lpstr>Foundry</vt:lpstr>
      <vt:lpstr>慈愛的上帝怎麼會送人下地獄？</vt:lpstr>
      <vt:lpstr>地獄</vt:lpstr>
      <vt:lpstr>人對地獄的認識 - 無神論 </vt:lpstr>
      <vt:lpstr>中國人對地獄的認識 - 民間宗教</vt:lpstr>
      <vt:lpstr>中國人對地獄的認識 -民間宗教 </vt:lpstr>
      <vt:lpstr>人對地獄的認識 - 佛教</vt:lpstr>
      <vt:lpstr>人對地獄的認識 - 伊斯蘭教</vt:lpstr>
      <vt:lpstr>伊斯蘭教 - 火獄的居民</vt:lpstr>
      <vt:lpstr>人對地獄的認識 – 基督教</vt:lpstr>
      <vt:lpstr>地獄</vt:lpstr>
      <vt:lpstr>地獄</vt:lpstr>
      <vt:lpstr>地獄</vt:lpstr>
      <vt:lpstr>永 火 (不 滅 的 火 )</vt:lpstr>
      <vt:lpstr>永 永 遠 遠 晝 夜 受 痛 苦</vt:lpstr>
      <vt:lpstr>PowerPoint Presentation</vt:lpstr>
      <vt:lpstr>永 刑 vs. 永 生</vt:lpstr>
      <vt:lpstr>永 遠 沉 淪 = 離 開 主 的 面 和 他 權 能 的 榮 光</vt:lpstr>
      <vt:lpstr>神的忍耐 = 慈愛</vt:lpstr>
      <vt:lpstr>PowerPoint Presentation</vt:lpstr>
      <vt:lpstr>PowerPoint Presentation</vt:lpstr>
      <vt:lpstr>疑惑</vt:lpstr>
      <vt:lpstr>一個審判的上帝不可能存在</vt:lpstr>
      <vt:lpstr>一個審判的上帝不可能存在</vt:lpstr>
      <vt:lpstr>討論</vt:lpstr>
      <vt:lpstr>施行審判的神不會是慈愛的神</vt:lpstr>
      <vt:lpstr>施行審判的神不會是慈愛的神</vt:lpstr>
      <vt:lpstr>施行審判的神不會是慈愛的神</vt:lpstr>
      <vt:lpstr>慈愛的神是不容許有地獄的</vt:lpstr>
      <vt:lpstr>慈愛的神是不容許有地獄的</vt:lpstr>
      <vt:lpstr>路 加 福 音 16</vt:lpstr>
      <vt:lpstr>慈愛的神是不容許有地獄的</vt:lpstr>
      <vt:lpstr>地獄和人的平等</vt:lpstr>
      <vt:lpstr>地獄和人的平等</vt:lpstr>
      <vt:lpstr>地獄和人的平等</vt:lpstr>
      <vt:lpstr>我只相信神是慈愛的 </vt:lpstr>
      <vt:lpstr>我只相信神是慈愛的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 Wu</dc:creator>
  <cp:lastModifiedBy>Li, Nanhai</cp:lastModifiedBy>
  <cp:revision>171</cp:revision>
  <dcterms:created xsi:type="dcterms:W3CDTF">2016-03-10T16:22:45Z</dcterms:created>
  <dcterms:modified xsi:type="dcterms:W3CDTF">2016-04-14T18:29:45Z</dcterms:modified>
</cp:coreProperties>
</file>