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Rockwel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0D5"/>
          </a:solidFill>
        </a:fill>
      </a:tcStyle>
    </a:wholeTbl>
    <a:band2H>
      <a:tcTxStyle b="def" i="def"/>
      <a:tcStyle>
        <a:tcBdr/>
        <a:fill>
          <a:solidFill>
            <a:srgbClr val="EB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DF0"/>
          </a:solidFill>
        </a:fill>
      </a:tcStyle>
    </a:wholeTbl>
    <a:band2H>
      <a:tcTxStyle b="def" i="def"/>
      <a:tcStyle>
        <a:tcBdr/>
        <a:fill>
          <a:solidFill>
            <a:srgbClr val="F1F6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5E5"/>
          </a:solidFill>
        </a:fill>
      </a:tcStyle>
    </a:wholeTbl>
    <a:band2H>
      <a:tcTxStyle b="def" i="def"/>
      <a:tcStyle>
        <a:tcBdr/>
        <a:fill>
          <a:solidFill>
            <a:srgbClr val="FBF3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Rockwel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4591" y="146304"/>
            <a:ext cx="8814817" cy="250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25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1275" y="21600"/>
                  <a:pt x="20875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325" y="0"/>
                  <a:pt x="725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464234" y="381000"/>
            <a:ext cx="8229600" cy="2209801"/>
          </a:xfrm>
          <a:prstGeom prst="rect">
            <a:avLst/>
          </a:prstGeom>
        </p:spPr>
        <p:txBody>
          <a:bodyPr/>
          <a:lstStyle>
            <a:lvl1pPr indent="0"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body" sz="quarter" idx="1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1000128" y="3265677"/>
            <a:ext cx="7406640" cy="127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722376" y="498229"/>
            <a:ext cx="7772400" cy="2731009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68BF6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722312" y="3287713"/>
            <a:ext cx="7772401" cy="1509712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11480" algn="r">
              <a:buClrTx/>
              <a:buSzTx/>
              <a:buFontTx/>
              <a:buNone/>
              <a:defRPr sz="2000"/>
            </a:lvl2pPr>
            <a:lvl3pPr marL="0" indent="630936" algn="r">
              <a:buClrTx/>
              <a:buSzTx/>
              <a:buFontTx/>
              <a:buNone/>
              <a:defRPr sz="2000"/>
            </a:lvl3pPr>
            <a:lvl4pPr marL="0" indent="822959" algn="r">
              <a:buClrTx/>
              <a:buSzTx/>
              <a:buFontTx/>
              <a:buNone/>
              <a:defRPr sz="2000"/>
            </a:lvl4pPr>
            <a:lvl5pPr marL="0" indent="1005839" algn="r">
              <a:buClrTx/>
              <a:buSzTx/>
              <a:buFont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Shape 43"/>
          <p:cNvSpPr/>
          <p:nvPr>
            <p:ph type="body" sz="half" idx="1"/>
          </p:nvPr>
        </p:nvSpPr>
        <p:spPr>
          <a:xfrm>
            <a:off x="457200" y="1645919"/>
            <a:ext cx="4038600" cy="45262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678180" indent="-266700">
              <a:defRPr sz="2800"/>
            </a:lvl2pPr>
            <a:lvl3pPr marL="899769" indent="-268833">
              <a:defRPr sz="2800"/>
            </a:lvl3pPr>
            <a:lvl4pPr marL="1107439" indent="-284480">
              <a:defRPr sz="2800"/>
            </a:lvl4pPr>
            <a:lvl5pPr marL="1290319" indent="-28448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616743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4800599" y="2163438"/>
            <a:ext cx="3749041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b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91439">
              <a:buClrTx/>
              <a:buSzTx/>
              <a:buFontTx/>
              <a:buNone/>
              <a:defRPr cap="all" sz="2200"/>
            </a:lvl1pPr>
            <a:lvl2pPr marL="0" indent="411480">
              <a:buClrTx/>
              <a:buSzTx/>
              <a:buFontTx/>
              <a:buNone/>
              <a:defRPr cap="all" sz="2200"/>
            </a:lvl2pPr>
            <a:lvl3pPr marL="0" indent="630936">
              <a:buClrTx/>
              <a:buSzTx/>
              <a:buFontTx/>
              <a:buNone/>
              <a:defRPr cap="all" sz="2200"/>
            </a:lvl3pPr>
            <a:lvl4pPr marL="0" indent="822959">
              <a:buClrTx/>
              <a:buSzTx/>
              <a:buFontTx/>
              <a:buNone/>
              <a:defRPr cap="all" sz="2200"/>
            </a:lvl4pPr>
            <a:lvl5pPr marL="0" indent="1005839">
              <a:buClrTx/>
              <a:buSzTx/>
              <a:buFontTx/>
              <a:buNone/>
              <a:defRPr cap="all"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91439">
              <a:buClrTx/>
              <a:buSzTx/>
              <a:buFontTx/>
              <a:buNone/>
              <a:defRPr cap="all" sz="2200"/>
            </a:pP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xfrm>
            <a:off x="8798028" y="6496024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57200" y="253217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bg>
      <p:bgPr>
        <a:solidFill>
          <a:srgbClr val="676A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5057552" y="1055878"/>
            <a:ext cx="374904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Shape 82"/>
          <p:cNvSpPr/>
          <p:nvPr>
            <p:ph type="body" sz="quarter" idx="1"/>
          </p:nvPr>
        </p:nvSpPr>
        <p:spPr>
          <a:xfrm>
            <a:off x="4963136" y="1107559"/>
            <a:ext cx="3931920" cy="10668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0" indent="411480" algn="r">
              <a:buClrTx/>
              <a:buSzTx/>
              <a:buFontTx/>
              <a:buNone/>
              <a:defRPr sz="1400"/>
            </a:lvl2pPr>
            <a:lvl3pPr marL="0" indent="630936" algn="r">
              <a:buClrTx/>
              <a:buSzTx/>
              <a:buFontTx/>
              <a:buNone/>
              <a:defRPr sz="1400"/>
            </a:lvl3pPr>
            <a:lvl4pPr marL="0" indent="822959" algn="r">
              <a:buClrTx/>
              <a:buSzTx/>
              <a:buFontTx/>
              <a:buNone/>
              <a:defRPr sz="1400"/>
            </a:lvl4pPr>
            <a:lvl5pPr marL="0" indent="1005839" algn="r"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xfrm>
            <a:off x="8795900" y="6495125"/>
            <a:ext cx="307340" cy="31140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</p:spPr>
        <p:txBody>
          <a:bodyPr/>
          <a:lstStyle>
            <a:lvl1pPr indent="0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 sz="1400"/>
            </a:lvl1pPr>
            <a:lvl2pPr marL="678180" indent="-266700" algn="r">
              <a:buClrTx/>
              <a:buFontTx/>
              <a:defRPr sz="1400"/>
            </a:lvl2pPr>
            <a:lvl3pPr marL="899769" indent="-268833" algn="r">
              <a:buClrTx/>
              <a:buFontTx/>
              <a:defRPr sz="1400"/>
            </a:lvl3pPr>
            <a:lvl4pPr marL="1107439" indent="-284480" algn="r">
              <a:buClrTx/>
              <a:buFontTx/>
              <a:defRPr sz="1400"/>
            </a:lvl4pPr>
            <a:lvl5pPr marL="1290319" indent="-284480" algn="r">
              <a:buClrTx/>
              <a:buFontTx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pic" idx="13"/>
          </p:nvPr>
        </p:nvSpPr>
        <p:spPr>
          <a:xfrm>
            <a:off x="304800" y="249864"/>
            <a:ext cx="8534400" cy="4343400"/>
          </a:xfrm>
          <a:prstGeom prst="rect">
            <a:avLst/>
          </a:prstGeom>
          <a:ln w="11000" cap="rnd">
            <a:solidFill>
              <a:srgbClr val="9C9F8D">
                <a:alpha val="88000"/>
              </a:srgbClr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795900" y="6490460"/>
            <a:ext cx="307340" cy="31140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Shape 111"/>
          <p:cNvSpPr/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12" name="Shape 112"/>
          <p:cNvSpPr/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64591" y="147084"/>
            <a:ext cx="8810847" cy="6565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00" y="0"/>
                </a:moveTo>
                <a:lnTo>
                  <a:pt x="21600" y="0"/>
                </a:lnTo>
                <a:lnTo>
                  <a:pt x="21600" y="19050"/>
                </a:lnTo>
                <a:cubicBezTo>
                  <a:pt x="21600" y="20458"/>
                  <a:pt x="20749" y="21600"/>
                  <a:pt x="19700" y="21600"/>
                </a:cubicBezTo>
                <a:lnTo>
                  <a:pt x="0" y="21600"/>
                </a:lnTo>
                <a:lnTo>
                  <a:pt x="0" y="2550"/>
                </a:lnTo>
                <a:cubicBezTo>
                  <a:pt x="0" y="1142"/>
                  <a:pt x="851" y="0"/>
                  <a:pt x="1900" y="0"/>
                </a:cubicBezTo>
                <a:close/>
              </a:path>
            </a:pathLst>
          </a:custGeom>
          <a:solidFill>
            <a:srgbClr val="878A79">
              <a:alpha val="64999"/>
            </a:srgbClr>
          </a:solidFill>
          <a:ln w="11000" cap="rnd">
            <a:solidFill>
              <a:srgbClr val="9C9F8D">
                <a:alpha val="88000"/>
              </a:srgbClr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88392" y="1422810"/>
            <a:ext cx="8001000" cy="127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12700" dist="12900" dir="5400000">
              <a:srgbClr val="000000">
                <a:alpha val="7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253535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46236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795900" y="6496024"/>
            <a:ext cx="307340" cy="31140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54864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E7E9CA"/>
          </a:solidFill>
          <a:effectLst>
            <a:outerShdw sx="100000" sy="100000" kx="0" ky="0" algn="b" rotWithShape="0" blurRad="38100" dist="25500" dir="5400000">
              <a:srgbClr val="000000">
                <a:alpha val="75000"/>
              </a:srgbClr>
            </a:outerShdw>
          </a:effectLst>
          <a:uFillTx/>
          <a:latin typeface="+mn-lt"/>
          <a:ea typeface="+mn-ea"/>
          <a:cs typeface="+mn-cs"/>
          <a:sym typeface="Rockwell"/>
        </a:defRPr>
      </a:lvl9pPr>
    </p:titleStyle>
    <p:bodyStyle>
      <a:lvl1pPr marL="292100" marR="0" indent="-2921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⦿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1pPr>
      <a:lvl2pPr marL="692833" marR="0" indent="-28135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 typeface="Wingdings 2"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2pPr>
      <a:lvl3pPr marL="898099" marR="0" indent="-2671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3pPr>
      <a:lvl4pPr marL="1115567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4pPr>
      <a:lvl5pPr marL="1313848" marR="0" indent="-3080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5pPr>
      <a:lvl6pPr marL="1506727" marR="0" indent="-30886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6pPr>
      <a:lvl7pPr marL="172821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7pPr>
      <a:lvl8pPr marL="191109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8pPr>
      <a:lvl9pPr marL="2093976" marR="0" indent="-34747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Rockwel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ckwel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>
              <a:defRPr>
                <a:effectLst/>
              </a:defRPr>
            </a:pPr>
            <a:r>
              <a:t> 罪的反思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xfrm>
            <a:off x="2133600" y="2819400"/>
            <a:ext cx="6560233" cy="1752600"/>
          </a:xfrm>
          <a:prstGeom prst="rect">
            <a:avLst/>
          </a:prstGeom>
        </p:spPr>
        <p:txBody>
          <a:bodyPr/>
          <a:lstStyle>
            <a:lvl1pPr>
              <a:defRPr>
                <a:latin typeface="儷黑 Pro"/>
                <a:ea typeface="儷黑 Pro"/>
                <a:cs typeface="儷黑 Pro"/>
                <a:sym typeface="儷黑 Pro"/>
              </a:defRPr>
            </a:lvl1pPr>
          </a:lstStyle>
          <a:p>
            <a:pPr/>
            <a:r>
              <a:t>第八課</a:t>
            </a:r>
          </a:p>
        </p:txBody>
      </p:sp>
      <p:sp>
        <p:nvSpPr>
          <p:cNvPr id="124" name="Shape 124"/>
          <p:cNvSpPr/>
          <p:nvPr/>
        </p:nvSpPr>
        <p:spPr>
          <a:xfrm>
            <a:off x="280417" y="5566091"/>
            <a:ext cx="6623383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因為世人都犯了罪，虧缺了神的榮耀；一 羅馬書 3:23</a:t>
            </a:r>
          </a:p>
        </p:txBody>
      </p:sp>
      <p:sp>
        <p:nvSpPr>
          <p:cNvPr id="125" name="Shape 125"/>
          <p:cNvSpPr/>
          <p:nvPr/>
        </p:nvSpPr>
        <p:spPr>
          <a:xfrm>
            <a:off x="77806" y="4832825"/>
            <a:ext cx="4923791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「無知是一切罪惡的根源」— 斯賓諾莎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罪的定義</a:t>
            </a:r>
          </a:p>
        </p:txBody>
      </p:sp>
      <p:sp>
        <p:nvSpPr>
          <p:cNvPr id="128" name="Shape 128"/>
          <p:cNvSpPr/>
          <p:nvPr/>
        </p:nvSpPr>
        <p:spPr>
          <a:xfrm>
            <a:off x="505923" y="1461784"/>
            <a:ext cx="8132154" cy="192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defRPr b="1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希臘文（hamartia） 的意思是：「不中的」、「偏離公義的道路」。不只具體的錯誤行為。這包括了</a:t>
            </a:r>
          </a:p>
          <a:p>
            <a:pPr defTabSz="914400">
              <a:defRPr b="1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1.過犯的罪行（sin of commission）</a:t>
            </a:r>
          </a:p>
          <a:p>
            <a:pPr defTabSz="914400">
              <a:defRPr b="1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2.忽略的罪行（sin of omission）</a:t>
            </a:r>
          </a:p>
        </p:txBody>
      </p:sp>
      <p:sp>
        <p:nvSpPr>
          <p:cNvPr id="129" name="Shape 129"/>
          <p:cNvSpPr/>
          <p:nvPr/>
        </p:nvSpPr>
        <p:spPr>
          <a:xfrm>
            <a:off x="386137" y="3633064"/>
            <a:ext cx="8132155" cy="1463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b="1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丹麥哲學家祁克果：罪惡就是在絶望的時候不願意在上帝前扮演自己⋯⋯信仰就是在上帝面前，將身為自我的我，與想要成為它本身的願望，都透明地以上帝為根基。</a:t>
            </a:r>
          </a:p>
        </p:txBody>
      </p:sp>
      <p:sp>
        <p:nvSpPr>
          <p:cNvPr id="130" name="Shape 130"/>
          <p:cNvSpPr/>
          <p:nvPr/>
        </p:nvSpPr>
        <p:spPr>
          <a:xfrm>
            <a:off x="1974841" y="5366194"/>
            <a:ext cx="6725941" cy="1057428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500">
                <a:solidFill>
                  <a:srgbClr val="FFFFFF"/>
                </a:solidFill>
              </a:defRPr>
            </a:lvl1pPr>
          </a:lstStyle>
          <a:p>
            <a:pPr/>
            <a:r>
              <a:t>十戒第一 「除了我以外，你不可有別的神」－ 出埃及記 20:3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2"/>
      <p:bldP build="whole" bldLvl="1" animBg="1" rev="0" advAuto="0" spid="130" grpId="3"/>
      <p:bldP build="whole" bldLvl="1" animBg="1" rev="0" advAuto="0" spid="12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罪惡的個人後果</a:t>
            </a:r>
          </a:p>
        </p:txBody>
      </p:sp>
      <p:sp>
        <p:nvSpPr>
          <p:cNvPr id="133" name="Shape 133"/>
          <p:cNvSpPr/>
          <p:nvPr/>
        </p:nvSpPr>
        <p:spPr>
          <a:xfrm>
            <a:off x="677182" y="1758005"/>
            <a:ext cx="2582552" cy="1707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關係破裂 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互相指責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個人隱私</a:t>
            </a:r>
          </a:p>
        </p:txBody>
      </p:sp>
      <p:sp>
        <p:nvSpPr>
          <p:cNvPr id="134" name="Shape 134"/>
          <p:cNvSpPr/>
          <p:nvPr/>
        </p:nvSpPr>
        <p:spPr>
          <a:xfrm>
            <a:off x="894611" y="4161670"/>
            <a:ext cx="7354778" cy="2731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200">
                <a:solidFill>
                  <a:srgbClr val="FFFFFF"/>
                </a:solidFill>
              </a:defRPr>
            </a:pPr>
            <a:r>
              <a:t>布莱兹‧帕斯卡（Blaise Pascal，1623年6月19日－1662年8月19日），法国神學家、哲学家、数学家、物理学家、化學家、音樂家、教育家、氣象學家。曾經說過在人裡面有一個God-shaped Vacuum（神形狀的真空），這個空是無限的空，不能用任何被人造有限的東西填滿，只有無限的神自己可以填滿這個無限永遠的空。</a:t>
            </a:r>
          </a:p>
          <a:p>
            <a:pPr>
              <a:defRPr b="1" sz="2200">
                <a:solidFill>
                  <a:srgbClr val="FFFFFF"/>
                </a:solidFill>
              </a:defRPr>
            </a:pPr>
            <a:r>
              <a:t> </a:t>
            </a:r>
          </a:p>
        </p:txBody>
      </p:sp>
      <p:sp>
        <p:nvSpPr>
          <p:cNvPr id="135" name="Shape 135"/>
          <p:cNvSpPr/>
          <p:nvPr/>
        </p:nvSpPr>
        <p:spPr>
          <a:xfrm>
            <a:off x="4919075" y="1758005"/>
            <a:ext cx="4092603" cy="224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金錢，權力，情慾 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工作，成就，名譽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愛情，配偶，兒女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宗教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3" grpId="1"/>
      <p:bldP build="whole" bldLvl="1" animBg="1" rev="0" advAuto="0" spid="134" grpId="2"/>
      <p:bldP build="whole" bldLvl="1" animBg="1" rev="0" advAuto="0" spid="135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彼得對罪的體會</a:t>
            </a:r>
          </a:p>
        </p:txBody>
      </p:sp>
      <p:sp>
        <p:nvSpPr>
          <p:cNvPr id="138" name="Shape 138"/>
          <p:cNvSpPr/>
          <p:nvPr/>
        </p:nvSpPr>
        <p:spPr>
          <a:xfrm>
            <a:off x="242097" y="1593174"/>
            <a:ext cx="8269229" cy="865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西門‧彼得 看見，就俯伏在耶穌膝前，說：「主啊，離開我，我是個罪人！」－ 路加福音 5:8</a:t>
            </a:r>
          </a:p>
        </p:txBody>
      </p:sp>
      <p:sp>
        <p:nvSpPr>
          <p:cNvPr id="139" name="Shape 139"/>
          <p:cNvSpPr/>
          <p:nvPr/>
        </p:nvSpPr>
        <p:spPr>
          <a:xfrm>
            <a:off x="428956" y="5226663"/>
            <a:ext cx="8091938" cy="1234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200">
                <a:solidFill>
                  <a:srgbClr val="FFFFFF"/>
                </a:solidFill>
              </a:defRPr>
            </a:pPr>
            <a:r>
              <a:t>他被掛在木頭上，親身擔當了我們的罪，使我們既然在罪上死，就得以在義上活。因他受的鞭傷，你們便得了醫治。</a:t>
            </a:r>
          </a:p>
          <a:p>
            <a:pPr>
              <a:defRPr b="1" sz="2200">
                <a:solidFill>
                  <a:srgbClr val="FFFFFF"/>
                </a:solidFill>
              </a:defRPr>
            </a:pPr>
            <a:r>
              <a:t>彼得前書 2:24 </a:t>
            </a:r>
          </a:p>
        </p:txBody>
      </p:sp>
      <p:sp>
        <p:nvSpPr>
          <p:cNvPr id="140" name="Shape 140"/>
          <p:cNvSpPr/>
          <p:nvPr/>
        </p:nvSpPr>
        <p:spPr>
          <a:xfrm>
            <a:off x="376923" y="3947030"/>
            <a:ext cx="7384771" cy="865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200">
                <a:solidFill>
                  <a:srgbClr val="FFFFFF"/>
                </a:solidFill>
              </a:defRPr>
            </a:pPr>
            <a:r>
              <a:t>彼得三次不認主(約翰18) </a:t>
            </a:r>
          </a:p>
          <a:p>
            <a:pPr>
              <a:defRPr b="1" sz="2200">
                <a:solidFill>
                  <a:srgbClr val="FFFFFF"/>
                </a:solidFill>
              </a:defRPr>
            </a:pPr>
            <a:r>
              <a:t>耶穌三次問彼得＂你愛我嗎？＂(約翰21)</a:t>
            </a:r>
          </a:p>
        </p:txBody>
      </p:sp>
      <p:sp>
        <p:nvSpPr>
          <p:cNvPr id="141" name="Shape 141"/>
          <p:cNvSpPr/>
          <p:nvPr/>
        </p:nvSpPr>
        <p:spPr>
          <a:xfrm>
            <a:off x="359872" y="2770102"/>
            <a:ext cx="8424256" cy="865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耶穌轉過來，對 彼得 說：「撒但，退我後邊去吧！你是絆我腳的；因為你不體貼神的意思，只體貼人的意思。」－ 馬太福音 16:23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4"/>
      <p:bldP build="whole" bldLvl="1" animBg="1" rev="0" advAuto="0" spid="141" grpId="2"/>
      <p:bldP build="whole" bldLvl="1" animBg="1" rev="0" advAuto="0" spid="140" grpId="3"/>
      <p:bldP build="whole" bldLvl="1" animBg="1" rev="0" advAuto="0" spid="13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xfrm>
            <a:off x="748423" y="27028"/>
            <a:ext cx="8229601" cy="11430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保羅對罪的體會</a:t>
            </a:r>
          </a:p>
        </p:txBody>
      </p:sp>
      <p:sp>
        <p:nvSpPr>
          <p:cNvPr id="144" name="Shape 144"/>
          <p:cNvSpPr/>
          <p:nvPr/>
        </p:nvSpPr>
        <p:spPr>
          <a:xfrm>
            <a:off x="513664" y="1700766"/>
            <a:ext cx="8116671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「基督耶穌降世，為要拯救罪人。」這話是可信的，是十分可佩服的。在罪人中我是個罪魁。一 提摩太前書 1:15 </a:t>
            </a:r>
          </a:p>
        </p:txBody>
      </p:sp>
      <p:sp>
        <p:nvSpPr>
          <p:cNvPr id="145" name="Shape 145"/>
          <p:cNvSpPr/>
          <p:nvPr/>
        </p:nvSpPr>
        <p:spPr>
          <a:xfrm>
            <a:off x="749141" y="5055504"/>
            <a:ext cx="8067041" cy="865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200">
                <a:solidFill>
                  <a:srgbClr val="FFFFFF"/>
                </a:solidFill>
              </a:defRPr>
            </a:pPr>
            <a:r>
              <a:t>神使那無罪 的，替我們成為罪，好叫我們在他裏面成為神的義。</a:t>
            </a:r>
          </a:p>
          <a:p>
            <a:pPr>
              <a:defRPr b="1" sz="2200">
                <a:solidFill>
                  <a:srgbClr val="FFFFFF"/>
                </a:solidFill>
              </a:defRPr>
            </a:pPr>
            <a:r>
              <a:t>哥林多後書 5:21</a:t>
            </a:r>
          </a:p>
        </p:txBody>
      </p:sp>
      <p:sp>
        <p:nvSpPr>
          <p:cNvPr id="146" name="Shape 146"/>
          <p:cNvSpPr/>
          <p:nvPr/>
        </p:nvSpPr>
        <p:spPr>
          <a:xfrm>
            <a:off x="594095" y="3084944"/>
            <a:ext cx="7773872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但我覺得肢體中另有個律和我心中的律交戰，把我擄去，叫我附從那肢體中犯罪的律。－ 羅馬書 7:23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5" grpId="3"/>
      <p:bldP build="whole" bldLvl="1" animBg="1" rev="0" advAuto="0" spid="144" grpId="1"/>
      <p:bldP build="whole" bldLvl="1" animBg="1" rev="0" advAuto="0" spid="14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耶穌論罪</a:t>
            </a:r>
          </a:p>
        </p:txBody>
      </p:sp>
      <p:sp>
        <p:nvSpPr>
          <p:cNvPr id="149" name="Shape 149"/>
          <p:cNvSpPr/>
          <p:nvPr/>
        </p:nvSpPr>
        <p:spPr>
          <a:xfrm>
            <a:off x="677182" y="1461784"/>
            <a:ext cx="7963637" cy="853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有人用褥子擡着一個癱子到耶穌跟前來。耶穌見他們的信心，就對癱子說：「小子，放心吧！你的罪赦了。」－ 馬太福音 9:2 </a:t>
            </a:r>
          </a:p>
        </p:txBody>
      </p:sp>
      <p:sp>
        <p:nvSpPr>
          <p:cNvPr id="150" name="Shape 150"/>
          <p:cNvSpPr/>
          <p:nvPr/>
        </p:nvSpPr>
        <p:spPr>
          <a:xfrm>
            <a:off x="605463" y="4729760"/>
            <a:ext cx="7933074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所以我告訴你，她許多的罪都赦免了，因為她的愛多；但那赦免少的，他的愛就少。」－ 路加福音 7:47 </a:t>
            </a:r>
          </a:p>
        </p:txBody>
      </p:sp>
      <p:sp>
        <p:nvSpPr>
          <p:cNvPr id="151" name="Shape 151"/>
          <p:cNvSpPr/>
          <p:nvPr/>
        </p:nvSpPr>
        <p:spPr>
          <a:xfrm>
            <a:off x="665100" y="2655915"/>
            <a:ext cx="7987800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耶穌回答說：「也不是這人犯了罪，也不是他父母犯了罪，是要在他身上顯出神的作為來。－ 約翰福音 9:3</a:t>
            </a:r>
          </a:p>
        </p:txBody>
      </p:sp>
      <p:sp>
        <p:nvSpPr>
          <p:cNvPr id="152" name="Shape 152"/>
          <p:cNvSpPr/>
          <p:nvPr/>
        </p:nvSpPr>
        <p:spPr>
          <a:xfrm>
            <a:off x="627350" y="5766682"/>
            <a:ext cx="7923083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我實實在在地告訴你們，那聽我話、又信差我來者的，就有永生；不至於定罪，是已經出死入生了。－ 約翰福音 5:24 </a:t>
            </a:r>
          </a:p>
        </p:txBody>
      </p:sp>
      <p:sp>
        <p:nvSpPr>
          <p:cNvPr id="153" name="Shape 153"/>
          <p:cNvSpPr/>
          <p:nvPr/>
        </p:nvSpPr>
        <p:spPr>
          <a:xfrm>
            <a:off x="697459" y="3692837"/>
            <a:ext cx="7749082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</a:defRPr>
            </a:lvl1pPr>
          </a:lstStyle>
          <a:p>
            <a:pPr/>
            <a:r>
              <a:t>他們還是不住地問他，耶穌就直起腰來，對他們說：「你們中間誰是沒有罪的，誰就可以先拿石頭打她。」－ 約翰福音 8:7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" grpId="1"/>
      <p:bldP build="whole" bldLvl="1" animBg="1" rev="0" advAuto="0" spid="153" grpId="3"/>
      <p:bldP build="whole" bldLvl="1" animBg="1" rev="0" advAuto="0" spid="150" grpId="4"/>
      <p:bldP build="whole" bldLvl="1" animBg="1" rev="0" advAuto="0" spid="152" grpId="5"/>
      <p:bldP build="whole" bldLvl="1" animBg="1" rev="0" advAuto="0" spid="15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罪惡的社會後果</a:t>
            </a:r>
          </a:p>
        </p:txBody>
      </p:sp>
      <p:sp>
        <p:nvSpPr>
          <p:cNvPr id="156" name="Shape 156"/>
          <p:cNvSpPr/>
          <p:nvPr/>
        </p:nvSpPr>
        <p:spPr>
          <a:xfrm>
            <a:off x="720326" y="1461784"/>
            <a:ext cx="4340547" cy="2806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愛自己 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愛家庭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愛階級 一 階級主義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愛種族 一 種族主義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愛國家 一 國家主義</a:t>
            </a:r>
          </a:p>
        </p:txBody>
      </p:sp>
      <p:sp>
        <p:nvSpPr>
          <p:cNvPr id="157" name="Shape 157"/>
          <p:cNvSpPr/>
          <p:nvPr/>
        </p:nvSpPr>
        <p:spPr>
          <a:xfrm>
            <a:off x="2319709" y="4328465"/>
            <a:ext cx="4879985" cy="608966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愛教會 － 與世界隔絕</a:t>
            </a:r>
          </a:p>
        </p:txBody>
      </p:sp>
      <p:sp>
        <p:nvSpPr>
          <p:cNvPr id="158" name="Shape 158"/>
          <p:cNvSpPr/>
          <p:nvPr/>
        </p:nvSpPr>
        <p:spPr>
          <a:xfrm>
            <a:off x="794534" y="5016167"/>
            <a:ext cx="7759867" cy="1683753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愛基督－  「你們聽見有話說：『當愛你的鄰舍，恨你的仇敵。』 只是我告訴你們，要愛你們的仇敵，為那逼迫你們的禱告－ 馬太福音 5:43-44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1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10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0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  <p:bldP build="whole" bldLvl="1" animBg="1" rev="0" advAuto="0" spid="158" grpId="3"/>
      <p:bldP build="whole" bldLvl="1" animBg="1" rev="0" advAuto="0" spid="15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罪中(最終)的盼望</a:t>
            </a:r>
          </a:p>
        </p:txBody>
      </p:sp>
      <p:sp>
        <p:nvSpPr>
          <p:cNvPr id="161" name="Shape 161"/>
          <p:cNvSpPr/>
          <p:nvPr/>
        </p:nvSpPr>
        <p:spPr>
          <a:xfrm>
            <a:off x="515390" y="3397490"/>
            <a:ext cx="1579449" cy="1082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5600">
                <a:solidFill>
                  <a:srgbClr val="FFFFFF"/>
                </a:solidFill>
              </a:defRPr>
            </a:lvl1pPr>
          </a:lstStyle>
          <a:p>
            <a:pPr/>
            <a:r>
              <a:t>驕傲</a:t>
            </a:r>
          </a:p>
        </p:txBody>
      </p:sp>
      <p:sp>
        <p:nvSpPr>
          <p:cNvPr id="162" name="Shape 162"/>
          <p:cNvSpPr/>
          <p:nvPr/>
        </p:nvSpPr>
        <p:spPr>
          <a:xfrm>
            <a:off x="7103253" y="3570066"/>
            <a:ext cx="1579447" cy="1082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5600">
                <a:solidFill>
                  <a:srgbClr val="FFFFFF"/>
                </a:solidFill>
              </a:defRPr>
            </a:lvl1pPr>
          </a:lstStyle>
          <a:p>
            <a:pPr/>
            <a:r>
              <a:t>謙卑</a:t>
            </a:r>
          </a:p>
        </p:txBody>
      </p:sp>
      <p:sp>
        <p:nvSpPr>
          <p:cNvPr id="163" name="Shape 163"/>
          <p:cNvSpPr/>
          <p:nvPr/>
        </p:nvSpPr>
        <p:spPr>
          <a:xfrm>
            <a:off x="3485742" y="2731866"/>
            <a:ext cx="2755129" cy="275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感恩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大方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喜樂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知足</a:t>
            </a:r>
          </a:p>
          <a:p>
            <a:pPr marL="300789" indent="-300789">
              <a:buSzPct val="100000"/>
              <a:buChar char="•"/>
              <a:defRPr b="1" sz="3000">
                <a:solidFill>
                  <a:srgbClr val="FFFFFF"/>
                </a:solidFill>
              </a:defRPr>
            </a:pPr>
            <a:r>
              <a:t>愛神愛人</a:t>
            </a:r>
          </a:p>
        </p:txBody>
      </p:sp>
      <p:sp>
        <p:nvSpPr>
          <p:cNvPr id="164" name="Shape 164"/>
          <p:cNvSpPr/>
          <p:nvPr/>
        </p:nvSpPr>
        <p:spPr>
          <a:xfrm>
            <a:off x="1474769" y="1544255"/>
            <a:ext cx="6228246" cy="1078866"/>
          </a:xfrm>
          <a:prstGeom prst="rect">
            <a:avLst/>
          </a:prstGeom>
          <a:gradFill>
            <a:gsLst>
              <a:gs pos="0">
                <a:srgbClr val="BF8585"/>
              </a:gs>
              <a:gs pos="72000">
                <a:srgbClr val="F2B8B8"/>
              </a:gs>
              <a:gs pos="100000">
                <a:srgbClr val="F7BEBE"/>
              </a:gs>
            </a:gsLst>
            <a:lin ang="16200000"/>
          </a:gradFill>
          <a:ln>
            <a:solidFill>
              <a:srgbClr val="67936B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500">
                <a:solidFill>
                  <a:srgbClr val="FFFFFF"/>
                </a:solidFill>
              </a:defRPr>
            </a:lvl1pPr>
          </a:lstStyle>
          <a:p>
            <a:pPr/>
            <a:r>
              <a:t>主耶穌的救恩</a:t>
            </a:r>
          </a:p>
        </p:txBody>
      </p:sp>
      <p:sp>
        <p:nvSpPr>
          <p:cNvPr id="165" name="Shape 165"/>
          <p:cNvSpPr/>
          <p:nvPr/>
        </p:nvSpPr>
        <p:spPr>
          <a:xfrm>
            <a:off x="1182832" y="5613339"/>
            <a:ext cx="6778336" cy="87884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809580"/>
            </a:solidFill>
          </a:ln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極大罪惡感 VS 極大的恩典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5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5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5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5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5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0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3"/>
      <p:bldP build="whole" bldLvl="1" animBg="1" rev="0" advAuto="0" spid="162" grpId="4"/>
      <p:bldP build="whole" bldLvl="1" animBg="1" rev="0" advAuto="0" spid="165" grpId="5"/>
      <p:bldP build="p" bldLvl="5" animBg="1" rev="0" advAuto="0" spid="163" grpId="2"/>
      <p:bldP build="whole" bldLvl="1" animBg="1" rev="0" advAuto="0" spid="161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oundry">
  <a:themeElements>
    <a:clrScheme name="Found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00FF"/>
      </a:hlink>
      <a:folHlink>
        <a:srgbClr val="FF00FF"/>
      </a:folHlink>
    </a:clrScheme>
    <a:fontScheme name="Foundry">
      <a:majorFont>
        <a:latin typeface="Helvetica"/>
        <a:ea typeface="Helvetica"/>
        <a:cs typeface="Helvetica"/>
      </a:majorFont>
      <a:minorFont>
        <a:latin typeface="Rockwell"/>
        <a:ea typeface="Rockwell"/>
        <a:cs typeface="Rockwell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3137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38100" dir="5400000">
            <a:srgbClr val="000000">
              <a:alpha val="43137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Rockwel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