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343" r:id="rId3"/>
    <p:sldId id="344" r:id="rId4"/>
    <p:sldId id="346" r:id="rId5"/>
    <p:sldId id="345" r:id="rId6"/>
    <p:sldId id="351" r:id="rId7"/>
    <p:sldId id="352" r:id="rId8"/>
    <p:sldId id="347" r:id="rId9"/>
    <p:sldId id="348" r:id="rId10"/>
    <p:sldId id="353" r:id="rId11"/>
    <p:sldId id="34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8E4FC-9151-4432-977C-36A67D31C3E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51AE3-1550-4956-A50B-BFA83DE52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31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altLang="zh-TW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E4518C8-0CDC-144D-9DA0-41FE156E977D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FFFF"/>
                </a:solidFill>
                <a:effectLst/>
                <a:latin typeface="儷黑 Pro"/>
                <a:ea typeface="儷黑 Pro"/>
                <a:cs typeface="儷黑 Pro"/>
              </a:rPr>
              <a:t>宗教與福音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第</a:t>
            </a:r>
            <a:r>
              <a:rPr lang="zh-TW" altLang="en-US" dirty="0">
                <a:latin typeface="儷黑 Pro"/>
                <a:ea typeface="儷黑 Pro"/>
                <a:cs typeface="儷黑 Pro"/>
              </a:rPr>
              <a:t>九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課</a:t>
            </a:r>
            <a:endParaRPr lang="en-US" dirty="0">
              <a:latin typeface="儷黑 Pro"/>
              <a:ea typeface="儷黑 Pro"/>
              <a:cs typeface="儷黑 Pro"/>
            </a:endParaRPr>
          </a:p>
          <a:p>
            <a:endParaRPr lang="en-US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468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FFFF"/>
                </a:solidFill>
                <a:effectLst/>
                <a:latin typeface="儷黑 Pro"/>
                <a:ea typeface="儷黑 Pro"/>
                <a:cs typeface="儷黑 Pro"/>
              </a:rPr>
              <a:t>宗教與福音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基督教</a:t>
            </a:r>
            <a:r>
              <a:rPr lang="en-US" altLang="zh-TW" dirty="0" smtClean="0"/>
              <a:t>:</a:t>
            </a:r>
            <a:r>
              <a:rPr lang="zh-TW" altLang="en-US" dirty="0" smtClean="0"/>
              <a:t> 人的主要問題是罪</a:t>
            </a:r>
            <a:endParaRPr lang="en-US" altLang="zh-TW" dirty="0" smtClean="0"/>
          </a:p>
          <a:p>
            <a:r>
              <a:rPr lang="zh-TW" altLang="en-US" dirty="0" smtClean="0"/>
              <a:t>如果你接受罪的說法</a:t>
            </a:r>
            <a:r>
              <a:rPr lang="en-US" altLang="zh-TW" dirty="0" smtClean="0"/>
              <a:t>,</a:t>
            </a:r>
            <a:r>
              <a:rPr lang="zh-TW" altLang="en-US" dirty="0" smtClean="0"/>
              <a:t> 那什麼</a:t>
            </a:r>
            <a:r>
              <a:rPr lang="zh-TW" altLang="en-US" dirty="0"/>
              <a:t>方</a:t>
            </a:r>
            <a:r>
              <a:rPr lang="zh-TW" altLang="en-US" dirty="0" smtClean="0"/>
              <a:t>法才能解決罪的問題</a:t>
            </a:r>
            <a:r>
              <a:rPr lang="en-US" altLang="zh-TW" dirty="0" smtClean="0"/>
              <a:t>?</a:t>
            </a:r>
          </a:p>
          <a:p>
            <a:r>
              <a:rPr lang="zh-TW" altLang="en-US" dirty="0" smtClean="0"/>
              <a:t>為什麼必須是耶穌和基督教</a:t>
            </a:r>
            <a:r>
              <a:rPr lang="en-US" altLang="zh-TW" dirty="0" smtClean="0"/>
              <a:t>?</a:t>
            </a:r>
          </a:p>
          <a:p>
            <a:r>
              <a:rPr lang="zh-TW" altLang="en-US" dirty="0" smtClean="0"/>
              <a:t>為什麼其他宗教或是我自己個人的信仰不能解決罪的問題</a:t>
            </a:r>
            <a:r>
              <a:rPr lang="en-US" altLang="zh-TW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FFFF"/>
                </a:solidFill>
                <a:effectLst/>
                <a:latin typeface="儷黑 Pro"/>
                <a:ea typeface="儷黑 Pro"/>
                <a:cs typeface="儷黑 Pro"/>
              </a:rPr>
              <a:t>宗教與福音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+mn-ea"/>
              </a:rPr>
              <a:t>解</a:t>
            </a:r>
            <a:r>
              <a:rPr lang="zh-TW" altLang="en-US" sz="3600" dirty="0" smtClean="0">
                <a:latin typeface="+mn-ea"/>
              </a:rPr>
              <a:t>決罪的方法</a:t>
            </a:r>
            <a:r>
              <a:rPr lang="en-US" altLang="zh-TW" sz="3600" dirty="0" smtClean="0">
                <a:latin typeface="+mn-ea"/>
              </a:rPr>
              <a:t>:</a:t>
            </a:r>
            <a:r>
              <a:rPr lang="zh-TW" altLang="en-US" sz="3600" dirty="0" smtClean="0">
                <a:latin typeface="+mn-ea"/>
              </a:rPr>
              <a:t> 救</a:t>
            </a:r>
            <a:r>
              <a:rPr lang="zh-TW" altLang="en-US" sz="3600" dirty="0" smtClean="0">
                <a:latin typeface="+mn-ea"/>
              </a:rPr>
              <a:t>贖</a:t>
            </a:r>
            <a:endParaRPr lang="en-US" altLang="zh-TW" sz="3600" dirty="0" smtClean="0">
              <a:latin typeface="+mn-ea"/>
            </a:endParaRPr>
          </a:p>
          <a:p>
            <a:r>
              <a:rPr lang="zh-TW" altLang="en-US" sz="3600" dirty="0">
                <a:latin typeface="+mn-ea"/>
              </a:rPr>
              <a:t>其他宗教和基督教的根本區別</a:t>
            </a:r>
            <a:endParaRPr lang="en-US" altLang="zh-TW" sz="3600" dirty="0">
              <a:latin typeface="+mn-ea"/>
            </a:endParaRPr>
          </a:p>
          <a:p>
            <a:pPr lvl="1"/>
            <a:r>
              <a:rPr lang="zh-TW" altLang="en-US" sz="3200" dirty="0">
                <a:latin typeface="+mn-ea"/>
              </a:rPr>
              <a:t>救贖的方法</a:t>
            </a:r>
            <a:endParaRPr lang="en-US" altLang="zh-TW" sz="3200" dirty="0">
              <a:latin typeface="+mn-ea"/>
            </a:endParaRPr>
          </a:p>
          <a:p>
            <a:endParaRPr lang="en-US" altLang="zh-TW" sz="3600" dirty="0" smtClean="0">
              <a:latin typeface="+mn-ea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195707"/>
              </p:ext>
            </p:extLst>
          </p:nvPr>
        </p:nvGraphicFramePr>
        <p:xfrm>
          <a:off x="0" y="3875614"/>
          <a:ext cx="9144000" cy="2164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7725"/>
                <a:gridCol w="4486275"/>
              </a:tblGrid>
              <a:tr h="76782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/>
                        <a:t>宗教</a:t>
                      </a:r>
                      <a:endParaRPr 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/>
                        <a:t>福音</a:t>
                      </a:r>
                      <a:endParaRPr lang="en-US" sz="3600" dirty="0"/>
                    </a:p>
                  </a:txBody>
                  <a:tcPr anchor="ctr"/>
                </a:tc>
              </a:tr>
              <a:tr h="7288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/>
                        <a:t>創辦者教導如何獲得救贖</a:t>
                      </a:r>
                      <a:endParaRPr lang="en-US" altLang="zh-TW" sz="3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/>
                        <a:t>耶穌自稱本身就是救贖</a:t>
                      </a:r>
                      <a:endParaRPr lang="en-US" sz="3200" dirty="0"/>
                    </a:p>
                  </a:txBody>
                  <a:tcPr anchor="ctr"/>
                </a:tc>
              </a:tr>
              <a:tr h="6675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/>
                        <a:t>靠行為得救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/>
                        <a:t>靠恩典得救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52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Strange Case of Dr. Jekyll and Mr. Hyde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401050" cy="452628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+mn-ea"/>
              </a:rPr>
              <a:t>by Robert Louis Stevenson</a:t>
            </a:r>
          </a:p>
          <a:p>
            <a:r>
              <a:rPr lang="zh-TW" altLang="en-US" dirty="0" smtClean="0">
                <a:latin typeface="+mn-ea"/>
              </a:rPr>
              <a:t>善與惡不協調的結合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 惡的本質阻攔善的本質</a:t>
            </a:r>
            <a:endParaRPr lang="en-US" altLang="zh-TW" dirty="0" smtClean="0">
              <a:latin typeface="+mn-ea"/>
            </a:endParaRPr>
          </a:p>
          <a:p>
            <a:r>
              <a:rPr lang="en-US" dirty="0"/>
              <a:t>Dr. </a:t>
            </a:r>
            <a:r>
              <a:rPr lang="en-US" dirty="0" smtClean="0"/>
              <a:t> Jekyll</a:t>
            </a:r>
            <a:r>
              <a:rPr lang="zh-TW" altLang="en-US" dirty="0" smtClean="0">
                <a:latin typeface="+mn-ea"/>
              </a:rPr>
              <a:t>發</a:t>
            </a:r>
            <a:r>
              <a:rPr lang="zh-TW" altLang="en-US" dirty="0" smtClean="0">
                <a:latin typeface="+mn-ea"/>
              </a:rPr>
              <a:t>明一種可以分離善與惡的藥</a:t>
            </a:r>
            <a:r>
              <a:rPr lang="zh-TW" altLang="en-US" dirty="0">
                <a:latin typeface="+mn-ea"/>
              </a:rPr>
              <a:t>水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白天為善晚上為惡</a:t>
            </a:r>
            <a:r>
              <a:rPr lang="en-US" altLang="zh-TW" dirty="0" smtClean="0">
                <a:latin typeface="+mn-ea"/>
              </a:rPr>
              <a:t>(Edward Hyde).</a:t>
            </a:r>
            <a:r>
              <a:rPr lang="zh-TW" altLang="en-US" dirty="0" smtClean="0">
                <a:latin typeface="+mn-ea"/>
              </a:rPr>
              <a:t> 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到了晚上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 邪惡的一面顯現比想像的還要恐</a:t>
            </a:r>
            <a:r>
              <a:rPr lang="zh-TW" altLang="en-US" dirty="0" smtClean="0">
                <a:latin typeface="+mn-ea"/>
              </a:rPr>
              <a:t>怖</a:t>
            </a:r>
            <a:endParaRPr lang="en-US" altLang="zh-TW" dirty="0" smtClean="0">
              <a:latin typeface="+mn-ea"/>
            </a:endParaRPr>
          </a:p>
          <a:p>
            <a:r>
              <a:rPr lang="en-US" dirty="0" smtClean="0"/>
              <a:t>Jekyll</a:t>
            </a:r>
            <a:r>
              <a:rPr lang="zh-TW" altLang="en-US" dirty="0" smtClean="0"/>
              <a:t>決定</a:t>
            </a:r>
            <a:r>
              <a:rPr lang="zh-TW" altLang="en-US" dirty="0">
                <a:latin typeface="+mn-ea"/>
              </a:rPr>
              <a:t>停止使用藥</a:t>
            </a:r>
            <a:r>
              <a:rPr lang="zh-TW" altLang="en-US" dirty="0" smtClean="0">
                <a:latin typeface="+mn-ea"/>
              </a:rPr>
              <a:t>水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知</a:t>
            </a:r>
            <a:r>
              <a:rPr lang="zh-TW" altLang="en-US" dirty="0">
                <a:latin typeface="+mn-ea"/>
              </a:rPr>
              <a:t>道自己是罪人</a:t>
            </a:r>
            <a:r>
              <a:rPr lang="en-US" altLang="zh-TW" dirty="0">
                <a:latin typeface="+mn-ea"/>
              </a:rPr>
              <a:t>,</a:t>
            </a:r>
            <a:r>
              <a:rPr lang="zh-TW" altLang="en-US" dirty="0">
                <a:latin typeface="+mn-ea"/>
              </a:rPr>
              <a:t>因此以大量的善行加以掩蓋</a:t>
            </a:r>
            <a:r>
              <a:rPr lang="en-US" altLang="zh-TW" dirty="0">
                <a:latin typeface="+mn-ea"/>
              </a:rPr>
              <a:t>,</a:t>
            </a:r>
            <a:r>
              <a:rPr lang="zh-TW" altLang="en-US" dirty="0">
                <a:latin typeface="+mn-ea"/>
              </a:rPr>
              <a:t> 然而這種付出卻沒有把他的驕傲與自我中心澆熄</a:t>
            </a:r>
            <a:r>
              <a:rPr lang="en-US" altLang="zh-TW" dirty="0">
                <a:latin typeface="+mn-ea"/>
              </a:rPr>
              <a:t>,</a:t>
            </a:r>
            <a:r>
              <a:rPr lang="zh-TW" altLang="en-US" dirty="0">
                <a:latin typeface="+mn-ea"/>
              </a:rPr>
              <a:t>反而是火上加油</a:t>
            </a:r>
            <a:r>
              <a:rPr lang="en-US" altLang="zh-TW" dirty="0" smtClean="0">
                <a:latin typeface="+mn-ea"/>
              </a:rPr>
              <a:t>.</a:t>
            </a:r>
            <a:r>
              <a:rPr lang="zh-TW" altLang="en-US" dirty="0" smtClean="0"/>
              <a:t> </a:t>
            </a:r>
            <a:r>
              <a:rPr lang="zh-TW" altLang="en-US" dirty="0" smtClean="0">
                <a:latin typeface="+mn-ea"/>
              </a:rPr>
              <a:t>試</a:t>
            </a:r>
            <a:r>
              <a:rPr lang="zh-TW" altLang="en-US" dirty="0" smtClean="0">
                <a:latin typeface="+mn-ea"/>
              </a:rPr>
              <a:t>圖用好行為來遮蓋罪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 但這只能讓他的驕傲和自我放大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變成了肤淺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自義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驕傲</a:t>
            </a:r>
            <a:r>
              <a:rPr lang="en-US" altLang="zh-TW" dirty="0" smtClean="0">
                <a:latin typeface="+mn-ea"/>
              </a:rPr>
              <a:t>,</a:t>
            </a:r>
            <a:r>
              <a:rPr lang="zh-TW" altLang="en-US" dirty="0" smtClean="0">
                <a:latin typeface="+mn-ea"/>
              </a:rPr>
              <a:t> </a:t>
            </a:r>
            <a:r>
              <a:rPr lang="zh-TW" altLang="en-US" dirty="0" smtClean="0">
                <a:latin typeface="+mn-ea"/>
              </a:rPr>
              <a:t>因</a:t>
            </a:r>
            <a:r>
              <a:rPr lang="zh-TW" altLang="en-US" dirty="0" smtClean="0">
                <a:latin typeface="+mn-ea"/>
              </a:rPr>
              <a:t>為他</a:t>
            </a:r>
            <a:r>
              <a:rPr lang="zh-TW" altLang="en-US" dirty="0">
                <a:latin typeface="+mn-ea"/>
              </a:rPr>
              <a:t>的好行</a:t>
            </a:r>
            <a:r>
              <a:rPr lang="zh-TW" altLang="en-US" dirty="0" smtClean="0">
                <a:latin typeface="+mn-ea"/>
              </a:rPr>
              <a:t>為他就不</a:t>
            </a:r>
            <a:r>
              <a:rPr lang="zh-TW" altLang="en-US" dirty="0">
                <a:latin typeface="+mn-ea"/>
              </a:rPr>
              <a:t>知不覺地變成了</a:t>
            </a:r>
            <a:r>
              <a:rPr lang="en-US" altLang="zh-TW" dirty="0" smtClean="0">
                <a:latin typeface="+mn-ea"/>
              </a:rPr>
              <a:t>HYDE</a:t>
            </a:r>
            <a:endParaRPr lang="en-US" altLang="zh-TW" dirty="0" smtClean="0">
              <a:latin typeface="+mn-ea"/>
            </a:endParaRPr>
          </a:p>
          <a:p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538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两种形式</a:t>
            </a:r>
            <a:r>
              <a:rPr lang="zh-CN" altLang="en-US" b="1" dirty="0" smtClean="0"/>
              <a:t>的</a:t>
            </a:r>
            <a:r>
              <a:rPr lang="zh-TW" altLang="en-US" b="1" dirty="0" smtClean="0"/>
              <a:t>利己主義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两种形式的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利己主義和驕傲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表现很坏并且破坏所有规则</a:t>
            </a:r>
            <a:endParaRPr 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表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现很好并遵守所有规则，变成自以为义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两种途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径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當自己的救贖主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救和自主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随心所欲过自己想过的生活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回避耶稣的最佳途径就是避免犯罪 </a:t>
            </a:r>
            <a:r>
              <a:rPr lang="en-US" altLang="zh-CN" dirty="0">
                <a:latin typeface="DFKai-SB" panose="03000509000000000000" pitchFamily="65" charset="-120"/>
                <a:ea typeface="DFKai-SB" panose="03000509000000000000" pitchFamily="65" charset="-120"/>
              </a:rPr>
              <a:t>– 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不犯罪神就不得不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祝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你拯救你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2" indent="-190500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最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终还是要回到耶稣的教导和祝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但卻拒絕他為救贖主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你相信自己的善在上帝面前站立得住而不是通過約穌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你還是通過跟從耶穌來救自己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这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其实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拒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絕約穌的福音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是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种基督教形式的宗教。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/>
              <a:t>宗</a:t>
            </a:r>
            <a:r>
              <a:rPr lang="zh-TW" altLang="en-US" sz="4800" dirty="0" smtClean="0"/>
              <a:t>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透過善行而得到的自我救贖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有可能在生活上產生許多道德行為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但在內心裏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卻充滿自以為是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殘忍與偏執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使你變得可悲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你會不斷地將自己與別人比較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並且永遠不知道是否做得夠好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因此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即使你借助與行為意志企圖成為一個好人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也無法透過道德法則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面對自己的醜陋與自私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須從心裏彻底改變行事的基本動機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7109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魔鬼喜歡法利賽人</a:t>
            </a:r>
            <a:r>
              <a:rPr lang="en-US" altLang="zh-TW" dirty="0" smtClean="0"/>
              <a:t>(</a:t>
            </a:r>
            <a:r>
              <a:rPr lang="zh-TW" altLang="en-US" dirty="0" smtClean="0"/>
              <a:t>偽善者</a:t>
            </a:r>
            <a:r>
              <a:rPr lang="en-US" altLang="zh-TW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想盡辦法自我救贖的信徒們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他們不快樂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921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b="1" dirty="0"/>
              <a:t>法利赛主义的危害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利赛人是律法上的义人，他们对付的是罪而不是罪人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法利赛人自认为过着一种义人的生活，但是他们内心很清楚他们做得不够，结果导致他们的焦虑、没有安全感、容易被激怒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他们的焦虑使得他们常常攻击和论断与他们思想和行为不一致的人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法利赛人的极端言行使人远离教会和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摧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毀人的心靈</a:t>
            </a:r>
            <a:endParaRPr lang="en-US" altLang="zh-TW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產生社會衝突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鄙視攻擊信仰不同的人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8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恩典的差异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差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异：宗教派认为我顺服神所以神接纳我，福音派认为神接纳我是因为耶稣为我牺牲的大爱，所以我顺服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动机：宗教徒顺服神是因为害怕，基督徒顺服神是出于对我们得到的恩典的感激，并且他们渴望神悦纳自己、愿意自己像耶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稣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身分與自愛有關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宗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有優越感如果做得好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有罪惡感憎恨自己如果做得不好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待他人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貶低他人以強化自己的價值感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基督的恩典讓我們謙卑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不同處理問題和苦痛的方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685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恩典的差异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529638" cy="5026026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结果：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宗教徒因为好行为容易产生优越感，但是不被接纳导致不自信。因为罪已得赦免，基督徒更谦卑和自信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基督徒不会轻视非基督徒，因为我们自己是罪人，而且我们得救不是靠自己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宗教徒认为如果我表现好，神就要尊敬我和给我好处；在逆境和苦难中，宗教徒会愤怒，认为神欠他健康快乐和财富。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基督徒知道我们的言行和境况没有必然联系。耶稣没有罪，但是他的生命中充满了贫困、拒绝、不公甚至折磨。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471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4800" b="1" dirty="0"/>
              <a:t>恩典的威</a:t>
            </a:r>
            <a:r>
              <a:rPr lang="zh-CN" altLang="en-US" sz="4800" b="1" dirty="0" smtClean="0"/>
              <a:t>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054601"/>
          </a:xfrm>
        </p:spPr>
        <p:txBody>
          <a:bodyPr>
            <a:noAutofit/>
          </a:bodyPr>
          <a:lstStyle/>
          <a:p>
            <a:pPr lvl="0"/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典的威胁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要和神建立个人关系，然后就可以任意而为</a:t>
            </a:r>
            <a:r>
              <a:rPr lang="zh-CN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24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督徒像一个纳税人，如果我尽了我的义务，就应得相应的回报。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真相：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如果我的得救纯粹是神的恩典，那么神可以向我要任何东西。如果耶稣真的为我做了那么多，我很高兴和感恩地属于耶稣。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耶稣为我们的罪而牺牲的大爱要求接受者放弃他的生命的主权。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我们得救不是因为我们的言行，而是因为耶稣的言行。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只有神的恩典才能把我们从自我的奴役中释放出来</a:t>
            </a:r>
            <a:r>
              <a:rPr 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6715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8818</TotalTime>
  <Words>1442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DFKai-SB</vt:lpstr>
      <vt:lpstr>DFKai-SB</vt:lpstr>
      <vt:lpstr>Microsoft JhengHei</vt:lpstr>
      <vt:lpstr>华文新魏</vt:lpstr>
      <vt:lpstr>儷黑 Pro</vt:lpstr>
      <vt:lpstr>Calibri</vt:lpstr>
      <vt:lpstr>Rockwell</vt:lpstr>
      <vt:lpstr>Wingdings 2</vt:lpstr>
      <vt:lpstr>Foundry</vt:lpstr>
      <vt:lpstr>宗教與福音</vt:lpstr>
      <vt:lpstr>宗教與福音</vt:lpstr>
      <vt:lpstr>宗教與福音</vt:lpstr>
      <vt:lpstr>The Strange Case of Dr. Jekyll and Mr. Hyde</vt:lpstr>
      <vt:lpstr>两种形式的利己主義</vt:lpstr>
      <vt:lpstr>宗教</vt:lpstr>
      <vt:lpstr>魔鬼喜歡法利賽人(偽善者)</vt:lpstr>
      <vt:lpstr>法利赛主义的危害 </vt:lpstr>
      <vt:lpstr>恩典的差异</vt:lpstr>
      <vt:lpstr>恩典的差异</vt:lpstr>
      <vt:lpstr>恩典的威胁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 Wu</dc:creator>
  <cp:lastModifiedBy>Li, Nanhai</cp:lastModifiedBy>
  <cp:revision>205</cp:revision>
  <dcterms:created xsi:type="dcterms:W3CDTF">2016-03-10T16:22:45Z</dcterms:created>
  <dcterms:modified xsi:type="dcterms:W3CDTF">2016-05-31T23:03:35Z</dcterms:modified>
</cp:coreProperties>
</file>