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76" r:id="rId13"/>
    <p:sldId id="266" r:id="rId14"/>
    <p:sldId id="277" r:id="rId15"/>
    <p:sldId id="268" r:id="rId16"/>
    <p:sldId id="267" r:id="rId17"/>
    <p:sldId id="269" r:id="rId18"/>
    <p:sldId id="270" r:id="rId19"/>
    <p:sldId id="271" r:id="rId20"/>
    <p:sldId id="272" r:id="rId21"/>
    <p:sldId id="273" r:id="rId22"/>
    <p:sldId id="278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D2-C761-4FA3-B728-8D1325123A38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40D-A2DF-4D44-9AAA-F342FD0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D2-C761-4FA3-B728-8D1325123A38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40D-A2DF-4D44-9AAA-F342FD0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9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D2-C761-4FA3-B728-8D1325123A38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40D-A2DF-4D44-9AAA-F342FD0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2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D2-C761-4FA3-B728-8D1325123A38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40D-A2DF-4D44-9AAA-F342FD0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7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D2-C761-4FA3-B728-8D1325123A38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40D-A2DF-4D44-9AAA-F342FD0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3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D2-C761-4FA3-B728-8D1325123A38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40D-A2DF-4D44-9AAA-F342FD0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D2-C761-4FA3-B728-8D1325123A38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40D-A2DF-4D44-9AAA-F342FD0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1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D2-C761-4FA3-B728-8D1325123A38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40D-A2DF-4D44-9AAA-F342FD0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8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D2-C761-4FA3-B728-8D1325123A38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40D-A2DF-4D44-9AAA-F342FD0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1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D2-C761-4FA3-B728-8D1325123A38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40D-A2DF-4D44-9AAA-F342FD0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1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D2-C761-4FA3-B728-8D1325123A38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40D-A2DF-4D44-9AAA-F342FD0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1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705D2-C761-4FA3-B728-8D1325123A38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540D-A2DF-4D44-9AAA-F342FD0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01494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2639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38600" y="457200"/>
            <a:ext cx="4343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9144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3716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288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2860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三谷主日學：</a:t>
            </a:r>
            <a:endParaRPr lang="zh-TW" alt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ctr"/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『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崇拜理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念與實踐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』</a:t>
            </a:r>
            <a:endParaRPr lang="en-US" altLang="zh-TW" sz="34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114800" y="2725833"/>
            <a:ext cx="50292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3600" dirty="0" smtClean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第十課：司會與領詩  </a:t>
            </a:r>
            <a:endParaRPr lang="zh-TW" altLang="en-US" sz="2600" dirty="0">
              <a:solidFill>
                <a:srgbClr val="333399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52914" y="4602134"/>
            <a:ext cx="5776686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3600" dirty="0" smtClean="0">
                <a:solidFill>
                  <a:srgbClr val="9933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唱詩 </a:t>
            </a:r>
            <a:r>
              <a:rPr lang="en-US" altLang="zh-TW" sz="3600" dirty="0" smtClean="0">
                <a:solidFill>
                  <a:srgbClr val="9933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#519 </a:t>
            </a:r>
            <a:r>
              <a:rPr lang="zh-TW" altLang="en-US" sz="3600" dirty="0" smtClean="0">
                <a:solidFill>
                  <a:srgbClr val="9933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我要稱頌我主</a:t>
            </a:r>
          </a:p>
        </p:txBody>
      </p:sp>
    </p:spTree>
    <p:extLst>
      <p:ext uri="{BB962C8B-B14F-4D97-AF65-F5344CB8AC3E}">
        <p14:creationId xmlns:p14="http://schemas.microsoft.com/office/powerpoint/2010/main" val="162150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3949" y="196336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</a:t>
            </a:r>
            <a:r>
              <a:rPr lang="en-US" sz="36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如何準備</a:t>
            </a:r>
            <a:endParaRPr lang="en-US" sz="36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312" y="813639"/>
            <a:ext cx="868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altLang="zh-TW" sz="3200" kern="1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</a:t>
            </a:r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進程 </a:t>
            </a:r>
            <a:r>
              <a:rPr lang="en-US" altLang="zh-TW" sz="3200" kern="1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progresssion</a:t>
            </a:r>
            <a:endParaRPr lang="zh-TW" altLang="en-US" sz="3200" kern="100" dirty="0" smtClean="0">
              <a:solidFill>
                <a:srgbClr val="C00000"/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833" y="1299117"/>
            <a:ext cx="88265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0"/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結束</a:t>
            </a:r>
          </a:p>
          <a:p>
            <a:pPr indent="889000"/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－回應詩或獻詩</a:t>
            </a:r>
          </a:p>
          <a:p>
            <a:pPr indent="889000"/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－默禱 ＝ 散會</a:t>
            </a:r>
          </a:p>
          <a:p>
            <a:pPr indent="889000"/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－牧者祝福</a:t>
            </a:r>
          </a:p>
          <a:p>
            <a:pPr indent="889000"/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－唱三一頌、阿門頌</a:t>
            </a:r>
          </a:p>
          <a:p>
            <a:pPr indent="889000"/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－同唸主禱文</a:t>
            </a:r>
          </a:p>
          <a:p>
            <a:pPr indent="889000"/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－彼此找握手問安</a:t>
            </a:r>
          </a:p>
          <a:p>
            <a:pPr indent="889000"/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－聽完司琴彈殿樂</a:t>
            </a:r>
          </a:p>
        </p:txBody>
      </p:sp>
      <p:pic>
        <p:nvPicPr>
          <p:cNvPr id="1026" name="Picture 2" descr="Image result for the screwtape let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484036"/>
            <a:ext cx="2415721" cy="3637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833" y="5330990"/>
            <a:ext cx="9086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只要你還留心自己的步伐，你就不算在跳舞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，而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是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在學</a:t>
            </a:r>
            <a:endParaRPr lang="en-US" altLang="zh-TW" sz="2800" dirty="0" smtClean="0">
              <a:solidFill>
                <a:schemeClr val="accent5">
                  <a:lumMod val="75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跳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舞。一雙合腳的鞋，不會使你注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意到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鞋子。美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好的教</a:t>
            </a:r>
            <a:endParaRPr lang="en-US" altLang="zh-TW" sz="2800" dirty="0" smtClean="0">
              <a:solidFill>
                <a:schemeClr val="accent5">
                  <a:lumMod val="75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會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崇拜程序亦然，它應使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你忘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記程序，而只注意到神。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52495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3949" y="196336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</a:t>
            </a:r>
            <a:r>
              <a:rPr lang="en-US" sz="36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如何準備</a:t>
            </a:r>
            <a:endParaRPr lang="en-US" sz="36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312" y="813639"/>
            <a:ext cx="868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</a:t>
            </a:r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串接</a:t>
            </a:r>
            <a:endParaRPr lang="zh-TW" altLang="en-US" sz="3200" kern="100" dirty="0" smtClean="0">
              <a:solidFill>
                <a:srgbClr val="C00000"/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427" y="1310302"/>
            <a:ext cx="78014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－少用話語，多用音樂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少用人的話，多用神的話或歌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詞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－要給充裕的時間讓會眾翻詩本或起立</a:t>
            </a:r>
            <a:endParaRPr lang="en-US" altLang="zh-TW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－程序要報告得清楚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不妨重複多講幾遍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－為了更流順，可以同時報告兩個程序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81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0915" y="164115"/>
            <a:ext cx="7692572" cy="6635827"/>
            <a:chOff x="105781978" y="104035874"/>
            <a:chExt cx="7692188" cy="6636019"/>
          </a:xfrm>
        </p:grpSpPr>
        <p:pic>
          <p:nvPicPr>
            <p:cNvPr id="3" name="Picture 3" descr="MX-M363N_20170608_152457_Page_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7" t="26816" r="18300" b="25536"/>
            <a:stretch/>
          </p:blipFill>
          <p:spPr bwMode="auto">
            <a:xfrm>
              <a:off x="105781978" y="104035874"/>
              <a:ext cx="7692188" cy="6636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6108779" y="104293780"/>
              <a:ext cx="253460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600" b="0" i="1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</a:rPr>
                <a:t>Complicated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600" b="0" i="1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</a:rPr>
                <a:t>Hymn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600" b="0" i="1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</a:rPr>
                <a:t>Directions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華康魏碑體 Std W7" panose="03000700000000000000" pitchFamily="66" charset="-120"/>
                  <a:ea typeface="華康魏碑體 Std W7" panose="03000700000000000000" pitchFamily="66" charset="-120"/>
                </a:rPr>
                <a:t>煩鎖複雜</a:t>
              </a:r>
              <a:endPara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華康魏碑體 Std W7" panose="03000700000000000000" pitchFamily="66" charset="-120"/>
                <a:ea typeface="華康魏碑體 Std W7" panose="03000700000000000000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3886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3949" y="196336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</a:t>
            </a:r>
            <a:r>
              <a:rPr lang="en-US" sz="36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如何準備</a:t>
            </a:r>
            <a:endParaRPr lang="en-US" sz="36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312" y="799125"/>
            <a:ext cx="86846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</a:t>
            </a:r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選詩 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要平衡！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pPr indent="355600"/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了解你的會眾 </a:t>
            </a:r>
            <a:r>
              <a:rPr lang="en-US" altLang="zh-TW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長輩、年青人、大陸、老教友、</a:t>
            </a:r>
            <a:endParaRPr lang="en-US" altLang="zh-TW" sz="28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28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28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福音朋友、牧者們</a:t>
            </a:r>
            <a:r>
              <a:rPr lang="en-US" altLang="zh-TW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pPr indent="355600"/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variety, 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不要太一類化 </a:t>
            </a:r>
          </a:p>
          <a:p>
            <a:pPr indent="355600"/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－傳統聖詩、福音詩歌、讚美短詩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</a:p>
          <a:p>
            <a:pPr indent="355600"/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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－會眾是最好的詩班</a:t>
            </a:r>
          </a:p>
        </p:txBody>
      </p:sp>
      <p:sp>
        <p:nvSpPr>
          <p:cNvPr id="7" name="Rectangle 6"/>
          <p:cNvSpPr/>
          <p:nvPr/>
        </p:nvSpPr>
        <p:spPr>
          <a:xfrm>
            <a:off x="883548" y="3824430"/>
            <a:ext cx="8870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762000" algn="l"/>
              </a:tabLst>
            </a:pPr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不要被樂器限制</a:t>
            </a:r>
            <a:endParaRPr lang="en-US" altLang="zh-TW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762000" algn="l"/>
              </a:tabLst>
            </a:pP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應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考慮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何種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方法最能表達詩歌的原意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762000" algn="l"/>
              </a:tabLst>
            </a:pPr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－我們的聲音是最好的樂器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833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6420" y="377372"/>
            <a:ext cx="7695066" cy="5706608"/>
            <a:chOff x="106583191" y="109479212"/>
            <a:chExt cx="4275340" cy="3086911"/>
          </a:xfrm>
        </p:grpSpPr>
        <p:pic>
          <p:nvPicPr>
            <p:cNvPr id="3075" name="Picture 3" descr="MX-M363N_20170608_152457_Page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6" t="23701" r="17349" b="38844"/>
            <a:stretch>
              <a:fillRect/>
            </a:stretch>
          </p:blipFill>
          <p:spPr bwMode="auto">
            <a:xfrm>
              <a:off x="106583191" y="109479212"/>
              <a:ext cx="4275340" cy="30869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6728527" y="112216988"/>
              <a:ext cx="4130004" cy="349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600" b="0" i="1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</a:rPr>
                <a:t>Variety  In  Church Music  </a:t>
              </a:r>
              <a:r>
                <a:rPr kumimoji="0" lang="zh-TW" altLang="en-US" sz="3000" b="0" i="1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latin typeface="華康魏碑體 Std W7" panose="03000700000000000000" pitchFamily="66" charset="-120"/>
                  <a:ea typeface="華康魏碑體 Std W7" panose="03000700000000000000" pitchFamily="66" charset="-120"/>
                </a:rPr>
                <a:t>不要為了變化而變化！</a:t>
              </a:r>
              <a:endPara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華康魏碑體 Std W7" panose="03000700000000000000" pitchFamily="66" charset="-120"/>
                <a:ea typeface="華康魏碑體 Std W7" panose="03000700000000000000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21280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3949" y="196336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</a:t>
            </a:r>
            <a:r>
              <a:rPr lang="en-US" sz="36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如何準備</a:t>
            </a:r>
            <a:endParaRPr lang="en-US" sz="36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312" y="799125"/>
            <a:ext cx="8684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</a:t>
            </a:r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選詩 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要平衡！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pPr indent="355600"/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歌詞、曲調</a:t>
            </a:r>
          </a:p>
          <a:p>
            <a:pPr indent="355600"/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很多詩歌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不是寫給會眾唱的！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－歌詞的神學或真理是否正確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－詞與曲是否匹配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312" y="3353670"/>
            <a:ext cx="8684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</a:t>
            </a:r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詮釋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－正確表達歌的情緒，不太快或太慢，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</a:t>
            </a:r>
            <a:r>
              <a:rPr lang="en-US" altLang="zh-TW" sz="24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強弱的對比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en-US" altLang="zh-TW" sz="3200" kern="100" dirty="0" smtClean="0">
              <a:solidFill>
                <a:schemeClr val="accent5">
                  <a:lumMod val="75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05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3949" y="196336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四</a:t>
            </a:r>
            <a:r>
              <a:rPr lang="en-US" sz="36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如何帶領</a:t>
            </a:r>
            <a:endParaRPr lang="en-US" sz="36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312" y="799125"/>
            <a:ext cx="8684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</a:t>
            </a:r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與司琴配搭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－會眾跟司琴，司琴跟領唱</a:t>
            </a:r>
          </a:p>
          <a:p>
            <a:pPr indent="355600"/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－司琴一般希望領詩者給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instructions</a:t>
            </a:r>
            <a:endParaRPr lang="zh-TW" alt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－一至兩週前先將詩歌給司琴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－最好五線譜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312" y="3324642"/>
            <a:ext cx="881531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技巧 </a:t>
            </a:r>
            <a:endParaRPr lang="en-US" sz="3200" kern="100" dirty="0" smtClean="0">
              <a:solidFill>
                <a:schemeClr val="accent5">
                  <a:lumMod val="75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多用手勢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少講話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pPr marL="762000" marR="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打拍子</a:t>
            </a:r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－怎樣開始、結束、廷長？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762000" marR="0" indent="177800">
              <a:spcBef>
                <a:spcPts val="0"/>
              </a:spcBef>
              <a:spcAft>
                <a:spcPts val="0"/>
              </a:spcAft>
            </a:pP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－預備拍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(preparation beat), cutoff, repeat</a:t>
            </a:r>
          </a:p>
          <a:p>
            <a:pPr marL="762000" marR="0" indent="177800">
              <a:spcBef>
                <a:spcPts val="0"/>
              </a:spcBef>
              <a:spcAft>
                <a:spcPts val="0"/>
              </a:spcAft>
            </a:pP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－不要說：「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1, 2, 3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」或「預備、唱！」</a:t>
            </a:r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endParaRPr lang="en-US" altLang="zh-TW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762000" marR="0" indent="177800">
              <a:spcBef>
                <a:spcPts val="0"/>
              </a:spcBef>
              <a:spcAft>
                <a:spcPts val="0"/>
              </a:spcAft>
            </a:pP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R="0" lv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168400" algn="l"/>
              </a:tabLst>
            </a:pP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         *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救命拍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打每一小節的第一拍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)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3949" y="196336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四</a:t>
            </a:r>
            <a:r>
              <a:rPr lang="en-US" sz="36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如何帶領</a:t>
            </a:r>
            <a:endParaRPr lang="en-US" sz="36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312" y="799155"/>
            <a:ext cx="88153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技巧 </a:t>
            </a:r>
            <a:endParaRPr lang="en-US" sz="3200" kern="100" dirty="0" smtClean="0">
              <a:solidFill>
                <a:schemeClr val="accent5">
                  <a:lumMod val="75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多用手勢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少講話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pPr marL="762000" marR="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表達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：快慢、強弱、語句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</a:p>
          <a:p>
            <a:pPr marL="762000" marR="0">
              <a:spcBef>
                <a:spcPts val="0"/>
              </a:spcBef>
              <a:spcAft>
                <a:spcPts val="0"/>
              </a:spcAft>
            </a:pPr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(</a:t>
            </a:r>
            <a:r>
              <a:rPr lang="zh-TW" altLang="en-US" sz="3200" kern="1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藉引領司琴來帶領會眾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057" y="2844225"/>
            <a:ext cx="6532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神情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興奮、熱誠、活力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(</a:t>
            </a:r>
            <a:r>
              <a:rPr lang="en-US" altLang="zh-TW" sz="3200" b="1" dirty="0" smtClean="0">
                <a:ea typeface="華康黑體 Std W7" panose="020B0700000000000000" pitchFamily="34" charset="-120"/>
              </a:rPr>
              <a:t>3 “</a:t>
            </a:r>
            <a:r>
              <a:rPr lang="en-US" altLang="zh-TW" sz="3200" b="1" dirty="0" smtClean="0">
                <a:solidFill>
                  <a:srgbClr val="C00000"/>
                </a:solidFill>
                <a:ea typeface="華康黑體 Std W7" panose="020B0700000000000000" pitchFamily="34" charset="-120"/>
              </a:rPr>
              <a:t>E</a:t>
            </a:r>
            <a:r>
              <a:rPr lang="en-US" altLang="zh-TW" sz="3200" b="1" dirty="0" smtClean="0">
                <a:ea typeface="華康黑體 Std W7" panose="020B0700000000000000" pitchFamily="34" charset="-120"/>
              </a:rPr>
              <a:t>”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056" y="3464077"/>
            <a:ext cx="4068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沉默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–powerful tool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4056" y="4083929"/>
            <a:ext cx="7726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新歌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自己先唱熟、會前歌、詩班協助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4055" y="4738858"/>
            <a:ext cx="3366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多元化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參下頁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8194" name="Picture 2" descr="Image result for hand mo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07" y="4801511"/>
            <a:ext cx="3760707" cy="1762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687" y="159658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分男女或左右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687" y="729919"/>
            <a:ext cx="3244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詩班與會眾輪唱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687" y="1300180"/>
            <a:ext cx="4065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某一節在琴聲中誦讀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87" y="1912080"/>
            <a:ext cx="2424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清唱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某一節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7" y="3171950"/>
            <a:ext cx="4065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轉調、變速或改音量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687" y="2542697"/>
            <a:ext cx="3244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請人獨唱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某一節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687" y="3786150"/>
            <a:ext cx="457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使用附加旋律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(Descant)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687" y="4414467"/>
            <a:ext cx="3655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使用附加和聲伴奏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687" y="4986145"/>
            <a:ext cx="5296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唱詩、讀經、回應禱告交替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687" y="5540655"/>
            <a:ext cx="2424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從副歌開始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687" y="6143307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加「阿們</a:t>
            </a: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」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結束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...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7170" name="Picture 2" descr="Image result for music hand mo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77" y="3580016"/>
            <a:ext cx="4441021" cy="314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music not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050" flipH="1">
            <a:off x="5853772" y="2588265"/>
            <a:ext cx="1390842" cy="169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47135" y="188506"/>
            <a:ext cx="571964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Up, Speak Up, and Shut Up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4148" y="961787"/>
            <a:ext cx="433965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歌無亂唱、經無枉讀</a:t>
            </a:r>
            <a:endParaRPr lang="en-US" sz="3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152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3949" y="196336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四</a:t>
            </a:r>
            <a:r>
              <a:rPr lang="en-US" sz="36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如何帶領</a:t>
            </a:r>
            <a:endParaRPr lang="en-US" sz="36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312" y="799155"/>
            <a:ext cx="88153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注意： </a:t>
            </a:r>
          </a:p>
          <a:p>
            <a:pPr indent="355600"/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1.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儀表－整潔、端莊、衣著順眼</a:t>
            </a:r>
          </a:p>
          <a:p>
            <a:pPr indent="355600"/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2.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聲音－洪亮、清晰</a:t>
            </a:r>
          </a:p>
          <a:p>
            <a:pPr indent="355600"/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3.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態度－莊重、面帶笑容、注視會眾</a:t>
            </a:r>
          </a:p>
          <a:p>
            <a:pPr indent="355600"/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4.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姿勢－自然、身立如松</a:t>
            </a:r>
          </a:p>
          <a:p>
            <a:pPr indent="355600"/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5.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講話－反面例 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vs. 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正面例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311" y="3762853"/>
            <a:ext cx="77122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D.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切忌：</a:t>
            </a:r>
            <a:endParaRPr lang="en-US" sz="3200" kern="100" dirty="0" smtClean="0">
              <a:solidFill>
                <a:schemeClr val="accent5">
                  <a:lumMod val="75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1.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講多過唱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小講道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pPr indent="5334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2.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指責人唱不好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3.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打斷人繼續唱的興緻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4.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使人有被罰唱的感覺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(5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節全部重複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pPr indent="5334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5.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不經考慮，隨意挑選兩節來唱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14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858" y="931372"/>
            <a:ext cx="69765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一般帶領唱詩的人會犯那些毛病？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58" y="24026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思考問題：</a:t>
            </a:r>
            <a:endParaRPr lang="en-US" sz="36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858" y="1553737"/>
            <a:ext cx="82846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在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主日崇拜中領詩與其他聚會有何不同？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858" y="2176102"/>
            <a:ext cx="52325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領詩與作指揮有何差異？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028" name="Picture 4" descr="Image result for conducting hand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07581"/>
            <a:ext cx="4572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3949" y="196336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五</a:t>
            </a:r>
            <a:r>
              <a:rPr lang="en-US" sz="36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其他事項</a:t>
            </a:r>
            <a:endParaRPr lang="en-US" sz="36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312" y="799155"/>
            <a:ext cx="8815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讀經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 </a:t>
            </a:r>
          </a:p>
          <a:p>
            <a:pPr indent="355600"/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1.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先在家練習，清楚的讀，讀得有感覺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2.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「聖經難字本」</a:t>
            </a:r>
          </a:p>
          <a:p>
            <a:pPr indent="355600"/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3.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了解詩篇的背景，簡單作介紹</a:t>
            </a:r>
          </a:p>
          <a:p>
            <a:pPr indent="355600"/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4.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不一定輪流一節節的讀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314" y="3353700"/>
            <a:ext cx="7786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0" indent="0">
              <a:spcBef>
                <a:spcPts val="0"/>
              </a:spcBef>
              <a:spcAft>
                <a:spcPts val="0"/>
              </a:spcAft>
              <a:tabLst>
                <a:tab pos="584200" algn="l"/>
                <a:tab pos="457200" algn="l"/>
              </a:tabLst>
            </a:pPr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報告</a:t>
            </a:r>
            <a:r>
              <a:rPr lang="en-US" altLang="zh-TW" sz="3200" kern="1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不是照讀，乃是加強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補充</a:t>
            </a:r>
            <a:endParaRPr lang="en-US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087" y="3936300"/>
            <a:ext cx="7786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0" indent="0">
              <a:spcBef>
                <a:spcPts val="0"/>
              </a:spcBef>
              <a:spcAft>
                <a:spcPts val="0"/>
              </a:spcAft>
              <a:tabLst>
                <a:tab pos="584200" algn="l"/>
                <a:tab pos="457200" algn="l"/>
              </a:tabLst>
            </a:pPr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</a:t>
            </a:r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迎新</a:t>
            </a:r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- 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親切熱忱、帶頭與來賓握手</a:t>
            </a:r>
            <a:endParaRPr lang="en-US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5362" name="Picture 2" descr="Image result for shaking h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43" y="4516831"/>
            <a:ext cx="5060713" cy="23454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3949" y="196336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五</a:t>
            </a:r>
            <a:r>
              <a:rPr lang="en-US" sz="36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其他事項</a:t>
            </a:r>
            <a:endParaRPr lang="en-US" sz="36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312" y="799155"/>
            <a:ext cx="8815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D.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有關拍手鼓掌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 </a:t>
            </a:r>
          </a:p>
          <a:p>
            <a:pPr indent="355600"/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1.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聖經只有兩處提到有關敬拜時拍手，但對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象均是耶和華：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598" y="2368815"/>
            <a:ext cx="91828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zh-TW" altLang="en-US" sz="30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「萬民哪，你們都要拍掌，用誇勝的聲音向神呼喊」</a:t>
            </a:r>
            <a:r>
              <a:rPr lang="zh-TW" altLang="en-US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endParaRPr lang="en-US" altLang="zh-TW" sz="30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0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0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      </a:t>
            </a:r>
            <a:r>
              <a:rPr lang="en-US" altLang="zh-TW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</a:t>
            </a:r>
            <a:r>
              <a:rPr lang="en-US" altLang="zh-TW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47:1)</a:t>
            </a:r>
          </a:p>
          <a:p>
            <a:pPr indent="355600"/>
            <a:r>
              <a:rPr lang="zh-TW" altLang="en-US" sz="30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「願大水拍手，願諸山在耶和華面前歡呼。」</a:t>
            </a:r>
            <a:endParaRPr lang="en-US" altLang="zh-TW" sz="3000" kern="100" dirty="0" smtClean="0">
              <a:solidFill>
                <a:schemeClr val="accent5">
                  <a:lumMod val="75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0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0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</a:t>
            </a:r>
            <a:r>
              <a:rPr lang="en-US" altLang="zh-TW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</a:t>
            </a:r>
            <a:r>
              <a:rPr lang="en-US" altLang="zh-TW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98:8</a:t>
            </a:r>
            <a:r>
              <a:rPr lang="zh-TW" altLang="en-US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、參賽</a:t>
            </a:r>
            <a:r>
              <a:rPr lang="en-US" altLang="zh-TW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55:12)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312" y="4321020"/>
            <a:ext cx="839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kern="1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但</a:t>
            </a:r>
            <a:r>
              <a:rPr lang="zh-TW" sz="32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今天拍手多數是向</a:t>
            </a:r>
            <a:r>
              <a:rPr lang="zh-TW" sz="3200" u="sng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人</a:t>
            </a:r>
            <a:r>
              <a:rPr lang="zh-TW" sz="32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表示鼓勵，認同、讚賞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056998"/>
            <a:ext cx="85774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4600" marR="0" indent="-711200">
              <a:spcBef>
                <a:spcPts val="0"/>
              </a:spcBef>
              <a:spcAft>
                <a:spcPts val="0"/>
              </a:spcAft>
            </a:pPr>
            <a:r>
              <a:rPr lang="en-US" sz="2600" kern="100" dirty="0" smtClean="0">
                <a:effectLst/>
                <a:latin typeface="Minimal SF" pitchFamily="2" charset="0"/>
                <a:ea typeface="標楷體" panose="03000509000000000000" pitchFamily="65" charset="-120"/>
              </a:rPr>
              <a:t> “Worship is </a:t>
            </a:r>
            <a:r>
              <a:rPr lang="en-US" sz="2600" u="sng" kern="100" dirty="0" smtClean="0">
                <a:effectLst/>
                <a:latin typeface="Minimal SF" pitchFamily="2" charset="0"/>
                <a:ea typeface="標楷體" panose="03000509000000000000" pitchFamily="65" charset="-120"/>
              </a:rPr>
              <a:t>not</a:t>
            </a:r>
            <a:r>
              <a:rPr lang="en-US" sz="2600" kern="100" dirty="0" smtClean="0">
                <a:effectLst/>
                <a:latin typeface="Minimal SF" pitchFamily="2" charset="0"/>
                <a:ea typeface="標楷體" panose="03000509000000000000" pitchFamily="65" charset="-120"/>
              </a:rPr>
              <a:t> a place to praise performers.  It will</a:t>
            </a:r>
          </a:p>
          <a:p>
            <a:pPr marL="1244600" marR="0" indent="-711200">
              <a:spcBef>
                <a:spcPts val="0"/>
              </a:spcBef>
              <a:spcAft>
                <a:spcPts val="0"/>
              </a:spcAft>
            </a:pPr>
            <a:r>
              <a:rPr lang="en-US" sz="2600" kern="100" dirty="0">
                <a:latin typeface="Minimal SF" pitchFamily="2" charset="0"/>
                <a:ea typeface="標楷體" panose="03000509000000000000" pitchFamily="65" charset="-120"/>
              </a:rPr>
              <a:t> </a:t>
            </a:r>
            <a:r>
              <a:rPr lang="en-US" sz="2600" kern="100" dirty="0" smtClean="0">
                <a:latin typeface="Minimal SF" pitchFamily="2" charset="0"/>
                <a:ea typeface="標楷體" panose="03000509000000000000" pitchFamily="65" charset="-120"/>
              </a:rPr>
              <a:t> </a:t>
            </a:r>
            <a:r>
              <a:rPr lang="en-US" sz="2600" kern="100" dirty="0" smtClean="0">
                <a:effectLst/>
                <a:latin typeface="Minimal SF" pitchFamily="2" charset="0"/>
                <a:ea typeface="標楷體" panose="03000509000000000000" pitchFamily="65" charset="-120"/>
              </a:rPr>
              <a:t>turn a service into a concert, exchanging worship</a:t>
            </a:r>
          </a:p>
          <a:p>
            <a:pPr marL="1244600" marR="0" indent="-711200">
              <a:spcBef>
                <a:spcPts val="0"/>
              </a:spcBef>
              <a:spcAft>
                <a:spcPts val="0"/>
              </a:spcAft>
            </a:pPr>
            <a:r>
              <a:rPr lang="en-US" sz="2600" kern="100" dirty="0">
                <a:latin typeface="Minimal SF" pitchFamily="2" charset="0"/>
                <a:ea typeface="標楷體" panose="03000509000000000000" pitchFamily="65" charset="-120"/>
              </a:rPr>
              <a:t> </a:t>
            </a:r>
            <a:r>
              <a:rPr lang="en-US" sz="2600" kern="100" dirty="0" smtClean="0">
                <a:latin typeface="Minimal SF" pitchFamily="2" charset="0"/>
                <a:ea typeface="標楷體" panose="03000509000000000000" pitchFamily="65" charset="-120"/>
              </a:rPr>
              <a:t> </a:t>
            </a:r>
            <a:r>
              <a:rPr lang="en-US" sz="2600" kern="100" dirty="0" smtClean="0">
                <a:effectLst/>
                <a:latin typeface="Minimal SF" pitchFamily="2" charset="0"/>
                <a:ea typeface="標楷體" panose="03000509000000000000" pitchFamily="65" charset="-120"/>
              </a:rPr>
              <a:t>for entertainment.”</a:t>
            </a:r>
            <a:r>
              <a:rPr lang="zh-TW" sz="2600" kern="100" dirty="0" smtClean="0">
                <a:effectLst/>
                <a:latin typeface="Minimal SF" pitchFamily="2" charset="0"/>
                <a:ea typeface="標楷體" panose="03000509000000000000" pitchFamily="65" charset="-120"/>
              </a:rPr>
              <a:t> </a:t>
            </a:r>
            <a:r>
              <a:rPr lang="en-US" altLang="zh-TW" sz="2600" kern="100" dirty="0" smtClean="0">
                <a:effectLst/>
                <a:latin typeface="Minimal SF" pitchFamily="2" charset="0"/>
                <a:ea typeface="標楷體" panose="03000509000000000000" pitchFamily="65" charset="-120"/>
              </a:rPr>
              <a:t>                   </a:t>
            </a:r>
            <a:r>
              <a:rPr lang="zh-TW" sz="2600" kern="100" dirty="0" smtClean="0">
                <a:effectLst/>
                <a:latin typeface="Minimal SF" pitchFamily="2" charset="0"/>
                <a:ea typeface="標楷體" panose="03000509000000000000" pitchFamily="65" charset="-120"/>
              </a:rPr>
              <a:t>－</a:t>
            </a:r>
            <a:r>
              <a:rPr lang="en-US" sz="2600" kern="100" dirty="0" smtClean="0">
                <a:effectLst/>
                <a:latin typeface="Minimal SF" pitchFamily="2" charset="0"/>
                <a:ea typeface="標楷體" panose="03000509000000000000" pitchFamily="65" charset="-120"/>
              </a:rPr>
              <a:t> Dr. </a:t>
            </a:r>
            <a:r>
              <a:rPr lang="en-US" altLang="zh-TW" sz="2600" kern="100" dirty="0" smtClean="0">
                <a:effectLst/>
                <a:latin typeface="Minimal SF" pitchFamily="2" charset="0"/>
                <a:ea typeface="標楷體" panose="03000509000000000000" pitchFamily="65" charset="-120"/>
              </a:rPr>
              <a:t>Don </a:t>
            </a:r>
            <a:r>
              <a:rPr lang="en-US" sz="2600" kern="100" dirty="0" err="1" smtClean="0">
                <a:effectLst/>
                <a:latin typeface="Minimal SF" pitchFamily="2" charset="0"/>
                <a:ea typeface="標楷體" panose="03000509000000000000" pitchFamily="65" charset="-120"/>
              </a:rPr>
              <a:t>Hustad</a:t>
            </a:r>
            <a:endParaRPr lang="en-US" sz="2600" kern="100" dirty="0">
              <a:effectLst/>
              <a:latin typeface="Minimal SF" pitchFamily="2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84935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X-M363N_20170608_155829_Page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25221" r="18953" b="25406"/>
          <a:stretch>
            <a:fillRect/>
          </a:stretch>
        </p:blipFill>
        <p:spPr bwMode="auto">
          <a:xfrm>
            <a:off x="1453662" y="376725"/>
            <a:ext cx="5900983" cy="591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99637" y="391624"/>
            <a:ext cx="7420463" cy="5898145"/>
            <a:chOff x="108657587" y="109462153"/>
            <a:chExt cx="4621876" cy="3677217"/>
          </a:xfrm>
        </p:grpSpPr>
        <p:pic>
          <p:nvPicPr>
            <p:cNvPr id="4" name="Picture 3" descr="MX-M363N_20170608_152457_Page_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25774" r="17290" b="33505"/>
            <a:stretch>
              <a:fillRect/>
            </a:stretch>
          </p:blipFill>
          <p:spPr bwMode="auto">
            <a:xfrm>
              <a:off x="108657587" y="109462153"/>
              <a:ext cx="4621876" cy="3677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09046668" y="112770459"/>
              <a:ext cx="4232795" cy="3689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3200" b="1" i="1" u="none" strike="noStrike" normalizeH="0" baseline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華康黑體 Std W7" panose="020B0700000000000000" pitchFamily="34" charset="-120"/>
                  <a:ea typeface="華康黑體 Std W7" panose="020B0700000000000000" pitchFamily="34" charset="-120"/>
                </a:rPr>
                <a:t>Church That</a:t>
              </a:r>
              <a:r>
                <a:rPr kumimoji="0" lang="en-US" altLang="zh-TW" sz="3200" b="1" i="1" u="none" strike="noStrike" normalizeH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華康黑體 Std W7" panose="020B0700000000000000" pitchFamily="34" charset="-120"/>
                  <a:ea typeface="華康黑體 Std W7" panose="020B0700000000000000" pitchFamily="34" charset="-120"/>
                </a:rPr>
                <a:t> </a:t>
              </a:r>
              <a:r>
                <a:rPr kumimoji="0" lang="en-US" altLang="zh-TW" sz="3200" b="1" i="1" u="none" strike="noStrike" normalizeH="0" baseline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華康黑體 Std W7" panose="020B0700000000000000" pitchFamily="34" charset="-120"/>
                  <a:ea typeface="華康黑體 Std W7" panose="020B0700000000000000" pitchFamily="34" charset="-120"/>
                </a:rPr>
                <a:t>Bans Hand Raising </a:t>
              </a:r>
              <a:endParaRPr kumimoji="0" lang="en-US" altLang="en-US" sz="3200" b="1" i="0" u="none" strike="noStrike" normalizeH="0" baseline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289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4" y="312708"/>
            <a:ext cx="1557111" cy="188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9972" y="1393371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Bach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6248" y="312708"/>
            <a:ext cx="6610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Soli </a:t>
            </a:r>
            <a:r>
              <a:rPr lang="en-US" sz="3200" b="1" i="1" kern="1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Deo</a:t>
            </a:r>
            <a:r>
              <a:rPr lang="en-US" sz="3200" b="1" i="1" kern="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 Gloria (To God be the Glory)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12" y="128427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78011" y="1289778"/>
            <a:ext cx="5212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3000" kern="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“Undisciplined use of</a:t>
            </a: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3000" kern="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clapping…focus too much  attention on the servants rather than on the Master.”</a:t>
            </a:r>
            <a:endParaRPr lang="en-US" sz="3000" kern="1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04664"/>
            <a:ext cx="7141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What about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：「我們給上帝鼓掌？」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913" y="4516569"/>
            <a:ext cx="8977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E.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投影片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－字體大小，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影音同工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懂音樂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事前練習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，銀幕利弊等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913" y="5812785"/>
            <a:ext cx="8846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F.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崇拜排練、會後評估、崇拜資料庫</a:t>
            </a:r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3200" kern="100" dirty="0">
              <a:solidFill>
                <a:schemeClr val="accent5">
                  <a:lumMod val="75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2050" name="Picture 2" descr="Image result for wet pupp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9"/>
          <a:stretch/>
        </p:blipFill>
        <p:spPr bwMode="auto">
          <a:xfrm>
            <a:off x="1985793" y="1079089"/>
            <a:ext cx="2555363" cy="2681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949" y="196336"/>
            <a:ext cx="4576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sz="3600" b="1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</a:t>
            </a:r>
            <a:r>
              <a:rPr lang="en-US" sz="36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司</a:t>
            </a:r>
            <a:r>
              <a:rPr lang="zh-TW" sz="3600" u="sng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會</a:t>
            </a:r>
            <a:r>
              <a:rPr lang="en-US" sz="3600" u="sng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/</a:t>
            </a:r>
            <a:r>
              <a:rPr lang="zh-TW" sz="3600" u="sng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領詩者的條件</a:t>
            </a:r>
            <a:endParaRPr lang="en-US" sz="36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399" y="817997"/>
            <a:ext cx="8323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個性</a:t>
            </a:r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－熱情、友善、莊重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178435" marR="0" indent="533400">
              <a:spcBef>
                <a:spcPts val="0"/>
              </a:spcBef>
              <a:spcAft>
                <a:spcPts val="0"/>
              </a:spcAft>
            </a:pP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－好名聲、被人接納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711200"/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－不主觀、接受意見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90" y="3047705"/>
            <a:ext cx="5389196" cy="38661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52761" y="3161090"/>
            <a:ext cx="1415772" cy="30017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共抬約櫃</a:t>
            </a:r>
            <a:endParaRPr lang="en-US" altLang="zh-TW" sz="4000" dirty="0" smtClean="0">
              <a:solidFill>
                <a:srgbClr val="C00000"/>
              </a:solidFill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  <a:p>
            <a:r>
              <a:rPr lang="zh-TW" altLang="en-US" sz="4000" dirty="0" smtClean="0">
                <a:solidFill>
                  <a:srgbClr val="C0000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     高舉基督</a:t>
            </a:r>
            <a:endParaRPr lang="en-US" sz="4000" dirty="0">
              <a:solidFill>
                <a:srgbClr val="C00000"/>
              </a:solidFill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254" y="2352579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－肯與人配搭、不突顯自己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90972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949" y="196336"/>
            <a:ext cx="4576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sz="3600" b="1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</a:t>
            </a:r>
            <a:r>
              <a:rPr lang="en-US" sz="36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司</a:t>
            </a:r>
            <a:r>
              <a:rPr lang="zh-TW" sz="3600" u="sng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會</a:t>
            </a:r>
            <a:r>
              <a:rPr lang="en-US" sz="3600" u="sng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/</a:t>
            </a:r>
            <a:r>
              <a:rPr lang="zh-TW" sz="3600" u="sng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領詩者的條件</a:t>
            </a:r>
            <a:endParaRPr lang="en-US" sz="36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399" y="817997"/>
            <a:ext cx="83239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>
              <a:spcBef>
                <a:spcPts val="0"/>
              </a:spcBef>
              <a:spcAft>
                <a:spcPts val="0"/>
              </a:spcAft>
            </a:pPr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</a:t>
            </a:r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靈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性</a:t>
            </a:r>
            <a:r>
              <a:rPr lang="en-US" altLang="zh-TW" sz="20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－成熟、好學、追求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17780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－有負擔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177800" marR="0">
              <a:spcBef>
                <a:spcPts val="0"/>
              </a:spcBef>
              <a:spcAft>
                <a:spcPts val="0"/>
              </a:spcAft>
            </a:pPr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－聚會及靈修生活穩定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177800" marR="0">
              <a:spcBef>
                <a:spcPts val="0"/>
              </a:spcBef>
              <a:spcAft>
                <a:spcPts val="0"/>
              </a:spcAft>
            </a:pP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－對教會沒有不滿情緒</a:t>
            </a:r>
            <a:endParaRPr lang="en-US" altLang="zh-TW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0399" y="3105835"/>
            <a:ext cx="7583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恩賜</a:t>
            </a:r>
            <a:r>
              <a:rPr lang="en-US" altLang="zh-TW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－懂基本樂理、對詩歌熟悉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－最好是詩班員或執事級的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057" y="4539417"/>
            <a:ext cx="883194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zh-TW" sz="3400" i="1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＊問題：</a:t>
            </a:r>
            <a:endParaRPr lang="en-US" altLang="zh-TW" sz="3400" i="1" kern="100" dirty="0" smtClean="0">
              <a:solidFill>
                <a:schemeClr val="accent5">
                  <a:lumMod val="75000"/>
                </a:schemeClr>
              </a:solidFill>
              <a:effectLst/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  <a:p>
            <a:pPr indent="177800"/>
            <a:r>
              <a:rPr lang="en-US" altLang="zh-TW" sz="3400" i="1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  </a:t>
            </a:r>
            <a:r>
              <a:rPr lang="zh-TW" sz="3400" i="1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以上那些是先決條件？</a:t>
            </a:r>
            <a:endParaRPr lang="en-US" altLang="zh-TW" sz="3400" i="1" kern="100" dirty="0" smtClean="0">
              <a:solidFill>
                <a:schemeClr val="accent5">
                  <a:lumMod val="75000"/>
                </a:schemeClr>
              </a:solidFill>
              <a:effectLst/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  <a:p>
            <a:pPr indent="177800"/>
            <a:r>
              <a:rPr lang="en-US" altLang="zh-TW" sz="3400" i="1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  </a:t>
            </a:r>
            <a:r>
              <a:rPr lang="zh-TW" sz="3400" i="1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那些是可以從服事經驗中獲得的？</a:t>
            </a:r>
            <a:endParaRPr lang="en-US" sz="3400" kern="100" dirty="0">
              <a:solidFill>
                <a:schemeClr val="accent5">
                  <a:lumMod val="75000"/>
                </a:schemeClr>
              </a:solidFill>
              <a:effectLst/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2819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3949" y="196336"/>
            <a:ext cx="4576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二</a:t>
            </a:r>
            <a:r>
              <a:rPr lang="en-US" sz="36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司</a:t>
            </a:r>
            <a:r>
              <a:rPr lang="zh-TW" sz="3600" u="sng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會</a:t>
            </a:r>
            <a:r>
              <a:rPr lang="en-US" sz="3600" u="sng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/</a:t>
            </a:r>
            <a:r>
              <a:rPr lang="zh-TW" sz="3600" u="sng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領詩者的</a:t>
            </a:r>
            <a:r>
              <a:rPr lang="zh-TW" altLang="en-US" sz="3600" u="sng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角色</a:t>
            </a:r>
            <a:endParaRPr lang="en-US" sz="36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399" y="817997"/>
            <a:ext cx="8323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榜樣</a:t>
            </a:r>
            <a:r>
              <a:rPr lang="en-US" altLang="zh-TW" sz="3200" kern="1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vs 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指揮</a:t>
            </a:r>
            <a:endParaRPr lang="en-US" altLang="zh-TW" sz="3200" kern="1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9085" y="1286660"/>
            <a:ext cx="8411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－作個敬拜者的榜樣</a:t>
            </a:r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model, to demonstrate)</a:t>
            </a:r>
            <a:endParaRPr lang="en-US" sz="3200" kern="1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－帶領者的態度及神情流露，影響會眾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氣氛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399" y="2348323"/>
            <a:ext cx="8628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帶領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vs 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操縱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lead, not manipulate)</a:t>
            </a:r>
          </a:p>
          <a:p>
            <a:pPr indent="1778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W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orship leaders, not cheerleaders</a:t>
            </a:r>
          </a:p>
          <a:p>
            <a:pPr indent="1778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T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ake charge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引導進入每個敬拜程序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399" y="3996675"/>
            <a:ext cx="7714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鼓勵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vs 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勉強 </a:t>
            </a:r>
            <a:endParaRPr lang="en-US" sz="3200" kern="100" dirty="0" smtClean="0">
              <a:solidFill>
                <a:schemeClr val="accent5">
                  <a:lumMod val="75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always positive, good sense of humor </a:t>
            </a:r>
          </a:p>
          <a:p>
            <a:pPr marL="534670" marR="0" indent="-177800">
              <a:spcBef>
                <a:spcPts val="0"/>
              </a:spcBef>
              <a:spcAft>
                <a:spcPts val="0"/>
              </a:spcAft>
            </a:pP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－不要責備或勉強人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3074" name="Picture 2" descr="Image result for dew dr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71" y="3650538"/>
            <a:ext cx="4996996" cy="34500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43977" y="59622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露珠的形成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37883" y="6271298"/>
            <a:ext cx="11974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96023" y="5686523"/>
            <a:ext cx="398518" cy="58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94541" y="5727070"/>
            <a:ext cx="345339" cy="5410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39880" y="6268111"/>
            <a:ext cx="11974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17665" y="5681354"/>
            <a:ext cx="398518" cy="58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93534" y="5672998"/>
            <a:ext cx="350470" cy="5899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33368" y="6262942"/>
            <a:ext cx="11974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142621" y="5516022"/>
            <a:ext cx="382310" cy="27383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50294" y="5559564"/>
            <a:ext cx="354297" cy="26202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557901" y="6077171"/>
            <a:ext cx="359231" cy="25977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492243" y="6080508"/>
            <a:ext cx="359231" cy="25977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515" y="5748532"/>
            <a:ext cx="15151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 smtClean="0">
                <a:solidFill>
                  <a:srgbClr val="002060"/>
                </a:solidFill>
              </a:rPr>
              <a:t>Divine Action </a:t>
            </a: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from Above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01226" y="6254614"/>
            <a:ext cx="18948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 smtClean="0">
                <a:solidFill>
                  <a:srgbClr val="002060"/>
                </a:solidFill>
              </a:rPr>
              <a:t>Human Response </a:t>
            </a: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from Below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0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3949" y="196336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</a:t>
            </a:r>
            <a:r>
              <a:rPr lang="en-US" sz="36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如何準備</a:t>
            </a:r>
            <a:endParaRPr lang="en-US" sz="36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312" y="813639"/>
            <a:ext cx="86846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策劃</a:t>
            </a:r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－「凡事都要規規矩矩，按著次序行」</a:t>
            </a:r>
            <a:r>
              <a:rPr lang="en-US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pPr indent="355600"/>
            <a:r>
              <a:rPr lang="en-US" altLang="zh-TW" sz="28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28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         (</a:t>
            </a:r>
            <a:r>
              <a:rPr lang="zh-TW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林前</a:t>
            </a:r>
            <a:r>
              <a:rPr lang="en-US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14:40)</a:t>
            </a:r>
          </a:p>
          <a:p>
            <a:pPr indent="355600"/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 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主題</a:t>
            </a:r>
            <a:r>
              <a:rPr lang="en-US" altLang="zh-TW" sz="30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0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例：神的信實、耶穌的名、救恩的喜</a:t>
            </a:r>
            <a:r>
              <a:rPr lang="zh-TW" altLang="en-US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樂</a:t>
            </a:r>
            <a:r>
              <a:rPr lang="zh-TW" altLang="en-US" sz="30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en-US" sz="30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－從禱告或靈修中得出來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－教會行事曆、特別聚會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518" y="3248573"/>
            <a:ext cx="87974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/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 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內容</a:t>
            </a:r>
            <a:endParaRPr lang="en-US" sz="3200" kern="100" dirty="0" smtClean="0">
              <a:solidFill>
                <a:schemeClr val="accent5">
                  <a:lumMod val="75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890270" marR="0" indent="-35560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－程序</a:t>
            </a:r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i="1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Order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幫助人投入敬拜，禮儀</a:t>
            </a:r>
            <a:r>
              <a:rPr lang="en-US" sz="3200" i="1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Liturgy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</a:p>
          <a:p>
            <a:pPr marL="890270" marR="0" indent="-355600">
              <a:spcBef>
                <a:spcPts val="0"/>
              </a:spcBef>
              <a:spcAft>
                <a:spcPts val="0"/>
              </a:spcAft>
            </a:pPr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幫助人明白教義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7112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  <a:sym typeface="SimpMusic Base" panose="05060603040505090403" pitchFamily="18" charset="2"/>
              </a:rPr>
              <a:t>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－標準內容外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宣召、唱詩、讀經、禱告、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pPr indent="711200"/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講道、奉獻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 </a:t>
            </a:r>
            <a:r>
              <a:rPr lang="zh-TW" altLang="en-US" sz="2800" i="1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其他</a:t>
            </a:r>
            <a:r>
              <a:rPr lang="zh-TW" sz="2800" i="1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：認信</a:t>
            </a:r>
            <a:r>
              <a:rPr lang="en-US" sz="2800" i="1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sz="2800" i="1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同唸「使徒信經」</a:t>
            </a:r>
            <a:r>
              <a:rPr lang="en-US" sz="2800" i="1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en-US" altLang="zh-TW" sz="2800" i="1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pPr indent="711200"/>
            <a:r>
              <a:rPr lang="en-US" altLang="zh-TW" sz="2800" i="1" kern="100" dirty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2800" i="1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zh-TW" sz="2800" i="1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、認罪、彼此問安、特別音樂</a:t>
            </a:r>
            <a:r>
              <a:rPr lang="en-US" sz="2800" i="1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…</a:t>
            </a:r>
          </a:p>
          <a:p>
            <a:pPr marL="585470" marR="0" indent="20066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  <a:sym typeface="SimpMusic Base" panose="05060603040505090403" pitchFamily="18" charset="2"/>
              </a:rPr>
              <a:t>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zh-TW" sz="3200" kern="100" dirty="0" smtClean="0">
                <a:solidFill>
                  <a:srgbClr val="00B05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序樂與殿樂是敬拜的一部份</a:t>
            </a:r>
            <a:endParaRPr lang="en-US" sz="3200" kern="100" dirty="0">
              <a:solidFill>
                <a:srgbClr val="00B050"/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75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3949" y="196336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</a:t>
            </a:r>
            <a:r>
              <a:rPr lang="en-US" sz="36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如何準備</a:t>
            </a:r>
            <a:endParaRPr lang="en-US" sz="36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312" y="813639"/>
            <a:ext cx="868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 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目的：</a:t>
            </a:r>
            <a:r>
              <a:rPr lang="zh-TW" altLang="en-US" sz="32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把人帶到神面前，得到會眾的參與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462" y="1390745"/>
            <a:ext cx="8797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/>
            <a:r>
              <a:rPr lang="en-US" altLang="zh-TW" sz="3200" kern="1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</a:t>
            </a:r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進程 </a:t>
            </a:r>
            <a:r>
              <a:rPr lang="en-US" altLang="zh-TW" sz="3200" i="1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progression</a:t>
            </a:r>
          </a:p>
        </p:txBody>
      </p:sp>
      <p:pic>
        <p:nvPicPr>
          <p:cNvPr id="5122" name="Picture 2" descr="Image result for freight t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28" y="871134"/>
            <a:ext cx="6647544" cy="277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X-M363N_20170608_152457_Page_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t="11517" r="19012" b="12596"/>
          <a:stretch>
            <a:fillRect/>
          </a:stretch>
        </p:blipFill>
        <p:spPr bwMode="auto">
          <a:xfrm rot="5340000">
            <a:off x="4796707" y="2571187"/>
            <a:ext cx="2903696" cy="55698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age result for passenger tra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882288"/>
            <a:ext cx="5407849" cy="240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7519" y="4134130"/>
            <a:ext cx="243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</a:rPr>
              <a:t>Passenger train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4490" y="2812850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</a:rPr>
              <a:t>Cargo train</a:t>
            </a: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35315" y="456549"/>
            <a:ext cx="6368918" cy="4449280"/>
            <a:chOff x="4098736" y="1471634"/>
            <a:chExt cx="4987208" cy="3740406"/>
          </a:xfrm>
        </p:grpSpPr>
        <p:pic>
          <p:nvPicPr>
            <p:cNvPr id="4" name="Picture 6" descr="Image result for 聖殿的外院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736" y="1471634"/>
              <a:ext cx="4987208" cy="3740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907447" y="2529504"/>
              <a:ext cx="6847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7030A0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外院</a:t>
              </a:r>
              <a:endParaRPr lang="en-US" dirty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2868356"/>
              <a:ext cx="3840480" cy="10229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89054" y="3485403"/>
              <a:ext cx="6847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7030A0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內院</a:t>
              </a:r>
              <a:endParaRPr lang="en-US" dirty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5212040"/>
            <a:ext cx="8425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/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＊從外院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solidFill>
                  <a:srgbClr val="FF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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內院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solidFill>
                  <a:srgbClr val="FF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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聖所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solidFill>
                  <a:srgbClr val="FF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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至聖所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711200"/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＊從「神」到「人」，從「我們」到「我」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93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3949" y="196336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</a:t>
            </a:r>
            <a:r>
              <a:rPr lang="en-US" sz="36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如何準備</a:t>
            </a:r>
            <a:endParaRPr lang="en-US" sz="36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312" y="813639"/>
            <a:ext cx="868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altLang="zh-TW" sz="3200" kern="1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</a:t>
            </a:r>
            <a:r>
              <a:rPr lang="en-US" alt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lang="zh-TW" altLang="en-US" sz="3200" kern="1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進程 </a:t>
            </a:r>
            <a:r>
              <a:rPr lang="en-US" altLang="zh-TW" sz="3200" kern="1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progresssion</a:t>
            </a:r>
            <a:endParaRPr lang="zh-TW" altLang="en-US" sz="3200" kern="100" dirty="0" smtClean="0">
              <a:solidFill>
                <a:srgbClr val="C00000"/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805" y="1295788"/>
            <a:ext cx="89861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0"/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開始</a:t>
            </a:r>
            <a:endParaRPr lang="en-US" sz="3200" kern="100" dirty="0" smtClean="0">
              <a:solidFill>
                <a:schemeClr val="accent5">
                  <a:lumMod val="75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066800"/>
            <a:r>
              <a:rPr lang="zh-TW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en-US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Quiet Opening</a:t>
            </a:r>
            <a:r>
              <a:rPr lang="zh-TW" altLang="en-US" sz="30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lang="zh-TW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安靜默禱、一首短詩或獨唱</a:t>
            </a:r>
            <a:endParaRPr lang="en-US" sz="30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066800"/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Bright Opening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Choir Anthem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、序樂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</a:p>
          <a:p>
            <a:pPr indent="1066800"/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－宣召經文、會眾起立禱告或唱讚美詩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833" y="3345628"/>
            <a:ext cx="8826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0"/>
            <a:r>
              <a:rPr lang="en-US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sz="32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焦點</a:t>
            </a:r>
            <a:endParaRPr lang="en-US" sz="3200" kern="100" dirty="0" smtClean="0">
              <a:solidFill>
                <a:schemeClr val="accent5">
                  <a:lumMod val="75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518160" marR="0" indent="568960">
              <a:spcBef>
                <a:spcPts val="0"/>
              </a:spcBef>
              <a:spcAft>
                <a:spcPts val="0"/>
              </a:spcAft>
            </a:pP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－先仰望寶座，才注意到自己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pPr marL="1266190" marR="0" indent="-177800">
              <a:spcBef>
                <a:spcPts val="0"/>
              </a:spcBef>
              <a:spcAft>
                <a:spcPts val="0"/>
              </a:spcAft>
            </a:pP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－先讚美、感恩、稱頌、然後才向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祈求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95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4117</TotalTime>
  <Words>2064</Words>
  <Application>Microsoft Office PowerPoint</Application>
  <PresentationFormat>On-screen Show (4:3)</PresentationFormat>
  <Paragraphs>191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新細明體</vt:lpstr>
      <vt:lpstr>標楷體</vt:lpstr>
      <vt:lpstr>華康雅藝體 Std W6</vt:lpstr>
      <vt:lpstr>華康魏碑體 Std W7</vt:lpstr>
      <vt:lpstr>華康黑體 Std W7</vt:lpstr>
      <vt:lpstr>華康黑體 Std W9</vt:lpstr>
      <vt:lpstr>華康龍門石碑 Std W9</vt:lpstr>
      <vt:lpstr>Arial</vt:lpstr>
      <vt:lpstr>Calibri</vt:lpstr>
      <vt:lpstr>Calibri Light</vt:lpstr>
      <vt:lpstr>Minimal SF</vt:lpstr>
      <vt:lpstr>SimpMusic Base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Balex</cp:lastModifiedBy>
  <cp:revision>50</cp:revision>
  <dcterms:created xsi:type="dcterms:W3CDTF">2017-05-24T02:03:11Z</dcterms:created>
  <dcterms:modified xsi:type="dcterms:W3CDTF">2017-08-20T23:34:18Z</dcterms:modified>
</cp:coreProperties>
</file>