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73" r:id="rId14"/>
    <p:sldId id="270" r:id="rId15"/>
    <p:sldId id="271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CC6600"/>
    <a:srgbClr val="333399"/>
    <a:srgbClr val="3333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BBA41-1CA4-4EA3-B0F5-361A7879244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A6766-6EEB-4DF5-8C8D-E1FC7EFE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8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A6766-6EEB-4DF5-8C8D-E1FC7EFEBD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1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9F925-8747-4A46-92E9-64D920E0342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786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F7C7F-CED3-4364-AF12-964CA768FED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360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E93E0-DE73-4F63-9281-CCF23D3C3C8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255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AB598-53F3-4A63-9990-962A21459B4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414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1EB8D-D8CE-4802-B738-2968B4E8B9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246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62A30-66C9-492A-BBBC-D3B92E1A0A3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751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5780F-1196-4251-9198-1645762BED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135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F32BD-6160-4E82-BE65-796CB42834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571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02FA0-4E8E-4D9F-8B6C-AF009E0385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168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4B620-F0CB-4C83-AF6A-A61FF599C8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41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78C6E-A47F-425B-BF25-A79EFDF08F1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908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20F78A-14A6-475B-9C33-3268111F592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038600" y="457200"/>
            <a:ext cx="4343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9144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3716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288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2860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三谷主日學：</a:t>
            </a:r>
            <a:endParaRPr lang="zh-TW" alt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ctr"/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『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崇拜理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念與實踐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』</a:t>
            </a:r>
            <a:endParaRPr lang="en-US" altLang="zh-TW" sz="34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3076" name="Picture 4" descr="j01494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32639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114800" y="2725833"/>
            <a:ext cx="5029200" cy="62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3600" dirty="0" smtClean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第一課</a:t>
            </a:r>
            <a:r>
              <a:rPr lang="zh-TW" altLang="en-US" sz="36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：</a:t>
            </a:r>
            <a:r>
              <a:rPr lang="zh-TW" altLang="en-US" sz="3600" dirty="0" smtClean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敬</a:t>
            </a:r>
            <a:r>
              <a:rPr lang="zh-TW" altLang="en-US" sz="36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拜的真義  </a:t>
            </a:r>
            <a:endParaRPr lang="zh-TW" altLang="en-US" sz="2600" dirty="0">
              <a:solidFill>
                <a:srgbClr val="333399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92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二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如何敬拜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</a:p>
          <a:p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敬拜的方式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蒙神悅納的敬拜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按自己的心意</a:t>
            </a:r>
            <a:endParaRPr lang="zh-TW" altLang="en-US" sz="32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─該隱的獻祭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創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4:5) </a:t>
            </a:r>
          </a:p>
          <a:p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─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拿答、亞比戶獻上凡火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利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10:1-3)</a:t>
            </a:r>
          </a:p>
          <a:p>
            <a:pPr>
              <a:lnSpc>
                <a:spcPts val="1400"/>
              </a:lnSpc>
            </a:pPr>
            <a:endParaRPr lang="en-US" altLang="zh-TW" sz="32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*要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按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神的心意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「就當感恩，照神所喜悅的，用虔誠敬畏的心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事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奉神，因為我們的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神乃是烈火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！」</a:t>
            </a:r>
            <a:endParaRPr lang="en-US" altLang="zh-TW" sz="3200" dirty="0" smtClean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(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來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12:28-29)</a:t>
            </a:r>
          </a:p>
          <a:p>
            <a:pPr>
              <a:lnSpc>
                <a:spcPts val="1400"/>
              </a:lnSpc>
            </a:pPr>
            <a:endParaRPr lang="en-US" altLang="zh-TW" sz="32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*不能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隨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便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「要按理、省察、分辦」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林前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11:28, 29)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229056"/>
            <a:ext cx="9144000" cy="579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二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如何敬拜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</a:p>
          <a:p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敬拜的方式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zh-TW" altLang="en-US" sz="32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蒙神悅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納的敬拜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一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些基本原則：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「凡事都要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規規矩矩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按著次序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行」</a:t>
            </a:r>
            <a:r>
              <a:rPr lang="en-US" altLang="zh-TW" sz="28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林前</a:t>
            </a:r>
            <a:r>
              <a:rPr lang="en-US" altLang="zh-TW" sz="28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14:40)  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　   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000" i="1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BE </a:t>
            </a:r>
            <a:r>
              <a:rPr lang="en-US" altLang="zh-TW" sz="30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SENSITIVE TO CULTURE AND TRADITION</a:t>
            </a:r>
          </a:p>
          <a:p>
            <a:pPr>
              <a:lnSpc>
                <a:spcPts val="1400"/>
              </a:lnSpc>
            </a:pPr>
            <a:endParaRPr lang="en-US" altLang="zh-TW" sz="3200" i="1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「無論作什麼都要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為榮耀神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而行」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林前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10:31)</a:t>
            </a:r>
          </a:p>
          <a:p>
            <a:pPr>
              <a:lnSpc>
                <a:spcPts val="1400"/>
              </a:lnSpc>
            </a:pPr>
            <a:endParaRPr lang="en-US" altLang="zh-TW" sz="32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「凡事都當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造就人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林前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14:26)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pPr>
              <a:lnSpc>
                <a:spcPts val="1400"/>
              </a:lnSpc>
            </a:pPr>
            <a:endParaRPr lang="en-US" altLang="zh-TW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d.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「盡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心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、盡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性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、盡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意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、盡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力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可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12:30)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ts val="1400"/>
              </a:lnSpc>
            </a:pPr>
            <a:endParaRPr lang="en-US" altLang="zh-TW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endParaRPr lang="en-US" altLang="zh-TW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684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二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如何敬拜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</a:p>
          <a:p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0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敬拜的內容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lang="zh-TW" altLang="en-US" sz="28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唱詩、讀經、禱告、講道或教導、  </a:t>
            </a:r>
            <a:endParaRPr lang="en-US" altLang="zh-TW" sz="28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28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zh-TW" altLang="en-US" sz="28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認信、聖儀、奉獻</a:t>
            </a:r>
            <a:r>
              <a:rPr lang="en-US" sz="28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/</a:t>
            </a:r>
            <a:r>
              <a:rPr lang="zh-TW" altLang="en-US" sz="28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賙濟、祝福、問安、團契</a:t>
            </a:r>
            <a:r>
              <a:rPr lang="en-US" altLang="zh-TW" sz="28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28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ts val="1600"/>
              </a:lnSpc>
            </a:pPr>
            <a:r>
              <a:rPr lang="zh-TW" altLang="en-US" sz="3200" dirty="0" smtClean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endParaRPr lang="en-US" altLang="zh-TW" sz="3200" dirty="0" smtClean="0">
              <a:solidFill>
                <a:srgbClr val="333399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C</a:t>
            </a:r>
            <a:r>
              <a:rPr lang="en-US" altLang="zh-TW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有形</a:t>
            </a:r>
            <a:r>
              <a:rPr lang="zh-TW" altLang="en-US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的敬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拜 </a:t>
            </a:r>
            <a:endParaRPr lang="zh-TW" alt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個人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團體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</a:t>
            </a:r>
            <a:endParaRPr lang="zh-TW" altLang="en-US" sz="3200" i="1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安息日 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→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主日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七日的第一日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(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20:19, 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徒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20:7, 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林前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16:2) </a:t>
            </a:r>
          </a:p>
          <a:p>
            <a:pPr>
              <a:lnSpc>
                <a:spcPts val="1600"/>
              </a:lnSpc>
            </a:pPr>
            <a:endParaRPr lang="en-US" altLang="zh-TW" sz="32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D.</a:t>
            </a:r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無形</a:t>
            </a:r>
            <a:r>
              <a:rPr lang="zh-TW" altLang="en-US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的敬拜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「將身體獻上當作活祭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…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你們如此事奉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正確翻譯應是</a:t>
            </a:r>
            <a:r>
              <a:rPr lang="zh-TW" altLang="en-US" sz="3200" u="sng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</a:t>
            </a:r>
            <a:r>
              <a:rPr lang="en-US" altLang="zh-TW" sz="32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乃是理所當然。」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12:1) </a:t>
            </a:r>
          </a:p>
          <a:p>
            <a:endParaRPr lang="en-US" altLang="zh-TW" sz="3000" dirty="0">
              <a:solidFill>
                <a:srgbClr val="333399"/>
              </a:solidFill>
              <a:latin typeface="文鼎粗圓" panose="020B0609010101010101" pitchFamily="49" charset="-120"/>
              <a:ea typeface="文鼎粗圓" panose="020B0609010101010101" pitchFamily="49" charset="-120"/>
            </a:endParaRPr>
          </a:p>
          <a:p>
            <a:r>
              <a:rPr lang="en-US" altLang="zh-TW" sz="3000" dirty="0">
                <a:latin typeface="文鼎粗圓" panose="020B0609010101010101" pitchFamily="49" charset="-120"/>
                <a:ea typeface="文鼎粗圓" panose="020B0609010101010101" pitchFamily="49" charset="-120"/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362200"/>
            <a:ext cx="63401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每天的靈修、禱告、默想 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與主親近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494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為何要敬拜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</a:p>
          <a:p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神值得我們敬拜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endParaRPr lang="zh-TW" altLang="en-US" sz="32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ts val="1400"/>
              </a:lnSpc>
            </a:pP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endParaRPr lang="zh-TW" alt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神為我們作大工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創造 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救贖 </a:t>
            </a:r>
          </a:p>
          <a:p>
            <a:pPr>
              <a:lnSpc>
                <a:spcPts val="1400"/>
              </a:lnSpc>
            </a:pPr>
            <a:endParaRPr lang="zh-TW" altLang="en-US" sz="32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endParaRPr lang="en-US" altLang="zh-TW" sz="3200" dirty="0" smtClean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en-US" altLang="zh-TW" sz="32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en-US" altLang="zh-TW" sz="3200" dirty="0" smtClean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zh-TW" altLang="en-US" sz="32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657600" y="914400"/>
            <a:ext cx="3765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← Worth-ship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209800" y="2057400"/>
            <a:ext cx="49135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啟</a:t>
            </a:r>
            <a:r>
              <a:rPr lang="en-US" altLang="zh-TW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4:10-11) </a:t>
            </a:r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頌讚上帝的創造</a:t>
            </a:r>
          </a:p>
          <a:p>
            <a:r>
              <a:rPr lang="en-US" altLang="zh-TW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啟</a:t>
            </a:r>
            <a:r>
              <a:rPr lang="en-US" altLang="zh-TW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5:11-12) </a:t>
            </a:r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稱謝羔羊的救贖</a:t>
            </a:r>
          </a:p>
        </p:txBody>
      </p:sp>
      <p:sp>
        <p:nvSpPr>
          <p:cNvPr id="3" name="Rectangle 2"/>
          <p:cNvSpPr/>
          <p:nvPr/>
        </p:nvSpPr>
        <p:spPr>
          <a:xfrm>
            <a:off x="351393" y="3186113"/>
            <a:ext cx="86303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那二十四位長老就俯伏在坐寶座的面前敬拜那活到永永遠遠的，又把他們的冠冕放在寶座前，說：我們的主，我們的神，你是配得榮耀、尊貴、權柄的；因為你創造了萬物，並且萬物因你的旨意被創造而有的。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啟 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4:10-11)</a:t>
            </a:r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582" y="3278445"/>
            <a:ext cx="8598050" cy="2369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pPr algn="just"/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我又看見且聽見，寶座與活物並長老的周圍有許多天使的聲音；他們的數目有千千萬萬，大聲說：曾被殺的羔羊是配得權柄、豐富、智慧、能力、尊貴、榮耀、頌讚的。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啟 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5:11-12)</a:t>
            </a:r>
          </a:p>
          <a:p>
            <a:pPr>
              <a:lnSpc>
                <a:spcPts val="1200"/>
              </a:lnSpc>
            </a:pPr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81154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44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為何要敬拜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</a:p>
          <a:p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神值得我們敬拜  </a:t>
            </a:r>
            <a:endParaRPr lang="zh-TW" altLang="en-US" sz="32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ts val="1400"/>
              </a:lnSpc>
            </a:pP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endParaRPr lang="zh-TW" alt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神為我們作大工</a:t>
            </a:r>
          </a:p>
          <a:p>
            <a:pPr>
              <a:lnSpc>
                <a:spcPts val="1400"/>
              </a:lnSpc>
            </a:pP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我們生存的目的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人生終極目的是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榮耀上帝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，並永遠享受祂。」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　 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zh-TW" altLang="en-US" sz="3200" dirty="0" smtClean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～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西敏寺教義  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參賽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43:7, 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林前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10:31)</a:t>
            </a:r>
          </a:p>
          <a:p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「凡稱為我名下的人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是我為自己的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榮耀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創造的」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「無論作什麼，都要為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榮耀神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而行」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四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敬拜的結果</a:t>
            </a:r>
          </a:p>
          <a:p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─ 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We </a:t>
            </a:r>
            <a:r>
              <a:rPr lang="en-US" altLang="zh-TW" sz="3400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are what we 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worship</a:t>
            </a:r>
            <a:endParaRPr lang="en-US" altLang="zh-TW" sz="3000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</a:t>
            </a:r>
            <a:r>
              <a:rPr lang="zh-TW" altLang="en-US" sz="4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</a:t>
            </a:r>
            <a:r>
              <a:rPr lang="zh-TW" altLang="en-US" sz="40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們會越來越像</a:t>
            </a:r>
            <a:r>
              <a:rPr lang="zh-TW" altLang="en-US" sz="4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</a:t>
            </a:r>
            <a:r>
              <a:rPr lang="zh-TW" altLang="en-US" sz="40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！</a:t>
            </a:r>
            <a:endParaRPr lang="en-US" altLang="zh-TW" sz="4000" dirty="0" smtClean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4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40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心思、意念、性情、品格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...)</a:t>
            </a:r>
            <a:endParaRPr lang="zh-TW" altLang="en-US" sz="32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48" y="2438400"/>
            <a:ext cx="5443952" cy="450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438400"/>
            <a:ext cx="5527406" cy="4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e are what we e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928" y="4267200"/>
            <a:ext cx="8110143" cy="38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9630" y="3393995"/>
            <a:ext cx="43380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800" i="1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We are what we eat</a:t>
            </a:r>
            <a:endParaRPr lang="en-US" sz="3800" i="1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4015" y="3944033"/>
            <a:ext cx="4535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i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Make healthy choices</a:t>
            </a:r>
            <a:endParaRPr lang="en-US" sz="3600" i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22250" y="85725"/>
            <a:ext cx="8997950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3333CC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你最喜歡以下那一個有關敬拜的解釋？為什麼？</a:t>
            </a:r>
          </a:p>
          <a:p>
            <a:pPr>
              <a:lnSpc>
                <a:spcPts val="1400"/>
              </a:lnSpc>
            </a:pPr>
            <a:endParaRPr lang="zh-TW" altLang="en-US" sz="3000" i="1" dirty="0">
              <a:solidFill>
                <a:srgbClr val="3333CC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2800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a.“Worship</a:t>
            </a:r>
            <a:r>
              <a:rPr lang="en-US" altLang="zh-TW" sz="28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 is all that we are, responding to all that </a:t>
            </a:r>
            <a:endParaRPr lang="en-US" altLang="zh-TW" sz="2800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華康黑體 Std W7" panose="020B0700000000000000" pitchFamily="34" charset="-120"/>
            </a:endParaRPr>
          </a:p>
          <a:p>
            <a:r>
              <a:rPr lang="en-US" altLang="zh-TW" sz="28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 </a:t>
            </a:r>
            <a:r>
              <a:rPr lang="en-US" altLang="zh-TW" sz="2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   God </a:t>
            </a:r>
            <a:r>
              <a:rPr lang="en-US" altLang="zh-TW" sz="28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is.”</a:t>
            </a:r>
          </a:p>
          <a:p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「敬拜就是以我們的一切來回應神的一切。」</a:t>
            </a:r>
          </a:p>
          <a:p>
            <a:pPr>
              <a:lnSpc>
                <a:spcPts val="1400"/>
              </a:lnSpc>
            </a:pPr>
            <a:endParaRPr lang="zh-TW" altLang="en-US" sz="3000" dirty="0">
              <a:solidFill>
                <a:srgbClr val="3333CC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2800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b.“Worship</a:t>
            </a:r>
            <a:r>
              <a:rPr lang="en-US" altLang="zh-TW" sz="28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 is a verb.  Worship is something we do, </a:t>
            </a:r>
            <a:r>
              <a:rPr lang="en-US" altLang="zh-TW" sz="2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not  </a:t>
            </a:r>
            <a:endParaRPr lang="en-US" altLang="zh-TW" sz="28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華康黑體 Std W7" panose="020B0700000000000000" pitchFamily="34" charset="-120"/>
            </a:endParaRPr>
          </a:p>
          <a:p>
            <a:r>
              <a:rPr lang="en-US" altLang="zh-TW" sz="28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  </a:t>
            </a:r>
            <a:r>
              <a:rPr lang="en-US" altLang="zh-TW" sz="2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  something </a:t>
            </a:r>
            <a:r>
              <a:rPr lang="en-US" altLang="zh-TW" sz="28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that is done for us </a:t>
            </a:r>
            <a: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(by ministers &amp; musicians)”</a:t>
            </a:r>
            <a:r>
              <a:rPr lang="en-US" altLang="zh-TW" sz="2800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 </a:t>
            </a:r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「敬拜是個動詞。敬拜是我們自己去做，而不是別</a:t>
            </a:r>
          </a:p>
          <a:p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人代替我們做。」</a:t>
            </a:r>
          </a:p>
          <a:p>
            <a:pPr>
              <a:lnSpc>
                <a:spcPts val="1400"/>
              </a:lnSpc>
            </a:pPr>
            <a:endParaRPr lang="zh-TW" alt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28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c. “Worship is practicing the presence of God.” </a:t>
            </a:r>
          </a:p>
          <a:p>
            <a:r>
              <a:rPr lang="en-US" altLang="zh-TW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「敬拜是操練神的同在。」</a:t>
            </a:r>
          </a:p>
          <a:p>
            <a:pPr>
              <a:lnSpc>
                <a:spcPts val="1400"/>
              </a:lnSpc>
            </a:pPr>
            <a:endParaRPr lang="zh-TW" alt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2800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d.“The</a:t>
            </a:r>
            <a:r>
              <a:rPr lang="en-US" altLang="zh-TW" sz="28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 worship service is a rehearsal for the everyday </a:t>
            </a:r>
            <a:r>
              <a:rPr lang="en-US" altLang="zh-TW" sz="2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 </a:t>
            </a:r>
          </a:p>
          <a:p>
            <a:r>
              <a:rPr lang="en-US" altLang="zh-TW" sz="28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 </a:t>
            </a:r>
            <a:r>
              <a:rPr lang="en-US" altLang="zh-TW" sz="2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    life of </a:t>
            </a:r>
            <a:r>
              <a:rPr lang="en-US" altLang="zh-TW" sz="28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worship.”</a:t>
            </a:r>
          </a:p>
          <a:p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「主日崇拜是每天過敬拜人生的預習。」</a:t>
            </a:r>
          </a:p>
          <a:p>
            <a:endParaRPr lang="zh-TW" alt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Pj04313240000[1]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66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什麼是敬拜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耶穌的教導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4:20-24)</a:t>
            </a:r>
          </a:p>
          <a:p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「時候將到，你們拜</a:t>
            </a:r>
            <a:r>
              <a:rPr lang="zh-TW" altLang="en-US" sz="3200" u="sng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父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，也</a:t>
            </a:r>
            <a:r>
              <a:rPr lang="zh-TW" altLang="en-US" sz="3200" u="sng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不在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這山上，</a:t>
            </a:r>
            <a:r>
              <a:rPr lang="zh-TW" altLang="en-US" sz="3200" u="sng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也不在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耶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路撒冷。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那真正拜父的，要用</a:t>
            </a:r>
            <a:r>
              <a:rPr lang="zh-TW" altLang="en-US" sz="3200" u="sng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心靈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</a:t>
            </a:r>
            <a:r>
              <a:rPr lang="zh-TW" altLang="en-US" sz="3200" u="sng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誠實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拜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祂，因為父要</a:t>
            </a:r>
            <a:r>
              <a:rPr lang="zh-TW" altLang="en-US" sz="3200" u="sng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這樣的人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拜</a:t>
            </a:r>
            <a:r>
              <a:rPr lang="zh-TW" altLang="en-US" sz="3200" u="sng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。」</a:t>
            </a:r>
          </a:p>
          <a:p>
            <a:pPr>
              <a:lnSpc>
                <a:spcPct val="50000"/>
              </a:lnSpc>
            </a:pPr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en-US" altLang="zh-TW" sz="3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敬拜的人</a:t>
            </a:r>
          </a:p>
          <a:p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─</a:t>
            </a:r>
            <a:r>
              <a:rPr lang="zh-TW" altLang="en-US" sz="30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主日崇拜是基督徒的權</a:t>
            </a:r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利</a:t>
            </a:r>
            <a:r>
              <a:rPr lang="zh-TW" altLang="en-US" sz="30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Christian </a:t>
            </a:r>
            <a:r>
              <a:rPr lang="en-US" altLang="zh-TW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華康黑體 Std W7" panose="020B0700000000000000" pitchFamily="34" charset="-120"/>
              </a:rPr>
              <a:t>Privilege</a:t>
            </a:r>
          </a:p>
          <a:p>
            <a:r>
              <a:rPr lang="en-US" altLang="zh-TW" sz="30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所以全教會聚在一處的時候，若都說方言，</a:t>
            </a:r>
          </a:p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       </a:t>
            </a:r>
            <a:r>
              <a:rPr lang="zh-TW" altLang="en-US" sz="3200" dirty="0" smtClean="0">
                <a:solidFill>
                  <a:srgbClr val="FF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偶</a:t>
            </a:r>
            <a:r>
              <a:rPr lang="zh-TW" altLang="en-US" sz="3200" dirty="0">
                <a:solidFill>
                  <a:srgbClr val="FF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然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有不通方言的，或是</a:t>
            </a:r>
            <a:r>
              <a:rPr lang="zh-TW" altLang="en-US" sz="3200" dirty="0">
                <a:solidFill>
                  <a:srgbClr val="FF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不信的人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進來，</a:t>
            </a:r>
          </a:p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       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豈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不說你們顛狂了嗎？若都作先知講道，</a:t>
            </a:r>
          </a:p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       </a:t>
            </a:r>
            <a:r>
              <a:rPr lang="zh-TW" altLang="en-US" sz="3200" dirty="0" smtClean="0">
                <a:solidFill>
                  <a:srgbClr val="FF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偶</a:t>
            </a:r>
            <a:r>
              <a:rPr lang="zh-TW" altLang="en-US" sz="3200" dirty="0">
                <a:solidFill>
                  <a:srgbClr val="FF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然有不信的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，或不通方言的人進來，</a:t>
            </a:r>
          </a:p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       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被眾人勸醒，被眾人審明。」</a:t>
            </a:r>
          </a:p>
          <a:p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                           </a:t>
            </a:r>
            <a:r>
              <a:rPr lang="zh-TW" altLang="en-US" sz="30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林前</a:t>
            </a:r>
            <a:r>
              <a:rPr lang="en-US" altLang="zh-TW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14:23-24)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0" y="2751892"/>
            <a:ext cx="551946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敬拜的人、地點、對象、態度</a:t>
            </a:r>
            <a:endParaRPr lang="en-US" sz="32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304800"/>
            <a:ext cx="92964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什麼是敬拜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</a:p>
          <a:p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敬拜的人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日崇拜是基督徒的權利 </a:t>
            </a:r>
            <a:r>
              <a:rPr lang="en-US" altLang="zh-TW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Christian Privilege</a:t>
            </a:r>
          </a:p>
          <a:p>
            <a:pPr>
              <a:lnSpc>
                <a:spcPts val="1200"/>
              </a:lnSpc>
            </a:pPr>
            <a:r>
              <a:rPr lang="en-US" altLang="zh-TW" sz="32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</a:p>
          <a:p>
            <a:r>
              <a:rPr lang="en-US" altLang="zh-TW" sz="32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i="1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*為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慕道友設計的崇拜？</a:t>
            </a:r>
            <a:r>
              <a:rPr lang="en-US" altLang="zh-TW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Seeker </a:t>
            </a:r>
            <a:r>
              <a:rPr lang="en-US" altLang="zh-TW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Sensitive Worship</a:t>
            </a:r>
            <a:endParaRPr lang="en-US" altLang="zh-TW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i="1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4:23 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「因為父要這樣的人拜祂」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en-US" altLang="zh-TW" sz="3200" dirty="0" smtClean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NIV “They </a:t>
            </a:r>
            <a:r>
              <a:rPr lang="en-US" altLang="zh-TW" sz="3200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are the kind of worshipers the   </a:t>
            </a:r>
          </a:p>
          <a:p>
            <a:r>
              <a:rPr lang="en-US" altLang="zh-TW" sz="3200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             </a:t>
            </a:r>
            <a:r>
              <a:rPr lang="en-US" altLang="zh-TW" sz="3200" dirty="0" smtClean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rgbClr val="FF0000"/>
                </a:solidFill>
                <a:latin typeface="+mn-lt"/>
                <a:ea typeface="華康黑體 Std W7" panose="020B0700000000000000" pitchFamily="34" charset="-120"/>
              </a:rPr>
              <a:t>Father </a:t>
            </a:r>
            <a:r>
              <a:rPr lang="en-US" altLang="zh-TW" sz="3200" dirty="0" smtClean="0">
                <a:solidFill>
                  <a:srgbClr val="FF0000"/>
                </a:solidFill>
                <a:latin typeface="+mn-lt"/>
                <a:ea typeface="華康黑體 Std W7" panose="020B0700000000000000" pitchFamily="34" charset="-120"/>
              </a:rPr>
              <a:t>seeks</a:t>
            </a:r>
            <a:r>
              <a:rPr lang="en-US" altLang="zh-TW" sz="3200" dirty="0" smtClean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”</a:t>
            </a:r>
            <a:endParaRPr lang="en-US" altLang="zh-TW" sz="3200" dirty="0" smtClean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i="1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沒有義人，連一個也沒有，沒有明白的，</a:t>
            </a:r>
          </a:p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    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沒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有尋求神的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，都是偏離正路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…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3:10)</a:t>
            </a:r>
          </a:p>
          <a:p>
            <a:endParaRPr lang="zh-TW" altLang="en-US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                                           </a:t>
            </a:r>
            <a:endParaRPr lang="en-US" altLang="zh-TW" sz="32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203" y="5105400"/>
            <a:ext cx="387798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神找人還是人找神？</a:t>
            </a:r>
            <a:endParaRPr lang="en-US" sz="32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304800"/>
            <a:ext cx="8761413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什麼是敬拜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</a:p>
          <a:p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敬拜的人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敬拜的地點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─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基督徒無處不敬拜</a:t>
            </a:r>
            <a:endParaRPr lang="zh-TW" altLang="en-US" sz="3200" i="1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Doing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Church? Playing Religion?</a:t>
            </a:r>
          </a:p>
          <a:p>
            <a:r>
              <a:rPr lang="en-US" altLang="zh-TW" sz="32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</a:p>
          <a:p>
            <a:r>
              <a:rPr lang="en-US" altLang="zh-TW" sz="32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en-US" altLang="zh-TW" sz="3200" i="1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─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敬拜乃是生命，不是一場聚會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Worship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is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LIFE, </a:t>
            </a:r>
            <a:r>
              <a:rPr lang="en-US" altLang="zh-TW" sz="3200" i="1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Not </a:t>
            </a:r>
            <a:r>
              <a:rPr lang="en-US" altLang="zh-TW" sz="32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 service</a:t>
            </a:r>
          </a:p>
          <a:p>
            <a:r>
              <a:rPr lang="en-US" altLang="zh-TW" sz="32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</a:t>
            </a:r>
          </a:p>
          <a:p>
            <a:r>
              <a:rPr lang="en-US" altLang="zh-TW" sz="32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i="1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─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是與神建立關係，不是履行一項宗教儀式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Worship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is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Relation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, </a:t>
            </a:r>
            <a:r>
              <a:rPr lang="en-US" altLang="zh-TW" sz="3200" i="1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Not </a:t>
            </a:r>
            <a:r>
              <a:rPr lang="en-US" altLang="zh-TW" sz="32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religion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304800"/>
            <a:ext cx="8761413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什麼是敬拜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</a:p>
          <a:p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敬拜的人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敬拜的地點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敬拜的對象</a:t>
            </a:r>
            <a:r>
              <a:rPr lang="zh-TW" altLang="en-US" sz="3200" i="1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</a:t>
            </a:r>
          </a:p>
          <a:p>
            <a:r>
              <a:rPr lang="zh-TW" altLang="en-US" sz="3200" i="1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4:22 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「你們所拜的，你們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不知道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我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們所拜的，我們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知道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。」</a:t>
            </a:r>
          </a:p>
          <a:p>
            <a:r>
              <a:rPr lang="zh-TW" altLang="en-US" sz="32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</a:t>
            </a:r>
          </a:p>
          <a:p>
            <a:r>
              <a:rPr lang="zh-TW" altLang="en-US" sz="32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200" i="1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─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我們真的知道自己所拜的是什麼？是誰？</a:t>
            </a:r>
          </a:p>
          <a:p>
            <a:r>
              <a:rPr lang="zh-TW" altLang="en-US" sz="3200" dirty="0">
                <a:solidFill>
                  <a:srgbClr val="333399"/>
                </a:solidFill>
                <a:ea typeface="文鼎粗圓" panose="020B0609010101010101" pitchFamily="49" charset="-120"/>
              </a:rPr>
              <a:t>            </a:t>
            </a:r>
          </a:p>
        </p:txBody>
      </p:sp>
      <p:pic>
        <p:nvPicPr>
          <p:cNvPr id="10247" name="Picture 7" descr="Image result for worsh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395941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什麼是敬拜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</a:p>
          <a:p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敬拜的人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敬拜的地點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敬拜的對象</a:t>
            </a:r>
            <a:r>
              <a:rPr lang="zh-TW" altLang="en-US" sz="32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</a:p>
          <a:p>
            <a:r>
              <a:rPr lang="zh-TW" altLang="en-US" sz="3200" i="1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</a:t>
            </a:r>
            <a:r>
              <a:rPr lang="zh-TW" altLang="en-US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敬拜的態度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4:24)</a:t>
            </a:r>
          </a:p>
          <a:p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神是個靈，所以拜祂的，要用心靈和誠實拜祂」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神是個靈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─超越時空、環境、地點、型式、風格、文化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心靈敬拜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情感意志的投入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─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不能型式化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誠實敬拜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按照真理而實行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─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關係，信徒與神的關係，信徒彼此間的關係</a:t>
            </a:r>
          </a:p>
          <a:p>
            <a:r>
              <a:rPr lang="zh-TW" altLang="en-US" sz="3000" i="1" dirty="0">
                <a:solidFill>
                  <a:srgbClr val="333399"/>
                </a:solidFill>
                <a:ea typeface="文鼎粗圓" panose="020B0609010101010101" pitchFamily="49" charset="-120"/>
              </a:rPr>
              <a:t>        </a:t>
            </a:r>
            <a:r>
              <a:rPr lang="zh-TW" altLang="en-US" sz="2800" dirty="0">
                <a:solidFill>
                  <a:srgbClr val="333399"/>
                </a:solidFill>
                <a:ea typeface="文鼎粗圓" panose="020B0609010101010101" pitchFamily="49" charset="-120"/>
              </a:rPr>
              <a:t>           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3600" dirty="0">
                <a:latin typeface="文鼎粗圓" panose="020B0609010101010101" pitchFamily="49" charset="-120"/>
                <a:ea typeface="文鼎粗圓" panose="020B0609010101010101" pitchFamily="49" charset="-120"/>
              </a:rPr>
              <a:t>  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兩種極端的現象</a:t>
            </a:r>
            <a:endParaRPr lang="zh-TW" altLang="en-US" sz="3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稻草人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的敬拜 </a:t>
            </a:r>
            <a:r>
              <a:rPr lang="en-US" altLang="zh-TW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Scarecrow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Worship</a:t>
            </a:r>
          </a:p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「他們向神有熱心，但不是按真知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識」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10:2)</a:t>
            </a:r>
          </a:p>
          <a:p>
            <a:r>
              <a:rPr lang="en-US" altLang="zh-TW" sz="3200" dirty="0" smtClean="0">
                <a:solidFill>
                  <a:srgbClr val="CC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  <a:r>
              <a:rPr lang="zh-TW" altLang="en-US" sz="3200" u="sng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沒</a:t>
            </a:r>
            <a:r>
              <a:rPr lang="zh-TW" altLang="en-US" sz="3200" u="sng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有腦的敬拜</a:t>
            </a:r>
          </a:p>
          <a:p>
            <a:endParaRPr lang="en-US" altLang="zh-TW" sz="3200" dirty="0" smtClean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zh-TW" altLang="en-US" sz="32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洋鐵匠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的敬拜 </a:t>
            </a:r>
            <a:r>
              <a:rPr lang="en-US" altLang="zh-TW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Tin Man Worship</a:t>
            </a:r>
          </a:p>
          <a:p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「因為這百姓親近我，用嘴唇尊敬我，</a:t>
            </a: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  <a:r>
              <a:rPr lang="zh-TW" altLang="en-US" sz="3200" dirty="0" smtClean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心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卻遠離我」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29:13)</a:t>
            </a:r>
          </a:p>
          <a:p>
            <a:r>
              <a:rPr lang="en-US" altLang="zh-TW" sz="3200" dirty="0">
                <a:solidFill>
                  <a:srgbClr val="CC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 smtClean="0">
                <a:solidFill>
                  <a:srgbClr val="CC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200" u="sng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沒</a:t>
            </a:r>
            <a:r>
              <a:rPr lang="zh-TW" altLang="en-US" sz="3200" u="sng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有心的敬拜</a:t>
            </a:r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r>
              <a:rPr lang="zh-TW" altLang="en-US" sz="3000" dirty="0">
                <a:latin typeface="文鼎粗圓" panose="020B0609010101010101" pitchFamily="49" charset="-120"/>
                <a:ea typeface="文鼎粗圓" panose="020B0609010101010101" pitchFamily="49" charset="-120"/>
              </a:rPr>
              <a:t>                                    </a:t>
            </a:r>
            <a:endParaRPr lang="zh-TW" altLang="en-US" sz="3000" dirty="0">
              <a:solidFill>
                <a:srgbClr val="333399"/>
              </a:solidFill>
              <a:latin typeface="文鼎粗圓" panose="020B0609010101010101" pitchFamily="49" charset="-120"/>
              <a:ea typeface="文鼎粗圓" panose="020B0609010101010101" pitchFamily="49" charset="-120"/>
            </a:endParaRPr>
          </a:p>
          <a:p>
            <a:r>
              <a:rPr lang="zh-TW" altLang="en-US" sz="3000" i="1" dirty="0">
                <a:solidFill>
                  <a:srgbClr val="333399"/>
                </a:solidFill>
                <a:ea typeface="文鼎粗圓" panose="020B0609010101010101" pitchFamily="49" charset="-120"/>
              </a:rPr>
              <a:t>        </a:t>
            </a:r>
            <a:r>
              <a:rPr lang="zh-TW" altLang="en-US" sz="2800" dirty="0">
                <a:solidFill>
                  <a:srgbClr val="333399"/>
                </a:solidFill>
                <a:ea typeface="文鼎粗圓" panose="020B0609010101010101" pitchFamily="49" charset="-120"/>
              </a:rPr>
              <a:t>            </a:t>
            </a:r>
          </a:p>
        </p:txBody>
      </p:sp>
      <p:pic>
        <p:nvPicPr>
          <p:cNvPr id="13316" name="Picture 4" descr="MCj029577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46325"/>
            <a:ext cx="2114550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MCj041599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64" y="4699027"/>
            <a:ext cx="20923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304800"/>
            <a:ext cx="8991600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什麼是敬拜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</a:p>
          <a:p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chemeClr val="tx2"/>
                </a:solidFill>
                <a:latin typeface="+mn-lt"/>
                <a:ea typeface="華康黑體 Std W7" panose="020B0700000000000000" pitchFamily="34" charset="-120"/>
              </a:rPr>
              <a:t>A.</a:t>
            </a:r>
            <a:r>
              <a:rPr lang="zh-TW" altLang="en-US" sz="3200" dirty="0">
                <a:solidFill>
                  <a:schemeClr val="tx2"/>
                </a:solidFill>
                <a:latin typeface="+mn-lt"/>
                <a:ea typeface="華康黑體 Std W7" panose="020B0700000000000000" pitchFamily="34" charset="-120"/>
              </a:rPr>
              <a:t>耶穌的教導</a:t>
            </a:r>
            <a:r>
              <a:rPr lang="zh-TW" altLang="en-US" sz="3200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 </a:t>
            </a:r>
            <a:endParaRPr lang="zh-TW" altLang="en-US" sz="3200" dirty="0">
              <a:latin typeface="+mn-lt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en-US" altLang="zh-TW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字義：</a:t>
            </a:r>
            <a:endParaRPr lang="zh-TW" alt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>
                <a:latin typeface="+mn-lt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1.</a:t>
            </a:r>
            <a:r>
              <a:rPr lang="zh-TW" altLang="en-US" sz="3200" dirty="0">
                <a:solidFill>
                  <a:srgbClr val="C00000"/>
                </a:solidFill>
                <a:latin typeface="+mn-lt"/>
                <a:ea typeface="華康黑體 Std W7" panose="020B0700000000000000" pitchFamily="34" charset="-120"/>
              </a:rPr>
              <a:t>服侍 </a:t>
            </a:r>
            <a:r>
              <a:rPr lang="zh-TW" altLang="en-US" sz="3200" i="1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“</a:t>
            </a:r>
            <a:r>
              <a:rPr lang="en-US" altLang="zh-TW" sz="3200" i="1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labor” </a:t>
            </a:r>
            <a:r>
              <a:rPr lang="en-US" altLang="zh-TW" sz="3200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or </a:t>
            </a:r>
            <a:r>
              <a:rPr lang="en-US" altLang="zh-TW" sz="3200" i="1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“Service”</a:t>
            </a:r>
            <a:r>
              <a:rPr lang="en-US" altLang="zh-TW" sz="3200" i="1" dirty="0">
                <a:latin typeface="+mn-lt"/>
                <a:ea typeface="華康黑體 Std W7" panose="020B0700000000000000" pitchFamily="34" charset="-120"/>
              </a:rPr>
              <a:t> </a:t>
            </a:r>
          </a:p>
          <a:p>
            <a:r>
              <a:rPr lang="en-US" altLang="zh-TW" sz="3200" dirty="0">
                <a:latin typeface="+mn-lt"/>
                <a:ea typeface="華康黑體 Std W7" panose="020B0700000000000000" pitchFamily="34" charset="-120"/>
              </a:rPr>
              <a:t>   </a:t>
            </a:r>
            <a:r>
              <a:rPr lang="en-US" altLang="zh-TW" sz="3200" dirty="0" smtClean="0">
                <a:latin typeface="+mn-lt"/>
                <a:ea typeface="華康黑體 Std W7" panose="020B0700000000000000" pitchFamily="34" charset="-120"/>
              </a:rPr>
              <a:t>    </a:t>
            </a:r>
            <a:r>
              <a:rPr lang="en-US" altLang="zh-TW" sz="3000" dirty="0">
                <a:latin typeface="+mn-lt"/>
                <a:ea typeface="華康黑體 Std W7" panose="020B0700000000000000" pitchFamily="34" charset="-120"/>
              </a:rPr>
              <a:t>(</a:t>
            </a:r>
            <a:r>
              <a:rPr lang="zh-TW" altLang="en-US" sz="3000" dirty="0">
                <a:latin typeface="+mn-lt"/>
                <a:ea typeface="華康黑體 Std W7" panose="020B0700000000000000" pitchFamily="34" charset="-120"/>
              </a:rPr>
              <a:t>如舊約祭司在會幕或聖殿裡執行敬拜神之事宜</a:t>
            </a:r>
            <a:r>
              <a:rPr lang="en-US" altLang="zh-TW" sz="3000" dirty="0">
                <a:latin typeface="+mn-lt"/>
                <a:ea typeface="華康黑體 Std W7" panose="020B0700000000000000" pitchFamily="34" charset="-120"/>
              </a:rPr>
              <a:t>)</a:t>
            </a:r>
            <a:endParaRPr lang="en-US" altLang="zh-TW" sz="3000" dirty="0" smtClean="0">
              <a:latin typeface="+mn-lt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    2</a:t>
            </a:r>
            <a:r>
              <a:rPr lang="en-US" altLang="zh-TW" sz="3200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.</a:t>
            </a:r>
            <a:r>
              <a:rPr lang="zh-TW" altLang="en-US" sz="3200" dirty="0">
                <a:solidFill>
                  <a:srgbClr val="C00000"/>
                </a:solidFill>
                <a:latin typeface="+mn-lt"/>
                <a:ea typeface="華康黑體 Std W7" panose="020B0700000000000000" pitchFamily="34" charset="-120"/>
              </a:rPr>
              <a:t>跪拜 </a:t>
            </a:r>
            <a:r>
              <a:rPr lang="zh-TW" altLang="en-US" sz="3200" i="1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“</a:t>
            </a:r>
            <a:r>
              <a:rPr lang="en-US" altLang="zh-TW" sz="3200" i="1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bowing” </a:t>
            </a:r>
            <a:r>
              <a:rPr lang="en-US" altLang="zh-TW" sz="3200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or </a:t>
            </a:r>
            <a:r>
              <a:rPr lang="en-US" altLang="zh-TW" sz="3200" i="1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“bending the knees”</a:t>
            </a:r>
          </a:p>
          <a:p>
            <a:r>
              <a:rPr lang="en-US" altLang="zh-TW" sz="3200" dirty="0" smtClean="0">
                <a:latin typeface="+mn-lt"/>
                <a:ea typeface="華康黑體 Std W7" panose="020B0700000000000000" pitchFamily="34" charset="-120"/>
              </a:rPr>
              <a:t>       </a:t>
            </a:r>
            <a:r>
              <a:rPr lang="en-US" altLang="zh-TW" sz="3000" dirty="0" smtClean="0">
                <a:latin typeface="+mn-lt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latin typeface="+mn-lt"/>
                <a:ea typeface="華康黑體 Std W7" panose="020B0700000000000000" pitchFamily="34" charset="-120"/>
              </a:rPr>
              <a:t>給予敬仰及尊崇</a:t>
            </a:r>
            <a:r>
              <a:rPr lang="en-US" altLang="zh-TW" sz="3000" dirty="0" smtClean="0">
                <a:latin typeface="+mn-lt"/>
                <a:ea typeface="華康黑體 Std W7" panose="020B0700000000000000" pitchFamily="34" charset="-120"/>
              </a:rPr>
              <a:t>)</a:t>
            </a:r>
            <a:endParaRPr lang="en-US" altLang="zh-TW" sz="3000" dirty="0">
              <a:latin typeface="+mn-lt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C</a:t>
            </a:r>
            <a:r>
              <a:rPr lang="en-US" altLang="zh-TW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小結：</a:t>
            </a:r>
          </a:p>
          <a:p>
            <a:r>
              <a:rPr lang="zh-TW" altLang="en-US" sz="3200" dirty="0">
                <a:latin typeface="+mn-lt"/>
                <a:ea typeface="華康黑體 Std W7" panose="020B0700000000000000" pitchFamily="34" charset="-120"/>
              </a:rPr>
              <a:t>       </a:t>
            </a:r>
            <a:r>
              <a:rPr lang="en-US" altLang="zh-TW" sz="3200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1.</a:t>
            </a:r>
            <a:r>
              <a:rPr lang="zh-TW" altLang="en-US" sz="3200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敬拜不是被動，乃是</a:t>
            </a:r>
            <a:r>
              <a:rPr lang="zh-TW" altLang="en-US" sz="3200" dirty="0">
                <a:solidFill>
                  <a:srgbClr val="C00000"/>
                </a:solidFill>
                <a:latin typeface="+mn-lt"/>
                <a:ea typeface="華康黑體 Std W7" panose="020B0700000000000000" pitchFamily="34" charset="-120"/>
              </a:rPr>
              <a:t>積極參與</a:t>
            </a:r>
          </a:p>
          <a:p>
            <a:r>
              <a:rPr lang="zh-TW" altLang="en-US" sz="3200" dirty="0">
                <a:latin typeface="+mn-lt"/>
                <a:ea typeface="華康黑體 Std W7" panose="020B0700000000000000" pitchFamily="34" charset="-120"/>
              </a:rPr>
              <a:t>       </a:t>
            </a:r>
            <a:r>
              <a:rPr lang="en-US" altLang="zh-TW" sz="3200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2.</a:t>
            </a:r>
            <a:r>
              <a:rPr lang="zh-TW" altLang="en-US" sz="3200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敬拜不是取悅自己，乃是</a:t>
            </a:r>
            <a:r>
              <a:rPr lang="zh-TW" altLang="en-US" sz="3200" dirty="0">
                <a:solidFill>
                  <a:srgbClr val="C00000"/>
                </a:solidFill>
                <a:latin typeface="+mn-lt"/>
                <a:ea typeface="華康黑體 Std W7" panose="020B0700000000000000" pitchFamily="34" charset="-120"/>
              </a:rPr>
              <a:t>討神喜悅</a:t>
            </a:r>
          </a:p>
          <a:p>
            <a:r>
              <a:rPr lang="zh-TW" altLang="en-US" sz="3200" dirty="0">
                <a:latin typeface="+mn-lt"/>
                <a:ea typeface="華康黑體 Std W7" panose="020B0700000000000000" pitchFamily="34" charset="-120"/>
              </a:rPr>
              <a:t>       </a:t>
            </a:r>
            <a:r>
              <a:rPr lang="en-US" altLang="zh-TW" sz="3200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3.</a:t>
            </a:r>
            <a:r>
              <a:rPr lang="zh-TW" altLang="en-US" sz="3200" dirty="0">
                <a:solidFill>
                  <a:srgbClr val="333399"/>
                </a:solidFill>
                <a:latin typeface="+mn-lt"/>
                <a:ea typeface="華康黑體 Std W7" panose="020B0700000000000000" pitchFamily="34" charset="-120"/>
              </a:rPr>
              <a:t>敬拜包括</a:t>
            </a:r>
            <a:r>
              <a:rPr lang="zh-TW" altLang="en-US" sz="3200" dirty="0">
                <a:solidFill>
                  <a:srgbClr val="C00000"/>
                </a:solidFill>
                <a:latin typeface="+mn-lt"/>
                <a:ea typeface="華康黑體 Std W7" panose="020B0700000000000000" pitchFamily="34" charset="-120"/>
              </a:rPr>
              <a:t>行動與敬仰</a:t>
            </a:r>
          </a:p>
        </p:txBody>
      </p:sp>
      <p:pic>
        <p:nvPicPr>
          <p:cNvPr id="6149" name="Picture 5" descr="MCj039737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3250"/>
            <a:ext cx="2120900" cy="213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3974</TotalTime>
  <Words>1802</Words>
  <Application>Microsoft Office PowerPoint</Application>
  <PresentationFormat>On-screen Show (4:3)</PresentationFormat>
  <Paragraphs>181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文鼎粗圓</vt:lpstr>
      <vt:lpstr>新細明體</vt:lpstr>
      <vt:lpstr>華康雅藝體 Std W6</vt:lpstr>
      <vt:lpstr>華康魏碑體 Std W7</vt:lpstr>
      <vt:lpstr>華康黑體 Std W7</vt:lpstr>
      <vt:lpstr>華康黑體 Std W9</vt:lpstr>
      <vt:lpstr>Arial</vt:lpstr>
      <vt:lpstr>Britannic Bold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ccic-nv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Balex Sit</dc:creator>
  <cp:lastModifiedBy>Balex</cp:lastModifiedBy>
  <cp:revision>49</cp:revision>
  <dcterms:created xsi:type="dcterms:W3CDTF">2007-10-24T22:19:20Z</dcterms:created>
  <dcterms:modified xsi:type="dcterms:W3CDTF">2017-06-06T20:57:58Z</dcterms:modified>
</cp:coreProperties>
</file>