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8" r:id="rId3"/>
    <p:sldId id="291" r:id="rId4"/>
    <p:sldId id="292" r:id="rId5"/>
    <p:sldId id="259" r:id="rId6"/>
    <p:sldId id="260" r:id="rId7"/>
    <p:sldId id="261" r:id="rId8"/>
    <p:sldId id="262" r:id="rId9"/>
    <p:sldId id="263" r:id="rId10"/>
    <p:sldId id="266" r:id="rId11"/>
    <p:sldId id="265" r:id="rId12"/>
    <p:sldId id="264" r:id="rId13"/>
    <p:sldId id="267" r:id="rId14"/>
    <p:sldId id="293" r:id="rId15"/>
    <p:sldId id="269" r:id="rId16"/>
    <p:sldId id="276" r:id="rId17"/>
    <p:sldId id="277" r:id="rId18"/>
    <p:sldId id="278" r:id="rId19"/>
    <p:sldId id="270" r:id="rId20"/>
    <p:sldId id="268" r:id="rId21"/>
    <p:sldId id="294" r:id="rId22"/>
    <p:sldId id="275" r:id="rId23"/>
    <p:sldId id="274" r:id="rId24"/>
    <p:sldId id="295" r:id="rId25"/>
    <p:sldId id="271" r:id="rId26"/>
    <p:sldId id="272" r:id="rId2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CC"/>
    <a:srgbClr val="FFFF99"/>
    <a:srgbClr val="FFFF00"/>
    <a:srgbClr val="FF0000"/>
    <a:srgbClr val="5F5F5F"/>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2" d="100"/>
          <a:sy n="62" d="100"/>
        </p:scale>
        <p:origin x="16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5D8E9758-1DA2-41B8-8FB8-F9451C974529}" type="slidenum">
              <a:rPr lang="en-US" altLang="zh-TW"/>
              <a:pPr/>
              <a:t>‹#›</a:t>
            </a:fld>
            <a:endParaRPr lang="en-US" altLang="zh-TW"/>
          </a:p>
        </p:txBody>
      </p:sp>
    </p:spTree>
    <p:extLst>
      <p:ext uri="{BB962C8B-B14F-4D97-AF65-F5344CB8AC3E}">
        <p14:creationId xmlns:p14="http://schemas.microsoft.com/office/powerpoint/2010/main" val="156274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AB2D3008-D9A7-4F9F-A459-1B0B2E071AF7}" type="slidenum">
              <a:rPr lang="en-US" altLang="zh-TW"/>
              <a:pPr/>
              <a:t>‹#›</a:t>
            </a:fld>
            <a:endParaRPr lang="en-US" altLang="zh-TW"/>
          </a:p>
        </p:txBody>
      </p:sp>
    </p:spTree>
    <p:extLst>
      <p:ext uri="{BB962C8B-B14F-4D97-AF65-F5344CB8AC3E}">
        <p14:creationId xmlns:p14="http://schemas.microsoft.com/office/powerpoint/2010/main" val="5052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C8E0A9B4-19B9-4339-8048-5195A4C726C8}" type="slidenum">
              <a:rPr lang="en-US" altLang="zh-TW"/>
              <a:pPr/>
              <a:t>‹#›</a:t>
            </a:fld>
            <a:endParaRPr lang="en-US" altLang="zh-TW"/>
          </a:p>
        </p:txBody>
      </p:sp>
    </p:spTree>
    <p:extLst>
      <p:ext uri="{BB962C8B-B14F-4D97-AF65-F5344CB8AC3E}">
        <p14:creationId xmlns:p14="http://schemas.microsoft.com/office/powerpoint/2010/main" val="259918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BBC5360-3A2D-4D82-8580-C6CA9FF7C0E1}" type="slidenum">
              <a:rPr lang="en-US" altLang="zh-TW"/>
              <a:pPr/>
              <a:t>‹#›</a:t>
            </a:fld>
            <a:endParaRPr lang="en-US" altLang="zh-TW"/>
          </a:p>
        </p:txBody>
      </p:sp>
    </p:spTree>
    <p:extLst>
      <p:ext uri="{BB962C8B-B14F-4D97-AF65-F5344CB8AC3E}">
        <p14:creationId xmlns:p14="http://schemas.microsoft.com/office/powerpoint/2010/main" val="191269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C4594922-ECD5-49DD-BB17-F0BFF870E4D6}" type="slidenum">
              <a:rPr lang="en-US" altLang="zh-TW"/>
              <a:pPr/>
              <a:t>‹#›</a:t>
            </a:fld>
            <a:endParaRPr lang="en-US" altLang="zh-TW"/>
          </a:p>
        </p:txBody>
      </p:sp>
    </p:spTree>
    <p:extLst>
      <p:ext uri="{BB962C8B-B14F-4D97-AF65-F5344CB8AC3E}">
        <p14:creationId xmlns:p14="http://schemas.microsoft.com/office/powerpoint/2010/main" val="380789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F334C40A-BB11-4E84-9D2D-BB483BA15BC8}" type="slidenum">
              <a:rPr lang="en-US" altLang="zh-TW"/>
              <a:pPr/>
              <a:t>‹#›</a:t>
            </a:fld>
            <a:endParaRPr lang="en-US" altLang="zh-TW"/>
          </a:p>
        </p:txBody>
      </p:sp>
    </p:spTree>
    <p:extLst>
      <p:ext uri="{BB962C8B-B14F-4D97-AF65-F5344CB8AC3E}">
        <p14:creationId xmlns:p14="http://schemas.microsoft.com/office/powerpoint/2010/main" val="54012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1AB8FAA1-3707-44EE-B2A2-865B0A830F50}" type="slidenum">
              <a:rPr lang="en-US" altLang="zh-TW"/>
              <a:pPr/>
              <a:t>‹#›</a:t>
            </a:fld>
            <a:endParaRPr lang="en-US" altLang="zh-TW"/>
          </a:p>
        </p:txBody>
      </p:sp>
    </p:spTree>
    <p:extLst>
      <p:ext uri="{BB962C8B-B14F-4D97-AF65-F5344CB8AC3E}">
        <p14:creationId xmlns:p14="http://schemas.microsoft.com/office/powerpoint/2010/main" val="36467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TW"/>
          </a:p>
        </p:txBody>
      </p:sp>
      <p:sp>
        <p:nvSpPr>
          <p:cNvPr id="8" name="Footer Placeholder 7"/>
          <p:cNvSpPr>
            <a:spLocks noGrp="1"/>
          </p:cNvSpPr>
          <p:nvPr>
            <p:ph type="ftr" sz="quarter" idx="11"/>
          </p:nvPr>
        </p:nvSpPr>
        <p:spPr/>
        <p:txBody>
          <a:bodyPr/>
          <a:lstStyle>
            <a:lvl1pPr>
              <a:defRPr/>
            </a:lvl1pPr>
          </a:lstStyle>
          <a:p>
            <a:endParaRPr lang="en-US" altLang="zh-TW"/>
          </a:p>
        </p:txBody>
      </p:sp>
      <p:sp>
        <p:nvSpPr>
          <p:cNvPr id="9" name="Slide Number Placeholder 8"/>
          <p:cNvSpPr>
            <a:spLocks noGrp="1"/>
          </p:cNvSpPr>
          <p:nvPr>
            <p:ph type="sldNum" sz="quarter" idx="12"/>
          </p:nvPr>
        </p:nvSpPr>
        <p:spPr/>
        <p:txBody>
          <a:bodyPr/>
          <a:lstStyle>
            <a:lvl1pPr>
              <a:defRPr/>
            </a:lvl1pPr>
          </a:lstStyle>
          <a:p>
            <a:fld id="{D1E2D70C-0E2E-4A7E-8EAE-1B0FFA5B1F2F}" type="slidenum">
              <a:rPr lang="en-US" altLang="zh-TW"/>
              <a:pPr/>
              <a:t>‹#›</a:t>
            </a:fld>
            <a:endParaRPr lang="en-US" altLang="zh-TW"/>
          </a:p>
        </p:txBody>
      </p:sp>
    </p:spTree>
    <p:extLst>
      <p:ext uri="{BB962C8B-B14F-4D97-AF65-F5344CB8AC3E}">
        <p14:creationId xmlns:p14="http://schemas.microsoft.com/office/powerpoint/2010/main" val="8835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TW"/>
          </a:p>
        </p:txBody>
      </p:sp>
      <p:sp>
        <p:nvSpPr>
          <p:cNvPr id="4" name="Footer Placeholder 3"/>
          <p:cNvSpPr>
            <a:spLocks noGrp="1"/>
          </p:cNvSpPr>
          <p:nvPr>
            <p:ph type="ftr" sz="quarter" idx="11"/>
          </p:nvPr>
        </p:nvSpPr>
        <p:spPr/>
        <p:txBody>
          <a:bodyPr/>
          <a:lstStyle>
            <a:lvl1pPr>
              <a:defRPr/>
            </a:lvl1pPr>
          </a:lstStyle>
          <a:p>
            <a:endParaRPr lang="en-US" altLang="zh-TW"/>
          </a:p>
        </p:txBody>
      </p:sp>
      <p:sp>
        <p:nvSpPr>
          <p:cNvPr id="5" name="Slide Number Placeholder 4"/>
          <p:cNvSpPr>
            <a:spLocks noGrp="1"/>
          </p:cNvSpPr>
          <p:nvPr>
            <p:ph type="sldNum" sz="quarter" idx="12"/>
          </p:nvPr>
        </p:nvSpPr>
        <p:spPr/>
        <p:txBody>
          <a:bodyPr/>
          <a:lstStyle>
            <a:lvl1pPr>
              <a:defRPr/>
            </a:lvl1pPr>
          </a:lstStyle>
          <a:p>
            <a:fld id="{0A218932-8D0B-4171-BD1C-56A2F0AEF293}" type="slidenum">
              <a:rPr lang="en-US" altLang="zh-TW"/>
              <a:pPr/>
              <a:t>‹#›</a:t>
            </a:fld>
            <a:endParaRPr lang="en-US" altLang="zh-TW"/>
          </a:p>
        </p:txBody>
      </p:sp>
    </p:spTree>
    <p:extLst>
      <p:ext uri="{BB962C8B-B14F-4D97-AF65-F5344CB8AC3E}">
        <p14:creationId xmlns:p14="http://schemas.microsoft.com/office/powerpoint/2010/main" val="305970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TW"/>
          </a:p>
        </p:txBody>
      </p:sp>
      <p:sp>
        <p:nvSpPr>
          <p:cNvPr id="3" name="Footer Placeholder 2"/>
          <p:cNvSpPr>
            <a:spLocks noGrp="1"/>
          </p:cNvSpPr>
          <p:nvPr>
            <p:ph type="ftr" sz="quarter" idx="11"/>
          </p:nvPr>
        </p:nvSpPr>
        <p:spPr/>
        <p:txBody>
          <a:bodyPr/>
          <a:lstStyle>
            <a:lvl1pPr>
              <a:defRPr/>
            </a:lvl1pPr>
          </a:lstStyle>
          <a:p>
            <a:endParaRPr lang="en-US" altLang="zh-TW"/>
          </a:p>
        </p:txBody>
      </p:sp>
      <p:sp>
        <p:nvSpPr>
          <p:cNvPr id="4" name="Slide Number Placeholder 3"/>
          <p:cNvSpPr>
            <a:spLocks noGrp="1"/>
          </p:cNvSpPr>
          <p:nvPr>
            <p:ph type="sldNum" sz="quarter" idx="12"/>
          </p:nvPr>
        </p:nvSpPr>
        <p:spPr/>
        <p:txBody>
          <a:bodyPr/>
          <a:lstStyle>
            <a:lvl1pPr>
              <a:defRPr/>
            </a:lvl1pPr>
          </a:lstStyle>
          <a:p>
            <a:fld id="{2C30892C-610D-49FD-BBFC-BDDC616D26FB}" type="slidenum">
              <a:rPr lang="en-US" altLang="zh-TW"/>
              <a:pPr/>
              <a:t>‹#›</a:t>
            </a:fld>
            <a:endParaRPr lang="en-US" altLang="zh-TW"/>
          </a:p>
        </p:txBody>
      </p:sp>
    </p:spTree>
    <p:extLst>
      <p:ext uri="{BB962C8B-B14F-4D97-AF65-F5344CB8AC3E}">
        <p14:creationId xmlns:p14="http://schemas.microsoft.com/office/powerpoint/2010/main" val="327108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ED27E4AA-A929-4FAA-97E6-73630F099684}" type="slidenum">
              <a:rPr lang="en-US" altLang="zh-TW"/>
              <a:pPr/>
              <a:t>‹#›</a:t>
            </a:fld>
            <a:endParaRPr lang="en-US" altLang="zh-TW"/>
          </a:p>
        </p:txBody>
      </p:sp>
    </p:spTree>
    <p:extLst>
      <p:ext uri="{BB962C8B-B14F-4D97-AF65-F5344CB8AC3E}">
        <p14:creationId xmlns:p14="http://schemas.microsoft.com/office/powerpoint/2010/main" val="275123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E56DF1A6-7877-4D4F-88CF-575C7138ED8A}" type="slidenum">
              <a:rPr lang="en-US" altLang="zh-TW"/>
              <a:pPr/>
              <a:t>‹#›</a:t>
            </a:fld>
            <a:endParaRPr lang="en-US" altLang="zh-TW"/>
          </a:p>
        </p:txBody>
      </p:sp>
    </p:spTree>
    <p:extLst>
      <p:ext uri="{BB962C8B-B14F-4D97-AF65-F5344CB8AC3E}">
        <p14:creationId xmlns:p14="http://schemas.microsoft.com/office/powerpoint/2010/main" val="369894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048D6FC-3458-4DDB-9775-63DD1B28596E}"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01494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33400"/>
            <a:ext cx="3263900"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4038600" y="457200"/>
            <a:ext cx="4343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3200" dirty="0">
                <a:latin typeface="華康黑體 Std W7" panose="020B0700000000000000" pitchFamily="34" charset="-120"/>
                <a:ea typeface="華康黑體 Std W7" panose="020B0700000000000000" pitchFamily="34" charset="-120"/>
              </a:rPr>
              <a:t>   </a:t>
            </a:r>
            <a:r>
              <a:rPr lang="zh-TW" altLang="en-US" sz="3400" dirty="0" smtClean="0">
                <a:latin typeface="華康黑體 Std W7" panose="020B0700000000000000" pitchFamily="34" charset="-120"/>
                <a:ea typeface="華康黑體 Std W7" panose="020B0700000000000000" pitchFamily="34" charset="-120"/>
              </a:rPr>
              <a:t>三谷主日學：</a:t>
            </a:r>
            <a:endParaRPr lang="zh-TW" altLang="en-US" sz="3400" dirty="0">
              <a:latin typeface="華康黑體 Std W7" panose="020B0700000000000000" pitchFamily="34" charset="-120"/>
              <a:ea typeface="華康黑體 Std W7" panose="020B0700000000000000" pitchFamily="34" charset="-120"/>
            </a:endParaRPr>
          </a:p>
          <a:p>
            <a:pPr algn="ctr"/>
            <a:r>
              <a:rPr lang="en-US" altLang="zh-TW" sz="3400" dirty="0" smtClean="0">
                <a:latin typeface="華康黑體 Std W7" panose="020B0700000000000000" pitchFamily="34" charset="-120"/>
                <a:ea typeface="華康黑體 Std W7" panose="020B0700000000000000" pitchFamily="34" charset="-120"/>
              </a:rPr>
              <a:t>『</a:t>
            </a:r>
            <a:r>
              <a:rPr lang="zh-TW" altLang="en-US" sz="3400" dirty="0" smtClean="0">
                <a:latin typeface="華康黑體 Std W7" panose="020B0700000000000000" pitchFamily="34" charset="-120"/>
                <a:ea typeface="華康黑體 Std W7" panose="020B0700000000000000" pitchFamily="34" charset="-120"/>
              </a:rPr>
              <a:t>崇拜理</a:t>
            </a:r>
            <a:r>
              <a:rPr lang="zh-TW" altLang="en-US" sz="3400" dirty="0">
                <a:latin typeface="華康黑體 Std W7" panose="020B0700000000000000" pitchFamily="34" charset="-120"/>
                <a:ea typeface="華康黑體 Std W7" panose="020B0700000000000000" pitchFamily="34" charset="-120"/>
              </a:rPr>
              <a:t>念與實踐</a:t>
            </a:r>
            <a:r>
              <a:rPr lang="en-US" altLang="zh-TW" sz="3400" dirty="0">
                <a:latin typeface="華康黑體 Std W7" panose="020B0700000000000000" pitchFamily="34" charset="-120"/>
                <a:ea typeface="華康黑體 Std W7" panose="020B0700000000000000" pitchFamily="34" charset="-120"/>
              </a:rPr>
              <a:t>』</a:t>
            </a:r>
            <a:endParaRPr lang="en-US" altLang="zh-TW" sz="3400" dirty="0">
              <a:solidFill>
                <a:srgbClr val="333399"/>
              </a:solidFill>
              <a:latin typeface="華康黑體 Std W7" panose="020B0700000000000000" pitchFamily="34" charset="-120"/>
              <a:ea typeface="華康黑體 Std W7" panose="020B0700000000000000" pitchFamily="34" charset="-120"/>
            </a:endParaRPr>
          </a:p>
        </p:txBody>
      </p:sp>
      <p:sp>
        <p:nvSpPr>
          <p:cNvPr id="10" name="Text Box 7"/>
          <p:cNvSpPr txBox="1">
            <a:spLocks noChangeArrowheads="1"/>
          </p:cNvSpPr>
          <p:nvPr/>
        </p:nvSpPr>
        <p:spPr bwMode="auto">
          <a:xfrm>
            <a:off x="4114800" y="2725833"/>
            <a:ext cx="50292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zh-TW" altLang="en-US" sz="3600" dirty="0" smtClean="0">
                <a:solidFill>
                  <a:srgbClr val="333399"/>
                </a:solidFill>
                <a:latin typeface="華康黑體 Std W9" panose="020B0900000000000000" pitchFamily="34" charset="-120"/>
                <a:ea typeface="華康黑體 Std W9" panose="020B0900000000000000" pitchFamily="34" charset="-120"/>
              </a:rPr>
              <a:t>第九課：崇拜的再思  </a:t>
            </a:r>
            <a:endParaRPr lang="zh-TW" altLang="en-US" sz="2600" dirty="0">
              <a:solidFill>
                <a:srgbClr val="333399"/>
              </a:solidFill>
              <a:latin typeface="華康黑體 Std W9" panose="020B0900000000000000" pitchFamily="34" charset="-120"/>
              <a:ea typeface="華康黑體 Std W9" panose="020B0900000000000000" pitchFamily="34" charset="-120"/>
            </a:endParaRPr>
          </a:p>
        </p:txBody>
      </p:sp>
      <p:sp>
        <p:nvSpPr>
          <p:cNvPr id="6" name="Text Box 7"/>
          <p:cNvSpPr txBox="1">
            <a:spLocks noChangeArrowheads="1"/>
          </p:cNvSpPr>
          <p:nvPr/>
        </p:nvSpPr>
        <p:spPr bwMode="auto">
          <a:xfrm>
            <a:off x="4495800" y="4602134"/>
            <a:ext cx="37338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zh-TW" altLang="en-US" sz="3600" dirty="0" smtClean="0">
                <a:solidFill>
                  <a:srgbClr val="993300"/>
                </a:solidFill>
                <a:latin typeface="華康黑體 Std W9" panose="020B0900000000000000" pitchFamily="34" charset="-120"/>
                <a:ea typeface="華康黑體 Std W9" panose="020B0900000000000000" pitchFamily="34" charset="-120"/>
              </a:rPr>
              <a:t>唱詩 </a:t>
            </a:r>
            <a:r>
              <a:rPr lang="en-US" altLang="zh-TW" sz="3600" dirty="0" smtClean="0">
                <a:solidFill>
                  <a:srgbClr val="993300"/>
                </a:solidFill>
                <a:latin typeface="華康黑體 Std W9" panose="020B0900000000000000" pitchFamily="34" charset="-120"/>
                <a:ea typeface="華康黑體 Std W9" panose="020B0900000000000000" pitchFamily="34" charset="-120"/>
              </a:rPr>
              <a:t>#10 </a:t>
            </a:r>
            <a:r>
              <a:rPr lang="zh-TW" altLang="en-US" sz="3600" dirty="0" smtClean="0">
                <a:solidFill>
                  <a:srgbClr val="993300"/>
                </a:solidFill>
                <a:latin typeface="華康黑體 Std W9" panose="020B0900000000000000" pitchFamily="34" charset="-120"/>
                <a:ea typeface="華康黑體 Std W9" panose="020B0900000000000000" pitchFamily="34" charset="-120"/>
              </a:rPr>
              <a:t>清晨歌</a:t>
            </a:r>
          </a:p>
        </p:txBody>
      </p:sp>
    </p:spTree>
    <p:extLst>
      <p:ext uri="{BB962C8B-B14F-4D97-AF65-F5344CB8AC3E}">
        <p14:creationId xmlns:p14="http://schemas.microsoft.com/office/powerpoint/2010/main" val="41573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0" y="3048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四</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兩個爭</a:t>
            </a:r>
            <a:r>
              <a:rPr lang="zh-TW" altLang="en-US" sz="3600" u="sng" dirty="0" smtClean="0">
                <a:latin typeface="華康黑體 Std W7" panose="020B0700000000000000" pitchFamily="34" charset="-120"/>
                <a:ea typeface="華康黑體 Std W7" panose="020B0700000000000000" pitchFamily="34" charset="-120"/>
              </a:rPr>
              <a:t>論</a:t>
            </a:r>
            <a:endParaRPr lang="zh-TW" altLang="en-US" sz="3000" dirty="0">
              <a:solidFill>
                <a:schemeClr val="accent2"/>
              </a:solidFill>
              <a:latin typeface="華康黑體 Std W7" panose="020B0700000000000000" pitchFamily="34" charset="-120"/>
              <a:ea typeface="華康黑體 Std W7" panose="020B0700000000000000" pitchFamily="34" charset="-120"/>
            </a:endParaRPr>
          </a:p>
          <a:p>
            <a:r>
              <a:rPr lang="zh-TW" altLang="en-US" sz="3000" dirty="0">
                <a:solidFill>
                  <a:schemeClr val="accent2"/>
                </a:solidFill>
                <a:latin typeface="華康黑體 Std W7" panose="020B0700000000000000" pitchFamily="34" charset="-120"/>
                <a:ea typeface="華康黑體 Std W7" panose="020B0700000000000000" pitchFamily="34" charset="-120"/>
              </a:rPr>
              <a:t>    </a:t>
            </a:r>
            <a:r>
              <a:rPr lang="zh-TW" altLang="en-US" sz="30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A</a:t>
            </a:r>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rgbClr val="C00000"/>
                </a:solidFill>
                <a:latin typeface="華康黑體 Std W7" panose="020B0700000000000000" pitchFamily="34" charset="-120"/>
                <a:ea typeface="華康黑體 Std W7" panose="020B0700000000000000" pitchFamily="34" charset="-120"/>
                <a:sym typeface="Wingdings" panose="05000000000000000000" pitchFamily="2" charset="2"/>
              </a:rPr>
              <a:t>傳</a:t>
            </a:r>
            <a:r>
              <a:rPr lang="zh-TW" altLang="en-US" sz="3200" dirty="0">
                <a:solidFill>
                  <a:srgbClr val="C00000"/>
                </a:solidFill>
                <a:latin typeface="華康黑體 Std W7" panose="020B0700000000000000" pitchFamily="34" charset="-120"/>
                <a:ea typeface="華康黑體 Std W7" panose="020B0700000000000000" pitchFamily="34" charset="-120"/>
                <a:sym typeface="Wingdings" panose="05000000000000000000" pitchFamily="2" charset="2"/>
              </a:rPr>
              <a:t>統聖詩</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vs</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讚</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美短詩</a:t>
            </a:r>
            <a:endParaRPr lang="zh-TW" altLang="en-US" sz="3200" i="1" dirty="0">
              <a:solidFill>
                <a:schemeClr val="accent2"/>
              </a:solidFill>
              <a:latin typeface="華康黑體 Std W7" panose="020B0700000000000000" pitchFamily="34" charset="-120"/>
              <a:ea typeface="華康黑體 Std W7" panose="020B0700000000000000" pitchFamily="34" charset="-120"/>
            </a:endParaRPr>
          </a:p>
          <a:p>
            <a:r>
              <a:rPr lang="zh-TW" altLang="en-US" sz="2800" dirty="0">
                <a:ea typeface="文鼎粗圓" panose="020B0609010101010101" pitchFamily="49" charset="-120"/>
              </a:rPr>
              <a:t>     </a:t>
            </a:r>
          </a:p>
        </p:txBody>
      </p:sp>
      <p:graphicFrame>
        <p:nvGraphicFramePr>
          <p:cNvPr id="14405" name="Group 69"/>
          <p:cNvGraphicFramePr>
            <a:graphicFrameLocks noGrp="1"/>
          </p:cNvGraphicFramePr>
          <p:nvPr>
            <p:extLst>
              <p:ext uri="{D42A27DB-BD31-4B8C-83A1-F6EECF244321}">
                <p14:modId xmlns:p14="http://schemas.microsoft.com/office/powerpoint/2010/main" val="3317772923"/>
              </p:ext>
            </p:extLst>
          </p:nvPr>
        </p:nvGraphicFramePr>
        <p:xfrm>
          <a:off x="685800" y="1600200"/>
          <a:ext cx="6858000" cy="3144838"/>
        </p:xfrm>
        <a:graphic>
          <a:graphicData uri="http://schemas.openxmlformats.org/drawingml/2006/table">
            <a:tbl>
              <a:tblPr/>
              <a:tblGrid>
                <a:gridCol w="3341077"/>
                <a:gridCol w="3516923"/>
              </a:tblGrid>
              <a:tr h="7620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dirty="0" smtClean="0">
                          <a:ln>
                            <a:noFill/>
                          </a:ln>
                          <a:solidFill>
                            <a:schemeClr val="accent2"/>
                          </a:solidFill>
                          <a:effectLst/>
                          <a:latin typeface="華康黑體 Std W7" panose="020B0700000000000000" pitchFamily="34" charset="-120"/>
                          <a:ea typeface="華康黑體 Std W7" panose="020B0700000000000000" pitchFamily="34" charset="-120"/>
                        </a:rPr>
                        <a:t>內容豐富道理深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accent2"/>
                          </a:solidFill>
                          <a:effectLst/>
                          <a:latin typeface="華康黑體 Std W7" panose="020B0700000000000000" pitchFamily="34" charset="-120"/>
                          <a:ea typeface="華康黑體 Std W7" panose="020B0700000000000000" pitchFamily="34" charset="-120"/>
                        </a:rPr>
                        <a:t>信息易明夠精簡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dirty="0" smtClean="0">
                          <a:ln>
                            <a:noFill/>
                          </a:ln>
                          <a:solidFill>
                            <a:schemeClr val="accent2"/>
                          </a:solidFill>
                          <a:effectLst/>
                          <a:latin typeface="華康黑體 Std W7" panose="020B0700000000000000" pitchFamily="34" charset="-120"/>
                          <a:ea typeface="華康黑體 Std W7" panose="020B0700000000000000" pitchFamily="34" charset="-120"/>
                        </a:rPr>
                        <a:t>古典莊嚴有深度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dirty="0" smtClean="0">
                          <a:ln>
                            <a:noFill/>
                          </a:ln>
                          <a:solidFill>
                            <a:schemeClr val="accent2"/>
                          </a:solidFill>
                          <a:effectLst/>
                          <a:latin typeface="華康黑體 Std W7" panose="020B0700000000000000" pitchFamily="34" charset="-120"/>
                          <a:ea typeface="華康黑體 Std W7" panose="020B0700000000000000" pitchFamily="34" charset="-120"/>
                        </a:rPr>
                        <a:t>易唱易學且通俗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238">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rgbClr val="CC6600"/>
                          </a:solidFill>
                          <a:effectLst/>
                          <a:latin typeface="華康黑體 Std W7" panose="020B0700000000000000" pitchFamily="34" charset="-120"/>
                          <a:ea typeface="華康黑體 Std W7" panose="020B0700000000000000" pitchFamily="34" charset="-120"/>
                        </a:rPr>
                        <a:t>歌詞冗長難消化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dirty="0" smtClean="0">
                          <a:ln>
                            <a:noFill/>
                          </a:ln>
                          <a:solidFill>
                            <a:srgbClr val="CC6600"/>
                          </a:solidFill>
                          <a:effectLst/>
                          <a:latin typeface="華康黑體 Std W7" panose="020B0700000000000000" pitchFamily="34" charset="-120"/>
                          <a:ea typeface="華康黑體 Std W7" panose="020B0700000000000000" pitchFamily="34" charset="-120"/>
                        </a:rPr>
                        <a:t>內容局限多重覆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rgbClr val="CC6600"/>
                          </a:solidFill>
                          <a:effectLst/>
                          <a:latin typeface="華康黑體 Std W7" panose="020B0700000000000000" pitchFamily="34" charset="-120"/>
                          <a:ea typeface="華康黑體 Std W7" panose="020B0700000000000000" pitchFamily="34" charset="-120"/>
                        </a:rPr>
                        <a:t>節奏死板難度高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0" i="0" u="none" strike="noStrike" cap="none" normalizeH="0" baseline="0" dirty="0" smtClean="0">
                          <a:ln>
                            <a:noFill/>
                          </a:ln>
                          <a:solidFill>
                            <a:srgbClr val="CC6600"/>
                          </a:solidFill>
                          <a:effectLst/>
                          <a:latin typeface="華康黑體 Std W7" panose="020B0700000000000000" pitchFamily="34" charset="-120"/>
                          <a:ea typeface="華康黑體 Std W7" panose="020B0700000000000000" pitchFamily="34" charset="-120"/>
                        </a:rPr>
                        <a:t>缺乏藝術素質淺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2292" name="Picture 4" descr="MCj0216828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685800" y="3276600"/>
            <a:ext cx="7620000"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Rectangle 6"/>
          <p:cNvSpPr>
            <a:spLocks noChangeArrowheads="1"/>
          </p:cNvSpPr>
          <p:nvPr/>
        </p:nvSpPr>
        <p:spPr bwMode="auto">
          <a:xfrm>
            <a:off x="533400" y="188228"/>
            <a:ext cx="8305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TW" sz="3200" dirty="0" smtClean="0"/>
              <a:t>'Mary, Mary, Mary, </a:t>
            </a:r>
            <a:r>
              <a:rPr lang="en-US" altLang="zh-TW" sz="3200" dirty="0"/>
              <a:t>Oh, </a:t>
            </a:r>
            <a:r>
              <a:rPr lang="en-US" altLang="zh-TW" sz="3200" dirty="0" smtClean="0"/>
              <a:t>Mary, MARY, MARY, </a:t>
            </a:r>
          </a:p>
          <a:p>
            <a:r>
              <a:rPr lang="en-US" altLang="zh-TW" sz="3200" dirty="0" smtClean="0"/>
              <a:t>the </a:t>
            </a:r>
            <a:r>
              <a:rPr lang="en-US" altLang="zh-TW" sz="3200" dirty="0"/>
              <a:t>cows, the big cows, the brown cows, the black cows, the white cows, the black and white cows, the COWS, COWS, COWS are in the corn, are in the corn, are in the corn, are in the corn, the CORN, CORN, CORN.'</a:t>
            </a:r>
          </a:p>
        </p:txBody>
      </p:sp>
      <p:sp>
        <p:nvSpPr>
          <p:cNvPr id="12295" name="Text Box 7"/>
          <p:cNvSpPr txBox="1">
            <a:spLocks noChangeArrowheads="1"/>
          </p:cNvSpPr>
          <p:nvPr/>
        </p:nvSpPr>
        <p:spPr bwMode="auto">
          <a:xfrm rot="20749400">
            <a:off x="2239841" y="3305392"/>
            <a:ext cx="2189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4000" dirty="0">
                <a:solidFill>
                  <a:srgbClr val="FF0000"/>
                </a:solidFill>
                <a:effectLst>
                  <a:outerShdw blurRad="38100" dist="38100" dir="2700000" algn="tl">
                    <a:srgbClr val="000000">
                      <a:alpha val="43137"/>
                    </a:srgbClr>
                  </a:outerShdw>
                </a:effectLst>
              </a:rPr>
              <a:t>7-Eleven</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 calcmode="lin" valueType="num">
                                      <p:cBhvr>
                                        <p:cTn id="7" dur="500" fill="hold"/>
                                        <p:tgtEl>
                                          <p:spTgt spid="122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MPj01489830000[1]"/>
          <p:cNvPicPr>
            <a:picLocks noGrp="1" noChangeAspect="1" noChangeArrowheads="1"/>
          </p:cNvPicPr>
          <p:nvPr>
            <p:ph/>
          </p:nvPr>
        </p:nvPicPr>
        <p:blipFill>
          <a:blip r:embed="rId2">
            <a:lum bright="70000" contrast="-70000"/>
            <a:grayscl/>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Rectangle 6"/>
          <p:cNvSpPr>
            <a:spLocks noChangeArrowheads="1"/>
          </p:cNvSpPr>
          <p:nvPr/>
        </p:nvSpPr>
        <p:spPr bwMode="auto">
          <a:xfrm>
            <a:off x="-246314" y="128728"/>
            <a:ext cx="9539791" cy="664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95000"/>
              </a:lnSpc>
            </a:pPr>
            <a:r>
              <a:rPr lang="en-US" altLang="zh-TW" sz="2700" dirty="0">
                <a:solidFill>
                  <a:srgbClr val="002060"/>
                </a:solidFill>
              </a:rPr>
              <a:t>Oh </a:t>
            </a:r>
            <a:r>
              <a:rPr lang="en-US" altLang="zh-TW" sz="2700" dirty="0" smtClean="0">
                <a:solidFill>
                  <a:srgbClr val="002060"/>
                </a:solidFill>
              </a:rPr>
              <a:t>John, </a:t>
            </a:r>
            <a:r>
              <a:rPr lang="en-US" altLang="zh-TW" sz="2700" dirty="0">
                <a:solidFill>
                  <a:srgbClr val="002060"/>
                </a:solidFill>
              </a:rPr>
              <a:t>dear </a:t>
            </a:r>
            <a:r>
              <a:rPr lang="en-US" altLang="zh-TW" sz="2700" dirty="0" smtClean="0">
                <a:solidFill>
                  <a:srgbClr val="002060"/>
                </a:solidFill>
              </a:rPr>
              <a:t>John, </a:t>
            </a:r>
            <a:r>
              <a:rPr lang="en-US" altLang="zh-TW" sz="2700" dirty="0">
                <a:solidFill>
                  <a:srgbClr val="002060"/>
                </a:solidFill>
              </a:rPr>
              <a:t>now hear thou my cry;</a:t>
            </a:r>
          </a:p>
          <a:p>
            <a:pPr algn="ctr">
              <a:lnSpc>
                <a:spcPct val="95000"/>
              </a:lnSpc>
            </a:pPr>
            <a:r>
              <a:rPr lang="en-US" altLang="zh-TW" sz="2700" dirty="0">
                <a:solidFill>
                  <a:srgbClr val="002060"/>
                </a:solidFill>
              </a:rPr>
              <a:t>Incline thine ear to the words of my mouth.</a:t>
            </a:r>
          </a:p>
          <a:p>
            <a:pPr algn="ctr">
              <a:lnSpc>
                <a:spcPct val="95000"/>
              </a:lnSpc>
            </a:pPr>
            <a:r>
              <a:rPr lang="en-US" altLang="zh-TW" sz="2700" dirty="0">
                <a:solidFill>
                  <a:srgbClr val="002060"/>
                </a:solidFill>
              </a:rPr>
              <a:t>Turn thou thy whole wondrous ear by and by</a:t>
            </a:r>
          </a:p>
          <a:p>
            <a:pPr algn="ctr">
              <a:lnSpc>
                <a:spcPct val="95000"/>
              </a:lnSpc>
            </a:pPr>
            <a:r>
              <a:rPr lang="en-US" altLang="zh-TW" sz="2700" dirty="0">
                <a:solidFill>
                  <a:srgbClr val="002060"/>
                </a:solidFill>
              </a:rPr>
              <a:t>To the righteous, inimitable, glorious truth.</a:t>
            </a:r>
          </a:p>
          <a:p>
            <a:pPr algn="ctr">
              <a:lnSpc>
                <a:spcPct val="95000"/>
              </a:lnSpc>
            </a:pPr>
            <a:r>
              <a:rPr lang="en-US" altLang="zh-TW" sz="2700" dirty="0">
                <a:solidFill>
                  <a:srgbClr val="002060"/>
                </a:solidFill>
              </a:rPr>
              <a:t>For the way of the animals who can explain?</a:t>
            </a:r>
          </a:p>
          <a:p>
            <a:pPr algn="ctr">
              <a:lnSpc>
                <a:spcPct val="95000"/>
              </a:lnSpc>
            </a:pPr>
            <a:r>
              <a:rPr lang="en-US" altLang="zh-TW" sz="2700" dirty="0">
                <a:solidFill>
                  <a:srgbClr val="002060"/>
                </a:solidFill>
              </a:rPr>
              <a:t>There is in their heads no shadow of sense!</a:t>
            </a:r>
          </a:p>
          <a:p>
            <a:pPr algn="ctr">
              <a:lnSpc>
                <a:spcPct val="95000"/>
              </a:lnSpc>
            </a:pPr>
            <a:r>
              <a:rPr lang="en-US" altLang="zh-TW" sz="2700" dirty="0">
                <a:solidFill>
                  <a:srgbClr val="002060"/>
                </a:solidFill>
              </a:rPr>
              <a:t>Hearken they not in God's sun or </a:t>
            </a:r>
            <a:r>
              <a:rPr lang="en-US" altLang="zh-TW" sz="2700" dirty="0" smtClean="0">
                <a:solidFill>
                  <a:srgbClr val="002060"/>
                </a:solidFill>
              </a:rPr>
              <a:t>His </a:t>
            </a:r>
            <a:r>
              <a:rPr lang="en-US" altLang="zh-TW" sz="2700" dirty="0">
                <a:solidFill>
                  <a:srgbClr val="002060"/>
                </a:solidFill>
              </a:rPr>
              <a:t>rain.</a:t>
            </a:r>
          </a:p>
          <a:p>
            <a:pPr algn="ctr">
              <a:lnSpc>
                <a:spcPct val="95000"/>
              </a:lnSpc>
            </a:pPr>
            <a:r>
              <a:rPr lang="en-US" altLang="zh-TW" sz="2700" dirty="0">
                <a:solidFill>
                  <a:srgbClr val="002060"/>
                </a:solidFill>
              </a:rPr>
              <a:t>Unless from the mild, tempting corn they are fenced.</a:t>
            </a:r>
          </a:p>
          <a:p>
            <a:pPr algn="ctr">
              <a:lnSpc>
                <a:spcPct val="95000"/>
              </a:lnSpc>
            </a:pPr>
            <a:r>
              <a:rPr lang="en-US" altLang="zh-TW" sz="2700" dirty="0">
                <a:solidFill>
                  <a:srgbClr val="002060"/>
                </a:solidFill>
              </a:rPr>
              <a:t>Yea, those COWS in glad bovine, rebellious delight</a:t>
            </a:r>
          </a:p>
          <a:p>
            <a:pPr algn="ctr">
              <a:lnSpc>
                <a:spcPct val="95000"/>
              </a:lnSpc>
            </a:pPr>
            <a:r>
              <a:rPr lang="en-US" altLang="zh-TW" sz="2700" dirty="0">
                <a:solidFill>
                  <a:srgbClr val="002060"/>
                </a:solidFill>
              </a:rPr>
              <a:t>Broke free from their shackles, their warm pens eschewed.</a:t>
            </a:r>
          </a:p>
          <a:p>
            <a:pPr algn="ctr">
              <a:lnSpc>
                <a:spcPct val="95000"/>
              </a:lnSpc>
            </a:pPr>
            <a:r>
              <a:rPr lang="en-US" altLang="zh-TW" sz="2700" dirty="0">
                <a:solidFill>
                  <a:srgbClr val="002060"/>
                </a:solidFill>
              </a:rPr>
              <a:t>Then goaded by minions of darkness and night.</a:t>
            </a:r>
          </a:p>
          <a:p>
            <a:pPr algn="ctr">
              <a:lnSpc>
                <a:spcPct val="95000"/>
              </a:lnSpc>
            </a:pPr>
            <a:r>
              <a:rPr lang="en-US" altLang="zh-TW" sz="2700" dirty="0">
                <a:solidFill>
                  <a:srgbClr val="002060"/>
                </a:solidFill>
              </a:rPr>
              <a:t>They all my mild Chilliwack sweet corn have chewed.</a:t>
            </a:r>
          </a:p>
          <a:p>
            <a:pPr algn="ctr">
              <a:lnSpc>
                <a:spcPct val="95000"/>
              </a:lnSpc>
            </a:pPr>
            <a:r>
              <a:rPr lang="en-US" altLang="zh-TW" sz="2700" dirty="0">
                <a:solidFill>
                  <a:srgbClr val="002060"/>
                </a:solidFill>
              </a:rPr>
              <a:t>So look to that bright shining day by and by,</a:t>
            </a:r>
          </a:p>
          <a:p>
            <a:pPr algn="ctr">
              <a:lnSpc>
                <a:spcPct val="95000"/>
              </a:lnSpc>
            </a:pPr>
            <a:r>
              <a:rPr lang="en-US" altLang="zh-TW" sz="2700" dirty="0">
                <a:solidFill>
                  <a:srgbClr val="002060"/>
                </a:solidFill>
              </a:rPr>
              <a:t>Where all the corruptions of earth are reborn,</a:t>
            </a:r>
          </a:p>
          <a:p>
            <a:pPr algn="ctr">
              <a:lnSpc>
                <a:spcPct val="95000"/>
              </a:lnSpc>
            </a:pPr>
            <a:r>
              <a:rPr lang="en-US" altLang="zh-TW" sz="2700" dirty="0">
                <a:solidFill>
                  <a:srgbClr val="002060"/>
                </a:solidFill>
              </a:rPr>
              <a:t>Where no vicious animal makes my soul cry,</a:t>
            </a:r>
          </a:p>
          <a:p>
            <a:pPr algn="ctr">
              <a:lnSpc>
                <a:spcPct val="95000"/>
              </a:lnSpc>
            </a:pPr>
            <a:r>
              <a:rPr lang="en-US" altLang="zh-TW" sz="2700" dirty="0">
                <a:solidFill>
                  <a:srgbClr val="002060"/>
                </a:solidFill>
              </a:rPr>
              <a:t>And I no longer see those foul cows in the corn.</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0" y="152400"/>
            <a:ext cx="9144000" cy="709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smtClean="0">
                <a:latin typeface="華康黑體 Std W7" panose="020B0700000000000000" pitchFamily="34" charset="-120"/>
                <a:ea typeface="華康黑體 Std W7" panose="020B0700000000000000" pitchFamily="34" charset="-120"/>
              </a:rPr>
              <a:t> </a:t>
            </a:r>
            <a:r>
              <a:rPr lang="zh-TW" altLang="en-US" sz="3600" u="sng" dirty="0" smtClean="0">
                <a:latin typeface="華康黑體 Std W7" panose="020B0700000000000000" pitchFamily="34" charset="-120"/>
                <a:ea typeface="華康黑體 Std W7" panose="020B0700000000000000" pitchFamily="34" charset="-120"/>
              </a:rPr>
              <a:t>何</a:t>
            </a:r>
            <a:r>
              <a:rPr lang="zh-TW" altLang="en-US" sz="3600" u="sng" dirty="0">
                <a:latin typeface="華康黑體 Std W7" panose="020B0700000000000000" pitchFamily="34" charset="-120"/>
                <a:ea typeface="華康黑體 Std W7" panose="020B0700000000000000" pitchFamily="34" charset="-120"/>
              </a:rPr>
              <a:t>謂傳統聖詩</a:t>
            </a:r>
            <a:r>
              <a:rPr lang="zh-TW" altLang="en-US" sz="3600" dirty="0">
                <a:latin typeface="華康黑體 Std W7" panose="020B0700000000000000" pitchFamily="34" charset="-120"/>
                <a:ea typeface="華康黑體 Std W7" panose="020B0700000000000000" pitchFamily="34" charset="-120"/>
              </a:rPr>
              <a:t>？</a:t>
            </a:r>
          </a:p>
          <a:p>
            <a:r>
              <a:rPr lang="zh-TW" altLang="en-US" sz="28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a:t>
            </a:r>
            <a:r>
              <a:rPr lang="en-US" altLang="zh-TW" sz="3200" dirty="0">
                <a:solidFill>
                  <a:schemeClr val="accent2"/>
                </a:solidFill>
                <a:latin typeface="華康黑體 Std W7" panose="020B0700000000000000" pitchFamily="34" charset="-120"/>
                <a:ea typeface="華康黑體 Std W7" panose="020B0700000000000000" pitchFamily="34" charset="-120"/>
              </a:rPr>
              <a:t>1) </a:t>
            </a:r>
            <a:r>
              <a:rPr lang="zh-TW" altLang="en-US" sz="3200" dirty="0">
                <a:solidFill>
                  <a:srgbClr val="C00000"/>
                </a:solidFill>
                <a:latin typeface="華康黑體 Std W7" panose="020B0700000000000000" pitchFamily="34" charset="-120"/>
                <a:ea typeface="華康黑體 Std W7" panose="020B0700000000000000" pitchFamily="34" charset="-120"/>
              </a:rPr>
              <a:t>傳統聖詩 </a:t>
            </a:r>
            <a:r>
              <a:rPr lang="en-US" altLang="zh-TW" sz="3200" dirty="0">
                <a:solidFill>
                  <a:srgbClr val="C00000"/>
                </a:solidFill>
                <a:latin typeface="華康黑體 Std W7" panose="020B0700000000000000" pitchFamily="34" charset="-120"/>
                <a:ea typeface="華康黑體 Std W7" panose="020B0700000000000000" pitchFamily="34" charset="-120"/>
              </a:rPr>
              <a:t>(Hymns)</a:t>
            </a: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18</a:t>
            </a:r>
            <a:r>
              <a:rPr lang="zh-TW" altLang="en-US" sz="3200" dirty="0">
                <a:solidFill>
                  <a:schemeClr val="accent2"/>
                </a:solidFill>
                <a:latin typeface="華康黑體 Std W7" panose="020B0700000000000000" pitchFamily="34" charset="-120"/>
                <a:ea typeface="華康黑體 Std W7" panose="020B0700000000000000" pitchFamily="34" charset="-120"/>
              </a:rPr>
              <a:t>世紀或更早</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通常缺副歌，強調父、子、靈的神性與工作</a:t>
            </a:r>
          </a:p>
          <a:p>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a:latin typeface="華康黑體 Std W7" panose="020B0700000000000000" pitchFamily="34" charset="-120"/>
                <a:ea typeface="華康黑體 Std W7" panose="020B0700000000000000" pitchFamily="34" charset="-120"/>
                <a:sym typeface="Wingdings" panose="05000000000000000000" pitchFamily="2" charset="2"/>
              </a:rPr>
              <a:t>例：千古保障、我每思念十字寶架</a:t>
            </a:r>
          </a:p>
          <a:p>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(2) </a:t>
            </a:r>
            <a:r>
              <a:rPr lang="zh-TW" altLang="en-US" sz="3200" dirty="0">
                <a:solidFill>
                  <a:srgbClr val="C00000"/>
                </a:solidFill>
                <a:latin typeface="華康黑體 Std W7" panose="020B0700000000000000" pitchFamily="34" charset="-120"/>
                <a:ea typeface="華康黑體 Std W7" panose="020B0700000000000000" pitchFamily="34" charset="-120"/>
                <a:sym typeface="Wingdings" panose="05000000000000000000" pitchFamily="2" charset="2"/>
              </a:rPr>
              <a:t>福音詩歌 </a:t>
            </a:r>
            <a:r>
              <a:rPr lang="en-US" altLang="zh-TW" sz="3200" dirty="0">
                <a:solidFill>
                  <a:srgbClr val="C00000"/>
                </a:solidFill>
                <a:latin typeface="華康黑體 Std W7" panose="020B0700000000000000" pitchFamily="34" charset="-120"/>
                <a:ea typeface="華康黑體 Std W7" panose="020B0700000000000000" pitchFamily="34" charset="-120"/>
                <a:sym typeface="Wingdings" panose="05000000000000000000" pitchFamily="2" charset="2"/>
              </a:rPr>
              <a:t>(Gospel Songs)</a:t>
            </a:r>
          </a:p>
          <a:p>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19</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20</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世紀 </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a:solidFill>
                  <a:schemeClr val="accent2"/>
                </a:solidFill>
                <a:latin typeface="華康黑體 Std W7" panose="020B0700000000000000" pitchFamily="34" charset="-120"/>
                <a:ea typeface="華康黑體 Std W7" panose="020B0700000000000000" pitchFamily="34" charset="-120"/>
              </a:rPr>
              <a:t>美國教會大復興</a:t>
            </a:r>
            <a:r>
              <a:rPr lang="en-US" altLang="zh-TW" sz="3200" dirty="0">
                <a:solidFill>
                  <a:schemeClr val="accent2"/>
                </a:solidFill>
                <a:latin typeface="華康黑體 Std W7" panose="020B0700000000000000" pitchFamily="34" charset="-120"/>
                <a:ea typeface="華康黑體 Std W7" panose="020B0700000000000000" pitchFamily="34" charset="-120"/>
              </a:rPr>
              <a:t>)</a:t>
            </a:r>
            <a:endPar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endParaRPr>
          </a:p>
          <a:p>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一般有副歌，強調救恩與成聖及與主的關係</a:t>
            </a:r>
          </a:p>
          <a:p>
            <a:pPr>
              <a:lnSpc>
                <a:spcPct val="105000"/>
              </a:lnSpc>
            </a:pPr>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a:solidFill>
                  <a:schemeClr val="tx2"/>
                </a:solidFill>
                <a:latin typeface="華康黑體 Std W7" panose="020B0700000000000000" pitchFamily="34" charset="-120"/>
                <a:ea typeface="華康黑體 Std W7" panose="020B0700000000000000" pitchFamily="34" charset="-120"/>
                <a:sym typeface="Wingdings" panose="05000000000000000000" pitchFamily="2" charset="2"/>
              </a:rPr>
              <a:t>例：我時刻需要你、谷中百合花、十字架</a:t>
            </a:r>
            <a:r>
              <a:rPr lang="zh-TW" altLang="en-US" sz="3200" dirty="0">
                <a:solidFill>
                  <a:schemeClr val="accent2"/>
                </a:solidFill>
                <a:latin typeface="華康黑體 Std W7" panose="020B0700000000000000" pitchFamily="34" charset="-120"/>
                <a:ea typeface="華康黑體 Std W7" panose="020B0700000000000000" pitchFamily="34" charset="-120"/>
              </a:rPr>
              <a:t>     </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3) </a:t>
            </a:r>
            <a:r>
              <a:rPr lang="zh-TW" altLang="en-US" sz="3200" dirty="0" smtClean="0">
                <a:solidFill>
                  <a:srgbClr val="C00000"/>
                </a:solidFill>
                <a:latin typeface="華康黑體 Std W7" panose="020B0700000000000000" pitchFamily="34" charset="-120"/>
                <a:ea typeface="華康黑體 Std W7" panose="020B0700000000000000" pitchFamily="34" charset="-120"/>
              </a:rPr>
              <a:t>近</a:t>
            </a:r>
            <a:r>
              <a:rPr lang="zh-TW" altLang="en-US" sz="3200" dirty="0">
                <a:solidFill>
                  <a:srgbClr val="C00000"/>
                </a:solidFill>
                <a:latin typeface="華康黑體 Std W7" panose="020B0700000000000000" pitchFamily="34" charset="-120"/>
                <a:ea typeface="華康黑體 Std W7" panose="020B0700000000000000" pitchFamily="34" charset="-120"/>
              </a:rPr>
              <a:t>代詩歌 </a:t>
            </a:r>
            <a:r>
              <a:rPr lang="en-US" altLang="zh-TW" sz="3200" dirty="0">
                <a:solidFill>
                  <a:srgbClr val="C00000"/>
                </a:solidFill>
                <a:latin typeface="華康黑體 Std W7" panose="020B0700000000000000" pitchFamily="34" charset="-120"/>
                <a:ea typeface="華康黑體 Std W7" panose="020B0700000000000000" pitchFamily="34" charset="-120"/>
              </a:rPr>
              <a:t>(Contemporary Christian Songs) </a:t>
            </a:r>
          </a:p>
          <a:p>
            <a:r>
              <a:rPr lang="en-US" altLang="zh-TW" sz="3200" dirty="0">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en-US" altLang="zh-TW" sz="3200" dirty="0">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21</a:t>
            </a:r>
            <a:r>
              <a:rPr lang="zh-TW" altLang="en-US" sz="3200" dirty="0">
                <a:solidFill>
                  <a:schemeClr val="accent2"/>
                </a:solidFill>
                <a:latin typeface="華康黑體 Std W7" panose="020B0700000000000000" pitchFamily="34" charset="-120"/>
                <a:ea typeface="華康黑體 Std W7" panose="020B0700000000000000" pitchFamily="34" charset="-120"/>
              </a:rPr>
              <a:t>世紀</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從耶穌運動開始</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en-US" altLang="zh-TW" sz="3200" dirty="0">
                <a:latin typeface="華康黑體 Std W7" panose="020B0700000000000000" pitchFamily="34" charset="-120"/>
                <a:ea typeface="華康黑體 Std W7" panose="020B0700000000000000" pitchFamily="34" charset="-120"/>
              </a:rPr>
              <a:t> </a:t>
            </a:r>
            <a:endParaRPr lang="en-US" altLang="zh-TW" sz="3200" dirty="0">
              <a:solidFill>
                <a:schemeClr val="accent2"/>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 </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旋律風格較為摩登，接近當時的流行曲</a:t>
            </a: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pPr>
              <a:lnSpc>
                <a:spcPct val="105000"/>
              </a:lnSpc>
            </a:pPr>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a:latin typeface="華康黑體 Std W7" panose="020B0700000000000000" pitchFamily="34" charset="-120"/>
                <a:ea typeface="華康黑體 Std W7" panose="020B0700000000000000" pitchFamily="34" charset="-120"/>
                <a:sym typeface="Wingdings" panose="05000000000000000000" pitchFamily="2" charset="2"/>
              </a:rPr>
              <a:t>例：必有恩惠慈愛、傳給人、因祂活著</a:t>
            </a:r>
          </a:p>
          <a:p>
            <a:r>
              <a:rPr lang="zh-TW" altLang="en-US" sz="3200" dirty="0">
                <a:solidFill>
                  <a:schemeClr val="accent2"/>
                </a:solidFill>
                <a:latin typeface="文鼎粗圓" panose="020B0609010101010101" pitchFamily="49" charset="-120"/>
                <a:ea typeface="文鼎粗圓" panose="020B0609010101010101" pitchFamily="49" charset="-120"/>
              </a:rPr>
              <a:t> </a:t>
            </a:r>
          </a:p>
        </p:txBody>
      </p:sp>
      <p:pic>
        <p:nvPicPr>
          <p:cNvPr id="2050" name="Picture 2" descr="Image result for 青年聖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850" y="152400"/>
            <a:ext cx="1087150" cy="1494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青年聖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7537" y="152400"/>
            <a:ext cx="1051863" cy="1494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937" y="152400"/>
            <a:ext cx="1051863" cy="1494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2" end="2"/>
                                            </p:txEl>
                                          </p:spTgt>
                                        </p:tgtEl>
                                        <p:attrNameLst>
                                          <p:attrName>style.visibility</p:attrName>
                                        </p:attrNameLst>
                                      </p:cBhvr>
                                      <p:to>
                                        <p:strVal val="visible"/>
                                      </p:to>
                                    </p:set>
                                    <p:animEffect transition="in" filter="fade">
                                      <p:cBhvr>
                                        <p:cTn id="10" dur="500"/>
                                        <p:tgtEl>
                                          <p:spTgt spid="1536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Effect transition="in" filter="fade">
                                      <p:cBhvr>
                                        <p:cTn id="13" dur="500"/>
                                        <p:tgtEl>
                                          <p:spTgt spid="1536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363">
                                            <p:txEl>
                                              <p:pRg st="4" end="4"/>
                                            </p:txEl>
                                          </p:spTgt>
                                        </p:tgtEl>
                                        <p:attrNameLst>
                                          <p:attrName>style.visibility</p:attrName>
                                        </p:attrNameLst>
                                      </p:cBhvr>
                                      <p:to>
                                        <p:strVal val="visible"/>
                                      </p:to>
                                    </p:set>
                                    <p:animEffect transition="in" filter="fade">
                                      <p:cBhvr>
                                        <p:cTn id="16" dur="500"/>
                                        <p:tgtEl>
                                          <p:spTgt spid="1536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363">
                                            <p:txEl>
                                              <p:pRg st="5" end="5"/>
                                            </p:txEl>
                                          </p:spTgt>
                                        </p:tgtEl>
                                        <p:attrNameLst>
                                          <p:attrName>style.visibility</p:attrName>
                                        </p:attrNameLst>
                                      </p:cBhvr>
                                      <p:to>
                                        <p:strVal val="visible"/>
                                      </p:to>
                                    </p:set>
                                    <p:animEffect transition="in" filter="fade">
                                      <p:cBhvr>
                                        <p:cTn id="21" dur="500"/>
                                        <p:tgtEl>
                                          <p:spTgt spid="1536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363">
                                            <p:txEl>
                                              <p:pRg st="6" end="6"/>
                                            </p:txEl>
                                          </p:spTgt>
                                        </p:tgtEl>
                                        <p:attrNameLst>
                                          <p:attrName>style.visibility</p:attrName>
                                        </p:attrNameLst>
                                      </p:cBhvr>
                                      <p:to>
                                        <p:strVal val="visible"/>
                                      </p:to>
                                    </p:set>
                                    <p:animEffect transition="in" filter="fade">
                                      <p:cBhvr>
                                        <p:cTn id="24" dur="500"/>
                                        <p:tgtEl>
                                          <p:spTgt spid="1536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animEffect transition="in" filter="fade">
                                      <p:cBhvr>
                                        <p:cTn id="27" dur="500"/>
                                        <p:tgtEl>
                                          <p:spTgt spid="1536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363">
                                            <p:txEl>
                                              <p:pRg st="8" end="8"/>
                                            </p:txEl>
                                          </p:spTgt>
                                        </p:tgtEl>
                                        <p:attrNameLst>
                                          <p:attrName>style.visibility</p:attrName>
                                        </p:attrNameLst>
                                      </p:cBhvr>
                                      <p:to>
                                        <p:strVal val="visible"/>
                                      </p:to>
                                    </p:set>
                                    <p:animEffect transition="in" filter="fade">
                                      <p:cBhvr>
                                        <p:cTn id="30" dur="500"/>
                                        <p:tgtEl>
                                          <p:spTgt spid="1536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363">
                                            <p:txEl>
                                              <p:pRg st="9" end="9"/>
                                            </p:txEl>
                                          </p:spTgt>
                                        </p:tgtEl>
                                        <p:attrNameLst>
                                          <p:attrName>style.visibility</p:attrName>
                                        </p:attrNameLst>
                                      </p:cBhvr>
                                      <p:to>
                                        <p:strVal val="visible"/>
                                      </p:to>
                                    </p:set>
                                    <p:animEffect transition="in" filter="fade">
                                      <p:cBhvr>
                                        <p:cTn id="35" dur="500"/>
                                        <p:tgtEl>
                                          <p:spTgt spid="1536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363">
                                            <p:txEl>
                                              <p:pRg st="10" end="10"/>
                                            </p:txEl>
                                          </p:spTgt>
                                        </p:tgtEl>
                                        <p:attrNameLst>
                                          <p:attrName>style.visibility</p:attrName>
                                        </p:attrNameLst>
                                      </p:cBhvr>
                                      <p:to>
                                        <p:strVal val="visible"/>
                                      </p:to>
                                    </p:set>
                                    <p:animEffect transition="in" filter="fade">
                                      <p:cBhvr>
                                        <p:cTn id="38" dur="500"/>
                                        <p:tgtEl>
                                          <p:spTgt spid="1536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363">
                                            <p:txEl>
                                              <p:pRg st="11" end="11"/>
                                            </p:txEl>
                                          </p:spTgt>
                                        </p:tgtEl>
                                        <p:attrNameLst>
                                          <p:attrName>style.visibility</p:attrName>
                                        </p:attrNameLst>
                                      </p:cBhvr>
                                      <p:to>
                                        <p:strVal val="visible"/>
                                      </p:to>
                                    </p:set>
                                    <p:animEffect transition="in" filter="fade">
                                      <p:cBhvr>
                                        <p:cTn id="41" dur="500"/>
                                        <p:tgtEl>
                                          <p:spTgt spid="1536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5363">
                                            <p:txEl>
                                              <p:pRg st="12" end="12"/>
                                            </p:txEl>
                                          </p:spTgt>
                                        </p:tgtEl>
                                        <p:attrNameLst>
                                          <p:attrName>style.visibility</p:attrName>
                                        </p:attrNameLst>
                                      </p:cBhvr>
                                      <p:to>
                                        <p:strVal val="visible"/>
                                      </p:to>
                                    </p:set>
                                    <p:animEffect transition="in" filter="fade">
                                      <p:cBhvr>
                                        <p:cTn id="44" dur="500"/>
                                        <p:tgtEl>
                                          <p:spTgt spid="1536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p:cTn id="49" dur="1000" fill="hold"/>
                                        <p:tgtEl>
                                          <p:spTgt spid="2050"/>
                                        </p:tgtEl>
                                        <p:attrNameLst>
                                          <p:attrName>ppt_w</p:attrName>
                                        </p:attrNameLst>
                                      </p:cBhvr>
                                      <p:tavLst>
                                        <p:tav tm="0">
                                          <p:val>
                                            <p:strVal val="#ppt_w*0.70"/>
                                          </p:val>
                                        </p:tav>
                                        <p:tav tm="100000">
                                          <p:val>
                                            <p:strVal val="#ppt_w"/>
                                          </p:val>
                                        </p:tav>
                                      </p:tavLst>
                                    </p:anim>
                                    <p:anim calcmode="lin" valueType="num">
                                      <p:cBhvr>
                                        <p:cTn id="50" dur="1000" fill="hold"/>
                                        <p:tgtEl>
                                          <p:spTgt spid="2050"/>
                                        </p:tgtEl>
                                        <p:attrNameLst>
                                          <p:attrName>ppt_h</p:attrName>
                                        </p:attrNameLst>
                                      </p:cBhvr>
                                      <p:tavLst>
                                        <p:tav tm="0">
                                          <p:val>
                                            <p:strVal val="#ppt_h"/>
                                          </p:val>
                                        </p:tav>
                                        <p:tav tm="100000">
                                          <p:val>
                                            <p:strVal val="#ppt_h"/>
                                          </p:val>
                                        </p:tav>
                                      </p:tavLst>
                                    </p:anim>
                                    <p:animEffect transition="in" filter="fade">
                                      <p:cBhvr>
                                        <p:cTn id="51" dur="1000"/>
                                        <p:tgtEl>
                                          <p:spTgt spid="2050"/>
                                        </p:tgtEl>
                                      </p:cBhvr>
                                    </p:animEffect>
                                  </p:childTnLst>
                                </p:cTn>
                              </p:par>
                              <p:par>
                                <p:cTn id="52" presetID="55" presetClass="entr" presetSubtype="0" fill="hold" nodeType="withEffect">
                                  <p:stCondLst>
                                    <p:cond delay="0"/>
                                  </p:stCondLst>
                                  <p:childTnLst>
                                    <p:set>
                                      <p:cBhvr>
                                        <p:cTn id="53" dur="1" fill="hold">
                                          <p:stCondLst>
                                            <p:cond delay="0"/>
                                          </p:stCondLst>
                                        </p:cTn>
                                        <p:tgtEl>
                                          <p:spTgt spid="2052"/>
                                        </p:tgtEl>
                                        <p:attrNameLst>
                                          <p:attrName>style.visibility</p:attrName>
                                        </p:attrNameLst>
                                      </p:cBhvr>
                                      <p:to>
                                        <p:strVal val="visible"/>
                                      </p:to>
                                    </p:set>
                                    <p:anim calcmode="lin" valueType="num">
                                      <p:cBhvr>
                                        <p:cTn id="54" dur="1000" fill="hold"/>
                                        <p:tgtEl>
                                          <p:spTgt spid="2052"/>
                                        </p:tgtEl>
                                        <p:attrNameLst>
                                          <p:attrName>ppt_w</p:attrName>
                                        </p:attrNameLst>
                                      </p:cBhvr>
                                      <p:tavLst>
                                        <p:tav tm="0">
                                          <p:val>
                                            <p:strVal val="#ppt_w*0.70"/>
                                          </p:val>
                                        </p:tav>
                                        <p:tav tm="100000">
                                          <p:val>
                                            <p:strVal val="#ppt_w"/>
                                          </p:val>
                                        </p:tav>
                                      </p:tavLst>
                                    </p:anim>
                                    <p:anim calcmode="lin" valueType="num">
                                      <p:cBhvr>
                                        <p:cTn id="55" dur="1000" fill="hold"/>
                                        <p:tgtEl>
                                          <p:spTgt spid="2052"/>
                                        </p:tgtEl>
                                        <p:attrNameLst>
                                          <p:attrName>ppt_h</p:attrName>
                                        </p:attrNameLst>
                                      </p:cBhvr>
                                      <p:tavLst>
                                        <p:tav tm="0">
                                          <p:val>
                                            <p:strVal val="#ppt_h"/>
                                          </p:val>
                                        </p:tav>
                                        <p:tav tm="100000">
                                          <p:val>
                                            <p:strVal val="#ppt_h"/>
                                          </p:val>
                                        </p:tav>
                                      </p:tavLst>
                                    </p:anim>
                                    <p:animEffect transition="in" filter="fade">
                                      <p:cBhvr>
                                        <p:cTn id="56" dur="1000"/>
                                        <p:tgtEl>
                                          <p:spTgt spid="2052"/>
                                        </p:tgtEl>
                                      </p:cBhvr>
                                    </p:animEffect>
                                  </p:childTnLst>
                                </p:cTn>
                              </p:par>
                              <p:par>
                                <p:cTn id="57" presetID="55" presetClass="entr" presetSubtype="0" fill="hold" nodeType="withEffect">
                                  <p:stCondLst>
                                    <p:cond delay="0"/>
                                  </p:stCondLst>
                                  <p:childTnLst>
                                    <p:set>
                                      <p:cBhvr>
                                        <p:cTn id="58" dur="1" fill="hold">
                                          <p:stCondLst>
                                            <p:cond delay="0"/>
                                          </p:stCondLst>
                                        </p:cTn>
                                        <p:tgtEl>
                                          <p:spTgt spid="2054"/>
                                        </p:tgtEl>
                                        <p:attrNameLst>
                                          <p:attrName>style.visibility</p:attrName>
                                        </p:attrNameLst>
                                      </p:cBhvr>
                                      <p:to>
                                        <p:strVal val="visible"/>
                                      </p:to>
                                    </p:set>
                                    <p:anim calcmode="lin" valueType="num">
                                      <p:cBhvr>
                                        <p:cTn id="59" dur="1000" fill="hold"/>
                                        <p:tgtEl>
                                          <p:spTgt spid="2054"/>
                                        </p:tgtEl>
                                        <p:attrNameLst>
                                          <p:attrName>ppt_w</p:attrName>
                                        </p:attrNameLst>
                                      </p:cBhvr>
                                      <p:tavLst>
                                        <p:tav tm="0">
                                          <p:val>
                                            <p:strVal val="#ppt_w*0.70"/>
                                          </p:val>
                                        </p:tav>
                                        <p:tav tm="100000">
                                          <p:val>
                                            <p:strVal val="#ppt_w"/>
                                          </p:val>
                                        </p:tav>
                                      </p:tavLst>
                                    </p:anim>
                                    <p:anim calcmode="lin" valueType="num">
                                      <p:cBhvr>
                                        <p:cTn id="60" dur="1000" fill="hold"/>
                                        <p:tgtEl>
                                          <p:spTgt spid="2054"/>
                                        </p:tgtEl>
                                        <p:attrNameLst>
                                          <p:attrName>ppt_h</p:attrName>
                                        </p:attrNameLst>
                                      </p:cBhvr>
                                      <p:tavLst>
                                        <p:tav tm="0">
                                          <p:val>
                                            <p:strVal val="#ppt_h"/>
                                          </p:val>
                                        </p:tav>
                                        <p:tav tm="100000">
                                          <p:val>
                                            <p:strVal val="#ppt_h"/>
                                          </p:val>
                                        </p:tav>
                                      </p:tavLst>
                                    </p:anim>
                                    <p:animEffect transition="in" filter="fade">
                                      <p:cBhvr>
                                        <p:cTn id="61"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28600"/>
            <a:ext cx="3943350" cy="39433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3076" name="Picture 4" descr="Image result for 教會聖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1703">
            <a:off x="5657386" y="333773"/>
            <a:ext cx="2831684" cy="4443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Image result for 讚美之泉"/>
          <p:cNvPicPr>
            <a:picLocks noChangeAspect="1" noChangeArrowheads="1"/>
          </p:cNvPicPr>
          <p:nvPr/>
        </p:nvPicPr>
        <p:blipFill rotWithShape="1">
          <a:blip r:embed="rId5">
            <a:extLst>
              <a:ext uri="{28A0092B-C50C-407E-A947-70E740481C1C}">
                <a14:useLocalDpi xmlns:a14="http://schemas.microsoft.com/office/drawing/2010/main" val="0"/>
              </a:ext>
            </a:extLst>
          </a:blip>
          <a:srcRect l="11816" t="14926" r="10572" b="22387"/>
          <a:stretch/>
        </p:blipFill>
        <p:spPr bwMode="auto">
          <a:xfrm>
            <a:off x="314325" y="4724400"/>
            <a:ext cx="2217058" cy="179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4" name="Picture 12" descr="Image result for 有情天"/>
          <p:cNvPicPr>
            <a:picLocks noChangeAspect="1" noChangeArrowheads="1"/>
          </p:cNvPicPr>
          <p:nvPr/>
        </p:nvPicPr>
        <p:blipFill rotWithShape="1">
          <a:blip r:embed="rId6">
            <a:extLst>
              <a:ext uri="{28A0092B-C50C-407E-A947-70E740481C1C}">
                <a14:useLocalDpi xmlns:a14="http://schemas.microsoft.com/office/drawing/2010/main" val="0"/>
              </a:ext>
            </a:extLst>
          </a:blip>
          <a:srcRect b="10245"/>
          <a:stretch/>
        </p:blipFill>
        <p:spPr bwMode="auto">
          <a:xfrm>
            <a:off x="3803648" y="4939505"/>
            <a:ext cx="1882776" cy="1689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Image result for 泥土音乐"/>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3948113"/>
            <a:ext cx="1825625" cy="182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77" descr="Image result for multigrain rice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3890" y="3553355"/>
            <a:ext cx="4278887"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5" descr="Image result for potato chips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157" y="3180989"/>
            <a:ext cx="2235774" cy="1715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3" descr="Image result for cotton candy 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6792" y="2735266"/>
            <a:ext cx="3351182" cy="27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455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25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0" y="304800"/>
            <a:ext cx="9144000" cy="601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200" dirty="0" smtClean="0">
                <a:latin typeface="華康黑體 Std W7" panose="020B0700000000000000" pitchFamily="34" charset="-120"/>
                <a:ea typeface="華康黑體 Std W7" panose="020B0700000000000000" pitchFamily="34" charset="-120"/>
              </a:rPr>
              <a:t>  只</a:t>
            </a:r>
            <a:r>
              <a:rPr lang="zh-TW" altLang="en-US" sz="3200" dirty="0">
                <a:latin typeface="華康黑體 Std W7" panose="020B0700000000000000" pitchFamily="34" charset="-120"/>
                <a:ea typeface="華康黑體 Std W7" panose="020B0700000000000000" pitchFamily="34" charset="-120"/>
              </a:rPr>
              <a:t>唱「讚美短詩」產生的後遺症： </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(1)</a:t>
            </a:r>
            <a:r>
              <a:rPr lang="zh-TW" altLang="en-US" sz="3200" dirty="0">
                <a:solidFill>
                  <a:schemeClr val="accent2"/>
                </a:solidFill>
                <a:latin typeface="華康黑體 Std W7" panose="020B0700000000000000" pitchFamily="34" charset="-120"/>
                <a:ea typeface="華康黑體 Std W7" panose="020B0700000000000000" pitchFamily="34" charset="-120"/>
              </a:rPr>
              <a:t>摒棄了重要的詩歌寶庫，屬靈上的大損失</a:t>
            </a:r>
          </a:p>
          <a:p>
            <a:pPr>
              <a:lnSpc>
                <a:spcPts val="2000"/>
              </a:lnSpc>
            </a:pP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(2)</a:t>
            </a:r>
            <a:r>
              <a:rPr lang="zh-TW" altLang="en-US" sz="3200" dirty="0">
                <a:solidFill>
                  <a:schemeClr val="accent2"/>
                </a:solidFill>
                <a:latin typeface="華康黑體 Std W7" panose="020B0700000000000000" pitchFamily="34" charset="-120"/>
                <a:ea typeface="華康黑體 Std W7" panose="020B0700000000000000" pitchFamily="34" charset="-120"/>
              </a:rPr>
              <a:t>詩歌範圍狹窄，聚會選詩</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常感短缺或</a:t>
            </a:r>
            <a:r>
              <a:rPr lang="zh-TW" altLang="en-US" sz="3200" dirty="0">
                <a:solidFill>
                  <a:schemeClr val="accent2"/>
                </a:solidFill>
                <a:latin typeface="華康黑體 Std W7" panose="020B0700000000000000" pitchFamily="34" charset="-120"/>
                <a:ea typeface="華康黑體 Std W7" panose="020B0700000000000000" pitchFamily="34" charset="-120"/>
              </a:rPr>
              <a:t>不恰當</a:t>
            </a:r>
          </a:p>
          <a:p>
            <a:pPr>
              <a:lnSpc>
                <a:spcPts val="2000"/>
              </a:lnSpc>
            </a:pP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(3)</a:t>
            </a:r>
            <a:r>
              <a:rPr lang="zh-TW" altLang="en-US" sz="3200" dirty="0">
                <a:solidFill>
                  <a:schemeClr val="accent2"/>
                </a:solidFill>
                <a:latin typeface="華康黑體 Std W7" panose="020B0700000000000000" pitchFamily="34" charset="-120"/>
                <a:ea typeface="華康黑體 Std W7" panose="020B0700000000000000" pitchFamily="34" charset="-120"/>
              </a:rPr>
              <a:t>對真理認識不夠全面</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缺乏禱告、認罪、宣教、  </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審</a:t>
            </a:r>
            <a:r>
              <a:rPr lang="zh-TW" altLang="en-US" sz="3200" dirty="0">
                <a:solidFill>
                  <a:schemeClr val="accent2"/>
                </a:solidFill>
                <a:latin typeface="華康黑體 Std W7" panose="020B0700000000000000" pitchFamily="34" charset="-120"/>
                <a:ea typeface="華康黑體 Std W7" panose="020B0700000000000000" pitchFamily="34" charset="-120"/>
              </a:rPr>
              <a:t>判、主再來等類的提醒</a:t>
            </a:r>
            <a:r>
              <a:rPr lang="en-US" altLang="zh-TW" sz="3200" dirty="0">
                <a:solidFill>
                  <a:schemeClr val="accent2"/>
                </a:solidFill>
                <a:latin typeface="華康黑體 Std W7" panose="020B0700000000000000" pitchFamily="34" charset="-120"/>
                <a:ea typeface="華康黑體 Std W7" panose="020B0700000000000000" pitchFamily="34" charset="-120"/>
              </a:rPr>
              <a:t>) </a:t>
            </a:r>
          </a:p>
          <a:p>
            <a:pPr>
              <a:lnSpc>
                <a:spcPts val="2000"/>
              </a:lnSpc>
            </a:pPr>
            <a:endParaRPr lang="en-US" altLang="zh-TW" sz="3200" dirty="0">
              <a:solidFill>
                <a:schemeClr val="accent2"/>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rPr>
              <a:t>  (4)</a:t>
            </a:r>
            <a:r>
              <a:rPr lang="zh-TW" altLang="en-US" sz="3200" dirty="0">
                <a:solidFill>
                  <a:schemeClr val="accent2"/>
                </a:solidFill>
                <a:latin typeface="華康黑體 Std W7" panose="020B0700000000000000" pitchFamily="34" charset="-120"/>
                <a:ea typeface="華康黑體 Std W7" panose="020B0700000000000000" pitchFamily="34" charset="-120"/>
              </a:rPr>
              <a:t>在這「</a:t>
            </a:r>
            <a:r>
              <a:rPr lang="zh-TW" altLang="en-US" sz="3200" dirty="0">
                <a:latin typeface="華康黑體 Std W7" panose="020B0700000000000000" pitchFamily="34" charset="-120"/>
                <a:ea typeface="華康黑體 Std W7" panose="020B0700000000000000" pitchFamily="34" charset="-120"/>
              </a:rPr>
              <a:t>不重真理、重感受，且一切都是相對</a:t>
            </a:r>
            <a:r>
              <a:rPr lang="zh-TW" altLang="en-US" sz="3200" dirty="0">
                <a:solidFill>
                  <a:schemeClr val="accent2"/>
                </a:solidFill>
                <a:latin typeface="華康黑體 Std W7" panose="020B0700000000000000" pitchFamily="34" charset="-120"/>
                <a:ea typeface="華康黑體 Std W7" panose="020B0700000000000000" pitchFamily="34" charset="-120"/>
              </a:rPr>
              <a:t>」    </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的</a:t>
            </a:r>
            <a:r>
              <a:rPr lang="zh-TW" altLang="en-US"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rgbClr val="CC6600"/>
                </a:solidFill>
                <a:latin typeface="華康黑體 Std W7" panose="020B0700000000000000" pitchFamily="34" charset="-120"/>
                <a:ea typeface="華康黑體 Std W7" panose="020B0700000000000000" pitchFamily="34" charset="-120"/>
              </a:rPr>
              <a:t>後現代</a:t>
            </a:r>
            <a:r>
              <a:rPr lang="zh-TW" altLang="en-US" sz="3200" dirty="0">
                <a:solidFill>
                  <a:schemeClr val="accent2"/>
                </a:solidFill>
                <a:latin typeface="華康黑體 Std W7" panose="020B0700000000000000" pitchFamily="34" charset="-120"/>
                <a:ea typeface="華康黑體 Std W7" panose="020B0700000000000000" pitchFamily="34" charset="-120"/>
              </a:rPr>
              <a:t>」社會，失去了抗衡作用</a:t>
            </a:r>
          </a:p>
          <a:p>
            <a:pPr>
              <a:lnSpc>
                <a:spcPts val="2000"/>
              </a:lnSpc>
            </a:pP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a:t>
            </a:r>
            <a:r>
              <a:rPr lang="en-US" altLang="zh-TW" sz="3200" dirty="0">
                <a:solidFill>
                  <a:schemeClr val="accent2"/>
                </a:solidFill>
                <a:latin typeface="華康黑體 Std W7" panose="020B0700000000000000" pitchFamily="34" charset="-120"/>
                <a:ea typeface="華康黑體 Std W7" panose="020B0700000000000000" pitchFamily="34" charset="-120"/>
              </a:rPr>
              <a:t>5</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會</a:t>
            </a:r>
            <a:r>
              <a:rPr lang="zh-TW" altLang="en-US" sz="3200" dirty="0">
                <a:solidFill>
                  <a:schemeClr val="accent2"/>
                </a:solidFill>
                <a:latin typeface="華康黑體 Std W7" panose="020B0700000000000000" pitchFamily="34" charset="-120"/>
                <a:ea typeface="華康黑體 Std W7" panose="020B0700000000000000" pitchFamily="34" charset="-120"/>
              </a:rPr>
              <a:t>眾失</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去學</a:t>
            </a:r>
            <a:r>
              <a:rPr lang="zh-TW" altLang="en-US" sz="3200" dirty="0">
                <a:solidFill>
                  <a:schemeClr val="accent2"/>
                </a:solidFill>
                <a:latin typeface="華康黑體 Std W7" panose="020B0700000000000000" pitchFamily="34" charset="-120"/>
                <a:ea typeface="華康黑體 Std W7" panose="020B0700000000000000" pitchFamily="34" charset="-120"/>
              </a:rPr>
              <a:t>習分部唱詩的機會，與享受</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聖詩</a:t>
            </a: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和</a:t>
            </a:r>
            <a:r>
              <a:rPr lang="zh-TW" altLang="en-US" sz="3200" dirty="0">
                <a:solidFill>
                  <a:schemeClr val="accent2"/>
                </a:solidFill>
                <a:latin typeface="華康黑體 Std W7" panose="020B0700000000000000" pitchFamily="34" charset="-120"/>
                <a:ea typeface="華康黑體 Std W7" panose="020B0700000000000000" pitchFamily="34" charset="-120"/>
              </a:rPr>
              <a:t>聲之美</a:t>
            </a:r>
          </a:p>
          <a:p>
            <a:endParaRPr lang="zh-TW" altLang="en-US" sz="3000" dirty="0">
              <a:solidFill>
                <a:schemeClr val="accent2"/>
              </a:solidFill>
              <a:latin typeface="文鼎粗圓" panose="020B0609010101010101" pitchFamily="49" charset="-120"/>
              <a:ea typeface="文鼎粗圓" panose="020B0609010101010101" pitchFamily="49" charset="-120"/>
            </a:endParaRPr>
          </a:p>
        </p:txBody>
      </p:sp>
      <p:sp>
        <p:nvSpPr>
          <p:cNvPr id="2" name="TextBox 1"/>
          <p:cNvSpPr txBox="1"/>
          <p:nvPr/>
        </p:nvSpPr>
        <p:spPr>
          <a:xfrm>
            <a:off x="189190" y="5943600"/>
            <a:ext cx="8802410" cy="584775"/>
          </a:xfrm>
          <a:prstGeom prst="rect">
            <a:avLst/>
          </a:prstGeom>
          <a:noFill/>
        </p:spPr>
        <p:txBody>
          <a:bodyPr wrap="none" rtlCol="0">
            <a:spAutoFit/>
          </a:bodyPr>
          <a:lstStyle/>
          <a:p>
            <a:r>
              <a:rPr lang="zh-TW" altLang="en-US" sz="3200" dirty="0" smtClean="0">
                <a:solidFill>
                  <a:srgbClr val="C00000"/>
                </a:solidFill>
                <a:latin typeface="華康黑體 Std W7" panose="020B0700000000000000" pitchFamily="34" charset="-120"/>
                <a:ea typeface="華康黑體 Std W7" panose="020B0700000000000000" pitchFamily="34" charset="-120"/>
              </a:rPr>
              <a:t>有些因受時代的文化薰陶，甚至與神學真理偏離</a:t>
            </a:r>
            <a:endParaRPr lang="en-US" sz="3200" dirty="0">
              <a:solidFill>
                <a:srgbClr val="C00000"/>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1000"/>
                                        <p:tgtEl>
                                          <p:spTgt spid="17411">
                                            <p:txEl>
                                              <p:pRg st="1" end="1"/>
                                            </p:txEl>
                                          </p:spTgt>
                                        </p:tgtEl>
                                      </p:cBhvr>
                                    </p:animEffect>
                                    <p:anim calcmode="lin" valueType="num">
                                      <p:cBhvr>
                                        <p:cTn id="8"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fade">
                                      <p:cBhvr>
                                        <p:cTn id="12" dur="1000"/>
                                        <p:tgtEl>
                                          <p:spTgt spid="17411">
                                            <p:txEl>
                                              <p:pRg st="3" end="3"/>
                                            </p:txEl>
                                          </p:spTgt>
                                        </p:tgtEl>
                                      </p:cBhvr>
                                    </p:animEffect>
                                    <p:anim calcmode="lin" valueType="num">
                                      <p:cBhvr>
                                        <p:cTn id="13"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animEffect transition="in" filter="fade">
                                      <p:cBhvr>
                                        <p:cTn id="17" dur="1000"/>
                                        <p:tgtEl>
                                          <p:spTgt spid="17411">
                                            <p:txEl>
                                              <p:pRg st="5" end="5"/>
                                            </p:txEl>
                                          </p:spTgt>
                                        </p:tgtEl>
                                      </p:cBhvr>
                                    </p:animEffect>
                                    <p:anim calcmode="lin" valueType="num">
                                      <p:cBhvr>
                                        <p:cTn id="18"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fade">
                                      <p:cBhvr>
                                        <p:cTn id="22" dur="1000"/>
                                        <p:tgtEl>
                                          <p:spTgt spid="17411">
                                            <p:txEl>
                                              <p:pRg st="6" end="6"/>
                                            </p:txEl>
                                          </p:spTgt>
                                        </p:tgtEl>
                                      </p:cBhvr>
                                    </p:animEffect>
                                    <p:anim calcmode="lin" valueType="num">
                                      <p:cBhvr>
                                        <p:cTn id="23"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7411">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animEffect transition="in" filter="fade">
                                      <p:cBhvr>
                                        <p:cTn id="27" dur="1000"/>
                                        <p:tgtEl>
                                          <p:spTgt spid="17411">
                                            <p:txEl>
                                              <p:pRg st="8" end="8"/>
                                            </p:txEl>
                                          </p:spTgt>
                                        </p:tgtEl>
                                      </p:cBhvr>
                                    </p:animEffect>
                                    <p:anim calcmode="lin" valueType="num">
                                      <p:cBhvr>
                                        <p:cTn id="28"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17411">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411">
                                            <p:txEl>
                                              <p:pRg st="9" end="9"/>
                                            </p:txEl>
                                          </p:spTgt>
                                        </p:tgtEl>
                                        <p:attrNameLst>
                                          <p:attrName>style.visibility</p:attrName>
                                        </p:attrNameLst>
                                      </p:cBhvr>
                                      <p:to>
                                        <p:strVal val="visible"/>
                                      </p:to>
                                    </p:set>
                                    <p:animEffect transition="in" filter="fade">
                                      <p:cBhvr>
                                        <p:cTn id="32" dur="1000"/>
                                        <p:tgtEl>
                                          <p:spTgt spid="17411">
                                            <p:txEl>
                                              <p:pRg st="9" end="9"/>
                                            </p:txEl>
                                          </p:spTgt>
                                        </p:tgtEl>
                                      </p:cBhvr>
                                    </p:animEffect>
                                    <p:anim calcmode="lin" valueType="num">
                                      <p:cBhvr>
                                        <p:cTn id="33" dur="10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17411">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411">
                                            <p:txEl>
                                              <p:pRg st="11" end="11"/>
                                            </p:txEl>
                                          </p:spTgt>
                                        </p:tgtEl>
                                        <p:attrNameLst>
                                          <p:attrName>style.visibility</p:attrName>
                                        </p:attrNameLst>
                                      </p:cBhvr>
                                      <p:to>
                                        <p:strVal val="visible"/>
                                      </p:to>
                                    </p:set>
                                    <p:animEffect transition="in" filter="fade">
                                      <p:cBhvr>
                                        <p:cTn id="37" dur="1000"/>
                                        <p:tgtEl>
                                          <p:spTgt spid="17411">
                                            <p:txEl>
                                              <p:pRg st="11" end="11"/>
                                            </p:txEl>
                                          </p:spTgt>
                                        </p:tgtEl>
                                      </p:cBhvr>
                                    </p:animEffect>
                                    <p:anim calcmode="lin" valueType="num">
                                      <p:cBhvr>
                                        <p:cTn id="38" dur="10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17411">
                                            <p:txEl>
                                              <p:pRg st="11" end="1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411">
                                            <p:txEl>
                                              <p:pRg st="12" end="12"/>
                                            </p:txEl>
                                          </p:spTgt>
                                        </p:tgtEl>
                                        <p:attrNameLst>
                                          <p:attrName>style.visibility</p:attrName>
                                        </p:attrNameLst>
                                      </p:cBhvr>
                                      <p:to>
                                        <p:strVal val="visible"/>
                                      </p:to>
                                    </p:set>
                                    <p:animEffect transition="in" filter="fade">
                                      <p:cBhvr>
                                        <p:cTn id="42" dur="1000"/>
                                        <p:tgtEl>
                                          <p:spTgt spid="17411">
                                            <p:txEl>
                                              <p:pRg st="12" end="12"/>
                                            </p:txEl>
                                          </p:spTgt>
                                        </p:tgtEl>
                                      </p:cBhvr>
                                    </p:animEffect>
                                    <p:anim calcmode="lin" valueType="num">
                                      <p:cBhvr>
                                        <p:cTn id="43" dur="10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190685"/>
            <a:ext cx="8001000" cy="4801314"/>
          </a:xfrm>
          <a:prstGeom prst="rect">
            <a:avLst/>
          </a:prstGeom>
        </p:spPr>
        <p:txBody>
          <a:bodyPr wrap="square">
            <a:spAutoFit/>
          </a:bodyPr>
          <a:lstStyle/>
          <a:p>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十字架上的光芒，</a:t>
            </a:r>
            <a:r>
              <a:rPr lang="zh-TW" altLang="en-US" sz="3400" dirty="0">
                <a:solidFill>
                  <a:srgbClr val="C00000"/>
                </a:solidFill>
                <a:latin typeface="華康黑體 Std W7" panose="020B0700000000000000" pitchFamily="34" charset="-120"/>
                <a:ea typeface="華康黑體 Std W7" panose="020B0700000000000000" pitchFamily="34" charset="-120"/>
              </a:rPr>
              <a:t>溫柔又慈祥</a:t>
            </a: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帶著主愛的力量，向著我照亮。</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我的心不再隱藏，完全的擺上，</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願主愛來澆灌我，在愛中得自由釋放。</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我願意降服，我願意降服，</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在你愛的懷抱中，我願意降服。</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你是我的主，你是我的主，</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
            </a:r>
            <a:b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br>
            <a:r>
              <a:rPr lang="zh-TW" altLang="en-US" sz="3400" dirty="0">
                <a:solidFill>
                  <a:schemeClr val="accent6">
                    <a:lumMod val="75000"/>
                  </a:schemeClr>
                </a:solidFill>
                <a:latin typeface="華康黑體 Std W7" panose="020B0700000000000000" pitchFamily="34" charset="-120"/>
                <a:ea typeface="華康黑體 Std W7" panose="020B0700000000000000" pitchFamily="34" charset="-120"/>
              </a:rPr>
              <a:t>永遠在你懷抱中，你是我，你是我的主。</a:t>
            </a:r>
            <a:endParaRPr lang="en-US" sz="3400" dirty="0">
              <a:solidFill>
                <a:schemeClr val="accent6">
                  <a:lumMod val="75000"/>
                </a:schemeClr>
              </a:solidFill>
              <a:latin typeface="華康黑體 Std W7" panose="020B0700000000000000" pitchFamily="34" charset="-120"/>
              <a:ea typeface="華康黑體 Std W7" panose="020B0700000000000000" pitchFamily="34" charset="-120"/>
            </a:endParaRPr>
          </a:p>
        </p:txBody>
      </p:sp>
      <p:sp>
        <p:nvSpPr>
          <p:cNvPr id="4" name="TextBox 3"/>
          <p:cNvSpPr txBox="1"/>
          <p:nvPr/>
        </p:nvSpPr>
        <p:spPr>
          <a:xfrm>
            <a:off x="152400" y="312550"/>
            <a:ext cx="3236784" cy="615553"/>
          </a:xfrm>
          <a:prstGeom prst="rect">
            <a:avLst/>
          </a:prstGeom>
          <a:noFill/>
        </p:spPr>
        <p:txBody>
          <a:bodyPr wrap="none" rtlCol="0">
            <a:spAutoFit/>
          </a:bodyPr>
          <a:lstStyle/>
          <a:p>
            <a:r>
              <a:rPr lang="en-US" altLang="zh-TW" sz="3400" dirty="0" smtClean="0">
                <a:latin typeface="華康黑體 Std W7" panose="020B0700000000000000" pitchFamily="34" charset="-120"/>
                <a:ea typeface="華康黑體 Std W7" panose="020B0700000000000000" pitchFamily="34" charset="-120"/>
              </a:rPr>
              <a:t>【</a:t>
            </a:r>
            <a:r>
              <a:rPr lang="zh-TW" altLang="en-US" sz="3400" dirty="0" smtClean="0">
                <a:latin typeface="華康黑體 Std W7" panose="020B0700000000000000" pitchFamily="34" charset="-120"/>
                <a:ea typeface="華康黑體 Std W7" panose="020B0700000000000000" pitchFamily="34" charset="-120"/>
              </a:rPr>
              <a:t>愛，我願意</a:t>
            </a:r>
            <a:r>
              <a:rPr lang="en-US" altLang="zh-TW" sz="3400" dirty="0" smtClean="0">
                <a:latin typeface="華康黑體 Std W7" panose="020B0700000000000000" pitchFamily="34" charset="-120"/>
                <a:ea typeface="華康黑體 Std W7" panose="020B0700000000000000" pitchFamily="34" charset="-120"/>
              </a:rPr>
              <a:t>】</a:t>
            </a:r>
            <a:endParaRPr lang="en-US" sz="3400" dirty="0">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1068931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190685"/>
            <a:ext cx="8686800" cy="4791055"/>
          </a:xfrm>
          <a:prstGeom prst="rect">
            <a:avLst/>
          </a:prstGeom>
        </p:spPr>
        <p:txBody>
          <a:bodyPr wrap="square">
            <a:spAutoFit/>
          </a:bodyPr>
          <a:lstStyle/>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我空虛的心靈，終於不再流淚，</a:t>
            </a: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期待著雨後，繽紛的彩虹，訴說你我的</a:t>
            </a:r>
            <a:r>
              <a:rPr lang="zh-TW" altLang="en-US" sz="3400" dirty="0" smtClean="0">
                <a:solidFill>
                  <a:srgbClr val="C00000"/>
                </a:solidFill>
                <a:latin typeface="華康黑體 Std W7" panose="020B0700000000000000" pitchFamily="34" charset="-120"/>
                <a:ea typeface="華康黑體 Std W7" panose="020B0700000000000000" pitchFamily="34" charset="-120"/>
              </a:rPr>
              <a:t>約定</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a:t>
            </a:r>
          </a:p>
          <a:p>
            <a:pPr>
              <a:lnSpc>
                <a:spcPts val="2000"/>
              </a:lnSpc>
            </a:pPr>
            <a:endPar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endParaRP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我不安的腳步，終於可以停歇，</a:t>
            </a: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主你已為我，擺設了生命的盛宴。</a:t>
            </a:r>
          </a:p>
          <a:p>
            <a:pPr>
              <a:lnSpc>
                <a:spcPts val="2000"/>
              </a:lnSpc>
            </a:pPr>
            <a:endPar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endParaRPr>
          </a:p>
          <a:p>
            <a:r>
              <a:rPr lang="zh-TW" altLang="en-US" sz="3400" dirty="0" smtClean="0">
                <a:solidFill>
                  <a:srgbClr val="C00000"/>
                </a:solidFill>
                <a:latin typeface="華康黑體 Std W7" panose="020B0700000000000000" pitchFamily="34" charset="-120"/>
                <a:ea typeface="華康黑體 Std W7" panose="020B0700000000000000" pitchFamily="34" charset="-120"/>
              </a:rPr>
              <a:t>與你有約</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，是永恆的約，</a:t>
            </a:r>
            <a:endParaRPr lang="en-US" altLang="zh-TW" sz="3400" dirty="0" smtClean="0">
              <a:solidFill>
                <a:schemeClr val="accent6">
                  <a:lumMod val="75000"/>
                </a:schemeClr>
              </a:solidFill>
              <a:latin typeface="華康黑體 Std W7" panose="020B0700000000000000" pitchFamily="34" charset="-120"/>
              <a:ea typeface="華康黑體 Std W7" panose="020B0700000000000000" pitchFamily="34" charset="-120"/>
            </a:endParaRP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彩虹為證，千古不變。</a:t>
            </a: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我要高歌，為生命喜悅，</a:t>
            </a: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萬物歌頌你的慈愛，大地訴說你的恩典。</a:t>
            </a:r>
            <a:endParaRPr lang="en-US" sz="3400" dirty="0">
              <a:solidFill>
                <a:schemeClr val="accent6">
                  <a:lumMod val="75000"/>
                </a:schemeClr>
              </a:solidFill>
              <a:latin typeface="華康黑體 Std W7" panose="020B0700000000000000" pitchFamily="34" charset="-120"/>
              <a:ea typeface="華康黑體 Std W7" panose="020B0700000000000000" pitchFamily="34" charset="-120"/>
            </a:endParaRPr>
          </a:p>
        </p:txBody>
      </p:sp>
      <p:sp>
        <p:nvSpPr>
          <p:cNvPr id="4" name="TextBox 3"/>
          <p:cNvSpPr txBox="1"/>
          <p:nvPr/>
        </p:nvSpPr>
        <p:spPr>
          <a:xfrm>
            <a:off x="116016" y="312550"/>
            <a:ext cx="3672800" cy="615553"/>
          </a:xfrm>
          <a:prstGeom prst="rect">
            <a:avLst/>
          </a:prstGeom>
          <a:noFill/>
        </p:spPr>
        <p:txBody>
          <a:bodyPr wrap="none" rtlCol="0">
            <a:spAutoFit/>
          </a:bodyPr>
          <a:lstStyle/>
          <a:p>
            <a:r>
              <a:rPr lang="en-US" altLang="zh-TW" sz="3400" dirty="0" smtClean="0">
                <a:latin typeface="華康黑體 Std W7" panose="020B0700000000000000" pitchFamily="34" charset="-120"/>
                <a:ea typeface="華康黑體 Std W7" panose="020B0700000000000000" pitchFamily="34" charset="-120"/>
              </a:rPr>
              <a:t>【</a:t>
            </a:r>
            <a:r>
              <a:rPr lang="zh-TW" altLang="en-US" sz="3400" dirty="0" smtClean="0">
                <a:latin typeface="華康黑體 Std W7" panose="020B0700000000000000" pitchFamily="34" charset="-120"/>
                <a:ea typeface="華康黑體 Std W7" panose="020B0700000000000000" pitchFamily="34" charset="-120"/>
              </a:rPr>
              <a:t>彩虹下的</a:t>
            </a:r>
            <a:r>
              <a:rPr lang="zh-TW" altLang="en-US" sz="3400" dirty="0">
                <a:latin typeface="華康黑體 Std W7" panose="020B0700000000000000" pitchFamily="34" charset="-120"/>
                <a:ea typeface="華康黑體 Std W7" panose="020B0700000000000000" pitchFamily="34" charset="-120"/>
              </a:rPr>
              <a:t>約</a:t>
            </a:r>
            <a:r>
              <a:rPr lang="zh-TW" altLang="en-US" sz="3400" dirty="0" smtClean="0">
                <a:latin typeface="華康黑體 Std W7" panose="020B0700000000000000" pitchFamily="34" charset="-120"/>
                <a:ea typeface="華康黑體 Std W7" panose="020B0700000000000000" pitchFamily="34" charset="-120"/>
              </a:rPr>
              <a:t>定</a:t>
            </a:r>
            <a:r>
              <a:rPr lang="en-US" altLang="zh-TW" sz="3400" dirty="0" smtClean="0">
                <a:latin typeface="華康黑體 Std W7" panose="020B0700000000000000" pitchFamily="34" charset="-120"/>
                <a:ea typeface="華康黑體 Std W7" panose="020B0700000000000000" pitchFamily="34" charset="-120"/>
              </a:rPr>
              <a:t>】</a:t>
            </a:r>
            <a:endParaRPr lang="en-US" sz="3400" dirty="0">
              <a:latin typeface="華康黑體 Std W7" panose="020B0700000000000000" pitchFamily="34" charset="-120"/>
              <a:ea typeface="華康黑體 Std W7" panose="020B0700000000000000" pitchFamily="34" charset="-120"/>
            </a:endParaRPr>
          </a:p>
        </p:txBody>
      </p:sp>
      <p:sp>
        <p:nvSpPr>
          <p:cNvPr id="5" name="TextBox 4"/>
          <p:cNvSpPr txBox="1"/>
          <p:nvPr/>
        </p:nvSpPr>
        <p:spPr>
          <a:xfrm>
            <a:off x="4727406" y="4267200"/>
            <a:ext cx="4416594" cy="1015663"/>
          </a:xfrm>
          <a:prstGeom prst="rect">
            <a:avLst/>
          </a:prstGeom>
          <a:solidFill>
            <a:srgbClr val="FFFFCC"/>
          </a:solidFill>
        </p:spPr>
        <p:txBody>
          <a:bodyPr wrap="none" rtlCol="0">
            <a:spAutoFit/>
          </a:bodyPr>
          <a:lstStyle/>
          <a:p>
            <a:r>
              <a:rPr lang="zh-TW" altLang="en-US" sz="3000" dirty="0" smtClean="0">
                <a:latin typeface="華康飾藝體 Std W5" panose="04020500000000000000" pitchFamily="82" charset="-120"/>
                <a:ea typeface="華康飾藝體 Std W5" panose="04020500000000000000" pitchFamily="82" charset="-120"/>
              </a:rPr>
              <a:t>不再用洪水毀滅審判世界</a:t>
            </a:r>
            <a:endParaRPr lang="en-US" altLang="zh-TW" sz="3000" dirty="0" smtClean="0">
              <a:latin typeface="華康飾藝體 Std W5" panose="04020500000000000000" pitchFamily="82" charset="-120"/>
              <a:ea typeface="華康飾藝體 Std W5" panose="04020500000000000000" pitchFamily="82" charset="-120"/>
            </a:endParaRPr>
          </a:p>
          <a:p>
            <a:r>
              <a:rPr lang="en-US" sz="3000" dirty="0">
                <a:latin typeface="華康飾藝體 Std W5" panose="04020500000000000000" pitchFamily="82" charset="-120"/>
                <a:ea typeface="華康飾藝體 Std W5" panose="04020500000000000000" pitchFamily="82" charset="-120"/>
              </a:rPr>
              <a:t> </a:t>
            </a:r>
            <a:r>
              <a:rPr lang="en-US" sz="3000" dirty="0" smtClean="0">
                <a:latin typeface="華康飾藝體 Std W5" panose="04020500000000000000" pitchFamily="82" charset="-120"/>
                <a:ea typeface="華康飾藝體 Std W5" panose="04020500000000000000" pitchFamily="82" charset="-120"/>
              </a:rPr>
              <a:t>    </a:t>
            </a:r>
            <a:r>
              <a:rPr lang="zh-TW" altLang="en-US" sz="3000" dirty="0" smtClean="0">
                <a:latin typeface="華康飾藝體 Std W5" panose="04020500000000000000" pitchFamily="82" charset="-120"/>
                <a:ea typeface="華康飾藝體 Std W5" panose="04020500000000000000" pitchFamily="82" charset="-120"/>
              </a:rPr>
              <a:t>未世上帝要用烈火！</a:t>
            </a:r>
            <a:endParaRPr lang="en-US" sz="3000" dirty="0">
              <a:latin typeface="華康飾藝體 Std W5" panose="04020500000000000000" pitchFamily="82" charset="-120"/>
              <a:ea typeface="華康飾藝體 Std W5" panose="04020500000000000000" pitchFamily="82" charset="-120"/>
            </a:endParaRPr>
          </a:p>
        </p:txBody>
      </p:sp>
    </p:spTree>
    <p:extLst>
      <p:ext uri="{BB962C8B-B14F-4D97-AF65-F5344CB8AC3E}">
        <p14:creationId xmlns:p14="http://schemas.microsoft.com/office/powerpoint/2010/main" val="560838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190685"/>
            <a:ext cx="8001000" cy="2708434"/>
          </a:xfrm>
          <a:prstGeom prst="rect">
            <a:avLst/>
          </a:prstGeom>
        </p:spPr>
        <p:txBody>
          <a:bodyPr wrap="square">
            <a:spAutoFit/>
          </a:bodyPr>
          <a:lstStyle/>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永遠你是我的孩子，永遠不變，我愛你，</a:t>
            </a: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我差</a:t>
            </a:r>
            <a:r>
              <a:rPr lang="zh-TW" altLang="en-US" sz="3400" dirty="0" smtClean="0">
                <a:solidFill>
                  <a:srgbClr val="C00000"/>
                </a:solidFill>
                <a:latin typeface="華康黑體 Std W7" panose="020B0700000000000000" pitchFamily="34" charset="-120"/>
                <a:ea typeface="華康黑體 Std W7" panose="020B0700000000000000" pitchFamily="34" charset="-120"/>
              </a:rPr>
              <a:t>聖靈翩然降臨</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，如</a:t>
            </a:r>
            <a:r>
              <a:rPr lang="zh-TW" altLang="en-US" sz="3400" dirty="0" smtClean="0">
                <a:solidFill>
                  <a:srgbClr val="C00000"/>
                </a:solidFill>
                <a:latin typeface="華康黑體 Std W7" panose="020B0700000000000000" pitchFamily="34" charset="-120"/>
                <a:ea typeface="華康黑體 Std W7" panose="020B0700000000000000" pitchFamily="34" charset="-120"/>
              </a:rPr>
              <a:t>馴鴿</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平安落在你心。</a:t>
            </a:r>
          </a:p>
          <a:p>
            <a:endPar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endParaRP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永遠我是祢的孩子，</a:t>
            </a:r>
            <a:r>
              <a:rPr lang="zh-TW" altLang="en-US" sz="3400" dirty="0" smtClean="0">
                <a:solidFill>
                  <a:srgbClr val="008000"/>
                </a:solidFill>
                <a:latin typeface="華康黑體 Std W7" panose="020B0700000000000000" pitchFamily="34" charset="-120"/>
                <a:ea typeface="華康黑體 Std W7" panose="020B0700000000000000" pitchFamily="34" charset="-120"/>
              </a:rPr>
              <a:t>永遠不變，我愛祢</a:t>
            </a:r>
          </a:p>
          <a:p>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懇求</a:t>
            </a:r>
            <a:r>
              <a:rPr lang="zh-TW" altLang="en-US" sz="3400" dirty="0" smtClean="0">
                <a:solidFill>
                  <a:srgbClr val="C00000"/>
                </a:solidFill>
                <a:latin typeface="華康黑體 Std W7" panose="020B0700000000000000" pitchFamily="34" charset="-120"/>
                <a:ea typeface="華康黑體 Std W7" panose="020B0700000000000000" pitchFamily="34" charset="-120"/>
              </a:rPr>
              <a:t>聖靈翩然降臨</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，如</a:t>
            </a:r>
            <a:r>
              <a:rPr lang="zh-TW" altLang="en-US" sz="3400" dirty="0" smtClean="0">
                <a:solidFill>
                  <a:srgbClr val="C00000"/>
                </a:solidFill>
                <a:latin typeface="華康黑體 Std W7" panose="020B0700000000000000" pitchFamily="34" charset="-120"/>
                <a:ea typeface="華康黑體 Std W7" panose="020B0700000000000000" pitchFamily="34" charset="-120"/>
              </a:rPr>
              <a:t>馴鴿</a:t>
            </a:r>
            <a:r>
              <a:rPr lang="zh-TW" altLang="en-US" sz="3400" dirty="0" smtClean="0">
                <a:solidFill>
                  <a:schemeClr val="accent6">
                    <a:lumMod val="75000"/>
                  </a:schemeClr>
                </a:solidFill>
                <a:latin typeface="華康黑體 Std W7" panose="020B0700000000000000" pitchFamily="34" charset="-120"/>
                <a:ea typeface="華康黑體 Std W7" panose="020B0700000000000000" pitchFamily="34" charset="-120"/>
              </a:rPr>
              <a:t>平安落在我心。</a:t>
            </a:r>
            <a:endParaRPr lang="en-US" sz="3400" dirty="0">
              <a:solidFill>
                <a:schemeClr val="accent6">
                  <a:lumMod val="75000"/>
                </a:schemeClr>
              </a:solidFill>
              <a:latin typeface="華康黑體 Std W7" panose="020B0700000000000000" pitchFamily="34" charset="-120"/>
              <a:ea typeface="華康黑體 Std W7" panose="020B0700000000000000" pitchFamily="34" charset="-120"/>
            </a:endParaRPr>
          </a:p>
        </p:txBody>
      </p:sp>
      <p:sp>
        <p:nvSpPr>
          <p:cNvPr id="4" name="TextBox 3"/>
          <p:cNvSpPr txBox="1"/>
          <p:nvPr/>
        </p:nvSpPr>
        <p:spPr>
          <a:xfrm>
            <a:off x="152400" y="312550"/>
            <a:ext cx="3236784" cy="615553"/>
          </a:xfrm>
          <a:prstGeom prst="rect">
            <a:avLst/>
          </a:prstGeom>
          <a:noFill/>
        </p:spPr>
        <p:txBody>
          <a:bodyPr wrap="none" rtlCol="0">
            <a:spAutoFit/>
          </a:bodyPr>
          <a:lstStyle/>
          <a:p>
            <a:r>
              <a:rPr lang="en-US" altLang="zh-TW" sz="3400" dirty="0" smtClean="0">
                <a:latin typeface="華康黑體 Std W7" panose="020B0700000000000000" pitchFamily="34" charset="-120"/>
                <a:ea typeface="華康黑體 Std W7" panose="020B0700000000000000" pitchFamily="34" charset="-120"/>
              </a:rPr>
              <a:t>【</a:t>
            </a:r>
            <a:r>
              <a:rPr lang="zh-TW" altLang="en-US" sz="3400" dirty="0" smtClean="0">
                <a:latin typeface="華康黑體 Std W7" panose="020B0700000000000000" pitchFamily="34" charset="-120"/>
                <a:ea typeface="華康黑體 Std W7" panose="020B0700000000000000" pitchFamily="34" charset="-120"/>
              </a:rPr>
              <a:t>天父的孩子</a:t>
            </a:r>
            <a:r>
              <a:rPr lang="en-US" altLang="zh-TW" sz="3400" dirty="0" smtClean="0">
                <a:latin typeface="華康黑體 Std W7" panose="020B0700000000000000" pitchFamily="34" charset="-120"/>
                <a:ea typeface="華康黑體 Std W7" panose="020B0700000000000000" pitchFamily="34" charset="-120"/>
              </a:rPr>
              <a:t>】</a:t>
            </a:r>
            <a:endParaRPr lang="en-US" sz="3400" dirty="0">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44805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76200" y="304800"/>
            <a:ext cx="9144000" cy="648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200" dirty="0" smtClean="0">
                <a:latin typeface="華康黑體 Std W7" panose="020B0700000000000000" pitchFamily="34" charset="-120"/>
                <a:ea typeface="華康黑體 Std W7" panose="020B0700000000000000" pitchFamily="34" charset="-120"/>
              </a:rPr>
              <a:t>  常</a:t>
            </a:r>
            <a:r>
              <a:rPr lang="zh-TW" altLang="en-US" sz="3200" dirty="0">
                <a:latin typeface="華康黑體 Std W7" panose="020B0700000000000000" pitchFamily="34" charset="-120"/>
                <a:ea typeface="華康黑體 Std W7" panose="020B0700000000000000" pitchFamily="34" charset="-120"/>
              </a:rPr>
              <a:t>用 </a:t>
            </a:r>
            <a:r>
              <a:rPr lang="en-US" altLang="zh-TW" sz="3200" dirty="0">
                <a:latin typeface="華康黑體 Std W7" panose="020B0700000000000000" pitchFamily="34" charset="-120"/>
                <a:ea typeface="華康黑體 Std W7" panose="020B0700000000000000" pitchFamily="34" charset="-120"/>
              </a:rPr>
              <a:t>Power Point </a:t>
            </a:r>
            <a:r>
              <a:rPr lang="zh-TW" altLang="en-US" sz="3200" dirty="0">
                <a:latin typeface="華康黑體 Std W7" panose="020B0700000000000000" pitchFamily="34" charset="-120"/>
                <a:ea typeface="華康黑體 Std W7" panose="020B0700000000000000" pitchFamily="34" charset="-120"/>
              </a:rPr>
              <a:t>產生的後遺症： </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(1)</a:t>
            </a:r>
            <a:r>
              <a:rPr lang="zh-TW" altLang="en-US" sz="3200" dirty="0">
                <a:solidFill>
                  <a:schemeClr val="accent2"/>
                </a:solidFill>
                <a:latin typeface="華康黑體 Std W7" panose="020B0700000000000000" pitchFamily="34" charset="-120"/>
                <a:ea typeface="華康黑體 Std W7" panose="020B0700000000000000" pitchFamily="34" charset="-120"/>
              </a:rPr>
              <a:t>會眾音樂素養很難進步，只有歌詞，失去視譜</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能</a:t>
            </a:r>
            <a:r>
              <a:rPr lang="zh-TW" altLang="en-US" sz="3200" dirty="0">
                <a:solidFill>
                  <a:schemeClr val="accent2"/>
                </a:solidFill>
                <a:latin typeface="華康黑體 Std W7" panose="020B0700000000000000" pitchFamily="34" charset="-120"/>
                <a:ea typeface="華康黑體 Std W7" panose="020B0700000000000000" pitchFamily="34" charset="-120"/>
              </a:rPr>
              <a:t>力和樂理造就的機會 </a:t>
            </a:r>
          </a:p>
          <a:p>
            <a:pPr>
              <a:lnSpc>
                <a:spcPts val="2000"/>
              </a:lnSpc>
            </a:pP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(2)</a:t>
            </a:r>
            <a:r>
              <a:rPr lang="zh-TW" altLang="en-US" sz="3200" dirty="0">
                <a:solidFill>
                  <a:schemeClr val="accent2"/>
                </a:solidFill>
                <a:latin typeface="華康黑體 Std W7" panose="020B0700000000000000" pitchFamily="34" charset="-120"/>
                <a:ea typeface="華康黑體 Std W7" panose="020B0700000000000000" pitchFamily="34" charset="-120"/>
              </a:rPr>
              <a:t>加強會眾的惰性，不帶聖經，不看聖經，也不</a:t>
            </a:r>
          </a:p>
          <a:p>
            <a:r>
              <a:rPr lang="zh-TW" altLang="en-US" sz="3200" dirty="0">
                <a:solidFill>
                  <a:schemeClr val="accent2"/>
                </a:solidFill>
                <a:latin typeface="華康黑體 Std W7" panose="020B0700000000000000" pitchFamily="34" charset="-120"/>
                <a:ea typeface="華康黑體 Std W7" panose="020B0700000000000000" pitchFamily="34" charset="-120"/>
              </a:rPr>
              <a:t>     會翻聖經，培養出「</a:t>
            </a:r>
            <a:r>
              <a:rPr lang="zh-TW" altLang="en-US" sz="3200" dirty="0">
                <a:solidFill>
                  <a:srgbClr val="CC6600"/>
                </a:solidFill>
                <a:latin typeface="華康黑體 Std W7" panose="020B0700000000000000" pitchFamily="34" charset="-120"/>
                <a:ea typeface="華康黑體 Std W7" panose="020B0700000000000000" pitchFamily="34" charset="-120"/>
              </a:rPr>
              <a:t>觀望式</a:t>
            </a:r>
            <a:r>
              <a:rPr lang="zh-TW" altLang="en-US" sz="3200" dirty="0">
                <a:solidFill>
                  <a:schemeClr val="accent2"/>
                </a:solidFill>
                <a:latin typeface="華康黑體 Std W7" panose="020B0700000000000000" pitchFamily="34" charset="-120"/>
                <a:ea typeface="華康黑體 Std W7" panose="020B0700000000000000" pitchFamily="34" charset="-120"/>
              </a:rPr>
              <a:t>」的敬拜心態</a:t>
            </a:r>
          </a:p>
          <a:p>
            <a:pPr>
              <a:lnSpc>
                <a:spcPts val="2000"/>
              </a:lnSpc>
            </a:pP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(3)</a:t>
            </a:r>
            <a:r>
              <a:rPr lang="zh-TW" altLang="en-US" sz="3200" dirty="0">
                <a:solidFill>
                  <a:schemeClr val="accent2"/>
                </a:solidFill>
                <a:latin typeface="華康黑體 Std W7" panose="020B0700000000000000" pitchFamily="34" charset="-120"/>
                <a:ea typeface="華康黑體 Std W7" panose="020B0700000000000000" pitchFamily="34" charset="-120"/>
              </a:rPr>
              <a:t>傳統詩因歌詞長，打字麻煩，且曲調較難，要</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用</a:t>
            </a:r>
            <a:r>
              <a:rPr lang="zh-TW" altLang="en-US" sz="3200" dirty="0">
                <a:solidFill>
                  <a:schemeClr val="accent2"/>
                </a:solidFill>
                <a:latin typeface="華康黑體 Std W7" panose="020B0700000000000000" pitchFamily="34" charset="-120"/>
                <a:ea typeface="華康黑體 Std W7" panose="020B0700000000000000" pitchFamily="34" charset="-120"/>
              </a:rPr>
              <a:t>詩歌本，逐被領詩者放棄，只選短歌，成為</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惡</a:t>
            </a:r>
            <a:r>
              <a:rPr lang="zh-TW" altLang="en-US" sz="3200" dirty="0">
                <a:solidFill>
                  <a:schemeClr val="accent2"/>
                </a:solidFill>
                <a:latin typeface="華康黑體 Std W7" panose="020B0700000000000000" pitchFamily="34" charset="-120"/>
                <a:ea typeface="華康黑體 Std W7" panose="020B0700000000000000" pitchFamily="34" charset="-120"/>
              </a:rPr>
              <a:t>性循環</a:t>
            </a:r>
          </a:p>
          <a:p>
            <a:pPr>
              <a:lnSpc>
                <a:spcPts val="2000"/>
              </a:lnSpc>
            </a:pP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(4)</a:t>
            </a:r>
            <a:r>
              <a:rPr lang="zh-TW" altLang="en-US" sz="3200" dirty="0">
                <a:solidFill>
                  <a:schemeClr val="accent2"/>
                </a:solidFill>
                <a:latin typeface="華康黑體 Std W7" panose="020B0700000000000000" pitchFamily="34" charset="-120"/>
                <a:ea typeface="華康黑體 Std W7" panose="020B0700000000000000" pitchFamily="34" charset="-120"/>
              </a:rPr>
              <a:t>為了銀幕清晰，可能需要關燈，強逼在黑暗中</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聚</a:t>
            </a:r>
            <a:r>
              <a:rPr lang="zh-TW" altLang="en-US" sz="3200" dirty="0">
                <a:solidFill>
                  <a:schemeClr val="accent2"/>
                </a:solidFill>
                <a:latin typeface="華康黑體 Std W7" panose="020B0700000000000000" pitchFamily="34" charset="-120"/>
                <a:ea typeface="華康黑體 Std W7" panose="020B0700000000000000" pitchFamily="34" charset="-120"/>
              </a:rPr>
              <a:t>會</a:t>
            </a:r>
          </a:p>
          <a:p>
            <a:endParaRPr lang="zh-TW" altLang="en-US" sz="3000" dirty="0">
              <a:solidFill>
                <a:schemeClr val="accent2"/>
              </a:solidFill>
              <a:latin typeface="文鼎粗圓" panose="020B0609010101010101" pitchFamily="49" charset="-120"/>
              <a:ea typeface="文鼎粗圓" panose="020B0609010101010101" pitchFamily="49" charset="-12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animEffect transition="in" filter="fade">
                                      <p:cBhvr>
                                        <p:cTn id="13" dur="500"/>
                                        <p:tgtEl>
                                          <p:spTgt spid="1843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5">
                                            <p:txEl>
                                              <p:pRg st="5" end="5"/>
                                            </p:txEl>
                                          </p:spTgt>
                                        </p:tgtEl>
                                        <p:attrNameLst>
                                          <p:attrName>style.visibility</p:attrName>
                                        </p:attrNameLst>
                                      </p:cBhvr>
                                      <p:to>
                                        <p:strVal val="visible"/>
                                      </p:to>
                                    </p:set>
                                    <p:animEffect transition="in" filter="fade">
                                      <p:cBhvr>
                                        <p:cTn id="16" dur="500"/>
                                        <p:tgtEl>
                                          <p:spTgt spid="1843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animEffect transition="in" filter="fade">
                                      <p:cBhvr>
                                        <p:cTn id="19" dur="500"/>
                                        <p:tgtEl>
                                          <p:spTgt spid="18435">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435">
                                            <p:txEl>
                                              <p:pRg st="8" end="8"/>
                                            </p:txEl>
                                          </p:spTgt>
                                        </p:tgtEl>
                                        <p:attrNameLst>
                                          <p:attrName>style.visibility</p:attrName>
                                        </p:attrNameLst>
                                      </p:cBhvr>
                                      <p:to>
                                        <p:strVal val="visible"/>
                                      </p:to>
                                    </p:set>
                                    <p:animEffect transition="in" filter="fade">
                                      <p:cBhvr>
                                        <p:cTn id="22" dur="500"/>
                                        <p:tgtEl>
                                          <p:spTgt spid="18435">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435">
                                            <p:txEl>
                                              <p:pRg st="9" end="9"/>
                                            </p:txEl>
                                          </p:spTgt>
                                        </p:tgtEl>
                                        <p:attrNameLst>
                                          <p:attrName>style.visibility</p:attrName>
                                        </p:attrNameLst>
                                      </p:cBhvr>
                                      <p:to>
                                        <p:strVal val="visible"/>
                                      </p:to>
                                    </p:set>
                                    <p:animEffect transition="in" filter="fade">
                                      <p:cBhvr>
                                        <p:cTn id="25" dur="500"/>
                                        <p:tgtEl>
                                          <p:spTgt spid="18435">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435">
                                            <p:txEl>
                                              <p:pRg st="11" end="11"/>
                                            </p:txEl>
                                          </p:spTgt>
                                        </p:tgtEl>
                                        <p:attrNameLst>
                                          <p:attrName>style.visibility</p:attrName>
                                        </p:attrNameLst>
                                      </p:cBhvr>
                                      <p:to>
                                        <p:strVal val="visible"/>
                                      </p:to>
                                    </p:set>
                                    <p:animEffect transition="in" filter="fade">
                                      <p:cBhvr>
                                        <p:cTn id="28" dur="500"/>
                                        <p:tgtEl>
                                          <p:spTgt spid="18435">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435">
                                            <p:txEl>
                                              <p:pRg st="12" end="12"/>
                                            </p:txEl>
                                          </p:spTgt>
                                        </p:tgtEl>
                                        <p:attrNameLst>
                                          <p:attrName>style.visibility</p:attrName>
                                        </p:attrNameLst>
                                      </p:cBhvr>
                                      <p:to>
                                        <p:strVal val="visible"/>
                                      </p:to>
                                    </p:set>
                                    <p:animEffect transition="in" filter="fade">
                                      <p:cBhvr>
                                        <p:cTn id="31" dur="500"/>
                                        <p:tgtEl>
                                          <p:spTgt spid="184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0" y="304800"/>
            <a:ext cx="9144000" cy="408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一</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前言</a:t>
            </a:r>
            <a:endParaRPr lang="zh-TW" altLang="en-US" sz="3600" dirty="0">
              <a:latin typeface="華康黑體 Std W7" panose="020B0700000000000000" pitchFamily="34" charset="-120"/>
              <a:ea typeface="華康黑體 Std W7" panose="020B0700000000000000" pitchFamily="34" charset="-120"/>
            </a:endParaRPr>
          </a:p>
          <a:p>
            <a:r>
              <a:rPr lang="zh-TW" altLang="en-US" sz="3000" dirty="0"/>
              <a:t>    </a:t>
            </a:r>
            <a:r>
              <a:rPr lang="en-US" altLang="zh-TW" sz="3000" dirty="0" err="1">
                <a:latin typeface="+mn-lt"/>
                <a:ea typeface="華康黑體 Std W7" panose="020B0700000000000000" pitchFamily="34" charset="-120"/>
                <a:sym typeface="Wingdings" panose="05000000000000000000" pitchFamily="2" charset="2"/>
              </a:rPr>
              <a:t>A.</a:t>
            </a:r>
            <a:r>
              <a:rPr lang="en-US" altLang="zh-TW" sz="3000" dirty="0" err="1">
                <a:latin typeface="+mn-lt"/>
                <a:ea typeface="華康黑體 Std W7" panose="020B0700000000000000" pitchFamily="34" charset="-120"/>
              </a:rPr>
              <a:t>Warren</a:t>
            </a:r>
            <a:r>
              <a:rPr lang="en-US" altLang="zh-TW" sz="3000" dirty="0">
                <a:latin typeface="+mn-lt"/>
                <a:ea typeface="華康黑體 Std W7" panose="020B0700000000000000" pitchFamily="34" charset="-120"/>
              </a:rPr>
              <a:t> </a:t>
            </a:r>
            <a:r>
              <a:rPr lang="en-US" altLang="zh-TW" sz="3000" dirty="0" err="1">
                <a:latin typeface="+mn-lt"/>
                <a:ea typeface="華康黑體 Std W7" panose="020B0700000000000000" pitchFamily="34" charset="-120"/>
              </a:rPr>
              <a:t>Wiersbe</a:t>
            </a:r>
            <a:r>
              <a:rPr lang="zh-TW" altLang="en-US" sz="3000" dirty="0">
                <a:latin typeface="+mn-lt"/>
                <a:ea typeface="華康黑體 Std W7" panose="020B0700000000000000" pitchFamily="34" charset="-120"/>
              </a:rPr>
              <a:t>：</a:t>
            </a:r>
          </a:p>
          <a:p>
            <a:r>
              <a:rPr lang="zh-TW" altLang="en-US" sz="2600" i="1" dirty="0">
                <a:solidFill>
                  <a:schemeClr val="accent2"/>
                </a:solidFill>
                <a:latin typeface="華康黑體 Std W7" panose="020B0700000000000000" pitchFamily="34" charset="-120"/>
                <a:ea typeface="華康黑體 Std W7" panose="020B0700000000000000" pitchFamily="34" charset="-120"/>
              </a:rPr>
              <a:t>    </a:t>
            </a:r>
            <a:r>
              <a:rPr lang="zh-TW" altLang="en-US" sz="3000" i="1" dirty="0" smtClean="0">
                <a:solidFill>
                  <a:srgbClr val="C00000"/>
                </a:solidFill>
                <a:latin typeface="+mn-lt"/>
                <a:ea typeface="華康黑體 Std W7" panose="020B0700000000000000" pitchFamily="34" charset="-120"/>
                <a:sym typeface="Wingdings" panose="05000000000000000000" pitchFamily="2" charset="2"/>
              </a:rPr>
              <a:t>《 </a:t>
            </a:r>
            <a:r>
              <a:rPr lang="en-US" altLang="zh-TW" sz="3000" i="1" dirty="0" smtClean="0">
                <a:solidFill>
                  <a:srgbClr val="C00000"/>
                </a:solidFill>
                <a:latin typeface="+mn-lt"/>
                <a:ea typeface="華康黑體 Std W7" panose="020B0700000000000000" pitchFamily="34" charset="-120"/>
              </a:rPr>
              <a:t>Real </a:t>
            </a:r>
            <a:r>
              <a:rPr lang="en-US" altLang="zh-TW" sz="3000" i="1" dirty="0">
                <a:solidFill>
                  <a:srgbClr val="C00000"/>
                </a:solidFill>
                <a:latin typeface="+mn-lt"/>
                <a:ea typeface="華康黑體 Std W7" panose="020B0700000000000000" pitchFamily="34" charset="-120"/>
              </a:rPr>
              <a:t>Worship – Playground, </a:t>
            </a:r>
            <a:endParaRPr lang="en-US" altLang="zh-TW" sz="3000" i="1" dirty="0" smtClean="0">
              <a:solidFill>
                <a:srgbClr val="C00000"/>
              </a:solidFill>
              <a:latin typeface="+mn-lt"/>
              <a:ea typeface="華康黑體 Std W7" panose="020B0700000000000000" pitchFamily="34" charset="-120"/>
            </a:endParaRPr>
          </a:p>
          <a:p>
            <a:r>
              <a:rPr lang="en-US" altLang="zh-TW" sz="3000" i="1" dirty="0">
                <a:solidFill>
                  <a:srgbClr val="C00000"/>
                </a:solidFill>
                <a:latin typeface="+mn-lt"/>
                <a:ea typeface="華康黑體 Std W7" panose="020B0700000000000000" pitchFamily="34" charset="-120"/>
              </a:rPr>
              <a:t> </a:t>
            </a:r>
            <a:r>
              <a:rPr lang="en-US" altLang="zh-TW" sz="3000" i="1" dirty="0" smtClean="0">
                <a:solidFill>
                  <a:srgbClr val="C00000"/>
                </a:solidFill>
                <a:latin typeface="+mn-lt"/>
                <a:ea typeface="華康黑體 Std W7" panose="020B0700000000000000" pitchFamily="34" charset="-120"/>
              </a:rPr>
              <a:t>       Battleground</a:t>
            </a:r>
            <a:r>
              <a:rPr lang="en-US" altLang="zh-TW" sz="3000" i="1" dirty="0">
                <a:solidFill>
                  <a:srgbClr val="C00000"/>
                </a:solidFill>
                <a:latin typeface="+mn-lt"/>
                <a:ea typeface="華康黑體 Std W7" panose="020B0700000000000000" pitchFamily="34" charset="-120"/>
              </a:rPr>
              <a:t>, </a:t>
            </a:r>
            <a:r>
              <a:rPr lang="en-US" altLang="zh-TW" sz="3000" i="1" dirty="0" smtClean="0">
                <a:solidFill>
                  <a:srgbClr val="C00000"/>
                </a:solidFill>
                <a:latin typeface="+mn-lt"/>
                <a:ea typeface="華康黑體 Std W7" panose="020B0700000000000000" pitchFamily="34" charset="-120"/>
              </a:rPr>
              <a:t>or </a:t>
            </a:r>
            <a:r>
              <a:rPr lang="en-US" altLang="zh-TW" sz="3000" i="1" dirty="0">
                <a:solidFill>
                  <a:srgbClr val="C00000"/>
                </a:solidFill>
                <a:latin typeface="+mn-lt"/>
                <a:ea typeface="華康黑體 Std W7" panose="020B0700000000000000" pitchFamily="34" charset="-120"/>
              </a:rPr>
              <a:t>Holy Ground</a:t>
            </a:r>
            <a:r>
              <a:rPr lang="en-US" altLang="zh-TW" sz="3000" i="1" dirty="0" smtClean="0">
                <a:solidFill>
                  <a:srgbClr val="C00000"/>
                </a:solidFill>
                <a:latin typeface="+mn-lt"/>
                <a:ea typeface="華康黑體 Std W7" panose="020B0700000000000000" pitchFamily="34" charset="-120"/>
              </a:rPr>
              <a:t>?</a:t>
            </a:r>
            <a:r>
              <a:rPr lang="en-US" altLang="zh-TW" sz="3000" i="1" dirty="0">
                <a:solidFill>
                  <a:srgbClr val="C00000"/>
                </a:solidFill>
                <a:latin typeface="華康黑體 Std W9" panose="020B0900000000000000" pitchFamily="34" charset="-120"/>
                <a:ea typeface="華康黑體 Std W9" panose="020B0900000000000000" pitchFamily="34" charset="-120"/>
                <a:sym typeface="Wingdings" panose="05000000000000000000" pitchFamily="2" charset="2"/>
              </a:rPr>
              <a:t> 》</a:t>
            </a:r>
            <a:endParaRPr lang="en-US" altLang="zh-TW" sz="3000" i="1" dirty="0">
              <a:solidFill>
                <a:srgbClr val="C00000"/>
              </a:solidFill>
              <a:latin typeface="+mn-lt"/>
              <a:ea typeface="華康黑體 Std W7" panose="020B0700000000000000" pitchFamily="34" charset="-120"/>
            </a:endParaRPr>
          </a:p>
          <a:p>
            <a:r>
              <a:rPr lang="en-US" altLang="zh-TW" sz="3000" dirty="0">
                <a:solidFill>
                  <a:schemeClr val="accent2"/>
                </a:solidFill>
                <a:latin typeface="+mn-lt"/>
                <a:ea typeface="華康黑體 Std W7" panose="020B0700000000000000" pitchFamily="34" charset="-120"/>
              </a:rPr>
              <a:t>   </a:t>
            </a:r>
            <a:r>
              <a:rPr lang="en-US" altLang="zh-TW" sz="3000" dirty="0" smtClean="0">
                <a:solidFill>
                  <a:schemeClr val="accent2"/>
                </a:solidFill>
                <a:latin typeface="+mn-lt"/>
                <a:ea typeface="華康黑體 Std W7" panose="020B0700000000000000" pitchFamily="34" charset="-120"/>
              </a:rPr>
              <a:t> </a:t>
            </a:r>
            <a:r>
              <a:rPr lang="en-US" altLang="zh-TW" sz="3000" dirty="0" smtClean="0">
                <a:solidFill>
                  <a:schemeClr val="accent2"/>
                </a:solidFill>
                <a:latin typeface="+mn-lt"/>
                <a:ea typeface="華康黑體 Std W7" panose="020B0700000000000000" pitchFamily="34" charset="-120"/>
                <a:sym typeface="Wingdings" panose="05000000000000000000" pitchFamily="2" charset="2"/>
              </a:rPr>
              <a:t></a:t>
            </a:r>
            <a:r>
              <a:rPr lang="en-US" altLang="zh-TW" sz="3000" dirty="0">
                <a:solidFill>
                  <a:schemeClr val="accent2"/>
                </a:solidFill>
                <a:latin typeface="+mn-lt"/>
                <a:ea typeface="華康黑體 Std W7" panose="020B0700000000000000" pitchFamily="34" charset="-120"/>
              </a:rPr>
              <a:t>Worship belongs to the “War Department” </a:t>
            </a:r>
          </a:p>
          <a:p>
            <a:r>
              <a:rPr lang="en-US" altLang="zh-TW" sz="3000" dirty="0">
                <a:solidFill>
                  <a:schemeClr val="accent2"/>
                </a:solidFill>
                <a:latin typeface="+mn-lt"/>
                <a:ea typeface="華康黑體 Std W7" panose="020B0700000000000000" pitchFamily="34" charset="-120"/>
              </a:rPr>
              <a:t>    </a:t>
            </a:r>
            <a:r>
              <a:rPr lang="en-US" altLang="zh-TW" sz="3000" dirty="0" smtClean="0">
                <a:solidFill>
                  <a:schemeClr val="accent2"/>
                </a:solidFill>
                <a:latin typeface="+mn-lt"/>
                <a:ea typeface="華康黑體 Std W7" panose="020B0700000000000000" pitchFamily="34" charset="-120"/>
                <a:sym typeface="Wingdings" panose="05000000000000000000" pitchFamily="2" charset="2"/>
              </a:rPr>
              <a:t></a:t>
            </a:r>
            <a:r>
              <a:rPr lang="en-US" altLang="zh-TW" sz="3000" dirty="0">
                <a:solidFill>
                  <a:schemeClr val="accent2"/>
                </a:solidFill>
                <a:latin typeface="+mn-lt"/>
                <a:ea typeface="華康黑體 Std W7" panose="020B0700000000000000" pitchFamily="34" charset="-120"/>
                <a:sym typeface="Wingdings" panose="05000000000000000000" pitchFamily="2" charset="2"/>
              </a:rPr>
              <a:t>Music is </a:t>
            </a:r>
            <a:r>
              <a:rPr lang="en-US" altLang="zh-TW" sz="3000" i="1" dirty="0">
                <a:solidFill>
                  <a:schemeClr val="accent2"/>
                </a:solidFill>
                <a:latin typeface="+mn-lt"/>
                <a:ea typeface="華康黑體 Std W7" panose="020B0700000000000000" pitchFamily="34" charset="-120"/>
                <a:sym typeface="Wingdings" panose="05000000000000000000" pitchFamily="2" charset="2"/>
              </a:rPr>
              <a:t>“Universal”, </a:t>
            </a:r>
            <a:r>
              <a:rPr lang="en-US" altLang="zh-TW" sz="3000" dirty="0">
                <a:solidFill>
                  <a:schemeClr val="accent2"/>
                </a:solidFill>
                <a:latin typeface="+mn-lt"/>
                <a:ea typeface="華康黑體 Std W7" panose="020B0700000000000000" pitchFamily="34" charset="-120"/>
                <a:sym typeface="Wingdings" panose="05000000000000000000" pitchFamily="2" charset="2"/>
              </a:rPr>
              <a:t>but also </a:t>
            </a:r>
            <a:r>
              <a:rPr lang="en-US" altLang="zh-TW" sz="3000" i="1" dirty="0">
                <a:solidFill>
                  <a:schemeClr val="accent2"/>
                </a:solidFill>
                <a:latin typeface="+mn-lt"/>
                <a:ea typeface="華康黑體 Std W7" panose="020B0700000000000000" pitchFamily="34" charset="-120"/>
                <a:sym typeface="Wingdings" panose="05000000000000000000" pitchFamily="2" charset="2"/>
              </a:rPr>
              <a:t>“Personal”, </a:t>
            </a:r>
            <a:r>
              <a:rPr lang="en-US" altLang="zh-TW" sz="3000" dirty="0">
                <a:solidFill>
                  <a:schemeClr val="accent2"/>
                </a:solidFill>
                <a:latin typeface="+mn-lt"/>
                <a:ea typeface="華康黑體 Std W7" panose="020B0700000000000000" pitchFamily="34" charset="-120"/>
                <a:sym typeface="Wingdings" panose="05000000000000000000" pitchFamily="2" charset="2"/>
              </a:rPr>
              <a:t>and </a:t>
            </a:r>
            <a:endParaRPr lang="en-US" altLang="zh-TW" sz="3000" dirty="0" smtClean="0">
              <a:solidFill>
                <a:schemeClr val="accent2"/>
              </a:solidFill>
              <a:latin typeface="+mn-lt"/>
              <a:ea typeface="華康黑體 Std W7" panose="020B0700000000000000" pitchFamily="34" charset="-120"/>
              <a:sym typeface="Wingdings" panose="05000000000000000000" pitchFamily="2" charset="2"/>
            </a:endParaRPr>
          </a:p>
          <a:p>
            <a:r>
              <a:rPr lang="en-US" altLang="zh-TW" sz="3000" dirty="0">
                <a:solidFill>
                  <a:schemeClr val="accent2"/>
                </a:solidFill>
                <a:latin typeface="+mn-lt"/>
                <a:ea typeface="華康黑體 Std W7" panose="020B0700000000000000" pitchFamily="34" charset="-120"/>
                <a:sym typeface="Wingdings" panose="05000000000000000000" pitchFamily="2" charset="2"/>
              </a:rPr>
              <a:t> </a:t>
            </a:r>
            <a:r>
              <a:rPr lang="en-US" altLang="zh-TW" sz="3000" dirty="0" smtClean="0">
                <a:solidFill>
                  <a:schemeClr val="accent2"/>
                </a:solidFill>
                <a:latin typeface="+mn-lt"/>
                <a:ea typeface="華康黑體 Std W7" panose="020B0700000000000000" pitchFamily="34" charset="-120"/>
                <a:sym typeface="Wingdings" panose="05000000000000000000" pitchFamily="2" charset="2"/>
              </a:rPr>
              <a:t>     thus</a:t>
            </a:r>
            <a:r>
              <a:rPr lang="en-US" altLang="zh-TW" sz="3000" dirty="0">
                <a:solidFill>
                  <a:schemeClr val="accent2"/>
                </a:solidFill>
                <a:latin typeface="+mn-lt"/>
                <a:ea typeface="華康黑體 Std W7" panose="020B0700000000000000" pitchFamily="34" charset="-120"/>
                <a:sym typeface="Wingdings" panose="05000000000000000000" pitchFamily="2" charset="2"/>
              </a:rPr>
              <a:t>, a </a:t>
            </a:r>
            <a:r>
              <a:rPr lang="en-US" altLang="zh-TW" sz="3000" dirty="0" smtClean="0">
                <a:solidFill>
                  <a:schemeClr val="accent2"/>
                </a:solidFill>
                <a:latin typeface="+mn-lt"/>
                <a:ea typeface="華康黑體 Std W7" panose="020B0700000000000000" pitchFamily="34" charset="-120"/>
                <a:sym typeface="Wingdings" panose="05000000000000000000" pitchFamily="2" charset="2"/>
              </a:rPr>
              <a:t>very </a:t>
            </a:r>
            <a:r>
              <a:rPr lang="en-US" altLang="zh-TW" sz="3000" dirty="0" smtClean="0">
                <a:solidFill>
                  <a:srgbClr val="C00000"/>
                </a:solidFill>
                <a:latin typeface="+mn-lt"/>
                <a:ea typeface="華康黑體 Std W7" panose="020B0700000000000000" pitchFamily="34" charset="-120"/>
                <a:sym typeface="Wingdings" panose="05000000000000000000" pitchFamily="2" charset="2"/>
              </a:rPr>
              <a:t>“Sensitive </a:t>
            </a:r>
            <a:r>
              <a:rPr lang="en-US" altLang="zh-TW" sz="3000" dirty="0">
                <a:solidFill>
                  <a:srgbClr val="C00000"/>
                </a:solidFill>
                <a:latin typeface="+mn-lt"/>
                <a:ea typeface="華康黑體 Std W7" panose="020B0700000000000000" pitchFamily="34" charset="-120"/>
                <a:sym typeface="Wingdings" panose="05000000000000000000" pitchFamily="2" charset="2"/>
              </a:rPr>
              <a:t>Subject”</a:t>
            </a:r>
          </a:p>
          <a:p>
            <a:pPr>
              <a:lnSpc>
                <a:spcPts val="1600"/>
              </a:lnSpc>
            </a:pPr>
            <a:endParaRPr lang="en-US" altLang="zh-TW" sz="2400" dirty="0">
              <a:solidFill>
                <a:schemeClr val="accent2"/>
              </a:solidFill>
              <a:sym typeface="Wingdings" panose="05000000000000000000" pitchFamily="2" charset="2"/>
            </a:endParaRPr>
          </a:p>
          <a:p>
            <a:r>
              <a:rPr lang="en-US" altLang="zh-TW" sz="3000" dirty="0">
                <a:solidFill>
                  <a:schemeClr val="accent2"/>
                </a:solidFill>
                <a:latin typeface="文鼎粗圓" panose="020B0609010101010101" pitchFamily="49" charset="-120"/>
                <a:ea typeface="文鼎粗圓" panose="020B0609010101010101" pitchFamily="49" charset="-120"/>
                <a:sym typeface="Wingdings" panose="05000000000000000000" pitchFamily="2" charset="2"/>
              </a:rPr>
              <a:t>  </a:t>
            </a:r>
            <a:endParaRPr lang="zh-TW" altLang="en-US" sz="3200" dirty="0">
              <a:latin typeface="華康黑體 Std W7" panose="020B0700000000000000" pitchFamily="34" charset="-120"/>
              <a:ea typeface="華康黑體 Std W7" panose="020B0700000000000000" pitchFamily="34" charset="-120"/>
            </a:endParaRPr>
          </a:p>
        </p:txBody>
      </p:sp>
      <p:pic>
        <p:nvPicPr>
          <p:cNvPr id="4102" name="Picture 6" descr="warren_wiers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2018302" cy="2130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MX-M363N_20170608_155829_Page_2"/>
          <p:cNvPicPr>
            <a:picLocks noChangeAspect="1" noChangeArrowheads="1"/>
          </p:cNvPicPr>
          <p:nvPr/>
        </p:nvPicPr>
        <p:blipFill>
          <a:blip r:embed="rId4" cstate="print">
            <a:extLst>
              <a:ext uri="{28A0092B-C50C-407E-A947-70E740481C1C}">
                <a14:useLocalDpi xmlns:a14="http://schemas.microsoft.com/office/drawing/2010/main" val="0"/>
              </a:ext>
            </a:extLst>
          </a:blip>
          <a:srcRect l="4515" t="3497" r="23053" b="44736"/>
          <a:stretch>
            <a:fillRect/>
          </a:stretch>
        </p:blipFill>
        <p:spPr bwMode="auto">
          <a:xfrm>
            <a:off x="177447" y="152400"/>
            <a:ext cx="5918201" cy="5459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99">
                                            <p:txEl>
                                              <p:pRg st="8" end="8"/>
                                            </p:txEl>
                                          </p:spTgt>
                                        </p:tgtEl>
                                        <p:attrNameLst>
                                          <p:attrName>style.visibility</p:attrName>
                                        </p:attrNameLst>
                                      </p:cBhvr>
                                      <p:to>
                                        <p:strVal val="visible"/>
                                      </p:to>
                                    </p:set>
                                    <p:animEffect transition="in" filter="fade">
                                      <p:cBhvr>
                                        <p:cTn id="11" dur="500"/>
                                        <p:tgtEl>
                                          <p:spTgt spid="4099">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0" y="152400"/>
            <a:ext cx="91440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smtClean="0">
                <a:latin typeface="華康黑體 Std W7" panose="020B0700000000000000" pitchFamily="34" charset="-120"/>
                <a:ea typeface="華康黑體 Std W7" panose="020B0700000000000000" pitchFamily="34" charset="-120"/>
              </a:rPr>
              <a:t> 四</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兩個爭論</a:t>
            </a:r>
            <a:endParaRPr lang="zh-TW" altLang="en-US" sz="30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tx2"/>
                </a:solidFill>
                <a:latin typeface="華康黑體 Std W7" panose="020B0700000000000000" pitchFamily="34" charset="-120"/>
                <a:ea typeface="華康黑體 Std W7" panose="020B0700000000000000" pitchFamily="34" charset="-120"/>
              </a:rPr>
              <a:t>A.</a:t>
            </a:r>
            <a:r>
              <a:rPr lang="zh-TW" altLang="en-US" sz="3200" dirty="0">
                <a:solidFill>
                  <a:schemeClr val="tx2"/>
                </a:solidFill>
                <a:latin typeface="華康黑體 Std W7" panose="020B0700000000000000" pitchFamily="34" charset="-120"/>
                <a:ea typeface="華康黑體 Std W7" panose="020B0700000000000000" pitchFamily="34" charset="-120"/>
                <a:sym typeface="Wingdings" panose="05000000000000000000" pitchFamily="2" charset="2"/>
              </a:rPr>
              <a:t>讚美短詩 </a:t>
            </a:r>
            <a:r>
              <a:rPr lang="en-US" altLang="zh-TW" sz="3200" dirty="0">
                <a:solidFill>
                  <a:schemeClr val="tx2"/>
                </a:solidFill>
                <a:latin typeface="華康黑體 Std W7" panose="020B0700000000000000" pitchFamily="34" charset="-120"/>
                <a:ea typeface="華康黑體 Std W7" panose="020B0700000000000000" pitchFamily="34" charset="-120"/>
                <a:sym typeface="Wingdings" panose="05000000000000000000" pitchFamily="2" charset="2"/>
              </a:rPr>
              <a:t>vs. </a:t>
            </a:r>
            <a:r>
              <a:rPr lang="zh-TW" altLang="en-US" sz="3200" dirty="0">
                <a:solidFill>
                  <a:schemeClr val="tx2"/>
                </a:solidFill>
                <a:latin typeface="華康黑體 Std W7" panose="020B0700000000000000" pitchFamily="34" charset="-120"/>
                <a:ea typeface="華康黑體 Std W7" panose="020B0700000000000000" pitchFamily="34" charset="-120"/>
                <a:sym typeface="Wingdings" panose="05000000000000000000" pitchFamily="2" charset="2"/>
              </a:rPr>
              <a:t>傳統聖詩</a:t>
            </a:r>
            <a:r>
              <a:rPr lang="zh-TW" altLang="en-US" sz="3200" dirty="0">
                <a:latin typeface="華康黑體 Std W7" panose="020B0700000000000000" pitchFamily="34" charset="-120"/>
                <a:ea typeface="華康黑體 Std W7" panose="020B0700000000000000" pitchFamily="34" charset="-120"/>
                <a:sym typeface="Wingdings" panose="05000000000000000000" pitchFamily="2" charset="2"/>
              </a:rPr>
              <a:t> </a:t>
            </a:r>
          </a:p>
          <a:p>
            <a:r>
              <a:rPr lang="zh-TW" altLang="en-US" sz="3200" i="1"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B.</a:t>
            </a:r>
            <a:r>
              <a:rPr lang="zh-TW" altLang="en-US" sz="3200" dirty="0">
                <a:solidFill>
                  <a:schemeClr val="accent2"/>
                </a:solidFill>
                <a:latin typeface="華康黑體 Std W7" panose="020B0700000000000000" pitchFamily="34" charset="-120"/>
                <a:ea typeface="華康黑體 Std W7" panose="020B0700000000000000" pitchFamily="34" charset="-120"/>
              </a:rPr>
              <a:t>一人 </a:t>
            </a:r>
            <a:r>
              <a:rPr lang="en-US" altLang="zh-TW" sz="3200" dirty="0">
                <a:solidFill>
                  <a:schemeClr val="accent2"/>
                </a:solidFill>
                <a:latin typeface="華康黑體 Std W7" panose="020B0700000000000000" pitchFamily="34" charset="-120"/>
                <a:ea typeface="華康黑體 Std W7" panose="020B0700000000000000" pitchFamily="34" charset="-120"/>
              </a:rPr>
              <a:t>vs. </a:t>
            </a:r>
            <a:r>
              <a:rPr lang="zh-TW" altLang="en-US" sz="3200" dirty="0">
                <a:solidFill>
                  <a:schemeClr val="accent2"/>
                </a:solidFill>
                <a:latin typeface="華康黑體 Std W7" panose="020B0700000000000000" pitchFamily="34" charset="-120"/>
                <a:ea typeface="華康黑體 Std W7" panose="020B0700000000000000" pitchFamily="34" charset="-120"/>
              </a:rPr>
              <a:t>一隊</a:t>
            </a:r>
            <a:r>
              <a:rPr lang="zh-TW" altLang="en-US" sz="3200" dirty="0">
                <a:latin typeface="華康黑體 Std W7" panose="020B0700000000000000" pitchFamily="34" charset="-120"/>
                <a:ea typeface="華康黑體 Std W7" panose="020B0700000000000000" pitchFamily="34" charset="-120"/>
              </a:rPr>
              <a:t> </a:t>
            </a:r>
            <a:endParaRPr lang="zh-TW" altLang="en-US" sz="3200" i="1" dirty="0">
              <a:solidFill>
                <a:schemeClr val="accent2"/>
              </a:solidFill>
              <a:latin typeface="華康黑體 Std W7" panose="020B0700000000000000" pitchFamily="34" charset="-120"/>
              <a:ea typeface="華康黑體 Std W7" panose="020B0700000000000000" pitchFamily="34" charset="-120"/>
            </a:endParaRPr>
          </a:p>
          <a:p>
            <a:endParaRPr lang="zh-TW" altLang="en-US" sz="2800" dirty="0">
              <a:latin typeface="華康黑體 Std W7" panose="020B0700000000000000" pitchFamily="34" charset="-120"/>
              <a:ea typeface="華康黑體 Std W7" panose="020B0700000000000000" pitchFamily="34" charset="-120"/>
            </a:endParaRPr>
          </a:p>
          <a:p>
            <a:r>
              <a:rPr lang="zh-TW" altLang="en-US" sz="3600" dirty="0" smtClean="0">
                <a:latin typeface="華康黑體 Std W7" panose="020B0700000000000000" pitchFamily="34" charset="-120"/>
                <a:ea typeface="華康黑體 Std W7" panose="020B0700000000000000" pitchFamily="34" charset="-120"/>
              </a:rPr>
              <a:t> </a:t>
            </a:r>
            <a:endParaRPr lang="zh-TW" altLang="en-US" sz="3000" u="sng" dirty="0">
              <a:latin typeface="文鼎粗圓" panose="020B0609010101010101" pitchFamily="49" charset="-120"/>
              <a:ea typeface="文鼎粗圓" panose="020B0609010101010101" pitchFamily="49" charset="-120"/>
            </a:endParaRPr>
          </a:p>
          <a:p>
            <a:endParaRPr lang="zh-TW" altLang="en-US" sz="3000" u="sng" dirty="0">
              <a:latin typeface="文鼎粗圓" panose="020B0609010101010101" pitchFamily="49" charset="-120"/>
              <a:ea typeface="文鼎粗圓" panose="020B0609010101010101" pitchFamily="49" charset="-120"/>
            </a:endParaRPr>
          </a:p>
        </p:txBody>
      </p:sp>
      <p:pic>
        <p:nvPicPr>
          <p:cNvPr id="16406" name="Picture 22" descr="Image result for cho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65" y="380028"/>
            <a:ext cx="3199682" cy="28501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709" y="4368992"/>
            <a:ext cx="4297319" cy="2420823"/>
          </a:xfrm>
          <a:prstGeom prst="rect">
            <a:avLst/>
          </a:prstGeom>
        </p:spPr>
      </p:pic>
      <p:sp>
        <p:nvSpPr>
          <p:cNvPr id="3" name="TextBox 2"/>
          <p:cNvSpPr txBox="1"/>
          <p:nvPr/>
        </p:nvSpPr>
        <p:spPr>
          <a:xfrm>
            <a:off x="790008" y="1965126"/>
            <a:ext cx="4743606" cy="615553"/>
          </a:xfrm>
          <a:prstGeom prst="rect">
            <a:avLst/>
          </a:prstGeom>
          <a:noFill/>
        </p:spPr>
        <p:txBody>
          <a:bodyPr wrap="none" rtlCol="0">
            <a:spAutoFit/>
          </a:bodyPr>
          <a:lstStyle/>
          <a:p>
            <a:r>
              <a:rPr lang="zh-TW" altLang="en-US" sz="3400" dirty="0" smtClean="0">
                <a:solidFill>
                  <a:srgbClr val="C00000"/>
                </a:solidFill>
                <a:latin typeface="文鼎粗黑" panose="020B0609010101010101" pitchFamily="49" charset="-120"/>
                <a:ea typeface="文鼎粗黑" panose="020B0609010101010101" pitchFamily="49" charset="-120"/>
                <a:sym typeface="Wingdings" panose="05000000000000000000" pitchFamily="2" charset="2"/>
              </a:rPr>
              <a:t></a:t>
            </a:r>
            <a:r>
              <a:rPr lang="zh-TW" altLang="en-US" sz="3400" dirty="0" smtClean="0">
                <a:latin typeface="文鼎粗黑" panose="020B0609010101010101" pitchFamily="49" charset="-120"/>
                <a:ea typeface="文鼎粗黑" panose="020B0609010101010101" pitchFamily="49" charset="-120"/>
              </a:rPr>
              <a:t>大才小用？小題大做？</a:t>
            </a:r>
            <a:endParaRPr lang="en-US" sz="3400" dirty="0">
              <a:latin typeface="文鼎粗黑" panose="020B0609010101010101" pitchFamily="49" charset="-120"/>
              <a:ea typeface="文鼎粗黑" panose="020B0609010101010101" pitchFamily="49" charset="-120"/>
            </a:endParaRPr>
          </a:p>
        </p:txBody>
      </p:sp>
      <p:sp>
        <p:nvSpPr>
          <p:cNvPr id="7" name="TextBox 6"/>
          <p:cNvSpPr txBox="1"/>
          <p:nvPr/>
        </p:nvSpPr>
        <p:spPr>
          <a:xfrm>
            <a:off x="814064" y="2669680"/>
            <a:ext cx="5179623" cy="1138773"/>
          </a:xfrm>
          <a:prstGeom prst="rect">
            <a:avLst/>
          </a:prstGeom>
          <a:noFill/>
        </p:spPr>
        <p:txBody>
          <a:bodyPr wrap="none" rtlCol="0">
            <a:spAutoFit/>
          </a:bodyPr>
          <a:lstStyle/>
          <a:p>
            <a:r>
              <a:rPr lang="zh-TW" altLang="en-US" sz="3400" dirty="0">
                <a:solidFill>
                  <a:srgbClr val="C00000"/>
                </a:solidFill>
                <a:latin typeface="文鼎粗黑" panose="020B0609010101010101" pitchFamily="49" charset="-120"/>
                <a:ea typeface="文鼎粗黑" panose="020B0609010101010101" pitchFamily="49" charset="-120"/>
                <a:sym typeface="Wingdings" panose="05000000000000000000" pitchFamily="2" charset="2"/>
              </a:rPr>
              <a:t></a:t>
            </a:r>
            <a:r>
              <a:rPr lang="zh-TW" altLang="en-US" sz="3400" dirty="0" smtClean="0">
                <a:latin typeface="文鼎粗黑" panose="020B0609010101010101" pitchFamily="49" charset="-120"/>
                <a:ea typeface="文鼎粗黑" panose="020B0609010101010101" pitchFamily="49" charset="-120"/>
              </a:rPr>
              <a:t>讓人注意台上的人？還是</a:t>
            </a:r>
            <a:endParaRPr lang="en-US" altLang="zh-TW" sz="3400" dirty="0" smtClean="0">
              <a:latin typeface="文鼎粗黑" panose="020B0609010101010101" pitchFamily="49" charset="-120"/>
              <a:ea typeface="文鼎粗黑" panose="020B0609010101010101" pitchFamily="49" charset="-120"/>
            </a:endParaRPr>
          </a:p>
          <a:p>
            <a:r>
              <a:rPr lang="en-US" altLang="zh-TW" sz="3400" dirty="0">
                <a:latin typeface="文鼎粗黑" panose="020B0609010101010101" pitchFamily="49" charset="-120"/>
                <a:ea typeface="文鼎粗黑" panose="020B0609010101010101" pitchFamily="49" charset="-120"/>
              </a:rPr>
              <a:t> </a:t>
            </a:r>
            <a:r>
              <a:rPr lang="zh-TW" altLang="en-US" sz="3400" dirty="0" smtClean="0">
                <a:latin typeface="文鼎粗黑" panose="020B0609010101010101" pitchFamily="49" charset="-120"/>
                <a:ea typeface="文鼎粗黑" panose="020B0609010101010101" pitchFamily="49" charset="-120"/>
              </a:rPr>
              <a:t>寶座的主</a:t>
            </a:r>
            <a:endParaRPr lang="en-US" sz="3400" dirty="0">
              <a:latin typeface="文鼎粗黑" panose="020B0609010101010101" pitchFamily="49" charset="-120"/>
              <a:ea typeface="文鼎粗黑" panose="020B0609010101010101" pitchFamily="49" charset="-120"/>
            </a:endParaRPr>
          </a:p>
        </p:txBody>
      </p:sp>
      <p:sp>
        <p:nvSpPr>
          <p:cNvPr id="8" name="TextBox 7"/>
          <p:cNvSpPr txBox="1"/>
          <p:nvPr/>
        </p:nvSpPr>
        <p:spPr>
          <a:xfrm>
            <a:off x="790008" y="3800731"/>
            <a:ext cx="8231741" cy="1138773"/>
          </a:xfrm>
          <a:prstGeom prst="rect">
            <a:avLst/>
          </a:prstGeom>
          <a:noFill/>
        </p:spPr>
        <p:txBody>
          <a:bodyPr wrap="none" rtlCol="0">
            <a:spAutoFit/>
          </a:bodyPr>
          <a:lstStyle/>
          <a:p>
            <a:r>
              <a:rPr lang="zh-TW" altLang="en-US" sz="3400" dirty="0" smtClean="0">
                <a:solidFill>
                  <a:srgbClr val="C00000"/>
                </a:solidFill>
                <a:latin typeface="文鼎粗黑" panose="020B0609010101010101" pitchFamily="49" charset="-120"/>
                <a:ea typeface="文鼎粗黑" panose="020B0609010101010101" pitchFamily="49" charset="-120"/>
                <a:sym typeface="Wingdings" panose="05000000000000000000" pitchFamily="2" charset="2"/>
              </a:rPr>
              <a:t></a:t>
            </a:r>
            <a:r>
              <a:rPr lang="zh-TW" altLang="en-US" sz="3400" dirty="0" smtClean="0">
                <a:latin typeface="華康黑體 Std W7" panose="020B0700000000000000" pitchFamily="34" charset="-120"/>
                <a:ea typeface="華康黑體 Std W7" panose="020B0700000000000000" pitchFamily="34" charset="-120"/>
              </a:rPr>
              <a:t>台上越多人越提升「觀望感」，同時削弱</a:t>
            </a:r>
            <a:endParaRPr lang="en-US" altLang="zh-TW" sz="3400" dirty="0" smtClean="0">
              <a:latin typeface="華康黑體 Std W7" panose="020B0700000000000000" pitchFamily="34" charset="-120"/>
              <a:ea typeface="華康黑體 Std W7" panose="020B0700000000000000" pitchFamily="34" charset="-120"/>
            </a:endParaRPr>
          </a:p>
          <a:p>
            <a:r>
              <a:rPr lang="zh-TW" altLang="en-US" sz="3400" dirty="0" smtClean="0">
                <a:latin typeface="華康黑體 Std W7" panose="020B0700000000000000" pitchFamily="34" charset="-120"/>
                <a:ea typeface="華康黑體 Std W7" panose="020B0700000000000000" pitchFamily="34" charset="-120"/>
              </a:rPr>
              <a:t>「參與感」</a:t>
            </a:r>
            <a:endParaRPr lang="en-US" sz="3400" dirty="0">
              <a:latin typeface="華康黑體 Std W7" panose="020B0700000000000000" pitchFamily="34" charset="-120"/>
              <a:ea typeface="華康黑體 Std W7" panose="020B0700000000000000" pitchFamily="34" charset="-120"/>
            </a:endParaRPr>
          </a:p>
        </p:txBody>
      </p:sp>
      <p:sp>
        <p:nvSpPr>
          <p:cNvPr id="9" name="TextBox 8"/>
          <p:cNvSpPr txBox="1"/>
          <p:nvPr/>
        </p:nvSpPr>
        <p:spPr>
          <a:xfrm>
            <a:off x="790008" y="4930656"/>
            <a:ext cx="4307589" cy="615553"/>
          </a:xfrm>
          <a:prstGeom prst="rect">
            <a:avLst/>
          </a:prstGeom>
          <a:noFill/>
        </p:spPr>
        <p:txBody>
          <a:bodyPr wrap="none" rtlCol="0">
            <a:spAutoFit/>
          </a:bodyPr>
          <a:lstStyle/>
          <a:p>
            <a:r>
              <a:rPr lang="zh-TW" altLang="en-US" sz="3400" dirty="0" smtClean="0">
                <a:solidFill>
                  <a:srgbClr val="C00000"/>
                </a:solidFill>
                <a:latin typeface="文鼎粗黑" panose="020B0609010101010101" pitchFamily="49" charset="-120"/>
                <a:ea typeface="文鼎粗黑" panose="020B0609010101010101" pitchFamily="49" charset="-120"/>
                <a:sym typeface="Wingdings" panose="05000000000000000000" pitchFamily="2" charset="2"/>
              </a:rPr>
              <a:t></a:t>
            </a:r>
            <a:r>
              <a:rPr lang="zh-TW" altLang="en-US" sz="3400" dirty="0" smtClean="0">
                <a:latin typeface="文鼎粗黑" panose="020B0609010101010101" pitchFamily="49" charset="-120"/>
                <a:ea typeface="文鼎粗黑" panose="020B0609010101010101" pitchFamily="49" charset="-120"/>
                <a:sym typeface="Wingdings" panose="05000000000000000000" pitchFamily="2" charset="2"/>
              </a:rPr>
              <a:t>帶</a:t>
            </a:r>
            <a:r>
              <a:rPr lang="zh-TW" altLang="en-US" sz="3400" dirty="0" smtClean="0">
                <a:latin typeface="華康黑體 Std W7" panose="020B0700000000000000" pitchFamily="34" charset="-120"/>
                <a:ea typeface="華康黑體 Std W7" panose="020B0700000000000000" pitchFamily="34" charset="-120"/>
              </a:rPr>
              <a:t>領敬拜最終目的：</a:t>
            </a:r>
            <a:endParaRPr lang="en-US" sz="3400" dirty="0">
              <a:latin typeface="華康黑體 Std W7" panose="020B0700000000000000" pitchFamily="34" charset="-120"/>
              <a:ea typeface="華康黑體 Std W7" panose="020B0700000000000000" pitchFamily="34" charset="-120"/>
            </a:endParaRPr>
          </a:p>
        </p:txBody>
      </p:sp>
      <p:sp>
        <p:nvSpPr>
          <p:cNvPr id="10" name="TextBox 9"/>
          <p:cNvSpPr txBox="1"/>
          <p:nvPr/>
        </p:nvSpPr>
        <p:spPr>
          <a:xfrm>
            <a:off x="896448" y="5519818"/>
            <a:ext cx="4108817" cy="615553"/>
          </a:xfrm>
          <a:prstGeom prst="rect">
            <a:avLst/>
          </a:prstGeom>
          <a:noFill/>
        </p:spPr>
        <p:txBody>
          <a:bodyPr wrap="none" rtlCol="0">
            <a:spAutoFit/>
          </a:bodyPr>
          <a:lstStyle/>
          <a:p>
            <a:r>
              <a:rPr lang="zh-TW" altLang="en-US" sz="3400" u="sng" dirty="0" smtClean="0">
                <a:solidFill>
                  <a:srgbClr val="C00000"/>
                </a:solidFill>
                <a:latin typeface="文鼎粗黑" panose="020B0609010101010101" pitchFamily="49" charset="-120"/>
                <a:ea typeface="文鼎粗黑" panose="020B0609010101010101" pitchFamily="49" charset="-120"/>
                <a:sym typeface="Wingdings" panose="05000000000000000000" pitchFamily="2" charset="2"/>
              </a:rPr>
              <a:t>得到會眾更多的參與</a:t>
            </a:r>
            <a:endParaRPr lang="en-US" sz="3400" u="sng" dirty="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35" presetClass="entr" presetSubtype="0" fill="hold"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2000"/>
                                        <p:tgtEl>
                                          <p:spTgt spid="10">
                                            <p:txEl>
                                              <p:pRg st="0" end="0"/>
                                            </p:txEl>
                                          </p:spTgt>
                                        </p:tgtEl>
                                      </p:cBhvr>
                                    </p:animEffect>
                                    <p:anim calcmode="lin" valueType="num">
                                      <p:cBhvr>
                                        <p:cTn id="38" dur="20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39"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0" dur="2000" fill="hold"/>
                                        <p:tgtEl>
                                          <p:spTgt spid="10">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0" y="152400"/>
            <a:ext cx="9144000"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smtClean="0">
                <a:latin typeface="華康黑體 Std W7" panose="020B0700000000000000" pitchFamily="34" charset="-120"/>
                <a:ea typeface="華康黑體 Std W7" panose="020B0700000000000000" pitchFamily="34" charset="-120"/>
              </a:rPr>
              <a:t>  五</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問題的癥結</a:t>
            </a:r>
            <a:r>
              <a:rPr lang="zh-TW" altLang="en-US" dirty="0">
                <a:latin typeface="華康黑體 Std W7" panose="020B0700000000000000" pitchFamily="34" charset="-120"/>
                <a:ea typeface="華康黑體 Std W7" panose="020B0700000000000000" pitchFamily="34" charset="-120"/>
              </a:rPr>
              <a:t> </a:t>
            </a:r>
          </a:p>
          <a:p>
            <a:r>
              <a:rPr lang="zh-TW" altLang="en-US" sz="3000" dirty="0">
                <a:solidFill>
                  <a:schemeClr val="tx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A.</a:t>
            </a:r>
            <a:r>
              <a:rPr lang="zh-TW" altLang="en-US" sz="3200" dirty="0">
                <a:solidFill>
                  <a:schemeClr val="accent2"/>
                </a:solidFill>
                <a:latin typeface="華康黑體 Std W7" panose="020B0700000000000000" pitchFamily="34" charset="-120"/>
                <a:ea typeface="華康黑體 Std W7" panose="020B0700000000000000" pitchFamily="34" charset="-120"/>
              </a:rPr>
              <a:t>教會</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領袖們</a:t>
            </a:r>
          </a:p>
          <a:p>
            <a:r>
              <a:rPr lang="zh-TW" altLang="en-US" sz="3200" i="1" dirty="0">
                <a:solidFill>
                  <a:schemeClr val="accent2"/>
                </a:solidFill>
                <a:latin typeface="華康黑體 Std W7" panose="020B0700000000000000" pitchFamily="34" charset="-120"/>
                <a:ea typeface="華康黑體 Std W7" panose="020B0700000000000000" pitchFamily="34" charset="-120"/>
              </a:rPr>
              <a:t>     </a:t>
            </a:r>
            <a:endParaRPr lang="en-US" altLang="zh-TW" sz="3200" i="1" dirty="0" smtClean="0">
              <a:solidFill>
                <a:schemeClr val="accent2"/>
              </a:solidFill>
              <a:latin typeface="華康黑體 Std W7" panose="020B0700000000000000" pitchFamily="34" charset="-120"/>
              <a:ea typeface="華康黑體 Std W7" panose="020B0700000000000000" pitchFamily="34" charset="-120"/>
            </a:endParaRPr>
          </a:p>
          <a:p>
            <a:r>
              <a:rPr lang="zh-TW" altLang="en-US" sz="3200" i="1" dirty="0" smtClean="0">
                <a:solidFill>
                  <a:schemeClr val="accent2"/>
                </a:solidFill>
                <a:latin typeface="華康黑體 Std W7" panose="020B0700000000000000" pitchFamily="34" charset="-120"/>
                <a:ea typeface="華康黑體 Std W7" panose="020B0700000000000000" pitchFamily="34" charset="-120"/>
              </a:rPr>
              <a:t> </a:t>
            </a:r>
            <a:endParaRPr lang="en-US" altLang="zh-TW" sz="3200" i="1" dirty="0" smtClean="0">
              <a:solidFill>
                <a:schemeClr val="accent2"/>
              </a:solidFill>
              <a:latin typeface="華康黑體 Std W7" panose="020B0700000000000000" pitchFamily="34" charset="-120"/>
              <a:ea typeface="華康黑體 Std W7" panose="020B0700000000000000" pitchFamily="34" charset="-120"/>
            </a:endParaRPr>
          </a:p>
          <a:p>
            <a:r>
              <a:rPr lang="en-US" altLang="zh-TW" sz="3200" i="1" dirty="0">
                <a:solidFill>
                  <a:schemeClr val="accent2"/>
                </a:solidFill>
                <a:latin typeface="華康黑體 Std W7" panose="020B0700000000000000" pitchFamily="34" charset="-120"/>
                <a:ea typeface="華康黑體 Std W7" panose="020B0700000000000000" pitchFamily="34" charset="-120"/>
              </a:rPr>
              <a:t> </a:t>
            </a:r>
            <a:r>
              <a:rPr lang="en-US" altLang="zh-TW" sz="3200" i="1"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B</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崇拜領唱者</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endParaRPr lang="en-US" altLang="zh-TW" sz="3200" dirty="0" smtClean="0">
              <a:solidFill>
                <a:schemeClr val="accent2"/>
              </a:solidFill>
              <a:latin typeface="華康黑體 Std W7" panose="020B0700000000000000" pitchFamily="34" charset="-120"/>
              <a:ea typeface="華康黑體 Std W7" panose="020B0700000000000000" pitchFamily="34" charset="-120"/>
            </a:endParaRPr>
          </a:p>
          <a:p>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endParaRPr lang="en-US" altLang="zh-TW" sz="3200" dirty="0" smtClean="0">
              <a:solidFill>
                <a:schemeClr val="accent2"/>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C</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現代信徒光景</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1</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物慾化</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2.</a:t>
            </a:r>
            <a:r>
              <a:rPr lang="zh-TW" altLang="en-US" sz="3200" dirty="0">
                <a:solidFill>
                  <a:schemeClr val="accent2"/>
                </a:solidFill>
                <a:latin typeface="華康黑體 Std W7" panose="020B0700000000000000" pitchFamily="34" charset="-120"/>
                <a:ea typeface="華康黑體 Std W7" panose="020B0700000000000000" pitchFamily="34" charset="-120"/>
              </a:rPr>
              <a:t>自我中心</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3</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缺乏受苦經歷</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4</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對情愛混淆</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5</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求效率，不求藝術</a:t>
            </a:r>
            <a:endParaRPr lang="zh-TW" altLang="en-US" sz="3200" u="sng" dirty="0">
              <a:latin typeface="華康黑體 Std W7" panose="020B0700000000000000" pitchFamily="34" charset="-120"/>
              <a:ea typeface="華康黑體 Std W7" panose="020B0700000000000000" pitchFamily="34" charset="-120"/>
            </a:endParaRPr>
          </a:p>
          <a:p>
            <a:endParaRPr lang="zh-TW" altLang="en-US" sz="3000" u="sng" dirty="0">
              <a:latin typeface="文鼎粗圓" panose="020B0609010101010101" pitchFamily="49" charset="-120"/>
              <a:ea typeface="文鼎粗圓" panose="020B0609010101010101" pitchFamily="49" charset="-120"/>
            </a:endParaRPr>
          </a:p>
          <a:p>
            <a:endParaRPr lang="zh-TW" altLang="en-US" sz="3000" u="sng" dirty="0">
              <a:latin typeface="文鼎粗圓" panose="020B0609010101010101" pitchFamily="49" charset="-120"/>
              <a:ea typeface="文鼎粗圓" panose="020B0609010101010101" pitchFamily="49" charset="-120"/>
            </a:endParaRPr>
          </a:p>
        </p:txBody>
      </p:sp>
      <p:sp>
        <p:nvSpPr>
          <p:cNvPr id="3" name="TextBox 2"/>
          <p:cNvSpPr txBox="1"/>
          <p:nvPr/>
        </p:nvSpPr>
        <p:spPr>
          <a:xfrm>
            <a:off x="3505200" y="685800"/>
            <a:ext cx="4416594" cy="1015663"/>
          </a:xfrm>
          <a:prstGeom prst="rect">
            <a:avLst/>
          </a:prstGeom>
          <a:noFill/>
        </p:spPr>
        <p:txBody>
          <a:bodyPr wrap="none" rtlCol="0">
            <a:spAutoFit/>
          </a:bodyPr>
          <a:lstStyle/>
          <a:p>
            <a:r>
              <a:rPr lang="zh-TW" altLang="en-US" sz="3000" dirty="0" smtClean="0">
                <a:latin typeface="華康雅藝體 Std W6" panose="040B0600000000000000" pitchFamily="82" charset="-120"/>
                <a:ea typeface="華康雅藝體 Std W6" panose="040B0600000000000000" pitchFamily="82" charset="-120"/>
              </a:rPr>
              <a:t>不給予方向、放牛吃草、</a:t>
            </a:r>
            <a:endParaRPr lang="en-US" altLang="zh-TW" sz="3000" dirty="0" smtClean="0">
              <a:latin typeface="華康雅藝體 Std W6" panose="040B0600000000000000" pitchFamily="82" charset="-120"/>
              <a:ea typeface="華康雅藝體 Std W6" panose="040B0600000000000000" pitchFamily="82" charset="-120"/>
            </a:endParaRPr>
          </a:p>
          <a:p>
            <a:r>
              <a:rPr lang="zh-TW" altLang="en-US" sz="3000" dirty="0" smtClean="0">
                <a:latin typeface="華康雅藝體 Std W6" panose="040B0600000000000000" pitchFamily="82" charset="-120"/>
                <a:ea typeface="華康雅藝體 Std W6" panose="040B0600000000000000" pitchFamily="82" charset="-120"/>
              </a:rPr>
              <a:t>不肯投資請專業人士</a:t>
            </a:r>
            <a:endParaRPr lang="en-US" sz="3000" dirty="0">
              <a:latin typeface="華康雅藝體 Std W6" panose="040B0600000000000000" pitchFamily="82" charset="-120"/>
              <a:ea typeface="華康雅藝體 Std W6" panose="040B0600000000000000" pitchFamily="82" charset="-120"/>
            </a:endParaRPr>
          </a:p>
        </p:txBody>
      </p:sp>
      <p:sp>
        <p:nvSpPr>
          <p:cNvPr id="7" name="TextBox 6"/>
          <p:cNvSpPr txBox="1"/>
          <p:nvPr/>
        </p:nvSpPr>
        <p:spPr>
          <a:xfrm>
            <a:off x="3486150" y="2180272"/>
            <a:ext cx="4681090" cy="1477328"/>
          </a:xfrm>
          <a:prstGeom prst="rect">
            <a:avLst/>
          </a:prstGeom>
          <a:noFill/>
        </p:spPr>
        <p:txBody>
          <a:bodyPr wrap="none" rtlCol="0">
            <a:spAutoFit/>
          </a:bodyPr>
          <a:lstStyle/>
          <a:p>
            <a:r>
              <a:rPr lang="zh-TW" altLang="en-US" sz="3000" dirty="0" smtClean="0">
                <a:latin typeface="華康雅藝體 Std W6" panose="040B0600000000000000" pitchFamily="82" charset="-120"/>
                <a:ea typeface="華康雅藝體 Std W6" panose="040B0600000000000000" pitchFamily="82" charset="-120"/>
              </a:rPr>
              <a:t>不合適、</a:t>
            </a:r>
            <a:r>
              <a:rPr lang="zh-TW" altLang="en-US" sz="3000" dirty="0">
                <a:latin typeface="華康雅藝體 Std W6" panose="040B0600000000000000" pitchFamily="82" charset="-120"/>
                <a:ea typeface="華康雅藝體 Std W6" panose="040B0600000000000000" pitchFamily="82" charset="-120"/>
              </a:rPr>
              <a:t>沒有崇</a:t>
            </a:r>
            <a:r>
              <a:rPr lang="zh-TW" altLang="en-US" sz="3000" dirty="0" smtClean="0">
                <a:latin typeface="華康雅藝體 Std W6" panose="040B0600000000000000" pitchFamily="82" charset="-120"/>
                <a:ea typeface="華康雅藝體 Std W6" panose="040B0600000000000000" pitchFamily="82" charset="-120"/>
              </a:rPr>
              <a:t>拜觀念、</a:t>
            </a:r>
            <a:endParaRPr lang="en-US" altLang="zh-TW" sz="3000" dirty="0" smtClean="0">
              <a:latin typeface="華康雅藝體 Std W6" panose="040B0600000000000000" pitchFamily="82" charset="-120"/>
              <a:ea typeface="華康雅藝體 Std W6" panose="040B0600000000000000" pitchFamily="82" charset="-120"/>
            </a:endParaRPr>
          </a:p>
          <a:p>
            <a:r>
              <a:rPr lang="zh-TW" altLang="en-US" sz="3000" dirty="0" smtClean="0">
                <a:latin typeface="華康雅藝體 Std W6" panose="040B0600000000000000" pitchFamily="82" charset="-120"/>
                <a:ea typeface="華康雅藝體 Std W6" panose="040B0600000000000000" pitchFamily="82" charset="-120"/>
              </a:rPr>
              <a:t>不懂音樂、東施效顰、</a:t>
            </a:r>
            <a:endParaRPr lang="en-US" altLang="zh-TW" sz="3000" dirty="0" smtClean="0">
              <a:latin typeface="華康雅藝體 Std W6" panose="040B0600000000000000" pitchFamily="82" charset="-120"/>
              <a:ea typeface="華康雅藝體 Std W6" panose="040B0600000000000000" pitchFamily="82" charset="-120"/>
            </a:endParaRPr>
          </a:p>
          <a:p>
            <a:r>
              <a:rPr lang="zh-TW" altLang="en-US" sz="3000" dirty="0" smtClean="0">
                <a:latin typeface="華康雅藝體 Std W6" panose="040B0600000000000000" pitchFamily="82" charset="-120"/>
                <a:ea typeface="華康雅藝體 Std W6" panose="040B0600000000000000" pitchFamily="82" charset="-120"/>
              </a:rPr>
              <a:t>不好學、不受教、不謙卑</a:t>
            </a:r>
            <a:r>
              <a:rPr lang="en-US" altLang="zh-TW" sz="3000" dirty="0" smtClean="0">
                <a:latin typeface="華康雅藝體 Std W6" panose="040B0600000000000000" pitchFamily="82" charset="-120"/>
                <a:ea typeface="華康雅藝體 Std W6" panose="040B0600000000000000" pitchFamily="82" charset="-120"/>
              </a:rPr>
              <a:t>...</a:t>
            </a:r>
            <a:endParaRPr lang="en-US" sz="3000" dirty="0">
              <a:latin typeface="華康雅藝體 Std W6" panose="040B0600000000000000" pitchFamily="82" charset="-120"/>
              <a:ea typeface="華康雅藝體 Std W6" panose="040B0600000000000000" pitchFamily="82" charset="-120"/>
            </a:endParaRPr>
          </a:p>
        </p:txBody>
      </p:sp>
    </p:spTree>
    <p:extLst>
      <p:ext uri="{BB962C8B-B14F-4D97-AF65-F5344CB8AC3E}">
        <p14:creationId xmlns:p14="http://schemas.microsoft.com/office/powerpoint/2010/main" val="15539165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animEffect transition="in" filter="fade">
                                      <p:cBhvr>
                                        <p:cTn id="17" dur="500"/>
                                        <p:tgtEl>
                                          <p:spTgt spid="16387">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387">
                                            <p:txEl>
                                              <p:pRg st="9" end="9"/>
                                            </p:txEl>
                                          </p:spTgt>
                                        </p:tgtEl>
                                        <p:attrNameLst>
                                          <p:attrName>style.visibility</p:attrName>
                                        </p:attrNameLst>
                                      </p:cBhvr>
                                      <p:to>
                                        <p:strVal val="visible"/>
                                      </p:to>
                                    </p:set>
                                    <p:animEffect transition="in" filter="fade">
                                      <p:cBhvr>
                                        <p:cTn id="20" dur="500"/>
                                        <p:tgtEl>
                                          <p:spTgt spid="16387">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387">
                                            <p:txEl>
                                              <p:pRg st="10" end="10"/>
                                            </p:txEl>
                                          </p:spTgt>
                                        </p:tgtEl>
                                        <p:attrNameLst>
                                          <p:attrName>style.visibility</p:attrName>
                                        </p:attrNameLst>
                                      </p:cBhvr>
                                      <p:to>
                                        <p:strVal val="visible"/>
                                      </p:to>
                                    </p:set>
                                    <p:animEffect transition="in" filter="fade">
                                      <p:cBhvr>
                                        <p:cTn id="23" dur="500"/>
                                        <p:tgtEl>
                                          <p:spTgt spid="16387">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387">
                                            <p:txEl>
                                              <p:pRg st="11" end="11"/>
                                            </p:txEl>
                                          </p:spTgt>
                                        </p:tgtEl>
                                        <p:attrNameLst>
                                          <p:attrName>style.visibility</p:attrName>
                                        </p:attrNameLst>
                                      </p:cBhvr>
                                      <p:to>
                                        <p:strVal val="visible"/>
                                      </p:to>
                                    </p:set>
                                    <p:animEffect transition="in" filter="fade">
                                      <p:cBhvr>
                                        <p:cTn id="26" dur="500"/>
                                        <p:tgtEl>
                                          <p:spTgt spid="16387">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387">
                                            <p:txEl>
                                              <p:pRg st="12" end="12"/>
                                            </p:txEl>
                                          </p:spTgt>
                                        </p:tgtEl>
                                        <p:attrNameLst>
                                          <p:attrName>style.visibility</p:attrName>
                                        </p:attrNameLst>
                                      </p:cBhvr>
                                      <p:to>
                                        <p:strVal val="visible"/>
                                      </p:to>
                                    </p:set>
                                    <p:animEffect transition="in" filter="fade">
                                      <p:cBhvr>
                                        <p:cTn id="29" dur="500"/>
                                        <p:tgtEl>
                                          <p:spTgt spid="163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381000"/>
            <a:ext cx="7772400" cy="5632311"/>
          </a:xfrm>
          <a:prstGeom prst="rect">
            <a:avLst/>
          </a:prstGeom>
        </p:spPr>
        <p:txBody>
          <a:bodyPr wrap="square">
            <a:spAutoFit/>
          </a:bodyPr>
          <a:lstStyle/>
          <a:p>
            <a:pPr fontAlgn="t"/>
            <a:r>
              <a:rPr lang="en-US" sz="3000" b="0" i="0" dirty="0" err="1" smtClean="0">
                <a:solidFill>
                  <a:schemeClr val="accent6">
                    <a:lumMod val="75000"/>
                  </a:schemeClr>
                </a:solidFill>
                <a:effectLst/>
                <a:latin typeface="Georgia" panose="02040502050405020303" pitchFamily="18" charset="0"/>
              </a:rPr>
              <a:t>Oo</a:t>
            </a:r>
            <a:r>
              <a:rPr lang="en-US" sz="3000" b="0" i="0" dirty="0" smtClean="0">
                <a:solidFill>
                  <a:schemeClr val="accent6">
                    <a:lumMod val="75000"/>
                  </a:schemeClr>
                </a:solidFill>
                <a:effectLst/>
                <a:latin typeface="Georgia" panose="02040502050405020303" pitchFamily="18" charset="0"/>
              </a:rPr>
              <a:t>, I love the way you hold me,</a:t>
            </a:r>
          </a:p>
          <a:p>
            <a:pPr fontAlgn="t"/>
            <a:r>
              <a:rPr lang="en-US" sz="3000" b="0" i="0" dirty="0" smtClean="0">
                <a:solidFill>
                  <a:schemeClr val="accent6">
                    <a:lumMod val="75000"/>
                  </a:schemeClr>
                </a:solidFill>
                <a:effectLst/>
                <a:latin typeface="Georgia" panose="02040502050405020303" pitchFamily="18" charset="0"/>
              </a:rPr>
              <a:t>By my side you’ll always be</a:t>
            </a:r>
          </a:p>
          <a:p>
            <a:pPr fontAlgn="t"/>
            <a:r>
              <a:rPr lang="en-US" sz="3000" b="0" i="0" dirty="0" smtClean="0">
                <a:solidFill>
                  <a:schemeClr val="accent6">
                    <a:lumMod val="75000"/>
                  </a:schemeClr>
                </a:solidFill>
                <a:effectLst/>
                <a:latin typeface="Georgia" panose="02040502050405020303" pitchFamily="18" charset="0"/>
              </a:rPr>
              <a:t>You take each and every day,</a:t>
            </a:r>
          </a:p>
          <a:p>
            <a:pPr fontAlgn="t"/>
            <a:r>
              <a:rPr lang="en-US" sz="3000" b="0" i="0" dirty="0" smtClean="0">
                <a:solidFill>
                  <a:schemeClr val="accent6">
                    <a:lumMod val="75000"/>
                  </a:schemeClr>
                </a:solidFill>
                <a:effectLst/>
                <a:latin typeface="Georgia" panose="02040502050405020303" pitchFamily="18" charset="0"/>
              </a:rPr>
              <a:t>Make it special in some way.</a:t>
            </a:r>
          </a:p>
          <a:p>
            <a:pPr fontAlgn="t"/>
            <a:r>
              <a:rPr lang="en-US" sz="3000" b="0" i="0" dirty="0" smtClean="0">
                <a:solidFill>
                  <a:schemeClr val="accent6">
                    <a:lumMod val="75000"/>
                  </a:schemeClr>
                </a:solidFill>
                <a:effectLst/>
                <a:latin typeface="Georgia" panose="02040502050405020303" pitchFamily="18" charset="0"/>
              </a:rPr>
              <a:t>I love the way you hold me,</a:t>
            </a:r>
          </a:p>
          <a:p>
            <a:pPr fontAlgn="t"/>
            <a:r>
              <a:rPr lang="en-US" sz="3000" b="0" i="0" dirty="0" smtClean="0">
                <a:solidFill>
                  <a:schemeClr val="accent6">
                    <a:lumMod val="75000"/>
                  </a:schemeClr>
                </a:solidFill>
                <a:effectLst/>
                <a:latin typeface="Georgia" panose="02040502050405020303" pitchFamily="18" charset="0"/>
              </a:rPr>
              <a:t>In your arms I’ll always be</a:t>
            </a:r>
          </a:p>
          <a:p>
            <a:pPr fontAlgn="t"/>
            <a:r>
              <a:rPr lang="en-US" sz="3000" b="0" i="0" dirty="0" smtClean="0">
                <a:solidFill>
                  <a:schemeClr val="accent6">
                    <a:lumMod val="75000"/>
                  </a:schemeClr>
                </a:solidFill>
                <a:effectLst/>
                <a:latin typeface="Georgia" panose="02040502050405020303" pitchFamily="18" charset="0"/>
              </a:rPr>
              <a:t>You take each and every day,</a:t>
            </a:r>
          </a:p>
          <a:p>
            <a:pPr fontAlgn="t"/>
            <a:r>
              <a:rPr lang="en-US" sz="3000" b="0" i="0" dirty="0" smtClean="0">
                <a:solidFill>
                  <a:schemeClr val="accent6">
                    <a:lumMod val="75000"/>
                  </a:schemeClr>
                </a:solidFill>
                <a:effectLst/>
                <a:latin typeface="Georgia" panose="02040502050405020303" pitchFamily="18" charset="0"/>
              </a:rPr>
              <a:t>Make it special in some way</a:t>
            </a:r>
          </a:p>
          <a:p>
            <a:pPr fontAlgn="t"/>
            <a:r>
              <a:rPr lang="en-US" sz="3000" b="0" i="0" dirty="0" smtClean="0">
                <a:solidFill>
                  <a:schemeClr val="accent6">
                    <a:lumMod val="75000"/>
                  </a:schemeClr>
                </a:solidFill>
                <a:effectLst/>
                <a:latin typeface="Georgia" panose="02040502050405020303" pitchFamily="18" charset="0"/>
              </a:rPr>
              <a:t>I love you more than the words in my brain can express.</a:t>
            </a:r>
          </a:p>
          <a:p>
            <a:pPr fontAlgn="t"/>
            <a:r>
              <a:rPr lang="en-US" sz="3000" b="0" i="0" dirty="0" smtClean="0">
                <a:solidFill>
                  <a:schemeClr val="accent6">
                    <a:lumMod val="75000"/>
                  </a:schemeClr>
                </a:solidFill>
                <a:effectLst/>
                <a:latin typeface="Georgia" panose="02040502050405020303" pitchFamily="18" charset="0"/>
              </a:rPr>
              <a:t>I can’t imagine even loving you less.</a:t>
            </a:r>
          </a:p>
          <a:p>
            <a:pPr fontAlgn="t"/>
            <a:r>
              <a:rPr lang="en-US" sz="3000" b="0" i="0" dirty="0" smtClean="0">
                <a:solidFill>
                  <a:schemeClr val="accent6">
                    <a:lumMod val="75000"/>
                  </a:schemeClr>
                </a:solidFill>
                <a:effectLst/>
                <a:latin typeface="Georgia" panose="02040502050405020303" pitchFamily="18" charset="0"/>
              </a:rPr>
              <a:t>Lord, I love the way you hold me.</a:t>
            </a:r>
            <a:endParaRPr lang="en-US" sz="3000" b="0" i="0" dirty="0">
              <a:solidFill>
                <a:schemeClr val="accent6">
                  <a:lumMod val="75000"/>
                </a:schemeClr>
              </a:solidFill>
              <a:effectLst/>
              <a:latin typeface="Georgia" panose="02040502050405020303" pitchFamily="18" charset="0"/>
            </a:endParaRPr>
          </a:p>
        </p:txBody>
      </p:sp>
      <p:sp>
        <p:nvSpPr>
          <p:cNvPr id="4" name="Rectangle 3"/>
          <p:cNvSpPr/>
          <p:nvPr/>
        </p:nvSpPr>
        <p:spPr>
          <a:xfrm>
            <a:off x="4191000" y="6013311"/>
            <a:ext cx="4758034" cy="523220"/>
          </a:xfrm>
          <a:prstGeom prst="rect">
            <a:avLst/>
          </a:prstGeom>
        </p:spPr>
        <p:txBody>
          <a:bodyPr wrap="none">
            <a:spAutoFit/>
          </a:bodyPr>
          <a:lstStyle/>
          <a:p>
            <a:r>
              <a:rPr lang="en-US" sz="2800" b="0" i="0" dirty="0" smtClean="0">
                <a:solidFill>
                  <a:srgbClr val="222222"/>
                </a:solidFill>
                <a:effectLst/>
                <a:latin typeface="Georgia" panose="02040502050405020303" pitchFamily="18" charset="0"/>
              </a:rPr>
              <a:t>(“Hold Me,” by Jamie Grace)</a:t>
            </a:r>
            <a:endParaRPr lang="en-US" sz="2800" dirty="0"/>
          </a:p>
        </p:txBody>
      </p:sp>
      <p:pic>
        <p:nvPicPr>
          <p:cNvPr id="22530" name="Picture 2" descr="Image result for jamie gr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397" y="533400"/>
            <a:ext cx="2599403"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457200" y="5334001"/>
            <a:ext cx="1143000" cy="685800"/>
          </a:xfrm>
          <a:prstGeom prst="rect">
            <a:avLst/>
          </a:prstGeom>
          <a:solidFill>
            <a:schemeClr val="bg2">
              <a:lumMod val="20000"/>
              <a:lumOff val="80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377989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33400"/>
            <a:ext cx="7543800" cy="2554545"/>
          </a:xfrm>
          <a:prstGeom prst="rect">
            <a:avLst/>
          </a:prstGeom>
          <a:noFill/>
        </p:spPr>
        <p:txBody>
          <a:bodyPr wrap="square" rtlCol="0">
            <a:spAutoFit/>
          </a:bodyPr>
          <a:lstStyle/>
          <a:p>
            <a:r>
              <a:rPr lang="zh-TW" altLang="en-US" sz="3200" dirty="0" smtClean="0">
                <a:latin typeface="華康黑體 Std W7" panose="020B0700000000000000" pitchFamily="34" charset="-120"/>
                <a:ea typeface="華康黑體 Std W7" panose="020B0700000000000000" pitchFamily="34" charset="-120"/>
              </a:rPr>
              <a:t>你去哪兒，我也要去哪兒，</a:t>
            </a:r>
            <a:endParaRPr lang="en-US" altLang="zh-TW" sz="3200" dirty="0" smtClean="0">
              <a:latin typeface="華康黑體 Std W7" panose="020B0700000000000000" pitchFamily="34" charset="-120"/>
              <a:ea typeface="華康黑體 Std W7" panose="020B0700000000000000" pitchFamily="34" charset="-120"/>
            </a:endParaRPr>
          </a:p>
          <a:p>
            <a:r>
              <a:rPr lang="zh-TW" altLang="en-US" sz="3200" dirty="0" smtClean="0">
                <a:latin typeface="華康黑體 Std W7" panose="020B0700000000000000" pitchFamily="34" charset="-120"/>
                <a:ea typeface="華康黑體 Std W7" panose="020B0700000000000000" pitchFamily="34" charset="-120"/>
              </a:rPr>
              <a:t>你幹啥，我也幹啥，</a:t>
            </a:r>
            <a:endParaRPr lang="en-US" altLang="zh-TW" sz="3200" dirty="0" smtClean="0">
              <a:latin typeface="華康黑體 Std W7" panose="020B0700000000000000" pitchFamily="34" charset="-120"/>
              <a:ea typeface="華康黑體 Std W7" panose="020B0700000000000000" pitchFamily="34" charset="-120"/>
            </a:endParaRPr>
          </a:p>
          <a:p>
            <a:r>
              <a:rPr lang="zh-TW" altLang="en-US" sz="3200" dirty="0" smtClean="0">
                <a:latin typeface="華康黑體 Std W7" panose="020B0700000000000000" pitchFamily="34" charset="-120"/>
                <a:ea typeface="華康黑體 Std W7" panose="020B0700000000000000" pitchFamily="34" charset="-120"/>
              </a:rPr>
              <a:t>我們住也要住在一起，死也要死在一塊，</a:t>
            </a:r>
            <a:endParaRPr lang="en-US" altLang="zh-TW" sz="3200" dirty="0" smtClean="0">
              <a:latin typeface="華康黑體 Std W7" panose="020B0700000000000000" pitchFamily="34" charset="-120"/>
              <a:ea typeface="華康黑體 Std W7" panose="020B0700000000000000" pitchFamily="34" charset="-120"/>
            </a:endParaRPr>
          </a:p>
          <a:p>
            <a:r>
              <a:rPr lang="zh-TW" altLang="en-US" sz="3200" dirty="0" smtClean="0">
                <a:latin typeface="華康黑體 Std W7" panose="020B0700000000000000" pitchFamily="34" charset="-120"/>
                <a:ea typeface="華康黑體 Std W7" panose="020B0700000000000000" pitchFamily="34" charset="-120"/>
              </a:rPr>
              <a:t>你跪拜誰，我也跪拜誰，</a:t>
            </a:r>
            <a:endParaRPr lang="en-US" altLang="zh-TW" sz="3200" dirty="0" smtClean="0">
              <a:latin typeface="華康黑體 Std W7" panose="020B0700000000000000" pitchFamily="34" charset="-120"/>
              <a:ea typeface="華康黑體 Std W7" panose="020B0700000000000000" pitchFamily="34" charset="-120"/>
            </a:endParaRPr>
          </a:p>
          <a:p>
            <a:r>
              <a:rPr lang="zh-TW" altLang="en-US" sz="3200" dirty="0" smtClean="0">
                <a:latin typeface="華康黑體 Std W7" panose="020B0700000000000000" pitchFamily="34" charset="-120"/>
                <a:ea typeface="華康黑體 Std W7" panose="020B0700000000000000" pitchFamily="34" charset="-120"/>
              </a:rPr>
              <a:t>我的也就是你的，你的也就是我的。</a:t>
            </a:r>
            <a:endParaRPr lang="en-US" sz="3200" dirty="0">
              <a:latin typeface="華康黑體 Std W7" panose="020B0700000000000000" pitchFamily="34" charset="-120"/>
              <a:ea typeface="華康黑體 Std W7" panose="020B0700000000000000" pitchFamily="34" charset="-120"/>
            </a:endParaRPr>
          </a:p>
        </p:txBody>
      </p:sp>
      <p:sp>
        <p:nvSpPr>
          <p:cNvPr id="4" name="TextBox 3"/>
          <p:cNvSpPr txBox="1"/>
          <p:nvPr/>
        </p:nvSpPr>
        <p:spPr>
          <a:xfrm>
            <a:off x="494675" y="3402767"/>
            <a:ext cx="7981672" cy="2554545"/>
          </a:xfrm>
          <a:prstGeom prst="rect">
            <a:avLst/>
          </a:prstGeom>
          <a:noFill/>
        </p:spPr>
        <p:txBody>
          <a:bodyPr wrap="none" rtlCol="0">
            <a:spAutoFit/>
          </a:bodyPr>
          <a:lstStyle/>
          <a:p>
            <a:r>
              <a:rPr lang="zh-TW" altLang="en-US" sz="3200" dirty="0" smtClean="0">
                <a:solidFill>
                  <a:schemeClr val="accent6">
                    <a:lumMod val="75000"/>
                  </a:schemeClr>
                </a:solidFill>
                <a:latin typeface="華康黑體 Std W7" panose="020B0700000000000000" pitchFamily="34" charset="-120"/>
                <a:ea typeface="華康黑體 Std W7" panose="020B0700000000000000" pitchFamily="34" charset="-120"/>
              </a:rPr>
              <a:t>你往那裡去，我也往那裡去；</a:t>
            </a:r>
            <a:endParaRPr lang="en-US" altLang="zh-TW" sz="3200" dirty="0" smtClean="0">
              <a:solidFill>
                <a:schemeClr val="accent6">
                  <a:lumMod val="75000"/>
                </a:schemeClr>
              </a:solidFill>
              <a:latin typeface="華康黑體 Std W7" panose="020B0700000000000000" pitchFamily="34" charset="-120"/>
              <a:ea typeface="華康黑體 Std W7" panose="020B0700000000000000" pitchFamily="34" charset="-120"/>
            </a:endParaRPr>
          </a:p>
          <a:p>
            <a:r>
              <a:rPr lang="zh-TW" altLang="en-US" sz="3200" dirty="0" smtClean="0">
                <a:solidFill>
                  <a:schemeClr val="accent6">
                    <a:lumMod val="75000"/>
                  </a:schemeClr>
                </a:solidFill>
                <a:latin typeface="華康黑體 Std W7" panose="020B0700000000000000" pitchFamily="34" charset="-120"/>
                <a:ea typeface="華康黑體 Std W7" panose="020B0700000000000000" pitchFamily="34" charset="-120"/>
              </a:rPr>
              <a:t>你在那裡住宿，我也在那裡住宿；</a:t>
            </a:r>
            <a:endParaRPr lang="en-US" altLang="zh-TW" sz="3200" dirty="0" smtClean="0">
              <a:solidFill>
                <a:schemeClr val="accent6">
                  <a:lumMod val="75000"/>
                </a:schemeClr>
              </a:solidFill>
              <a:latin typeface="華康黑體 Std W7" panose="020B0700000000000000" pitchFamily="34" charset="-120"/>
              <a:ea typeface="華康黑體 Std W7" panose="020B0700000000000000" pitchFamily="34" charset="-120"/>
            </a:endParaRPr>
          </a:p>
          <a:p>
            <a:r>
              <a:rPr lang="zh-TW" altLang="en-US" sz="3200" dirty="0" smtClean="0">
                <a:solidFill>
                  <a:schemeClr val="accent6">
                    <a:lumMod val="75000"/>
                  </a:schemeClr>
                </a:solidFill>
                <a:latin typeface="華康黑體 Std W7" panose="020B0700000000000000" pitchFamily="34" charset="-120"/>
                <a:ea typeface="華康黑體 Std W7" panose="020B0700000000000000" pitchFamily="34" charset="-120"/>
              </a:rPr>
              <a:t>你的國就是我的國，你的神就是我的神。</a:t>
            </a:r>
          </a:p>
          <a:p>
            <a:r>
              <a:rPr lang="zh-TW" altLang="en-US" sz="3200" dirty="0" smtClean="0">
                <a:solidFill>
                  <a:schemeClr val="accent6">
                    <a:lumMod val="75000"/>
                  </a:schemeClr>
                </a:solidFill>
                <a:latin typeface="華康黑體 Std W7" panose="020B0700000000000000" pitchFamily="34" charset="-120"/>
                <a:ea typeface="華康黑體 Std W7" panose="020B0700000000000000" pitchFamily="34" charset="-120"/>
              </a:rPr>
              <a:t>你在那裡死，我也在那裡死，也葬在那裡。</a:t>
            </a:r>
            <a:endParaRPr lang="en-US" altLang="zh-TW" sz="3200" dirty="0" smtClean="0">
              <a:solidFill>
                <a:schemeClr val="accent6">
                  <a:lumMod val="75000"/>
                </a:schemeClr>
              </a:solidFill>
              <a:latin typeface="華康黑體 Std W7" panose="020B0700000000000000" pitchFamily="34" charset="-120"/>
              <a:ea typeface="華康黑體 Std W7" panose="020B0700000000000000" pitchFamily="34" charset="-120"/>
            </a:endParaRPr>
          </a:p>
          <a:p>
            <a:r>
              <a:rPr lang="zh-TW" altLang="en-US" sz="3200" dirty="0" smtClean="0">
                <a:solidFill>
                  <a:schemeClr val="accent6">
                    <a:lumMod val="75000"/>
                  </a:schemeClr>
                </a:solidFill>
                <a:latin typeface="華康黑體 Std W7" panose="020B0700000000000000" pitchFamily="34" charset="-120"/>
                <a:ea typeface="華康黑體 Std W7" panose="020B0700000000000000" pitchFamily="34" charset="-120"/>
              </a:rPr>
              <a:t>除非死能使你我相離！ </a:t>
            </a:r>
            <a:r>
              <a:rPr lang="en-US" altLang="zh-TW" sz="3200" dirty="0" smtClean="0">
                <a:solidFill>
                  <a:schemeClr val="accent6">
                    <a:lumMod val="75000"/>
                  </a:schemeClr>
                </a:solidFill>
                <a:latin typeface="華康黑體 Std W7" panose="020B0700000000000000" pitchFamily="34" charset="-120"/>
                <a:ea typeface="華康黑體 Std W7" panose="020B0700000000000000" pitchFamily="34" charset="-120"/>
              </a:rPr>
              <a:t>(</a:t>
            </a:r>
            <a:r>
              <a:rPr lang="zh-TW" altLang="en-US" sz="3200" dirty="0" smtClean="0">
                <a:solidFill>
                  <a:schemeClr val="accent6">
                    <a:lumMod val="75000"/>
                  </a:schemeClr>
                </a:solidFill>
                <a:latin typeface="華康黑體 Std W7" panose="020B0700000000000000" pitchFamily="34" charset="-120"/>
                <a:ea typeface="華康黑體 Std W7" panose="020B0700000000000000" pitchFamily="34" charset="-120"/>
              </a:rPr>
              <a:t>路得記 </a:t>
            </a:r>
            <a:r>
              <a:rPr lang="en-US" altLang="zh-TW" sz="3200" dirty="0" smtClean="0">
                <a:solidFill>
                  <a:schemeClr val="accent6">
                    <a:lumMod val="75000"/>
                  </a:schemeClr>
                </a:solidFill>
                <a:latin typeface="華康黑體 Std W7" panose="020B0700000000000000" pitchFamily="34" charset="-120"/>
                <a:ea typeface="華康黑體 Std W7" panose="020B0700000000000000" pitchFamily="34" charset="-120"/>
              </a:rPr>
              <a:t>1:16-17)</a:t>
            </a:r>
            <a:endParaRPr lang="en-US" sz="3200" dirty="0">
              <a:solidFill>
                <a:schemeClr val="accent6">
                  <a:lumMod val="75000"/>
                </a:schemeClr>
              </a:solidFill>
              <a:latin typeface="華康黑體 Std W7" panose="020B0700000000000000" pitchFamily="34" charset="-120"/>
              <a:ea typeface="華康黑體 Std W7" panose="020B0700000000000000" pitchFamily="34" charset="-120"/>
            </a:endParaRPr>
          </a:p>
        </p:txBody>
      </p:sp>
    </p:spTree>
    <p:extLst>
      <p:ext uri="{BB962C8B-B14F-4D97-AF65-F5344CB8AC3E}">
        <p14:creationId xmlns:p14="http://schemas.microsoft.com/office/powerpoint/2010/main" val="11804129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Image result for 藝術鑑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75567">
            <a:off x="406602" y="1933198"/>
            <a:ext cx="3200400" cy="4326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4064474" cy="4538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Image result for 藝術鑑賞"/>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153718"/>
            <a:ext cx="2800350"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1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228600" y="304800"/>
            <a:ext cx="9144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五</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問題的癥結</a:t>
            </a:r>
            <a:r>
              <a:rPr lang="zh-TW" altLang="en-US" dirty="0">
                <a:latin typeface="華康黑體 Std W7" panose="020B0700000000000000" pitchFamily="34" charset="-120"/>
                <a:ea typeface="華康黑體 Std W7" panose="020B0700000000000000" pitchFamily="34" charset="-120"/>
              </a:rPr>
              <a:t> </a:t>
            </a:r>
          </a:p>
          <a:p>
            <a:r>
              <a:rPr lang="zh-TW" altLang="en-US" sz="3000" dirty="0">
                <a:solidFill>
                  <a:schemeClr val="tx2"/>
                </a:solidFill>
                <a:latin typeface="華康黑體 Std W7" panose="020B0700000000000000" pitchFamily="34" charset="-120"/>
                <a:ea typeface="華康黑體 Std W7" panose="020B0700000000000000" pitchFamily="34" charset="-120"/>
              </a:rPr>
              <a:t>      </a:t>
            </a:r>
            <a:r>
              <a:rPr lang="en-US" altLang="zh-TW" sz="3200" dirty="0">
                <a:solidFill>
                  <a:schemeClr val="tx2"/>
                </a:solidFill>
                <a:latin typeface="華康黑體 Std W7" panose="020B0700000000000000" pitchFamily="34" charset="-120"/>
                <a:ea typeface="華康黑體 Std W7" panose="020B0700000000000000" pitchFamily="34" charset="-120"/>
              </a:rPr>
              <a:t>A.</a:t>
            </a:r>
            <a:r>
              <a:rPr lang="zh-TW" altLang="en-US" sz="3200" dirty="0">
                <a:solidFill>
                  <a:schemeClr val="tx2"/>
                </a:solidFill>
                <a:latin typeface="華康黑體 Std W7" panose="020B0700000000000000" pitchFamily="34" charset="-120"/>
                <a:ea typeface="華康黑體 Std W7" panose="020B0700000000000000" pitchFamily="34" charset="-120"/>
              </a:rPr>
              <a:t>教會</a:t>
            </a:r>
            <a:r>
              <a:rPr lang="zh-TW" altLang="en-US" sz="3200" dirty="0">
                <a:solidFill>
                  <a:schemeClr val="tx2"/>
                </a:solidFill>
                <a:latin typeface="華康黑體 Std W7" panose="020B0700000000000000" pitchFamily="34" charset="-120"/>
                <a:ea typeface="華康黑體 Std W7" panose="020B0700000000000000" pitchFamily="34" charset="-120"/>
                <a:sym typeface="Wingdings" panose="05000000000000000000" pitchFamily="2" charset="2"/>
              </a:rPr>
              <a:t>領袖們</a:t>
            </a:r>
          </a:p>
          <a:p>
            <a:r>
              <a:rPr lang="zh-TW" altLang="en-US" sz="3200" i="1" dirty="0">
                <a:solidFill>
                  <a:schemeClr val="tx2"/>
                </a:solidFill>
                <a:latin typeface="華康黑體 Std W7" panose="020B0700000000000000" pitchFamily="34" charset="-120"/>
                <a:ea typeface="華康黑體 Std W7" panose="020B0700000000000000" pitchFamily="34" charset="-120"/>
              </a:rPr>
              <a:t>      </a:t>
            </a:r>
            <a:r>
              <a:rPr lang="en-US" altLang="zh-TW" sz="3200" dirty="0">
                <a:solidFill>
                  <a:schemeClr val="tx2"/>
                </a:solidFill>
                <a:latin typeface="華康黑體 Std W7" panose="020B0700000000000000" pitchFamily="34" charset="-120"/>
                <a:ea typeface="華康黑體 Std W7" panose="020B0700000000000000" pitchFamily="34" charset="-120"/>
              </a:rPr>
              <a:t>B.</a:t>
            </a:r>
            <a:r>
              <a:rPr lang="zh-TW" altLang="en-US" sz="3200" dirty="0">
                <a:solidFill>
                  <a:schemeClr val="tx2"/>
                </a:solidFill>
                <a:latin typeface="華康黑體 Std W7" panose="020B0700000000000000" pitchFamily="34" charset="-120"/>
                <a:ea typeface="華康黑體 Std W7" panose="020B0700000000000000" pitchFamily="34" charset="-120"/>
              </a:rPr>
              <a:t>崇拜領唱者</a:t>
            </a:r>
          </a:p>
          <a:p>
            <a:r>
              <a:rPr lang="zh-TW" altLang="en-US" sz="3200" dirty="0">
                <a:solidFill>
                  <a:schemeClr val="tx2"/>
                </a:solidFill>
                <a:latin typeface="華康黑體 Std W7" panose="020B0700000000000000" pitchFamily="34" charset="-120"/>
                <a:ea typeface="華康黑體 Std W7" panose="020B0700000000000000" pitchFamily="34" charset="-120"/>
              </a:rPr>
              <a:t>      </a:t>
            </a:r>
            <a:r>
              <a:rPr lang="en-US" altLang="zh-TW" sz="3200" dirty="0">
                <a:solidFill>
                  <a:schemeClr val="tx2"/>
                </a:solidFill>
                <a:latin typeface="華康黑體 Std W7" panose="020B0700000000000000" pitchFamily="34" charset="-120"/>
                <a:ea typeface="華康黑體 Std W7" panose="020B0700000000000000" pitchFamily="34" charset="-120"/>
              </a:rPr>
              <a:t>C.</a:t>
            </a:r>
            <a:r>
              <a:rPr lang="zh-TW" altLang="en-US" sz="3200" dirty="0">
                <a:solidFill>
                  <a:schemeClr val="tx2"/>
                </a:solidFill>
                <a:latin typeface="華康黑體 Std W7" panose="020B0700000000000000" pitchFamily="34" charset="-120"/>
                <a:ea typeface="華康黑體 Std W7" panose="020B0700000000000000" pitchFamily="34" charset="-120"/>
              </a:rPr>
              <a:t>現代信徒光景</a:t>
            </a: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a:solidFill>
                  <a:schemeClr val="accent2"/>
                </a:solidFill>
                <a:latin typeface="華康黑體 Std W7" panose="020B0700000000000000" pitchFamily="34" charset="-120"/>
                <a:ea typeface="華康黑體 Std W7" panose="020B0700000000000000" pitchFamily="34" charset="-120"/>
              </a:rPr>
              <a:t>D.</a:t>
            </a:r>
            <a:r>
              <a:rPr lang="zh-TW" altLang="en-US" sz="3200" dirty="0">
                <a:solidFill>
                  <a:schemeClr val="accent2"/>
                </a:solidFill>
                <a:latin typeface="華康黑體 Std W7" panose="020B0700000000000000" pitchFamily="34" charset="-120"/>
                <a:ea typeface="華康黑體 Std W7" panose="020B0700000000000000" pitchFamily="34" charset="-120"/>
              </a:rPr>
              <a:t>失去平衡</a:t>
            </a:r>
            <a:endParaRPr lang="zh-TW" altLang="en-US" sz="3200" u="sng" dirty="0">
              <a:latin typeface="華康黑體 Std W7" panose="020B0700000000000000" pitchFamily="34" charset="-120"/>
              <a:ea typeface="華康黑體 Std W7" panose="020B0700000000000000" pitchFamily="34" charset="-120"/>
            </a:endParaRPr>
          </a:p>
          <a:p>
            <a:endParaRPr lang="en-US" altLang="zh-TW" sz="3000" u="sng" dirty="0" smtClean="0">
              <a:latin typeface="華康黑體 Std W7" panose="020B0700000000000000" pitchFamily="34" charset="-120"/>
              <a:ea typeface="華康黑體 Std W7" panose="020B0700000000000000" pitchFamily="34" charset="-120"/>
            </a:endParaRPr>
          </a:p>
          <a:p>
            <a:endParaRPr lang="en-US" altLang="zh-TW" sz="3000" u="sng" dirty="0">
              <a:latin typeface="華康黑體 Std W7" panose="020B0700000000000000" pitchFamily="34" charset="-120"/>
              <a:ea typeface="華康黑體 Std W7" panose="020B0700000000000000" pitchFamily="34" charset="-120"/>
            </a:endParaRPr>
          </a:p>
          <a:p>
            <a:endParaRPr lang="en-US" altLang="zh-TW" sz="3000" u="sng" dirty="0" smtClean="0">
              <a:latin typeface="華康黑體 Std W7" panose="020B0700000000000000" pitchFamily="34" charset="-120"/>
              <a:ea typeface="華康黑體 Std W7" panose="020B0700000000000000" pitchFamily="34" charset="-120"/>
            </a:endParaRPr>
          </a:p>
          <a:p>
            <a:endParaRPr lang="zh-TW" altLang="en-US" sz="3000" u="sng" dirty="0">
              <a:latin typeface="華康黑體 Std W7" panose="020B0700000000000000" pitchFamily="34" charset="-120"/>
              <a:ea typeface="華康黑體 Std W7" panose="020B0700000000000000" pitchFamily="34" charset="-120"/>
            </a:endParaRPr>
          </a:p>
          <a:p>
            <a:r>
              <a:rPr lang="zh-TW" altLang="en-US" sz="3600" u="sng" dirty="0">
                <a:latin typeface="華康黑體 Std W7" panose="020B0700000000000000" pitchFamily="34" charset="-120"/>
                <a:ea typeface="華康黑體 Std W7" panose="020B0700000000000000" pitchFamily="34" charset="-120"/>
              </a:rPr>
              <a:t>結語</a:t>
            </a:r>
            <a:r>
              <a:rPr lang="zh-TW" altLang="en-US" sz="3600" dirty="0">
                <a:latin typeface="華康黑體 Std W7" panose="020B0700000000000000" pitchFamily="34" charset="-120"/>
                <a:ea typeface="華康黑體 Std W7" panose="020B0700000000000000" pitchFamily="34" charset="-120"/>
              </a:rPr>
              <a:t>：</a:t>
            </a:r>
          </a:p>
          <a:p>
            <a:r>
              <a:rPr lang="zh-TW" altLang="en-US" sz="3200" dirty="0" smtClean="0">
                <a:solidFill>
                  <a:srgbClr val="C00000"/>
                </a:solidFill>
                <a:latin typeface="華康黑體 Std W7" panose="020B0700000000000000" pitchFamily="34" charset="-120"/>
                <a:ea typeface="華康黑體 Std W7" panose="020B0700000000000000" pitchFamily="34" charset="-120"/>
              </a:rPr>
              <a:t>「</a:t>
            </a:r>
            <a:r>
              <a:rPr lang="zh-TW" altLang="en-US" sz="3200" dirty="0">
                <a:solidFill>
                  <a:srgbClr val="C00000"/>
                </a:solidFill>
                <a:latin typeface="華康黑體 Std W7" panose="020B0700000000000000" pitchFamily="34" charset="-120"/>
                <a:ea typeface="華康黑體 Std W7" panose="020B0700000000000000" pitchFamily="34" charset="-120"/>
              </a:rPr>
              <a:t>不以聲音代替樂章，不以感性的自我表</a:t>
            </a:r>
            <a:r>
              <a:rPr lang="zh-TW" altLang="en-US" sz="3200" dirty="0" smtClean="0">
                <a:solidFill>
                  <a:srgbClr val="C00000"/>
                </a:solidFill>
                <a:latin typeface="華康黑體 Std W7" panose="020B0700000000000000" pitchFamily="34" charset="-120"/>
                <a:ea typeface="華康黑體 Std W7" panose="020B0700000000000000" pitchFamily="34" charset="-120"/>
              </a:rPr>
              <a:t>達取代</a:t>
            </a:r>
            <a:endParaRPr lang="zh-TW" altLang="en-US" sz="3200" dirty="0">
              <a:solidFill>
                <a:srgbClr val="C00000"/>
              </a:solidFill>
              <a:latin typeface="華康黑體 Std W7" panose="020B0700000000000000" pitchFamily="34" charset="-120"/>
              <a:ea typeface="華康黑體 Std W7" panose="020B0700000000000000" pitchFamily="34" charset="-120"/>
            </a:endParaRPr>
          </a:p>
          <a:p>
            <a:r>
              <a:rPr lang="zh-TW" altLang="en-US" sz="3200" dirty="0" smtClean="0">
                <a:solidFill>
                  <a:srgbClr val="C00000"/>
                </a:solidFill>
                <a:latin typeface="華康黑體 Std W7" panose="020B0700000000000000" pitchFamily="34" charset="-120"/>
                <a:ea typeface="華康黑體 Std W7" panose="020B0700000000000000" pitchFamily="34" charset="-120"/>
              </a:rPr>
              <a:t>   靈</a:t>
            </a:r>
            <a:r>
              <a:rPr lang="zh-TW" altLang="en-US" sz="3200" dirty="0">
                <a:solidFill>
                  <a:srgbClr val="C00000"/>
                </a:solidFill>
                <a:latin typeface="華康黑體 Std W7" panose="020B0700000000000000" pitchFamily="34" charset="-120"/>
                <a:ea typeface="華康黑體 Std W7" panose="020B0700000000000000" pitchFamily="34" charset="-120"/>
              </a:rPr>
              <a:t>命及教義的領受。」 </a:t>
            </a:r>
          </a:p>
        </p:txBody>
      </p:sp>
      <p:pic>
        <p:nvPicPr>
          <p:cNvPr id="19461"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600155" cy="34535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63" name="Picture 7" descr="http://www.carveshop.com/assets/images/pendulum_illustr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228600"/>
            <a:ext cx="293370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Image result for b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097" y="3552826"/>
            <a:ext cx="1825625" cy="1411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10" end="10"/>
                                            </p:txEl>
                                          </p:spTgt>
                                        </p:tgtEl>
                                        <p:attrNameLst>
                                          <p:attrName>style.visibility</p:attrName>
                                        </p:attrNameLst>
                                      </p:cBhvr>
                                      <p:to>
                                        <p:strVal val="visible"/>
                                      </p:to>
                                    </p:set>
                                    <p:animEffect transition="in" filter="fade">
                                      <p:cBhvr>
                                        <p:cTn id="7" dur="1000"/>
                                        <p:tgtEl>
                                          <p:spTgt spid="19459">
                                            <p:txEl>
                                              <p:pRg st="10" end="10"/>
                                            </p:txEl>
                                          </p:spTgt>
                                        </p:tgtEl>
                                      </p:cBhvr>
                                    </p:animEffect>
                                    <p:anim calcmode="lin" valueType="num">
                                      <p:cBhvr>
                                        <p:cTn id="8" dur="1000" fill="hold"/>
                                        <p:tgtEl>
                                          <p:spTgt spid="19459">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59">
                                            <p:txEl>
                                              <p:pRg st="11" end="11"/>
                                            </p:txEl>
                                          </p:spTgt>
                                        </p:tgtEl>
                                        <p:attrNameLst>
                                          <p:attrName>style.visibility</p:attrName>
                                        </p:attrNameLst>
                                      </p:cBhvr>
                                      <p:to>
                                        <p:strVal val="visible"/>
                                      </p:to>
                                    </p:set>
                                    <p:animEffect transition="in" filter="fade">
                                      <p:cBhvr>
                                        <p:cTn id="12" dur="1000"/>
                                        <p:tgtEl>
                                          <p:spTgt spid="19459">
                                            <p:txEl>
                                              <p:pRg st="11" end="11"/>
                                            </p:txEl>
                                          </p:spTgt>
                                        </p:tgtEl>
                                      </p:cBhvr>
                                    </p:animEffect>
                                    <p:anim calcmode="lin" valueType="num">
                                      <p:cBhvr>
                                        <p:cTn id="13" dur="1000" fill="hold"/>
                                        <p:tgtEl>
                                          <p:spTgt spid="19459">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1945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441325" y="147638"/>
            <a:ext cx="8321675" cy="619554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000" u="sng" dirty="0">
                <a:solidFill>
                  <a:srgbClr val="C00000"/>
                </a:solidFill>
                <a:latin typeface="華康黑體 Std W7" panose="020B0700000000000000" pitchFamily="34" charset="-120"/>
                <a:ea typeface="華康黑體 Std W7" panose="020B0700000000000000" pitchFamily="34" charset="-120"/>
              </a:rPr>
              <a:t>建議參考書籍</a:t>
            </a:r>
            <a:r>
              <a:rPr lang="zh-TW" altLang="en-US" sz="3000" dirty="0">
                <a:solidFill>
                  <a:srgbClr val="C00000"/>
                </a:solidFill>
                <a:latin typeface="華康黑體 Std W7" panose="020B0700000000000000" pitchFamily="34" charset="-120"/>
                <a:ea typeface="華康黑體 Std W7" panose="020B0700000000000000" pitchFamily="34" charset="-120"/>
              </a:rPr>
              <a:t>：</a:t>
            </a:r>
          </a:p>
          <a:p>
            <a:r>
              <a:rPr lang="en-US" altLang="zh-TW" sz="2600" dirty="0"/>
              <a:t>Warren </a:t>
            </a:r>
            <a:r>
              <a:rPr lang="en-US" altLang="zh-TW" sz="2600" dirty="0" err="1"/>
              <a:t>Wiersbe</a:t>
            </a:r>
            <a:r>
              <a:rPr lang="en-US" altLang="zh-TW" sz="2600" dirty="0"/>
              <a:t>, </a:t>
            </a:r>
            <a:r>
              <a:rPr lang="en-US" altLang="zh-TW" sz="2600" b="1" i="1" dirty="0">
                <a:solidFill>
                  <a:schemeClr val="accent2"/>
                </a:solidFill>
              </a:rPr>
              <a:t>Real Worship: Playground, Battle Ground, or Holy Ground</a:t>
            </a:r>
            <a:r>
              <a:rPr lang="en-US" altLang="zh-TW" sz="2600" i="1" dirty="0"/>
              <a:t>, </a:t>
            </a:r>
            <a:r>
              <a:rPr lang="en-US" altLang="zh-TW" sz="2600" dirty="0"/>
              <a:t>2</a:t>
            </a:r>
            <a:r>
              <a:rPr lang="en-US" altLang="zh-TW" sz="2600" baseline="30000" dirty="0"/>
              <a:t>nd</a:t>
            </a:r>
            <a:r>
              <a:rPr lang="en-US" altLang="zh-TW" sz="2600" dirty="0"/>
              <a:t> ed., Baker Book, 2000</a:t>
            </a:r>
          </a:p>
          <a:p>
            <a:pPr>
              <a:lnSpc>
                <a:spcPct val="70000"/>
              </a:lnSpc>
            </a:pPr>
            <a:endParaRPr lang="en-US" altLang="zh-TW" sz="2600" dirty="0"/>
          </a:p>
          <a:p>
            <a:r>
              <a:rPr lang="en-US" altLang="zh-TW" sz="2600" dirty="0"/>
              <a:t>Donald </a:t>
            </a:r>
            <a:r>
              <a:rPr lang="en-US" altLang="zh-TW" sz="2600" dirty="0" err="1"/>
              <a:t>Hustad</a:t>
            </a:r>
            <a:r>
              <a:rPr lang="en-US" altLang="zh-TW" sz="2600" dirty="0"/>
              <a:t>, </a:t>
            </a:r>
            <a:r>
              <a:rPr lang="en-US" altLang="zh-TW" sz="2600" b="1" i="1" dirty="0">
                <a:solidFill>
                  <a:schemeClr val="accent2"/>
                </a:solidFill>
              </a:rPr>
              <a:t>True Worship</a:t>
            </a:r>
            <a:r>
              <a:rPr lang="en-US" altLang="zh-TW" sz="2600" dirty="0"/>
              <a:t>, Hope Publishing, 1998</a:t>
            </a:r>
          </a:p>
          <a:p>
            <a:pPr>
              <a:lnSpc>
                <a:spcPct val="80000"/>
              </a:lnSpc>
            </a:pPr>
            <a:endParaRPr lang="en-US" altLang="zh-TW" sz="2600" dirty="0"/>
          </a:p>
          <a:p>
            <a:r>
              <a:rPr lang="en-US" altLang="zh-TW" sz="2600" dirty="0"/>
              <a:t>John Frame, </a:t>
            </a:r>
            <a:r>
              <a:rPr lang="en-US" altLang="zh-TW" sz="2600" b="1" i="1" dirty="0">
                <a:solidFill>
                  <a:schemeClr val="accent2"/>
                </a:solidFill>
              </a:rPr>
              <a:t>Worship in Spirit and Truth</a:t>
            </a:r>
            <a:r>
              <a:rPr lang="en-US" altLang="zh-TW" sz="2600" dirty="0"/>
              <a:t>, P &amp; R Publishing, 1996</a:t>
            </a:r>
          </a:p>
          <a:p>
            <a:pPr>
              <a:lnSpc>
                <a:spcPct val="80000"/>
              </a:lnSpc>
            </a:pPr>
            <a:endParaRPr lang="en-US" altLang="zh-TW" sz="2600" dirty="0"/>
          </a:p>
          <a:p>
            <a:r>
              <a:rPr lang="en-US" altLang="zh-TW" sz="2600" dirty="0"/>
              <a:t>John Frame, </a:t>
            </a:r>
            <a:r>
              <a:rPr lang="en-US" altLang="zh-TW" sz="2600" b="1" i="1" dirty="0">
                <a:solidFill>
                  <a:schemeClr val="accent2"/>
                </a:solidFill>
              </a:rPr>
              <a:t>Contemporary Worship Music</a:t>
            </a:r>
            <a:r>
              <a:rPr lang="en-US" altLang="zh-TW" sz="2600" dirty="0"/>
              <a:t>, P &amp; R Publishing, 1997</a:t>
            </a:r>
          </a:p>
          <a:p>
            <a:pPr>
              <a:lnSpc>
                <a:spcPct val="80000"/>
              </a:lnSpc>
            </a:pPr>
            <a:endParaRPr lang="en-US" altLang="zh-TW" sz="2600" dirty="0"/>
          </a:p>
          <a:p>
            <a:r>
              <a:rPr lang="en-US" altLang="zh-TW" sz="2600" dirty="0"/>
              <a:t>Dan</a:t>
            </a:r>
            <a:r>
              <a:rPr lang="en-US" altLang="zh-TW" sz="2600" b="1" dirty="0"/>
              <a:t> </a:t>
            </a:r>
            <a:r>
              <a:rPr lang="en-US" altLang="zh-TW" sz="2600" dirty="0" err="1"/>
              <a:t>Lucarini</a:t>
            </a:r>
            <a:r>
              <a:rPr lang="en-US" altLang="zh-TW" sz="2600" dirty="0"/>
              <a:t>, </a:t>
            </a:r>
            <a:r>
              <a:rPr lang="en-US" altLang="zh-TW" sz="2600" b="1" i="1" dirty="0">
                <a:solidFill>
                  <a:schemeClr val="accent2"/>
                </a:solidFill>
              </a:rPr>
              <a:t>Why I Left the Contemporary Christian Music  Movement</a:t>
            </a:r>
            <a:r>
              <a:rPr lang="en-US" altLang="zh-TW" sz="2600" dirty="0"/>
              <a:t>, Evangelical Press, 2002</a:t>
            </a:r>
          </a:p>
          <a:p>
            <a:endParaRPr lang="en-US" altLang="zh-TW" sz="2600" dirty="0"/>
          </a:p>
          <a:p>
            <a:r>
              <a:rPr lang="zh-TW" altLang="en-US" sz="2600" dirty="0">
                <a:latin typeface="文鼎粗圓" panose="020B0609010101010101" pitchFamily="49" charset="-120"/>
                <a:ea typeface="文鼎粗圓" panose="020B0609010101010101" pitchFamily="49" charset="-120"/>
              </a:rPr>
              <a:t>陳康</a:t>
            </a:r>
            <a:r>
              <a:rPr lang="en-US" altLang="zh-TW" sz="2600" dirty="0">
                <a:latin typeface="文鼎粗圓" panose="020B0609010101010101" pitchFamily="49" charset="-120"/>
                <a:ea typeface="文鼎粗圓" panose="020B0609010101010101" pitchFamily="49" charset="-120"/>
              </a:rPr>
              <a:t>,【</a:t>
            </a:r>
            <a:r>
              <a:rPr lang="zh-TW" altLang="en-US" sz="2600" b="1" dirty="0">
                <a:solidFill>
                  <a:schemeClr val="accent2"/>
                </a:solidFill>
                <a:latin typeface="文鼎粗圓" panose="020B0609010101010101" pitchFamily="49" charset="-120"/>
                <a:ea typeface="文鼎粗圓" panose="020B0609010101010101" pitchFamily="49" charset="-120"/>
              </a:rPr>
              <a:t>崇拜多面體</a:t>
            </a:r>
            <a:r>
              <a:rPr lang="en-US" altLang="zh-TW" sz="2600" dirty="0">
                <a:latin typeface="文鼎粗圓" panose="020B0609010101010101" pitchFamily="49" charset="-120"/>
                <a:ea typeface="文鼎粗圓" panose="020B0609010101010101" pitchFamily="49" charset="-120"/>
              </a:rPr>
              <a:t>】</a:t>
            </a:r>
            <a:r>
              <a:rPr lang="zh-TW" altLang="en-US" sz="2600" dirty="0">
                <a:latin typeface="文鼎粗圓" panose="020B0609010101010101" pitchFamily="49" charset="-120"/>
                <a:ea typeface="文鼎粗圓" panose="020B0609010101010101" pitchFamily="49" charset="-120"/>
              </a:rPr>
              <a:t>基道出版</a:t>
            </a:r>
            <a:r>
              <a:rPr lang="en-US" altLang="zh-TW" sz="2600" dirty="0">
                <a:latin typeface="文鼎粗圓" panose="020B0609010101010101" pitchFamily="49" charset="-120"/>
                <a:ea typeface="文鼎粗圓" panose="020B0609010101010101" pitchFamily="49" charset="-120"/>
              </a:rPr>
              <a:t>, </a:t>
            </a:r>
            <a:r>
              <a:rPr lang="en-US" altLang="zh-TW" sz="2600" dirty="0"/>
              <a:t>2006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0" y="304800"/>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一</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前</a:t>
            </a:r>
            <a:r>
              <a:rPr lang="zh-TW" altLang="en-US" sz="3600" u="sng" dirty="0" smtClean="0">
                <a:latin typeface="華康黑體 Std W7" panose="020B0700000000000000" pitchFamily="34" charset="-120"/>
                <a:ea typeface="華康黑體 Std W7" panose="020B0700000000000000" pitchFamily="34" charset="-120"/>
              </a:rPr>
              <a:t>言</a:t>
            </a:r>
            <a:r>
              <a:rPr lang="zh-TW" altLang="en-US" sz="2600" i="1" dirty="0" smtClean="0">
                <a:solidFill>
                  <a:schemeClr val="accent2"/>
                </a:solidFill>
                <a:latin typeface="華康黑體 Std W7" panose="020B0700000000000000" pitchFamily="34" charset="-120"/>
                <a:ea typeface="華康黑體 Std W7" panose="020B0700000000000000" pitchFamily="34" charset="-120"/>
              </a:rPr>
              <a:t>    </a:t>
            </a:r>
            <a:endParaRPr lang="en-US" altLang="zh-TW" sz="2400" dirty="0">
              <a:solidFill>
                <a:schemeClr val="accent2"/>
              </a:solidFill>
              <a:sym typeface="Wingdings" panose="05000000000000000000" pitchFamily="2" charset="2"/>
            </a:endParaRPr>
          </a:p>
          <a:p>
            <a:r>
              <a:rPr lang="en-US" altLang="zh-TW" sz="3000" dirty="0">
                <a:solidFill>
                  <a:schemeClr val="accent2"/>
                </a:solidFill>
                <a:latin typeface="文鼎粗圓" panose="020B0609010101010101" pitchFamily="49" charset="-120"/>
                <a:ea typeface="文鼎粗圓" panose="020B0609010101010101" pitchFamily="49" charset="-120"/>
                <a:sym typeface="Wingdings" panose="05000000000000000000" pitchFamily="2" charset="2"/>
              </a:rPr>
              <a:t>  </a:t>
            </a:r>
            <a:r>
              <a:rPr lang="en-US" altLang="zh-TW" sz="3000" dirty="0" err="1" smtClean="0">
                <a:ea typeface="文鼎粗圓" panose="020B0609010101010101" pitchFamily="49" charset="-120"/>
                <a:sym typeface="Wingdings" panose="05000000000000000000" pitchFamily="2" charset="2"/>
              </a:rPr>
              <a:t>B.Gordon</a:t>
            </a:r>
            <a:r>
              <a:rPr lang="en-US" altLang="zh-TW" sz="3000" dirty="0" smtClean="0">
                <a:ea typeface="文鼎粗圓" panose="020B0609010101010101" pitchFamily="49" charset="-120"/>
                <a:sym typeface="Wingdings" panose="05000000000000000000" pitchFamily="2" charset="2"/>
              </a:rPr>
              <a:t> Dahl</a:t>
            </a:r>
            <a:r>
              <a:rPr lang="zh-TW" altLang="en-US" sz="3000" dirty="0" smtClean="0">
                <a:ea typeface="文鼎粗圓" panose="020B0609010101010101" pitchFamily="49" charset="-120"/>
                <a:sym typeface="Wingdings" panose="05000000000000000000" pitchFamily="2" charset="2"/>
              </a:rPr>
              <a:t>：</a:t>
            </a:r>
            <a:endParaRPr lang="zh-TW" altLang="en-US" sz="3000" dirty="0">
              <a:ea typeface="文鼎粗圓" panose="020B0609010101010101" pitchFamily="49" charset="-120"/>
              <a:sym typeface="Wingdings" panose="05000000000000000000" pitchFamily="2" charset="2"/>
            </a:endParaRPr>
          </a:p>
          <a:p>
            <a:r>
              <a:rPr lang="zh-TW" altLang="en-US" sz="3000" dirty="0">
                <a:solidFill>
                  <a:schemeClr val="accent2"/>
                </a:solidFill>
                <a:ea typeface="文鼎粗圓" panose="020B0609010101010101" pitchFamily="49" charset="-120"/>
                <a:sym typeface="Wingdings" panose="05000000000000000000" pitchFamily="2" charset="2"/>
              </a:rPr>
              <a:t>      </a:t>
            </a:r>
            <a:r>
              <a:rPr lang="zh-TW" altLang="en-US" sz="3000" dirty="0">
                <a:solidFill>
                  <a:schemeClr val="accent2"/>
                </a:solidFill>
                <a:latin typeface="+mn-lt"/>
                <a:sym typeface="Wingdings" panose="05000000000000000000" pitchFamily="2" charset="2"/>
              </a:rPr>
              <a:t></a:t>
            </a:r>
            <a:r>
              <a:rPr lang="en-US" altLang="zh-TW" sz="3000" b="1" dirty="0">
                <a:solidFill>
                  <a:schemeClr val="accent2"/>
                </a:solidFill>
                <a:latin typeface="+mn-lt"/>
                <a:ea typeface="文鼎粗圓" panose="020B0609010101010101" pitchFamily="49" charset="-120"/>
                <a:sym typeface="Wingdings" panose="05000000000000000000" pitchFamily="2" charset="2"/>
              </a:rPr>
              <a:t>Worship</a:t>
            </a:r>
            <a:r>
              <a:rPr lang="en-US" altLang="zh-TW" sz="3000" dirty="0">
                <a:solidFill>
                  <a:schemeClr val="accent2"/>
                </a:solidFill>
                <a:latin typeface="+mn-lt"/>
                <a:ea typeface="文鼎粗圓" panose="020B0609010101010101" pitchFamily="49" charset="-120"/>
                <a:sym typeface="Wingdings" panose="05000000000000000000" pitchFamily="2" charset="2"/>
              </a:rPr>
              <a:t> our </a:t>
            </a:r>
            <a:r>
              <a:rPr lang="en-US" altLang="zh-TW" sz="3000" i="1" dirty="0">
                <a:solidFill>
                  <a:schemeClr val="accent2"/>
                </a:solidFill>
                <a:effectLst>
                  <a:outerShdw blurRad="38100" dist="38100" dir="2700000" algn="tl">
                    <a:srgbClr val="000000">
                      <a:alpha val="43137"/>
                    </a:srgbClr>
                  </a:outerShdw>
                </a:effectLst>
                <a:latin typeface="+mn-lt"/>
                <a:ea typeface="文鼎粗圓" panose="020B0609010101010101" pitchFamily="49" charset="-120"/>
                <a:sym typeface="Wingdings" panose="05000000000000000000" pitchFamily="2" charset="2"/>
              </a:rPr>
              <a:t>work</a:t>
            </a:r>
            <a:r>
              <a:rPr lang="en-US" altLang="zh-TW" sz="3000" dirty="0">
                <a:solidFill>
                  <a:schemeClr val="accent2"/>
                </a:solidFill>
                <a:latin typeface="+mn-lt"/>
                <a:ea typeface="文鼎粗圓" panose="020B0609010101010101" pitchFamily="49" charset="-120"/>
                <a:sym typeface="Wingdings" panose="05000000000000000000" pitchFamily="2" charset="2"/>
              </a:rPr>
              <a:t>. </a:t>
            </a:r>
            <a:endParaRPr lang="en-US" altLang="zh-TW" sz="3000" dirty="0" smtClean="0">
              <a:solidFill>
                <a:schemeClr val="accent2"/>
              </a:solidFill>
              <a:latin typeface="+mn-lt"/>
              <a:ea typeface="文鼎粗圓" panose="020B0609010101010101" pitchFamily="49" charset="-120"/>
              <a:sym typeface="Wingdings" panose="05000000000000000000" pitchFamily="2" charset="2"/>
            </a:endParaRPr>
          </a:p>
          <a:p>
            <a:r>
              <a:rPr lang="en-US" altLang="zh-TW" sz="3000" dirty="0">
                <a:solidFill>
                  <a:schemeClr val="accent2"/>
                </a:solidFill>
                <a:latin typeface="+mn-lt"/>
                <a:ea typeface="文鼎粗圓" panose="020B0609010101010101" pitchFamily="49" charset="-120"/>
                <a:sym typeface="Wingdings" panose="05000000000000000000" pitchFamily="2" charset="2"/>
              </a:rPr>
              <a:t> </a:t>
            </a:r>
            <a:r>
              <a:rPr lang="en-US" altLang="zh-TW" sz="3000" dirty="0" smtClean="0">
                <a:solidFill>
                  <a:schemeClr val="accent2"/>
                </a:solidFill>
                <a:latin typeface="+mn-lt"/>
                <a:ea typeface="文鼎粗圓" panose="020B0609010101010101" pitchFamily="49" charset="-120"/>
                <a:sym typeface="Wingdings" panose="05000000000000000000" pitchFamily="2" charset="2"/>
              </a:rPr>
              <a:t>       </a:t>
            </a:r>
            <a:r>
              <a:rPr lang="en-US" altLang="zh-TW" sz="3000" b="1" dirty="0">
                <a:solidFill>
                  <a:schemeClr val="accent2"/>
                </a:solidFill>
                <a:latin typeface="+mn-lt"/>
                <a:ea typeface="文鼎粗圓" panose="020B0609010101010101" pitchFamily="49" charset="-120"/>
                <a:sym typeface="Wingdings" panose="05000000000000000000" pitchFamily="2" charset="2"/>
              </a:rPr>
              <a:t>Work</a:t>
            </a:r>
            <a:r>
              <a:rPr lang="en-US" altLang="zh-TW" sz="3000" dirty="0">
                <a:solidFill>
                  <a:schemeClr val="accent2"/>
                </a:solidFill>
                <a:latin typeface="+mn-lt"/>
                <a:ea typeface="文鼎粗圓" panose="020B0609010101010101" pitchFamily="49" charset="-120"/>
                <a:sym typeface="Wingdings" panose="05000000000000000000" pitchFamily="2" charset="2"/>
              </a:rPr>
              <a:t> at our </a:t>
            </a:r>
            <a:r>
              <a:rPr lang="en-US" altLang="zh-TW" sz="3000" i="1" dirty="0">
                <a:solidFill>
                  <a:schemeClr val="accent2"/>
                </a:solidFill>
                <a:effectLst>
                  <a:outerShdw blurRad="38100" dist="38100" dir="2700000" algn="tl">
                    <a:srgbClr val="000000">
                      <a:alpha val="43137"/>
                    </a:srgbClr>
                  </a:outerShdw>
                </a:effectLst>
                <a:latin typeface="+mn-lt"/>
                <a:ea typeface="文鼎粗圓" panose="020B0609010101010101" pitchFamily="49" charset="-120"/>
                <a:sym typeface="Wingdings" panose="05000000000000000000" pitchFamily="2" charset="2"/>
              </a:rPr>
              <a:t>play</a:t>
            </a:r>
            <a:r>
              <a:rPr lang="en-US" altLang="zh-TW" sz="3000" dirty="0">
                <a:solidFill>
                  <a:schemeClr val="accent2"/>
                </a:solidFill>
                <a:latin typeface="+mn-lt"/>
                <a:ea typeface="文鼎粗圓" panose="020B0609010101010101" pitchFamily="49" charset="-120"/>
                <a:sym typeface="Wingdings" panose="05000000000000000000" pitchFamily="2" charset="2"/>
              </a:rPr>
              <a:t>.  </a:t>
            </a:r>
          </a:p>
          <a:p>
            <a:r>
              <a:rPr lang="en-US" altLang="zh-TW" sz="3000" dirty="0">
                <a:solidFill>
                  <a:schemeClr val="accent2"/>
                </a:solidFill>
                <a:latin typeface="+mn-lt"/>
                <a:ea typeface="文鼎粗圓" panose="020B0609010101010101" pitchFamily="49" charset="-120"/>
                <a:sym typeface="Wingdings" panose="05000000000000000000" pitchFamily="2" charset="2"/>
              </a:rPr>
              <a:t>        </a:t>
            </a:r>
            <a:r>
              <a:rPr lang="en-US" altLang="zh-TW" sz="3000" b="1" dirty="0" smtClean="0">
                <a:solidFill>
                  <a:schemeClr val="accent2"/>
                </a:solidFill>
                <a:latin typeface="+mn-lt"/>
                <a:ea typeface="文鼎粗圓" panose="020B0609010101010101" pitchFamily="49" charset="-120"/>
                <a:sym typeface="Wingdings" panose="05000000000000000000" pitchFamily="2" charset="2"/>
              </a:rPr>
              <a:t>Play</a:t>
            </a:r>
            <a:r>
              <a:rPr lang="en-US" altLang="zh-TW" sz="3000" dirty="0" smtClean="0">
                <a:solidFill>
                  <a:schemeClr val="accent2"/>
                </a:solidFill>
                <a:latin typeface="+mn-lt"/>
                <a:ea typeface="文鼎粗圓" panose="020B0609010101010101" pitchFamily="49" charset="-120"/>
                <a:sym typeface="Wingdings" panose="05000000000000000000" pitchFamily="2" charset="2"/>
              </a:rPr>
              <a:t> </a:t>
            </a:r>
            <a:r>
              <a:rPr lang="en-US" altLang="zh-TW" sz="3000" dirty="0">
                <a:solidFill>
                  <a:schemeClr val="accent2"/>
                </a:solidFill>
                <a:latin typeface="+mn-lt"/>
                <a:ea typeface="文鼎粗圓" panose="020B0609010101010101" pitchFamily="49" charset="-120"/>
                <a:sym typeface="Wingdings" panose="05000000000000000000" pitchFamily="2" charset="2"/>
              </a:rPr>
              <a:t>at our </a:t>
            </a:r>
            <a:r>
              <a:rPr lang="en-US" altLang="zh-TW" sz="3000" i="1" dirty="0">
                <a:solidFill>
                  <a:schemeClr val="accent2"/>
                </a:solidFill>
                <a:effectLst>
                  <a:outerShdw blurRad="38100" dist="38100" dir="2700000" algn="tl">
                    <a:srgbClr val="000000">
                      <a:alpha val="43137"/>
                    </a:srgbClr>
                  </a:outerShdw>
                </a:effectLst>
                <a:latin typeface="+mn-lt"/>
                <a:ea typeface="文鼎粗圓" panose="020B0609010101010101" pitchFamily="49" charset="-120"/>
                <a:sym typeface="Wingdings" panose="05000000000000000000" pitchFamily="2" charset="2"/>
              </a:rPr>
              <a:t>worship</a:t>
            </a:r>
            <a:r>
              <a:rPr lang="en-US" altLang="zh-TW" sz="3000" dirty="0">
                <a:solidFill>
                  <a:schemeClr val="accent2"/>
                </a:solidFill>
                <a:latin typeface="+mn-lt"/>
                <a:ea typeface="文鼎粗圓" panose="020B0609010101010101" pitchFamily="49" charset="-120"/>
                <a:sym typeface="Wingdings" panose="05000000000000000000" pitchFamily="2" charset="2"/>
              </a:rPr>
              <a:t>.</a:t>
            </a:r>
          </a:p>
          <a:p>
            <a:r>
              <a:rPr lang="en-US" altLang="zh-TW" sz="3000" dirty="0">
                <a:ea typeface="文鼎粗圓" panose="020B0609010101010101" pitchFamily="49" charset="-120"/>
              </a:rPr>
              <a:t>        </a:t>
            </a:r>
            <a:r>
              <a:rPr lang="zh-TW" altLang="en-US" sz="3200" dirty="0">
                <a:latin typeface="華康黑體 Std W7" panose="020B0700000000000000" pitchFamily="34" charset="-120"/>
                <a:ea typeface="華康黑體 Std W7" panose="020B0700000000000000" pitchFamily="34" charset="-120"/>
              </a:rPr>
              <a:t>崇拜工作，辛勤玩樂，</a:t>
            </a:r>
          </a:p>
          <a:p>
            <a:r>
              <a:rPr lang="zh-TW" altLang="en-US" sz="3200" dirty="0">
                <a:latin typeface="華康黑體 Std W7" panose="020B0700000000000000" pitchFamily="34" charset="-120"/>
                <a:ea typeface="華康黑體 Std W7" panose="020B0700000000000000" pitchFamily="34" charset="-120"/>
              </a:rPr>
              <a:t>      </a:t>
            </a:r>
            <a:r>
              <a:rPr lang="zh-TW" altLang="en-US" sz="3200" dirty="0" smtClean="0">
                <a:latin typeface="華康黑體 Std W7" panose="020B0700000000000000" pitchFamily="34" charset="-120"/>
                <a:ea typeface="華康黑體 Std W7" panose="020B0700000000000000" pitchFamily="34" charset="-120"/>
              </a:rPr>
              <a:t>並</a:t>
            </a:r>
            <a:r>
              <a:rPr lang="zh-TW" altLang="en-US" sz="3200" dirty="0">
                <a:latin typeface="華康黑體 Std W7" panose="020B0700000000000000" pitchFamily="34" charset="-120"/>
                <a:ea typeface="華康黑體 Std W7" panose="020B0700000000000000" pitchFamily="34" charset="-120"/>
              </a:rPr>
              <a:t>在崇拜中自我娛樂。 </a:t>
            </a:r>
          </a:p>
        </p:txBody>
      </p:sp>
      <p:pic>
        <p:nvPicPr>
          <p:cNvPr id="4104" name="Picture 8" descr="Image result for gordon dah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705" y="321590"/>
            <a:ext cx="1904485" cy="2399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Image result for work play and worship in a leisure oriented soci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495" y="202603"/>
            <a:ext cx="2223955" cy="339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99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animEffect transition="in" filter="fade">
                                      <p:cBhvr>
                                        <p:cTn id="7" dur="500"/>
                                        <p:tgtEl>
                                          <p:spTgt spid="409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xEl>
                                              <p:pRg st="6" end="6"/>
                                            </p:txEl>
                                          </p:spTgt>
                                        </p:tgtEl>
                                        <p:attrNameLst>
                                          <p:attrName>style.visibility</p:attrName>
                                        </p:attrNameLst>
                                      </p:cBhvr>
                                      <p:to>
                                        <p:strVal val="visible"/>
                                      </p:to>
                                    </p:set>
                                    <p:animEffect transition="in" filter="fade">
                                      <p:cBhvr>
                                        <p:cTn id="10"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0" y="304800"/>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二</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觀念上的偏離</a:t>
            </a:r>
            <a:endParaRPr lang="zh-TW" altLang="en-US" sz="3600" dirty="0">
              <a:latin typeface="華康黑體 Std W7" panose="020B0700000000000000" pitchFamily="34" charset="-120"/>
              <a:ea typeface="華康黑體 Std W7" panose="020B0700000000000000" pitchFamily="34" charset="-120"/>
            </a:endParaRPr>
          </a:p>
          <a:p>
            <a:r>
              <a:rPr lang="zh-TW" altLang="en-US" sz="3000" dirty="0">
                <a:solidFill>
                  <a:srgbClr val="333399"/>
                </a:solidFill>
                <a:latin typeface="華康黑體 Std W7" panose="020B0700000000000000" pitchFamily="34" charset="-120"/>
                <a:ea typeface="華康黑體 Std W7" panose="020B0700000000000000" pitchFamily="34" charset="-120"/>
              </a:rPr>
              <a:t>  </a:t>
            </a:r>
            <a:r>
              <a:rPr lang="zh-TW" altLang="en-US" sz="3000" dirty="0" smtClean="0">
                <a:solidFill>
                  <a:srgbClr val="333399"/>
                </a:solidFill>
                <a:latin typeface="華康黑體 Std W7" panose="020B0700000000000000" pitchFamily="34" charset="-120"/>
                <a:ea typeface="華康黑體 Std W7" panose="020B0700000000000000" pitchFamily="34" charset="-120"/>
              </a:rPr>
              <a:t>   </a:t>
            </a:r>
            <a:r>
              <a:rPr lang="en-US" altLang="zh-TW" sz="3200" dirty="0" smtClean="0">
                <a:solidFill>
                  <a:srgbClr val="00B050"/>
                </a:solidFill>
                <a:latin typeface="華康黑體 Std W7" panose="020B0700000000000000" pitchFamily="34" charset="-120"/>
                <a:ea typeface="華康黑體 Std W7" panose="020B0700000000000000" pitchFamily="34" charset="-120"/>
              </a:rPr>
              <a:t>A</a:t>
            </a:r>
            <a:r>
              <a:rPr lang="en-US" altLang="zh-TW" sz="3200" dirty="0">
                <a:solidFill>
                  <a:srgbClr val="00B050"/>
                </a:solidFill>
                <a:latin typeface="華康黑體 Std W7" panose="020B0700000000000000" pitchFamily="34" charset="-120"/>
                <a:ea typeface="華康黑體 Std W7" panose="020B0700000000000000" pitchFamily="34" charset="-120"/>
              </a:rPr>
              <a:t>.</a:t>
            </a:r>
            <a:r>
              <a:rPr lang="zh-TW" altLang="en-US" sz="3200" dirty="0">
                <a:solidFill>
                  <a:srgbClr val="00B050"/>
                </a:solidFill>
                <a:latin typeface="華康黑體 Std W7" panose="020B0700000000000000" pitchFamily="34" charset="-120"/>
                <a:ea typeface="華康黑體 Std W7" panose="020B0700000000000000" pitchFamily="34" charset="-120"/>
              </a:rPr>
              <a:t>殿乎？店乎</a:t>
            </a:r>
            <a:r>
              <a:rPr lang="zh-TW" altLang="en-US" sz="3200" dirty="0" smtClean="0">
                <a:solidFill>
                  <a:srgbClr val="00B050"/>
                </a:solidFill>
                <a:latin typeface="華康黑體 Std W7" panose="020B0700000000000000" pitchFamily="34" charset="-120"/>
                <a:ea typeface="華康黑體 Std W7" panose="020B0700000000000000" pitchFamily="34" charset="-120"/>
              </a:rPr>
              <a:t>？ </a:t>
            </a:r>
            <a:r>
              <a:rPr lang="en-US" altLang="zh-TW" sz="3200" dirty="0" smtClean="0">
                <a:latin typeface="華康黑體 Std W7" panose="020B0700000000000000" pitchFamily="34" charset="-120"/>
                <a:ea typeface="華康黑體 Std W7" panose="020B0700000000000000" pitchFamily="34" charset="-120"/>
              </a:rPr>
              <a:t>Sanctuary vs Shop</a:t>
            </a:r>
            <a:endParaRPr lang="zh-TW" altLang="en-US" sz="3200" dirty="0">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smtClean="0">
                <a:solidFill>
                  <a:srgbClr val="C00000"/>
                </a:solidFill>
                <a:latin typeface="華康黑體 Std W7" panose="020B0700000000000000" pitchFamily="34" charset="-120"/>
                <a:ea typeface="華康黑體 Std W7" panose="020B0700000000000000" pitchFamily="34" charset="-120"/>
                <a:sym typeface="Wingdings" panose="05000000000000000000" pitchFamily="2" charset="2"/>
              </a:rPr>
              <a:t>敬拜者心態</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VS</a:t>
            </a:r>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rgbClr val="C00000"/>
                </a:solidFill>
                <a:latin typeface="華康黑體 Std W7" panose="020B0700000000000000" pitchFamily="34" charset="-120"/>
                <a:ea typeface="華康黑體 Std W7" panose="020B0700000000000000" pitchFamily="34" charset="-120"/>
              </a:rPr>
              <a:t>銷費者心態</a:t>
            </a:r>
            <a:endParaRPr lang="en-US" altLang="zh-TW" sz="3200" dirty="0">
              <a:solidFill>
                <a:srgbClr val="C00000"/>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chemeClr val="accent2"/>
                </a:solidFill>
                <a:latin typeface="華康黑體 Std W7" panose="020B0700000000000000" pitchFamily="34" charset="-120"/>
                <a:ea typeface="華康黑體 Std W7" panose="020B0700000000000000" pitchFamily="34" charset="-120"/>
              </a:rPr>
              <a:t>詩</a:t>
            </a:r>
            <a:r>
              <a:rPr lang="en-US" altLang="zh-TW" sz="3200" dirty="0">
                <a:solidFill>
                  <a:schemeClr val="accent2"/>
                </a:solidFill>
                <a:latin typeface="華康黑體 Std W7" panose="020B0700000000000000" pitchFamily="34" charset="-120"/>
                <a:ea typeface="華康黑體 Std W7" panose="020B0700000000000000" pitchFamily="34" charset="-120"/>
              </a:rPr>
              <a:t>96:8 </a:t>
            </a:r>
            <a:r>
              <a:rPr lang="zh-TW" altLang="en-US" sz="3200" dirty="0">
                <a:solidFill>
                  <a:schemeClr val="accent2"/>
                </a:solidFill>
                <a:latin typeface="華康黑體 Std W7" panose="020B0700000000000000" pitchFamily="34" charset="-120"/>
                <a:ea typeface="華康黑體 Std W7" panose="020B0700000000000000" pitchFamily="34" charset="-120"/>
              </a:rPr>
              <a:t>「要拿供物來進入祂的院</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宇」</a:t>
            </a: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出</a:t>
            </a:r>
            <a:r>
              <a:rPr lang="en-US" altLang="zh-TW" sz="3200" dirty="0">
                <a:solidFill>
                  <a:schemeClr val="accent2"/>
                </a:solidFill>
                <a:latin typeface="華康黑體 Std W7" panose="020B0700000000000000" pitchFamily="34" charset="-120"/>
                <a:ea typeface="華康黑體 Std W7" panose="020B0700000000000000" pitchFamily="34" charset="-120"/>
              </a:rPr>
              <a:t>23:15</a:t>
            </a:r>
            <a:r>
              <a:rPr lang="zh-TW" altLang="en-US" sz="3200" dirty="0">
                <a:solidFill>
                  <a:schemeClr val="accent2"/>
                </a:solidFill>
                <a:latin typeface="華康黑體 Std W7" panose="020B0700000000000000" pitchFamily="34" charset="-120"/>
                <a:ea typeface="華康黑體 Std W7" panose="020B0700000000000000" pitchFamily="34" charset="-120"/>
              </a:rPr>
              <a:t>「誰也不可空手來朝見</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我」</a:t>
            </a: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pPr>
              <a:lnSpc>
                <a:spcPts val="1200"/>
              </a:lnSpc>
            </a:pPr>
            <a:r>
              <a:rPr lang="zh-TW" altLang="en-US" sz="3000" dirty="0">
                <a:solidFill>
                  <a:schemeClr val="accent2"/>
                </a:solidFill>
                <a:latin typeface="華康黑體 Std W7" panose="020B0700000000000000" pitchFamily="34" charset="-120"/>
                <a:ea typeface="華康黑體 Std W7" panose="020B0700000000000000" pitchFamily="34" charset="-120"/>
              </a:rPr>
              <a:t>         </a:t>
            </a:r>
            <a:endPar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endParaRPr>
          </a:p>
          <a:p>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a:latin typeface="華康黑體 Std W7" panose="020B0700000000000000" pitchFamily="34" charset="-120"/>
                <a:ea typeface="華康黑體 Std W7" panose="020B0700000000000000" pitchFamily="34" charset="-120"/>
              </a:rPr>
              <a:t>獻是動機</a:t>
            </a:r>
            <a:r>
              <a:rPr lang="zh-TW" altLang="en-US"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rgbClr val="C00000"/>
                </a:solidFill>
                <a:latin typeface="華康黑體 Std W7" panose="020B0700000000000000" pitchFamily="34" charset="-120"/>
                <a:ea typeface="華康黑體 Std W7" panose="020B0700000000000000" pitchFamily="34" charset="-120"/>
              </a:rPr>
              <a:t>得是結果</a:t>
            </a:r>
            <a:r>
              <a:rPr lang="zh-TW" altLang="en-US" sz="3200" dirty="0">
                <a:solidFill>
                  <a:schemeClr val="accent2"/>
                </a:solidFill>
                <a:latin typeface="華康黑體 Std W7" panose="020B0700000000000000" pitchFamily="34" charset="-120"/>
                <a:ea typeface="華康黑體 Std W7" panose="020B0700000000000000" pitchFamily="34" charset="-120"/>
              </a:rPr>
              <a:t>       </a:t>
            </a:r>
          </a:p>
          <a:p>
            <a:pPr>
              <a:lnSpc>
                <a:spcPts val="1200"/>
              </a:lnSpc>
            </a:pPr>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latin typeface="文鼎粗圓" panose="020B0609010101010101" pitchFamily="49" charset="-120"/>
                <a:ea typeface="文鼎粗圓" panose="020B0609010101010101" pitchFamily="49" charset="-120"/>
              </a:rPr>
              <a:t>  </a:t>
            </a:r>
            <a:endParaRPr lang="zh-TW" altLang="en-US" sz="3200" dirty="0">
              <a:latin typeface="文鼎粗圓" panose="020B0609010101010101" pitchFamily="49" charset="-120"/>
              <a:ea typeface="文鼎粗圓" panose="020B0609010101010101" pitchFamily="49" charset="-120"/>
            </a:endParaRPr>
          </a:p>
        </p:txBody>
      </p:sp>
      <p:pic>
        <p:nvPicPr>
          <p:cNvPr id="4" name="Picture 2" descr="MX-M363N_20170608_155829_Page_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882" t="3599" r="21398" b="17473"/>
          <a:stretch/>
        </p:blipFill>
        <p:spPr bwMode="auto">
          <a:xfrm rot="16260000">
            <a:off x="1159543" y="-182140"/>
            <a:ext cx="5583691" cy="7806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5263333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1000"/>
                                        <p:tgtEl>
                                          <p:spTgt spid="5123">
                                            <p:txEl>
                                              <p:pRg st="2" end="2"/>
                                            </p:txEl>
                                          </p:spTgt>
                                        </p:tgtEl>
                                      </p:cBhvr>
                                    </p:animEffect>
                                    <p:anim calcmode="lin" valueType="num">
                                      <p:cBhvr>
                                        <p:cTn id="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1000"/>
                                        <p:tgtEl>
                                          <p:spTgt spid="5123">
                                            <p:txEl>
                                              <p:pRg st="3" end="3"/>
                                            </p:txEl>
                                          </p:spTgt>
                                        </p:tgtEl>
                                      </p:cBhvr>
                                    </p:animEffect>
                                    <p:anim calcmode="lin" valueType="num">
                                      <p:cBhvr>
                                        <p:cTn id="1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fade">
                                      <p:cBhvr>
                                        <p:cTn id="17" dur="1000"/>
                                        <p:tgtEl>
                                          <p:spTgt spid="5123">
                                            <p:txEl>
                                              <p:pRg st="4" end="4"/>
                                            </p:txEl>
                                          </p:spTgt>
                                        </p:tgtEl>
                                      </p:cBhvr>
                                    </p:animEffect>
                                    <p:anim calcmode="lin" valueType="num">
                                      <p:cBhvr>
                                        <p:cTn id="1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3">
                                            <p:txEl>
                                              <p:pRg st="6" end="6"/>
                                            </p:txEl>
                                          </p:spTgt>
                                        </p:tgtEl>
                                        <p:attrNameLst>
                                          <p:attrName>style.visibility</p:attrName>
                                        </p:attrNameLst>
                                      </p:cBhvr>
                                      <p:to>
                                        <p:strVal val="visible"/>
                                      </p:to>
                                    </p:set>
                                    <p:animEffect transition="in" filter="fade">
                                      <p:cBhvr>
                                        <p:cTn id="24" dur="2000"/>
                                        <p:tgtEl>
                                          <p:spTgt spid="512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0" y="304800"/>
            <a:ext cx="9144000" cy="577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二</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觀念上的偏</a:t>
            </a:r>
            <a:r>
              <a:rPr lang="zh-TW" altLang="en-US" sz="3600" u="sng" dirty="0" smtClean="0">
                <a:latin typeface="華康黑體 Std W7" panose="020B0700000000000000" pitchFamily="34" charset="-120"/>
                <a:ea typeface="華康黑體 Std W7" panose="020B0700000000000000" pitchFamily="34" charset="-120"/>
              </a:rPr>
              <a:t>離</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rgbClr val="00B050"/>
                </a:solidFill>
                <a:latin typeface="華康黑體 Std W7" panose="020B0700000000000000" pitchFamily="34" charset="-120"/>
                <a:ea typeface="華康黑體 Std W7" panose="020B0700000000000000" pitchFamily="34" charset="-120"/>
              </a:rPr>
              <a:t>B</a:t>
            </a:r>
            <a:r>
              <a:rPr lang="en-US" altLang="zh-TW" sz="3200" dirty="0">
                <a:solidFill>
                  <a:srgbClr val="00B050"/>
                </a:solidFill>
                <a:latin typeface="華康黑體 Std W7" panose="020B0700000000000000" pitchFamily="34" charset="-120"/>
                <a:ea typeface="華康黑體 Std W7" panose="020B0700000000000000" pitchFamily="34" charset="-120"/>
              </a:rPr>
              <a:t>.</a:t>
            </a:r>
            <a:r>
              <a:rPr lang="zh-TW" altLang="en-US" sz="3200" dirty="0">
                <a:solidFill>
                  <a:srgbClr val="00B050"/>
                </a:solidFill>
                <a:latin typeface="華康黑體 Std W7" panose="020B0700000000000000" pitchFamily="34" charset="-120"/>
                <a:ea typeface="華康黑體 Std W7" panose="020B0700000000000000" pitchFamily="34" charset="-120"/>
              </a:rPr>
              <a:t>理性？感性</a:t>
            </a:r>
            <a:r>
              <a:rPr lang="zh-TW" altLang="en-US" sz="3200" dirty="0" smtClean="0">
                <a:solidFill>
                  <a:srgbClr val="00B050"/>
                </a:solidFill>
                <a:latin typeface="華康黑體 Std W7" panose="020B0700000000000000" pitchFamily="34" charset="-120"/>
                <a:ea typeface="華康黑體 Std W7" panose="020B0700000000000000" pitchFamily="34" charset="-120"/>
              </a:rPr>
              <a:t>？ </a:t>
            </a:r>
            <a:r>
              <a:rPr lang="en-US" altLang="zh-TW" sz="3200" dirty="0" smtClean="0">
                <a:latin typeface="華康黑體 Std W7" panose="020B0700000000000000" pitchFamily="34" charset="-120"/>
                <a:ea typeface="華康黑體 Std W7" panose="020B0700000000000000" pitchFamily="34" charset="-120"/>
              </a:rPr>
              <a:t>Mind vs Heart</a:t>
            </a: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smtClean="0">
                <a:solidFill>
                  <a:schemeClr val="tx2"/>
                </a:solidFill>
                <a:latin typeface="華康黑體 Std W7" panose="020B0700000000000000" pitchFamily="34" charset="-120"/>
                <a:ea typeface="華康黑體 Std W7" panose="020B0700000000000000" pitchFamily="34" charset="-120"/>
              </a:rPr>
              <a:t>敬拜不是為了追求某種感覺 </a:t>
            </a:r>
            <a:r>
              <a:rPr lang="en-US" altLang="zh-TW" sz="3200" i="1" dirty="0" smtClean="0">
                <a:solidFill>
                  <a:srgbClr val="C00000"/>
                </a:solidFill>
                <a:latin typeface="華康黑體 Std W7" panose="020B0700000000000000" pitchFamily="34" charset="-120"/>
                <a:ea typeface="華康黑體 Std W7" panose="020B0700000000000000" pitchFamily="34" charset="-120"/>
              </a:rPr>
              <a:t>feeling good?</a:t>
            </a:r>
          </a:p>
          <a:p>
            <a:r>
              <a:rPr lang="en-US" altLang="zh-TW" sz="3200" dirty="0" smtClean="0">
                <a:solidFill>
                  <a:schemeClr val="tx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a:solidFill>
                  <a:schemeClr val="tx2"/>
                </a:solidFill>
                <a:latin typeface="華康黑體 Std W7" panose="020B0700000000000000" pitchFamily="34" charset="-120"/>
                <a:ea typeface="華康黑體 Std W7" panose="020B0700000000000000" pitchFamily="34" charset="-120"/>
              </a:rPr>
              <a:t>然而</a:t>
            </a:r>
            <a:r>
              <a:rPr lang="zh-TW" altLang="en-US" sz="3200" dirty="0" smtClean="0">
                <a:solidFill>
                  <a:schemeClr val="tx2"/>
                </a:solidFill>
                <a:latin typeface="華康黑體 Std W7" panose="020B0700000000000000" pitchFamily="34" charset="-120"/>
                <a:ea typeface="華康黑體 Std W7" panose="020B0700000000000000" pitchFamily="34" charset="-120"/>
              </a:rPr>
              <a:t>中國</a:t>
            </a:r>
            <a:r>
              <a:rPr lang="zh-TW" altLang="en-US" sz="3200" dirty="0">
                <a:solidFill>
                  <a:schemeClr val="tx2"/>
                </a:solidFill>
                <a:latin typeface="華康黑體 Std W7" panose="020B0700000000000000" pitchFamily="34" charset="-120"/>
                <a:ea typeface="華康黑體 Std W7" panose="020B0700000000000000" pitchFamily="34" charset="-120"/>
              </a:rPr>
              <a:t>文化包袱 </a:t>
            </a:r>
            <a:r>
              <a:rPr lang="en-US" altLang="zh-TW" sz="3200" dirty="0">
                <a:solidFill>
                  <a:schemeClr val="tx2"/>
                </a:solidFill>
                <a:latin typeface="華康黑體 Std W7" panose="020B0700000000000000" pitchFamily="34" charset="-120"/>
                <a:ea typeface="華康黑體 Std W7" panose="020B0700000000000000" pitchFamily="34" charset="-120"/>
              </a:rPr>
              <a:t>- </a:t>
            </a:r>
            <a:r>
              <a:rPr lang="zh-TW" altLang="en-US" sz="3200" dirty="0">
                <a:solidFill>
                  <a:schemeClr val="tx2"/>
                </a:solidFill>
                <a:latin typeface="華康黑體 Std W7" panose="020B0700000000000000" pitchFamily="34" charset="-120"/>
                <a:ea typeface="華康黑體 Std W7" panose="020B0700000000000000" pitchFamily="34" charset="-120"/>
              </a:rPr>
              <a:t>「重思考，不重表達</a:t>
            </a:r>
            <a:r>
              <a:rPr lang="zh-TW" altLang="en-US" sz="3200" dirty="0">
                <a:solidFill>
                  <a:schemeClr val="accent2"/>
                </a:solidFill>
                <a:latin typeface="華康黑體 Std W7" panose="020B0700000000000000" pitchFamily="34" charset="-120"/>
                <a:ea typeface="華康黑體 Std W7" panose="020B0700000000000000" pitchFamily="34" charset="-120"/>
              </a:rPr>
              <a:t>」</a:t>
            </a:r>
            <a:endParaRPr lang="en-US" altLang="zh-TW" sz="3200" dirty="0" smtClean="0">
              <a:solidFill>
                <a:schemeClr val="accent2"/>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要盡</a:t>
            </a:r>
            <a:r>
              <a:rPr lang="zh-TW" altLang="en-US" sz="3200" dirty="0">
                <a:latin typeface="華康黑體 Std W7" panose="020B0700000000000000" pitchFamily="34" charset="-120"/>
                <a:ea typeface="華康黑體 Std W7" panose="020B0700000000000000" pitchFamily="34" charset="-120"/>
              </a:rPr>
              <a:t>心</a:t>
            </a:r>
            <a:r>
              <a:rPr lang="zh-TW" altLang="en-US" sz="3200" dirty="0">
                <a:solidFill>
                  <a:schemeClr val="accent2"/>
                </a:solidFill>
                <a:latin typeface="華康黑體 Std W7" panose="020B0700000000000000" pitchFamily="34" charset="-120"/>
                <a:ea typeface="華康黑體 Std W7" panose="020B0700000000000000" pitchFamily="34" charset="-120"/>
              </a:rPr>
              <a:t>、盡</a:t>
            </a:r>
            <a:r>
              <a:rPr lang="zh-TW" altLang="en-US" sz="3200" dirty="0">
                <a:latin typeface="華康黑體 Std W7" panose="020B0700000000000000" pitchFamily="34" charset="-120"/>
                <a:ea typeface="華康黑體 Std W7" panose="020B0700000000000000" pitchFamily="34" charset="-120"/>
              </a:rPr>
              <a:t>性</a:t>
            </a:r>
            <a:r>
              <a:rPr lang="zh-TW" altLang="en-US" sz="3200" dirty="0">
                <a:solidFill>
                  <a:schemeClr val="accent2"/>
                </a:solidFill>
                <a:latin typeface="華康黑體 Std W7" panose="020B0700000000000000" pitchFamily="34" charset="-120"/>
                <a:ea typeface="華康黑體 Std W7" panose="020B0700000000000000" pitchFamily="34" charset="-120"/>
              </a:rPr>
              <a:t>、盡</a:t>
            </a:r>
            <a:r>
              <a:rPr lang="zh-TW" altLang="en-US" sz="3200" dirty="0">
                <a:latin typeface="華康黑體 Std W7" panose="020B0700000000000000" pitchFamily="34" charset="-120"/>
                <a:ea typeface="華康黑體 Std W7" panose="020B0700000000000000" pitchFamily="34" charset="-120"/>
              </a:rPr>
              <a:t>力</a:t>
            </a:r>
            <a:r>
              <a:rPr lang="zh-TW" altLang="en-US" sz="3200" dirty="0">
                <a:solidFill>
                  <a:schemeClr val="accent2"/>
                </a:solidFill>
                <a:latin typeface="華康黑體 Std W7" panose="020B0700000000000000" pitchFamily="34" charset="-120"/>
                <a:ea typeface="華康黑體 Std W7" panose="020B0700000000000000" pitchFamily="34" charset="-120"/>
              </a:rPr>
              <a:t>、盡</a:t>
            </a:r>
            <a:r>
              <a:rPr lang="zh-TW" altLang="en-US" sz="3200" dirty="0">
                <a:solidFill>
                  <a:schemeClr val="tx2"/>
                </a:solidFill>
                <a:latin typeface="華康黑體 Std W7" panose="020B0700000000000000" pitchFamily="34" charset="-120"/>
                <a:ea typeface="華康黑體 Std W7" panose="020B0700000000000000" pitchFamily="34" charset="-120"/>
              </a:rPr>
              <a:t>意</a:t>
            </a:r>
            <a:r>
              <a:rPr lang="zh-TW" altLang="en-US" sz="3200" dirty="0">
                <a:solidFill>
                  <a:schemeClr val="accent2"/>
                </a:solidFill>
                <a:latin typeface="華康黑體 Std W7" panose="020B0700000000000000" pitchFamily="34" charset="-120"/>
                <a:ea typeface="華康黑體 Std W7" panose="020B0700000000000000" pitchFamily="34" charset="-120"/>
              </a:rPr>
              <a:t>，愛主」</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路</a:t>
            </a:r>
            <a:r>
              <a:rPr lang="en-US" altLang="zh-TW" sz="3200" dirty="0">
                <a:solidFill>
                  <a:schemeClr val="accent2"/>
                </a:solidFill>
                <a:latin typeface="華康黑體 Std W7" panose="020B0700000000000000" pitchFamily="34" charset="-120"/>
                <a:ea typeface="華康黑體 Std W7" panose="020B0700000000000000" pitchFamily="34" charset="-120"/>
              </a:rPr>
              <a:t>10:27)</a:t>
            </a: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chemeClr val="accent2"/>
                </a:solidFill>
                <a:latin typeface="華康黑體 Std W7" panose="020B0700000000000000" pitchFamily="34" charset="-120"/>
                <a:ea typeface="華康黑體 Std W7" panose="020B0700000000000000" pitchFamily="34" charset="-120"/>
              </a:rPr>
              <a:t>「要用</a:t>
            </a:r>
            <a:r>
              <a:rPr lang="zh-TW" altLang="en-US" sz="3200" dirty="0">
                <a:latin typeface="華康黑體 Std W7" panose="020B0700000000000000" pitchFamily="34" charset="-120"/>
                <a:ea typeface="華康黑體 Std W7" panose="020B0700000000000000" pitchFamily="34" charset="-120"/>
              </a:rPr>
              <a:t>靈</a:t>
            </a:r>
            <a:r>
              <a:rPr lang="zh-TW" altLang="en-US" sz="3200" dirty="0">
                <a:solidFill>
                  <a:schemeClr val="accent2"/>
                </a:solidFill>
                <a:latin typeface="華康黑體 Std W7" panose="020B0700000000000000" pitchFamily="34" charset="-120"/>
                <a:ea typeface="華康黑體 Std W7" panose="020B0700000000000000" pitchFamily="34" charset="-120"/>
              </a:rPr>
              <a:t>歌唱，也要用</a:t>
            </a:r>
            <a:r>
              <a:rPr lang="zh-TW" altLang="en-US" sz="3200" dirty="0">
                <a:latin typeface="華康黑體 Std W7" panose="020B0700000000000000" pitchFamily="34" charset="-120"/>
                <a:ea typeface="華康黑體 Std W7" panose="020B0700000000000000" pitchFamily="34" charset="-120"/>
              </a:rPr>
              <a:t>悟性</a:t>
            </a:r>
            <a:r>
              <a:rPr lang="zh-TW" altLang="en-US" sz="3200" dirty="0">
                <a:solidFill>
                  <a:schemeClr val="accent2"/>
                </a:solidFill>
                <a:latin typeface="華康黑體 Std W7" panose="020B0700000000000000" pitchFamily="34" charset="-120"/>
                <a:ea typeface="華康黑體 Std W7" panose="020B0700000000000000" pitchFamily="34" charset="-120"/>
              </a:rPr>
              <a:t>歌唱」</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林前</a:t>
            </a:r>
            <a:r>
              <a:rPr lang="en-US" altLang="zh-TW" sz="3200" dirty="0">
                <a:solidFill>
                  <a:schemeClr val="accent2"/>
                </a:solidFill>
                <a:latin typeface="華康黑體 Std W7" panose="020B0700000000000000" pitchFamily="34" charset="-120"/>
                <a:ea typeface="華康黑體 Std W7" panose="020B0700000000000000" pitchFamily="34" charset="-120"/>
              </a:rPr>
              <a:t>14:15)</a:t>
            </a: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p>
          <a:p>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latin typeface="華康黑體 Std W7" panose="020B0700000000000000" pitchFamily="34" charset="-120"/>
                <a:ea typeface="華康黑體 Std W7" panose="020B0700000000000000" pitchFamily="34" charset="-120"/>
              </a:rPr>
              <a:t>「</a:t>
            </a:r>
            <a:r>
              <a:rPr lang="zh-TW" altLang="en-US" sz="3200" dirty="0">
                <a:latin typeface="華康黑體 Std W7" panose="020B0700000000000000" pitchFamily="34" charset="-120"/>
                <a:ea typeface="華康黑體 Std W7" panose="020B0700000000000000" pitchFamily="34" charset="-120"/>
              </a:rPr>
              <a:t>理性」</a:t>
            </a:r>
            <a:r>
              <a:rPr lang="en-US" altLang="zh-TW" sz="3200" dirty="0">
                <a:latin typeface="華康黑體 Std W7" panose="020B0700000000000000" pitchFamily="34" charset="-120"/>
                <a:ea typeface="華康黑體 Std W7" panose="020B0700000000000000" pitchFamily="34" charset="-120"/>
              </a:rPr>
              <a:t>+</a:t>
            </a:r>
            <a:r>
              <a:rPr lang="zh-TW" altLang="en-US" sz="3200" dirty="0">
                <a:latin typeface="華康黑體 Std W7" panose="020B0700000000000000" pitchFamily="34" charset="-120"/>
                <a:ea typeface="華康黑體 Std W7" panose="020B0700000000000000" pitchFamily="34" charset="-120"/>
              </a:rPr>
              <a:t>「感性」才能影響「</a:t>
            </a:r>
            <a:r>
              <a:rPr lang="zh-TW" altLang="en-US" sz="3200" dirty="0">
                <a:solidFill>
                  <a:srgbClr val="FF0000"/>
                </a:solidFill>
                <a:latin typeface="華康黑體 Std W7" panose="020B0700000000000000" pitchFamily="34" charset="-120"/>
                <a:ea typeface="華康黑體 Std W7" panose="020B0700000000000000" pitchFamily="34" charset="-120"/>
              </a:rPr>
              <a:t>靈性</a:t>
            </a:r>
            <a:r>
              <a:rPr lang="zh-TW" altLang="en-US" sz="3200" dirty="0" smtClean="0">
                <a:solidFill>
                  <a:schemeClr val="tx2"/>
                </a:solidFill>
                <a:latin typeface="華康黑體 Std W7" panose="020B0700000000000000" pitchFamily="34" charset="-120"/>
                <a:ea typeface="華康黑體 Std W7" panose="020B0700000000000000" pitchFamily="34" charset="-120"/>
              </a:rPr>
              <a:t>」</a:t>
            </a:r>
            <a:endParaRPr lang="en-US" altLang="zh-TW" sz="3200" dirty="0" smtClean="0">
              <a:solidFill>
                <a:schemeClr val="tx2"/>
              </a:solidFill>
              <a:latin typeface="華康黑體 Std W7" panose="020B0700000000000000" pitchFamily="34" charset="-120"/>
              <a:ea typeface="華康黑體 Std W7" panose="020B0700000000000000" pitchFamily="34" charset="-120"/>
            </a:endParaRPr>
          </a:p>
          <a:p>
            <a:pPr>
              <a:lnSpc>
                <a:spcPts val="1600"/>
              </a:lnSpc>
            </a:pPr>
            <a:r>
              <a:rPr lang="en-US" altLang="zh-TW" sz="3200" dirty="0">
                <a:solidFill>
                  <a:schemeClr val="tx2"/>
                </a:solidFill>
                <a:latin typeface="華康黑體 Std W7" panose="020B0700000000000000" pitchFamily="34" charset="-120"/>
                <a:ea typeface="華康黑體 Std W7" panose="020B0700000000000000" pitchFamily="34" charset="-120"/>
              </a:rPr>
              <a:t> </a:t>
            </a:r>
            <a:r>
              <a:rPr lang="en-US" altLang="zh-TW" sz="3200" dirty="0" smtClean="0">
                <a:solidFill>
                  <a:schemeClr val="tx2"/>
                </a:solidFill>
                <a:latin typeface="華康黑體 Std W7" panose="020B0700000000000000" pitchFamily="34" charset="-120"/>
                <a:ea typeface="華康黑體 Std W7" panose="020B0700000000000000" pitchFamily="34" charset="-120"/>
              </a:rPr>
              <a:t>    </a:t>
            </a:r>
          </a:p>
          <a:p>
            <a:endParaRPr lang="zh-TW" altLang="en-US" sz="3200" dirty="0">
              <a:solidFill>
                <a:schemeClr val="tx2"/>
              </a:solidFill>
              <a:latin typeface="華康黑體 Std W7" panose="020B0700000000000000" pitchFamily="34" charset="-120"/>
              <a:ea typeface="華康黑體 Std W7" panose="020B0700000000000000" pitchFamily="34" charset="-120"/>
            </a:endParaRPr>
          </a:p>
          <a:p>
            <a:r>
              <a:rPr lang="zh-TW" altLang="en-US" sz="3200" dirty="0">
                <a:latin typeface="文鼎粗圓" panose="020B0609010101010101" pitchFamily="49" charset="-120"/>
                <a:ea typeface="文鼎粗圓" panose="020B0609010101010101" pitchFamily="49" charset="-120"/>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1000"/>
                                        <p:tgtEl>
                                          <p:spTgt spid="5123">
                                            <p:txEl>
                                              <p:pRg st="2" end="2"/>
                                            </p:txEl>
                                          </p:spTgt>
                                        </p:tgtEl>
                                      </p:cBhvr>
                                    </p:animEffect>
                                    <p:anim calcmode="lin" valueType="num">
                                      <p:cBhvr>
                                        <p:cTn id="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1000"/>
                                        <p:tgtEl>
                                          <p:spTgt spid="5123">
                                            <p:txEl>
                                              <p:pRg st="3" end="3"/>
                                            </p:txEl>
                                          </p:spTgt>
                                        </p:tgtEl>
                                      </p:cBhvr>
                                    </p:animEffect>
                                    <p:anim calcmode="lin" valueType="num">
                                      <p:cBhvr>
                                        <p:cTn id="1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animEffect transition="in" filter="fade">
                                      <p:cBhvr>
                                        <p:cTn id="19" dur="500"/>
                                        <p:tgtEl>
                                          <p:spTgt spid="512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fade">
                                      <p:cBhvr>
                                        <p:cTn id="22" dur="500"/>
                                        <p:tgtEl>
                                          <p:spTgt spid="512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animEffect transition="in" filter="fade">
                                      <p:cBhvr>
                                        <p:cTn id="25" dur="500"/>
                                        <p:tgtEl>
                                          <p:spTgt spid="512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23">
                                            <p:txEl>
                                              <p:pRg st="8" end="8"/>
                                            </p:txEl>
                                          </p:spTgt>
                                        </p:tgtEl>
                                        <p:attrNameLst>
                                          <p:attrName>style.visibility</p:attrName>
                                        </p:attrNameLst>
                                      </p:cBhvr>
                                      <p:to>
                                        <p:strVal val="visible"/>
                                      </p:to>
                                    </p:set>
                                    <p:animEffect transition="in" filter="fade">
                                      <p:cBhvr>
                                        <p:cTn id="30" dur="500"/>
                                        <p:tgtEl>
                                          <p:spTgt spid="512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123">
                                            <p:txEl>
                                              <p:pRg st="9" end="9"/>
                                            </p:txEl>
                                          </p:spTgt>
                                        </p:tgtEl>
                                        <p:attrNameLst>
                                          <p:attrName>style.visibility</p:attrName>
                                        </p:attrNameLst>
                                      </p:cBhvr>
                                      <p:to>
                                        <p:strVal val="visible"/>
                                      </p:to>
                                    </p:set>
                                    <p:animEffect transition="in" filter="fade">
                                      <p:cBhvr>
                                        <p:cTn id="33"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0" y="304800"/>
            <a:ext cx="91440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二</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觀念上的偏</a:t>
            </a:r>
            <a:r>
              <a:rPr lang="zh-TW" altLang="en-US" sz="3600" u="sng" dirty="0" smtClean="0">
                <a:latin typeface="華康黑體 Std W7" panose="020B0700000000000000" pitchFamily="34" charset="-120"/>
                <a:ea typeface="華康黑體 Std W7" panose="020B0700000000000000" pitchFamily="34" charset="-120"/>
              </a:rPr>
              <a:t>離</a:t>
            </a:r>
            <a:endParaRPr lang="zh-TW" altLang="en-US" sz="3000" dirty="0">
              <a:solidFill>
                <a:schemeClr val="tx2"/>
              </a:solidFill>
              <a:latin typeface="華康黑體 Std W7" panose="020B0700000000000000" pitchFamily="34" charset="-120"/>
              <a:ea typeface="華康黑體 Std W7" panose="020B0700000000000000" pitchFamily="34" charset="-120"/>
            </a:endParaRPr>
          </a:p>
          <a:p>
            <a:r>
              <a:rPr lang="zh-TW" altLang="en-US" sz="3000" dirty="0">
                <a:solidFill>
                  <a:schemeClr val="accent2"/>
                </a:solidFill>
                <a:latin typeface="華康黑體 Std W7" panose="020B0700000000000000" pitchFamily="34" charset="-120"/>
                <a:ea typeface="華康黑體 Std W7" panose="020B0700000000000000" pitchFamily="34" charset="-120"/>
              </a:rPr>
              <a:t>  </a:t>
            </a:r>
            <a:r>
              <a:rPr lang="zh-TW" altLang="en-US" sz="30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rgbClr val="00B050"/>
                </a:solidFill>
                <a:latin typeface="華康黑體 Std W7" panose="020B0700000000000000" pitchFamily="34" charset="-120"/>
                <a:ea typeface="華康黑體 Std W7" panose="020B0700000000000000" pitchFamily="34" charset="-120"/>
              </a:rPr>
              <a:t>C</a:t>
            </a:r>
            <a:r>
              <a:rPr lang="en-US" altLang="zh-TW" sz="3200" dirty="0">
                <a:solidFill>
                  <a:srgbClr val="00B050"/>
                </a:solidFill>
                <a:latin typeface="華康黑體 Std W7" panose="020B0700000000000000" pitchFamily="34" charset="-120"/>
                <a:ea typeface="華康黑體 Std W7" panose="020B0700000000000000" pitchFamily="34" charset="-120"/>
              </a:rPr>
              <a:t>.</a:t>
            </a:r>
            <a:r>
              <a:rPr lang="zh-TW" altLang="en-US" sz="3200" dirty="0">
                <a:solidFill>
                  <a:srgbClr val="00B050"/>
                </a:solidFill>
                <a:latin typeface="華康黑體 Std W7" panose="020B0700000000000000" pitchFamily="34" charset="-120"/>
                <a:ea typeface="華康黑體 Std W7" panose="020B0700000000000000" pitchFamily="34" charset="-120"/>
              </a:rPr>
              <a:t>音樂崇拜？崇拜音</a:t>
            </a:r>
            <a:r>
              <a:rPr lang="zh-TW" altLang="en-US" sz="3200" dirty="0" smtClean="0">
                <a:solidFill>
                  <a:srgbClr val="00B050"/>
                </a:solidFill>
                <a:latin typeface="華康黑體 Std W7" panose="020B0700000000000000" pitchFamily="34" charset="-120"/>
                <a:ea typeface="華康黑體 Std W7" panose="020B0700000000000000" pitchFamily="34" charset="-120"/>
              </a:rPr>
              <a:t>樂？</a:t>
            </a:r>
            <a:endParaRPr lang="zh-TW" altLang="en-US" sz="3200" dirty="0">
              <a:solidFill>
                <a:srgbClr val="00B050"/>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講台」 </a:t>
            </a:r>
            <a:r>
              <a:rPr lang="zh-TW" altLang="en-US" sz="3200" dirty="0">
                <a:solidFill>
                  <a:schemeClr val="accent2"/>
                </a:solidFill>
                <a:latin typeface="華康黑體 Std W7" panose="020B0700000000000000" pitchFamily="34" charset="-120"/>
                <a:ea typeface="華康黑體 Std W7" panose="020B0700000000000000" pitchFamily="34" charset="-120"/>
              </a:rPr>
              <a:t>變成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「舞台」 </a:t>
            </a:r>
            <a:endParaRPr lang="en-US" altLang="zh-TW" sz="3200" dirty="0" smtClean="0">
              <a:solidFill>
                <a:schemeClr val="accent2"/>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Pulpit </a:t>
            </a:r>
            <a:r>
              <a:rPr lang="en-US" altLang="zh-TW" sz="32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 </a:t>
            </a:r>
            <a:r>
              <a:rPr lang="en-US" altLang="zh-TW" sz="3200" dirty="0" smtClean="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Stage </a:t>
            </a:r>
          </a:p>
          <a:p>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會眾」 變</a:t>
            </a:r>
            <a:r>
              <a:rPr lang="zh-TW" altLang="en-US" sz="3200" dirty="0">
                <a:solidFill>
                  <a:schemeClr val="accent2"/>
                </a:solidFill>
                <a:latin typeface="華康黑體 Std W7" panose="020B0700000000000000" pitchFamily="34" charset="-120"/>
                <a:ea typeface="華康黑體 Std W7" panose="020B0700000000000000" pitchFamily="34" charset="-120"/>
              </a:rPr>
              <a:t>成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「聽眾」 </a:t>
            </a:r>
            <a:endParaRPr lang="en-US" altLang="zh-TW" sz="3200" dirty="0" smtClean="0">
              <a:solidFill>
                <a:schemeClr val="accent2"/>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Congregation </a:t>
            </a:r>
            <a:r>
              <a:rPr lang="en-US" altLang="zh-TW" sz="32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 Audience</a:t>
            </a: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榮神」 變</a:t>
            </a:r>
            <a:r>
              <a:rPr lang="zh-TW" altLang="en-US" sz="3200" dirty="0">
                <a:solidFill>
                  <a:schemeClr val="accent2"/>
                </a:solidFill>
                <a:latin typeface="華康黑體 Std W7" panose="020B0700000000000000" pitchFamily="34" charset="-120"/>
                <a:ea typeface="華康黑體 Std W7" panose="020B0700000000000000" pitchFamily="34" charset="-120"/>
              </a:rPr>
              <a:t>成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「悅己」 </a:t>
            </a:r>
            <a:endParaRPr lang="en-US" altLang="zh-TW" sz="3200" dirty="0" smtClean="0">
              <a:solidFill>
                <a:schemeClr val="accent2"/>
              </a:solidFill>
              <a:latin typeface="華康黑體 Std W7" panose="020B0700000000000000" pitchFamily="34" charset="-120"/>
              <a:ea typeface="華康黑體 Std W7" panose="020B0700000000000000" pitchFamily="34" charset="-120"/>
            </a:endParaRPr>
          </a:p>
          <a:p>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Glorify </a:t>
            </a:r>
            <a:r>
              <a:rPr lang="en-US" altLang="zh-TW" sz="3200" dirty="0">
                <a:effectLst>
                  <a:outerShdw blurRad="38100" dist="38100" dir="2700000" algn="tl">
                    <a:srgbClr val="000000">
                      <a:alpha val="43137"/>
                    </a:srgbClr>
                  </a:outerShdw>
                </a:effectLst>
                <a:latin typeface="華康黑體 Std W7" panose="020B0700000000000000" pitchFamily="34" charset="-120"/>
                <a:ea typeface="華康黑體 Std W7" panose="020B0700000000000000" pitchFamily="34" charset="-120"/>
              </a:rPr>
              <a:t>God → Self-entertainment</a:t>
            </a:r>
          </a:p>
          <a:p>
            <a:endParaRPr lang="en-US" altLang="zh-TW" sz="3000" dirty="0">
              <a:solidFill>
                <a:schemeClr val="accent2"/>
              </a:solidFill>
              <a:latin typeface="華康黑體 Std W7" panose="020B0700000000000000" pitchFamily="34" charset="-120"/>
              <a:ea typeface="華康黑體 Std W7" panose="020B0700000000000000" pitchFamily="34" charset="-120"/>
            </a:endParaRPr>
          </a:p>
          <a:p>
            <a:r>
              <a:rPr lang="en-US" altLang="zh-TW" sz="30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rgbClr val="00B050"/>
                </a:solidFill>
                <a:latin typeface="華康黑體 Std W7" panose="020B0700000000000000" pitchFamily="34" charset="-120"/>
                <a:ea typeface="華康黑體 Std W7" panose="020B0700000000000000" pitchFamily="34" charset="-120"/>
              </a:rPr>
              <a:t>結果：</a:t>
            </a:r>
          </a:p>
          <a:p>
            <a:r>
              <a:rPr lang="zh-TW" altLang="en-US" sz="3200" dirty="0">
                <a:solidFill>
                  <a:schemeClr val="accent2"/>
                </a:solidFill>
                <a:latin typeface="華康黑體 Std W7" panose="020B0700000000000000" pitchFamily="34" charset="-120"/>
                <a:ea typeface="華康黑體 Std W7" panose="020B0700000000000000" pitchFamily="34" charset="-120"/>
              </a:rPr>
              <a:t>   「不見一人</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只見耶穌」</a:t>
            </a:r>
            <a:r>
              <a:rPr lang="zh-TW" altLang="en-US" sz="3200" dirty="0">
                <a:solidFill>
                  <a:srgbClr val="FF0000"/>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「只見一人</a:t>
            </a:r>
            <a:r>
              <a:rPr lang="en-US" altLang="zh-TW" sz="3200" dirty="0">
                <a:solidFill>
                  <a:schemeClr val="accent2"/>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不見耶穌」</a:t>
            </a:r>
          </a:p>
          <a:p>
            <a:r>
              <a:rPr lang="zh-TW" altLang="en-US" sz="3200" dirty="0">
                <a:solidFill>
                  <a:schemeClr val="accent2"/>
                </a:solidFill>
                <a:latin typeface="華康黑體 Std W7" panose="020B0700000000000000" pitchFamily="34" charset="-120"/>
                <a:ea typeface="華康黑體 Std W7" panose="020B0700000000000000" pitchFamily="34" charset="-120"/>
              </a:rPr>
              <a:t>   「棄暗投明」</a:t>
            </a:r>
            <a:r>
              <a:rPr lang="zh-TW" altLang="en-US" sz="3200" dirty="0">
                <a:solidFill>
                  <a:srgbClr val="FF0000"/>
                </a:solidFill>
                <a:latin typeface="華康黑體 Std W7" panose="020B0700000000000000" pitchFamily="34" charset="-120"/>
                <a:ea typeface="華康黑體 Std W7" panose="020B0700000000000000" pitchFamily="34" charset="-120"/>
              </a:rPr>
              <a:t>→</a:t>
            </a:r>
            <a:r>
              <a:rPr lang="zh-TW" altLang="en-US" sz="3200" dirty="0">
                <a:solidFill>
                  <a:schemeClr val="accent2"/>
                </a:solidFill>
                <a:latin typeface="華康黑體 Std W7" panose="020B0700000000000000" pitchFamily="34" charset="-120"/>
                <a:ea typeface="華康黑體 Std W7" panose="020B0700000000000000" pitchFamily="34" charset="-120"/>
              </a:rPr>
              <a:t>「棄光明</a:t>
            </a:r>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chemeClr val="accent2"/>
                </a:solidFill>
                <a:latin typeface="華康黑體 Std W7" panose="020B0700000000000000" pitchFamily="34" charset="-120"/>
                <a:ea typeface="華康黑體 Std W7" panose="020B0700000000000000" pitchFamily="34" charset="-120"/>
              </a:rPr>
              <a:t>入黑暗」</a:t>
            </a:r>
          </a:p>
        </p:txBody>
      </p:sp>
      <p:sp>
        <p:nvSpPr>
          <p:cNvPr id="2" name="TextBox 1"/>
          <p:cNvSpPr txBox="1"/>
          <p:nvPr/>
        </p:nvSpPr>
        <p:spPr>
          <a:xfrm>
            <a:off x="7347228" y="1800420"/>
            <a:ext cx="1415772" cy="3000180"/>
          </a:xfrm>
          <a:prstGeom prst="rect">
            <a:avLst/>
          </a:prstGeom>
          <a:noFill/>
        </p:spPr>
        <p:txBody>
          <a:bodyPr vert="eaVert" wrap="none" rtlCol="0">
            <a:spAutoFit/>
          </a:bodyPr>
          <a:lstStyle/>
          <a:p>
            <a:r>
              <a:rPr lang="zh-TW" altLang="en-US" sz="4000" dirty="0" smtClean="0">
                <a:latin typeface="華康黑體 Std W9" panose="020B0900000000000000" pitchFamily="34" charset="-120"/>
                <a:ea typeface="華康黑體 Std W9" panose="020B0900000000000000" pitchFamily="34" charset="-120"/>
              </a:rPr>
              <a:t>禮堂 </a:t>
            </a:r>
            <a:r>
              <a:rPr lang="zh-TW" altLang="en-US" sz="4000" dirty="0" smtClean="0">
                <a:solidFill>
                  <a:srgbClr val="C00000"/>
                </a:solidFill>
                <a:latin typeface="華康黑體 Std W9" panose="020B0900000000000000" pitchFamily="34" charset="-120"/>
                <a:ea typeface="華康黑體 Std W9" panose="020B0900000000000000" pitchFamily="34" charset="-120"/>
              </a:rPr>
              <a:t>→</a:t>
            </a:r>
            <a:r>
              <a:rPr lang="zh-TW" altLang="en-US" sz="4000" dirty="0" smtClean="0">
                <a:latin typeface="華康黑體 Std W9" panose="020B0900000000000000" pitchFamily="34" charset="-120"/>
                <a:ea typeface="華康黑體 Std W9" panose="020B0900000000000000" pitchFamily="34" charset="-120"/>
              </a:rPr>
              <a:t> 戲院</a:t>
            </a:r>
            <a:endParaRPr lang="en-US" altLang="zh-TW" sz="4000" dirty="0" smtClean="0">
              <a:latin typeface="華康黑體 Std W9" panose="020B0900000000000000" pitchFamily="34" charset="-120"/>
              <a:ea typeface="華康黑體 Std W9" panose="020B0900000000000000" pitchFamily="34" charset="-120"/>
            </a:endParaRPr>
          </a:p>
          <a:p>
            <a:r>
              <a:rPr lang="zh-TW" altLang="en-US" sz="4000" dirty="0" smtClean="0">
                <a:latin typeface="華康黑體 Std W9" panose="020B0900000000000000" pitchFamily="34" charset="-120"/>
                <a:ea typeface="華康黑體 Std W9" panose="020B0900000000000000" pitchFamily="34" charset="-120"/>
              </a:rPr>
              <a:t>崇拜 </a:t>
            </a:r>
            <a:r>
              <a:rPr lang="zh-TW" altLang="en-US" sz="4000" dirty="0" smtClean="0">
                <a:solidFill>
                  <a:srgbClr val="C00000"/>
                </a:solidFill>
                <a:latin typeface="華康黑體 Std W9" panose="020B0900000000000000" pitchFamily="34" charset="-120"/>
                <a:ea typeface="華康黑體 Std W9" panose="020B0900000000000000" pitchFamily="34" charset="-120"/>
              </a:rPr>
              <a:t>→</a:t>
            </a:r>
            <a:r>
              <a:rPr lang="zh-TW" altLang="en-US" sz="4000" dirty="0" smtClean="0">
                <a:latin typeface="華康黑體 Std W9" panose="020B0900000000000000" pitchFamily="34" charset="-120"/>
                <a:ea typeface="華康黑體 Std W9" panose="020B0900000000000000" pitchFamily="34" charset="-120"/>
              </a:rPr>
              <a:t> 節目</a:t>
            </a:r>
            <a:endParaRPr lang="en-US" sz="4000" dirty="0">
              <a:latin typeface="華康黑體 Std W9" panose="020B0900000000000000" pitchFamily="34" charset="-120"/>
              <a:ea typeface="華康黑體 Std W9" panose="020B0900000000000000" pitchFamily="34" charset="-120"/>
            </a:endParaRPr>
          </a:p>
        </p:txBody>
      </p:sp>
      <p:sp>
        <p:nvSpPr>
          <p:cNvPr id="3" name="TextBox 2"/>
          <p:cNvSpPr txBox="1"/>
          <p:nvPr/>
        </p:nvSpPr>
        <p:spPr>
          <a:xfrm>
            <a:off x="5181600" y="315132"/>
            <a:ext cx="2642070" cy="1169551"/>
          </a:xfrm>
          <a:prstGeom prst="rect">
            <a:avLst/>
          </a:prstGeom>
          <a:noFill/>
        </p:spPr>
        <p:txBody>
          <a:bodyPr wrap="none" rtlCol="0">
            <a:spAutoFit/>
          </a:bodyPr>
          <a:lstStyle/>
          <a:p>
            <a:pPr>
              <a:lnSpc>
                <a:spcPts val="2800"/>
              </a:lnSpc>
            </a:pPr>
            <a:r>
              <a:rPr lang="en-US" altLang="zh-TW" sz="2800" i="1" dirty="0" smtClean="0"/>
              <a:t>Music Worship </a:t>
            </a:r>
          </a:p>
          <a:p>
            <a:pPr>
              <a:lnSpc>
                <a:spcPts val="2800"/>
              </a:lnSpc>
            </a:pPr>
            <a:r>
              <a:rPr lang="en-US" altLang="zh-TW" sz="2800" i="1" dirty="0" smtClean="0"/>
              <a:t>          vs </a:t>
            </a:r>
          </a:p>
          <a:p>
            <a:pPr>
              <a:lnSpc>
                <a:spcPts val="2800"/>
              </a:lnSpc>
            </a:pPr>
            <a:r>
              <a:rPr lang="en-US" altLang="zh-TW" sz="2800" i="1" dirty="0" smtClean="0"/>
              <a:t>Worship Music</a:t>
            </a:r>
            <a:endParaRPr lang="en-US" sz="2800" i="1"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500"/>
                                        <p:tgtEl>
                                          <p:spTgt spid="61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3" end="3"/>
                                            </p:txEl>
                                          </p:spTgt>
                                        </p:tgtEl>
                                        <p:attrNameLst>
                                          <p:attrName>style.visibility</p:attrName>
                                        </p:attrNameLst>
                                      </p:cBhvr>
                                      <p:to>
                                        <p:strVal val="visible"/>
                                      </p:to>
                                    </p:set>
                                    <p:animEffect transition="in" filter="fade">
                                      <p:cBhvr>
                                        <p:cTn id="10" dur="500"/>
                                        <p:tgtEl>
                                          <p:spTgt spid="61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500"/>
                                        <p:tgtEl>
                                          <p:spTgt spid="614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Effect transition="in" filter="fade">
                                      <p:cBhvr>
                                        <p:cTn id="25" dur="500"/>
                                        <p:tgtEl>
                                          <p:spTgt spid="614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47">
                                            <p:txEl>
                                              <p:pRg st="6" end="6"/>
                                            </p:txEl>
                                          </p:spTgt>
                                        </p:tgtEl>
                                        <p:attrNameLst>
                                          <p:attrName>style.visibility</p:attrName>
                                        </p:attrNameLst>
                                      </p:cBhvr>
                                      <p:to>
                                        <p:strVal val="visible"/>
                                      </p:to>
                                    </p:set>
                                    <p:animEffect transition="in" filter="fade">
                                      <p:cBhvr>
                                        <p:cTn id="30" dur="500"/>
                                        <p:tgtEl>
                                          <p:spTgt spid="614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7">
                                            <p:txEl>
                                              <p:pRg st="7" end="7"/>
                                            </p:txEl>
                                          </p:spTgt>
                                        </p:tgtEl>
                                        <p:attrNameLst>
                                          <p:attrName>style.visibility</p:attrName>
                                        </p:attrNameLst>
                                      </p:cBhvr>
                                      <p:to>
                                        <p:strVal val="visible"/>
                                      </p:to>
                                    </p:set>
                                    <p:animEffect transition="in" filter="fade">
                                      <p:cBhvr>
                                        <p:cTn id="33" dur="500"/>
                                        <p:tgtEl>
                                          <p:spTgt spid="614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47">
                                            <p:txEl>
                                              <p:pRg st="9" end="9"/>
                                            </p:txEl>
                                          </p:spTgt>
                                        </p:tgtEl>
                                        <p:attrNameLst>
                                          <p:attrName>style.visibility</p:attrName>
                                        </p:attrNameLst>
                                      </p:cBhvr>
                                      <p:to>
                                        <p:strVal val="visible"/>
                                      </p:to>
                                    </p:set>
                                    <p:animEffect transition="in" filter="fade">
                                      <p:cBhvr>
                                        <p:cTn id="38" dur="2000"/>
                                        <p:tgtEl>
                                          <p:spTgt spid="6147">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147">
                                            <p:txEl>
                                              <p:pRg st="10" end="10"/>
                                            </p:txEl>
                                          </p:spTgt>
                                        </p:tgtEl>
                                        <p:attrNameLst>
                                          <p:attrName>style.visibility</p:attrName>
                                        </p:attrNameLst>
                                      </p:cBhvr>
                                      <p:to>
                                        <p:strVal val="visible"/>
                                      </p:to>
                                    </p:set>
                                    <p:animEffect transition="in" filter="fade">
                                      <p:cBhvr>
                                        <p:cTn id="43" dur="2000"/>
                                        <p:tgtEl>
                                          <p:spTgt spid="6147">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147">
                                            <p:txEl>
                                              <p:pRg st="11" end="11"/>
                                            </p:txEl>
                                          </p:spTgt>
                                        </p:tgtEl>
                                        <p:attrNameLst>
                                          <p:attrName>style.visibility</p:attrName>
                                        </p:attrNameLst>
                                      </p:cBhvr>
                                      <p:to>
                                        <p:strVal val="visible"/>
                                      </p:to>
                                    </p:set>
                                    <p:animEffect transition="in" filter="fade">
                                      <p:cBhvr>
                                        <p:cTn id="48" dur="20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0" y="304800"/>
            <a:ext cx="9144000" cy="450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smtClean="0">
                <a:latin typeface="華康黑體 Std W7" panose="020B0700000000000000" pitchFamily="34" charset="-120"/>
                <a:ea typeface="華康黑體 Std W7" panose="020B0700000000000000" pitchFamily="34" charset="-120"/>
              </a:rPr>
              <a:t>三</a:t>
            </a:r>
            <a:r>
              <a:rPr lang="en-US" altLang="zh-TW" sz="3600" dirty="0" smtClean="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聖經的教導</a:t>
            </a:r>
            <a:endParaRPr lang="zh-TW" altLang="en-US" sz="3600" dirty="0">
              <a:latin typeface="華康黑體 Std W7" panose="020B0700000000000000" pitchFamily="34" charset="-120"/>
              <a:ea typeface="華康黑體 Std W7" panose="020B0700000000000000" pitchFamily="34" charset="-120"/>
            </a:endParaRPr>
          </a:p>
          <a:p>
            <a:r>
              <a:rPr lang="zh-TW" altLang="en-US" sz="3000" dirty="0">
                <a:solidFill>
                  <a:srgbClr val="333399"/>
                </a:solidFill>
                <a:latin typeface="華康黑體 Std W7" panose="020B0700000000000000" pitchFamily="34" charset="-120"/>
                <a:ea typeface="華康黑體 Std W7" panose="020B0700000000000000" pitchFamily="34" charset="-120"/>
              </a:rPr>
              <a:t>  </a:t>
            </a:r>
            <a:r>
              <a:rPr lang="zh-TW" altLang="en-US" sz="3000" dirty="0" smtClean="0">
                <a:solidFill>
                  <a:srgbClr val="333399"/>
                </a:solidFill>
                <a:latin typeface="華康黑體 Std W7" panose="020B0700000000000000" pitchFamily="34" charset="-120"/>
                <a:ea typeface="華康黑體 Std W7" panose="020B0700000000000000" pitchFamily="34" charset="-120"/>
              </a:rPr>
              <a:t>   </a:t>
            </a:r>
            <a:r>
              <a:rPr lang="en-US" altLang="zh-TW" sz="3000" dirty="0" smtClean="0">
                <a:solidFill>
                  <a:schemeClr val="accent2"/>
                </a:solidFill>
                <a:latin typeface="華康黑體 Std W7" panose="020B0700000000000000" pitchFamily="34" charset="-120"/>
                <a:ea typeface="華康黑體 Std W7" panose="020B0700000000000000" pitchFamily="34" charset="-120"/>
              </a:rPr>
              <a:t>A</a:t>
            </a:r>
            <a:r>
              <a:rPr lang="en-US" altLang="zh-TW" sz="3000" dirty="0">
                <a:solidFill>
                  <a:schemeClr val="accent2"/>
                </a:solidFill>
                <a:latin typeface="華康黑體 Std W7" panose="020B0700000000000000" pitchFamily="34" charset="-120"/>
                <a:ea typeface="華康黑體 Std W7" panose="020B0700000000000000" pitchFamily="34" charset="-120"/>
              </a:rPr>
              <a:t>. </a:t>
            </a:r>
            <a:r>
              <a:rPr lang="zh-TW" altLang="en-US" sz="3000" dirty="0">
                <a:solidFill>
                  <a:schemeClr val="accent2"/>
                </a:solidFill>
                <a:latin typeface="華康黑體 Std W7" panose="020B0700000000000000" pitchFamily="34" charset="-120"/>
                <a:ea typeface="華康黑體 Std W7" panose="020B0700000000000000" pitchFamily="34" charset="-120"/>
              </a:rPr>
              <a:t>敬拜的定義</a:t>
            </a:r>
            <a:r>
              <a:rPr lang="zh-TW" altLang="en-US" sz="3000" dirty="0">
                <a:latin typeface="華康黑體 Std W7" panose="020B0700000000000000" pitchFamily="34" charset="-120"/>
                <a:ea typeface="華康黑體 Std W7" panose="020B0700000000000000" pitchFamily="34" charset="-120"/>
              </a:rPr>
              <a:t> </a:t>
            </a:r>
            <a:r>
              <a:rPr lang="en-US" altLang="zh-TW" sz="3000" dirty="0">
                <a:latin typeface="華康黑體 Std W7" panose="020B0700000000000000" pitchFamily="34" charset="-120"/>
                <a:ea typeface="華康黑體 Std W7" panose="020B0700000000000000" pitchFamily="34" charset="-120"/>
              </a:rPr>
              <a:t>(</a:t>
            </a:r>
            <a:r>
              <a:rPr lang="zh-TW" altLang="en-US" sz="3000" dirty="0">
                <a:latin typeface="華康黑體 Std W7" panose="020B0700000000000000" pitchFamily="34" charset="-120"/>
                <a:ea typeface="華康黑體 Std W7" panose="020B0700000000000000" pitchFamily="34" charset="-120"/>
              </a:rPr>
              <a:t>詩</a:t>
            </a:r>
            <a:r>
              <a:rPr lang="en-US" altLang="zh-TW" sz="3000" dirty="0">
                <a:latin typeface="華康黑體 Std W7" panose="020B0700000000000000" pitchFamily="34" charset="-120"/>
                <a:ea typeface="華康黑體 Std W7" panose="020B0700000000000000" pitchFamily="34" charset="-120"/>
              </a:rPr>
              <a:t>95</a:t>
            </a:r>
            <a:r>
              <a:rPr lang="zh-TW" altLang="en-US" sz="3000" dirty="0">
                <a:latin typeface="華康黑體 Std W7" panose="020B0700000000000000" pitchFamily="34" charset="-120"/>
                <a:ea typeface="華康黑體 Std W7" panose="020B0700000000000000" pitchFamily="34" charset="-120"/>
              </a:rPr>
              <a:t>、</a:t>
            </a:r>
            <a:r>
              <a:rPr lang="en-US" altLang="zh-TW" sz="3000" dirty="0">
                <a:latin typeface="華康黑體 Std W7" panose="020B0700000000000000" pitchFamily="34" charset="-120"/>
                <a:ea typeface="華康黑體 Std W7" panose="020B0700000000000000" pitchFamily="34" charset="-120"/>
              </a:rPr>
              <a:t>96</a:t>
            </a:r>
            <a:r>
              <a:rPr lang="zh-TW" altLang="en-US" sz="3000" dirty="0">
                <a:latin typeface="華康黑體 Std W7" panose="020B0700000000000000" pitchFamily="34" charset="-120"/>
                <a:ea typeface="華康黑體 Std W7" panose="020B0700000000000000" pitchFamily="34" charset="-120"/>
              </a:rPr>
              <a:t>篇</a:t>
            </a:r>
            <a:r>
              <a:rPr lang="en-US" altLang="zh-TW" sz="3000" dirty="0">
                <a:latin typeface="華康黑體 Std W7" panose="020B0700000000000000" pitchFamily="34" charset="-120"/>
                <a:ea typeface="華康黑體 Std W7" panose="020B0700000000000000" pitchFamily="34" charset="-120"/>
              </a:rPr>
              <a:t>)</a:t>
            </a:r>
          </a:p>
          <a:p>
            <a:r>
              <a:rPr lang="en-US" altLang="zh-TW" sz="3000" dirty="0">
                <a:latin typeface="華康黑體 Std W7" panose="020B0700000000000000" pitchFamily="34" charset="-120"/>
                <a:ea typeface="華康黑體 Std W7" panose="020B0700000000000000" pitchFamily="34" charset="-120"/>
              </a:rPr>
              <a:t>   </a:t>
            </a:r>
            <a:r>
              <a:rPr lang="en-US" altLang="zh-TW" sz="3000" dirty="0" smtClean="0">
                <a:latin typeface="華康黑體 Std W7" panose="020B0700000000000000" pitchFamily="34" charset="-120"/>
                <a:ea typeface="華康黑體 Std W7" panose="020B0700000000000000" pitchFamily="34" charset="-120"/>
              </a:rPr>
              <a:t>  </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en-US" altLang="zh-TW" sz="2800" dirty="0">
                <a:solidFill>
                  <a:schemeClr val="accent2"/>
                </a:solidFill>
                <a:latin typeface="華康黑體 Std W7" panose="020B0700000000000000" pitchFamily="34" charset="-120"/>
                <a:ea typeface="華康黑體 Std W7" panose="020B0700000000000000" pitchFamily="34" charset="-120"/>
              </a:rPr>
              <a:t>“Worship”</a:t>
            </a:r>
            <a:r>
              <a:rPr lang="zh-TW" altLang="en-US" sz="3000" dirty="0">
                <a:solidFill>
                  <a:schemeClr val="accent2"/>
                </a:solidFill>
                <a:latin typeface="華康黑體 Std W7" panose="020B0700000000000000" pitchFamily="34" charset="-120"/>
                <a:ea typeface="華康黑體 Std W7" panose="020B0700000000000000" pitchFamily="34" charset="-120"/>
              </a:rPr>
              <a:t>來自</a:t>
            </a:r>
            <a:r>
              <a:rPr lang="zh-TW" altLang="en-US" sz="2800" dirty="0">
                <a:solidFill>
                  <a:schemeClr val="accent2"/>
                </a:solidFill>
                <a:latin typeface="華康黑體 Std W7" panose="020B0700000000000000" pitchFamily="34" charset="-120"/>
                <a:ea typeface="華康黑體 Std W7" panose="020B0700000000000000" pitchFamily="34" charset="-120"/>
              </a:rPr>
              <a:t>“</a:t>
            </a:r>
            <a:r>
              <a:rPr lang="en-US" altLang="zh-TW" sz="2800" dirty="0">
                <a:solidFill>
                  <a:schemeClr val="accent2"/>
                </a:solidFill>
                <a:latin typeface="華康黑體 Std W7" panose="020B0700000000000000" pitchFamily="34" charset="-120"/>
                <a:ea typeface="華康黑體 Std W7" panose="020B0700000000000000" pitchFamily="34" charset="-120"/>
              </a:rPr>
              <a:t>Worth-Ship</a:t>
            </a:r>
            <a:r>
              <a:rPr lang="en-US" altLang="zh-TW" sz="2800" dirty="0" smtClean="0">
                <a:solidFill>
                  <a:schemeClr val="accent2"/>
                </a:solidFill>
                <a:latin typeface="華康黑體 Std W7" panose="020B0700000000000000" pitchFamily="34" charset="-120"/>
                <a:ea typeface="華康黑體 Std W7" panose="020B0700000000000000" pitchFamily="34" charset="-120"/>
              </a:rPr>
              <a:t>”=</a:t>
            </a:r>
            <a:r>
              <a:rPr lang="zh-TW" altLang="en-US" sz="3000" dirty="0" smtClean="0">
                <a:solidFill>
                  <a:schemeClr val="accent2"/>
                </a:solidFill>
                <a:latin typeface="華康黑體 Std W7" panose="020B0700000000000000" pitchFamily="34" charset="-120"/>
                <a:ea typeface="華康黑體 Std W7" panose="020B0700000000000000" pitchFamily="34" charset="-120"/>
              </a:rPr>
              <a:t>「</a:t>
            </a:r>
            <a:r>
              <a:rPr lang="zh-TW" altLang="en-US" sz="3000" dirty="0">
                <a:solidFill>
                  <a:schemeClr val="accent2"/>
                </a:solidFill>
                <a:latin typeface="華康黑體 Std W7" panose="020B0700000000000000" pitchFamily="34" charset="-120"/>
                <a:ea typeface="華康黑體 Std W7" panose="020B0700000000000000" pitchFamily="34" charset="-120"/>
              </a:rPr>
              <a:t>值得敬拜」</a:t>
            </a:r>
            <a:r>
              <a:rPr lang="zh-TW" altLang="en-US" sz="3000" dirty="0">
                <a:latin typeface="華康黑體 Std W7" panose="020B0700000000000000" pitchFamily="34" charset="-120"/>
                <a:ea typeface="華康黑體 Std W7" panose="020B0700000000000000" pitchFamily="34" charset="-120"/>
              </a:rPr>
              <a:t> </a:t>
            </a:r>
            <a:endParaRPr lang="zh-TW" altLang="en-US" sz="3000" dirty="0">
              <a:solidFill>
                <a:schemeClr val="tx2"/>
              </a:solidFill>
              <a:latin typeface="華康黑體 Std W7" panose="020B0700000000000000" pitchFamily="34" charset="-120"/>
              <a:ea typeface="華康黑體 Std W7" panose="020B0700000000000000" pitchFamily="34" charset="-120"/>
            </a:endParaRPr>
          </a:p>
          <a:p>
            <a:pPr>
              <a:lnSpc>
                <a:spcPct val="105000"/>
              </a:lnSpc>
            </a:pPr>
            <a:r>
              <a:rPr lang="zh-TW" altLang="en-US" sz="3000" dirty="0">
                <a:solidFill>
                  <a:schemeClr val="accent2"/>
                </a:solidFill>
                <a:latin typeface="華康黑體 Std W7" panose="020B0700000000000000" pitchFamily="34" charset="-120"/>
                <a:ea typeface="華康黑體 Std W7" panose="020B0700000000000000" pitchFamily="34" charset="-120"/>
              </a:rPr>
              <a:t>     </a:t>
            </a:r>
          </a:p>
          <a:p>
            <a:pPr>
              <a:lnSpc>
                <a:spcPct val="105000"/>
              </a:lnSpc>
            </a:pPr>
            <a:r>
              <a:rPr lang="zh-TW" altLang="en-US" sz="30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chemeClr val="accent2"/>
                </a:solidFill>
                <a:latin typeface="華康黑體 Std W7" panose="020B0700000000000000" pitchFamily="34" charset="-120"/>
                <a:ea typeface="華康黑體 Std W7" panose="020B0700000000000000" pitchFamily="34" charset="-120"/>
              </a:rPr>
              <a:t>「要將榮耀能力</a:t>
            </a:r>
            <a:r>
              <a:rPr lang="zh-TW" altLang="en-US" sz="3200" dirty="0">
                <a:solidFill>
                  <a:srgbClr val="C00000"/>
                </a:solidFill>
                <a:latin typeface="華康黑體 Std W7" panose="020B0700000000000000" pitchFamily="34" charset="-120"/>
                <a:ea typeface="華康黑體 Std W7" panose="020B0700000000000000" pitchFamily="34" charset="-120"/>
              </a:rPr>
              <a:t>歸給</a:t>
            </a:r>
            <a:r>
              <a:rPr lang="zh-TW" altLang="en-US" sz="3200" dirty="0">
                <a:solidFill>
                  <a:schemeClr val="accent2"/>
                </a:solidFill>
                <a:latin typeface="華康黑體 Std W7" panose="020B0700000000000000" pitchFamily="34" charset="-120"/>
                <a:ea typeface="華康黑體 Std W7" panose="020B0700000000000000" pitchFamily="34" charset="-120"/>
              </a:rPr>
              <a:t>耶和華，都</a:t>
            </a:r>
            <a:r>
              <a:rPr lang="zh-TW" altLang="en-US" sz="3200" dirty="0">
                <a:solidFill>
                  <a:srgbClr val="C00000"/>
                </a:solidFill>
                <a:latin typeface="華康黑體 Std W7" panose="020B0700000000000000" pitchFamily="34" charset="-120"/>
                <a:ea typeface="華康黑體 Std W7" panose="020B0700000000000000" pitchFamily="34" charset="-120"/>
              </a:rPr>
              <a:t>歸給</a:t>
            </a:r>
            <a:r>
              <a:rPr lang="zh-TW" altLang="en-US" sz="3200" dirty="0">
                <a:solidFill>
                  <a:schemeClr val="accent2"/>
                </a:solidFill>
                <a:latin typeface="華康黑體 Std W7" panose="020B0700000000000000" pitchFamily="34" charset="-120"/>
                <a:ea typeface="華康黑體 Std W7" panose="020B0700000000000000" pitchFamily="34" charset="-120"/>
              </a:rPr>
              <a:t>耶和華，  </a:t>
            </a:r>
          </a:p>
          <a:p>
            <a:pPr>
              <a:lnSpc>
                <a:spcPct val="105000"/>
              </a:lnSpc>
            </a:pPr>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要</a:t>
            </a:r>
            <a:r>
              <a:rPr lang="zh-TW" altLang="en-US" sz="3200" dirty="0">
                <a:solidFill>
                  <a:schemeClr val="accent2"/>
                </a:solidFill>
                <a:latin typeface="華康黑體 Std W7" panose="020B0700000000000000" pitchFamily="34" charset="-120"/>
                <a:ea typeface="華康黑體 Std W7" panose="020B0700000000000000" pitchFamily="34" charset="-120"/>
              </a:rPr>
              <a:t>將耶和華的名當得的榮耀</a:t>
            </a:r>
            <a:r>
              <a:rPr lang="zh-TW" altLang="en-US" sz="3200" dirty="0">
                <a:solidFill>
                  <a:srgbClr val="C00000"/>
                </a:solidFill>
                <a:latin typeface="華康黑體 Std W7" panose="020B0700000000000000" pitchFamily="34" charset="-120"/>
                <a:ea typeface="華康黑體 Std W7" panose="020B0700000000000000" pitchFamily="34" charset="-120"/>
              </a:rPr>
              <a:t>歸給</a:t>
            </a:r>
            <a:r>
              <a:rPr lang="zh-TW" altLang="en-US" sz="3200" dirty="0">
                <a:solidFill>
                  <a:schemeClr val="accent2"/>
                </a:solidFill>
                <a:latin typeface="華康黑體 Std W7" panose="020B0700000000000000" pitchFamily="34" charset="-120"/>
                <a:ea typeface="華康黑體 Std W7" panose="020B0700000000000000" pitchFamily="34" charset="-120"/>
              </a:rPr>
              <a:t>祂</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a:t>
            </a:r>
            <a:r>
              <a:rPr lang="en-US" altLang="zh-TW" sz="2800" dirty="0" smtClean="0">
                <a:solidFill>
                  <a:schemeClr val="accent2"/>
                </a:solidFill>
                <a:latin typeface="華康黑體 Std W7" panose="020B0700000000000000" pitchFamily="34" charset="-120"/>
                <a:ea typeface="華康黑體 Std W7" panose="020B0700000000000000" pitchFamily="34" charset="-120"/>
              </a:rPr>
              <a:t>(</a:t>
            </a:r>
            <a:r>
              <a:rPr lang="zh-TW" altLang="en-US" sz="2600" dirty="0" smtClean="0">
                <a:solidFill>
                  <a:schemeClr val="accent2"/>
                </a:solidFill>
                <a:latin typeface="華康黑體 Std W7" panose="020B0700000000000000" pitchFamily="34" charset="-120"/>
                <a:ea typeface="華康黑體 Std W7" panose="020B0700000000000000" pitchFamily="34" charset="-120"/>
              </a:rPr>
              <a:t>詩</a:t>
            </a:r>
            <a:r>
              <a:rPr lang="en-US" altLang="zh-TW" sz="2600" dirty="0" smtClean="0">
                <a:solidFill>
                  <a:schemeClr val="accent2"/>
                </a:solidFill>
                <a:latin typeface="華康黑體 Std W7" panose="020B0700000000000000" pitchFamily="34" charset="-120"/>
                <a:ea typeface="華康黑體 Std W7" panose="020B0700000000000000" pitchFamily="34" charset="-120"/>
              </a:rPr>
              <a:t>96:7-8)</a:t>
            </a:r>
            <a:endParaRPr lang="en-US" altLang="zh-TW" sz="2600" dirty="0">
              <a:solidFill>
                <a:schemeClr val="accent2"/>
              </a:solidFill>
              <a:latin typeface="華康黑體 Std W7" panose="020B0700000000000000" pitchFamily="34" charset="-120"/>
              <a:ea typeface="華康黑體 Std W7" panose="020B0700000000000000" pitchFamily="34" charset="-120"/>
            </a:endParaRPr>
          </a:p>
          <a:p>
            <a:r>
              <a:rPr lang="en-US" altLang="zh-TW" sz="3000" dirty="0">
                <a:solidFill>
                  <a:schemeClr val="accent2"/>
                </a:solidFill>
                <a:latin typeface="華康黑體 Std W7" panose="020B0700000000000000" pitchFamily="34" charset="-120"/>
                <a:ea typeface="華康黑體 Std W7" panose="020B0700000000000000" pitchFamily="34" charset="-120"/>
              </a:rPr>
              <a:t>    </a:t>
            </a:r>
          </a:p>
          <a:p>
            <a:r>
              <a:rPr lang="en-US" altLang="zh-TW" sz="3000" dirty="0">
                <a:solidFill>
                  <a:schemeClr val="accent2"/>
                </a:solidFill>
                <a:latin typeface="華康黑體 Std W7" panose="020B0700000000000000" pitchFamily="34" charset="-120"/>
                <a:ea typeface="華康黑體 Std W7" panose="020B0700000000000000" pitchFamily="34" charset="-120"/>
              </a:rPr>
              <a:t>    </a:t>
            </a:r>
            <a:r>
              <a:rPr lang="en-US" altLang="zh-TW" sz="30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「以神為中心」</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God-centered</a:t>
            </a:r>
            <a:r>
              <a:rPr lang="en-US" altLang="zh-TW" dirty="0">
                <a:latin typeface="華康黑體 Std W7" panose="020B0700000000000000" pitchFamily="34" charset="-120"/>
                <a:ea typeface="華康黑體 Std W7" panose="020B0700000000000000" pitchFamily="34" charset="-120"/>
                <a:sym typeface="Wingdings" panose="05000000000000000000" pitchFamily="2" charset="2"/>
              </a:rPr>
              <a:t> </a:t>
            </a:r>
            <a:endParaRPr lang="en-US" altLang="zh-TW" sz="3000" dirty="0" smtClean="0">
              <a:latin typeface="華康黑體 Std W7" panose="020B0700000000000000" pitchFamily="34" charset="-120"/>
              <a:ea typeface="華康黑體 Std W7" panose="020B0700000000000000" pitchFamily="34" charset="-120"/>
              <a:sym typeface="Wingdings" panose="05000000000000000000" pitchFamily="2" charset="2"/>
            </a:endParaRPr>
          </a:p>
          <a:p>
            <a:r>
              <a:rPr lang="en-US" altLang="zh-TW" sz="3000" dirty="0">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smtClean="0">
                <a:latin typeface="華康黑體 Std W7" panose="020B0700000000000000" pitchFamily="34" charset="-120"/>
                <a:ea typeface="華康黑體 Std W7" panose="020B0700000000000000" pitchFamily="34" charset="-120"/>
                <a:sym typeface="Wingdings" panose="05000000000000000000" pitchFamily="2" charset="2"/>
              </a:rPr>
              <a:t>        NOT people-centered</a:t>
            </a:r>
            <a:endPar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endParaRPr>
          </a:p>
        </p:txBody>
      </p:sp>
      <p:pic>
        <p:nvPicPr>
          <p:cNvPr id="7173" name="Picture 5" descr="Image result for god cent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29000"/>
            <a:ext cx="3376414"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anim calcmode="lin" valueType="num">
                                      <p:cBhvr>
                                        <p:cTn id="1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animEffect transition="in" filter="fade">
                                      <p:cBhvr>
                                        <p:cTn id="19" dur="500"/>
                                        <p:tgtEl>
                                          <p:spTgt spid="7171">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171">
                                            <p:txEl>
                                              <p:pRg st="8" end="8"/>
                                            </p:txEl>
                                          </p:spTgt>
                                        </p:tgtEl>
                                        <p:attrNameLst>
                                          <p:attrName>style.visibility</p:attrName>
                                        </p:attrNameLst>
                                      </p:cBhvr>
                                      <p:to>
                                        <p:strVal val="visible"/>
                                      </p:to>
                                    </p:set>
                                    <p:animEffect transition="in" filter="fade">
                                      <p:cBhvr>
                                        <p:cTn id="22" dur="500"/>
                                        <p:tgtEl>
                                          <p:spTgt spid="7171">
                                            <p:txEl>
                                              <p:pRg st="8" end="8"/>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173"/>
                                        </p:tgtEl>
                                        <p:attrNameLst>
                                          <p:attrName>style.visibility</p:attrName>
                                        </p:attrNameLst>
                                      </p:cBhvr>
                                      <p:to>
                                        <p:strVal val="visible"/>
                                      </p:to>
                                    </p:set>
                                    <p:animEffect transition="in" filter="fade">
                                      <p:cBhvr>
                                        <p:cTn id="26"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0" y="304800"/>
            <a:ext cx="9144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latin typeface="華康黑體 Std W7" panose="020B0700000000000000" pitchFamily="34" charset="-120"/>
                <a:ea typeface="華康黑體 Std W7" panose="020B0700000000000000" pitchFamily="34" charset="-120"/>
              </a:rPr>
              <a:t>三</a:t>
            </a:r>
            <a:r>
              <a:rPr lang="en-US" altLang="zh-TW" sz="3600" dirty="0">
                <a:latin typeface="華康黑體 Std W7" panose="020B0700000000000000" pitchFamily="34" charset="-120"/>
                <a:ea typeface="華康黑體 Std W7" panose="020B0700000000000000" pitchFamily="34" charset="-120"/>
              </a:rPr>
              <a:t>.</a:t>
            </a:r>
            <a:r>
              <a:rPr lang="zh-TW" altLang="en-US" sz="3600" u="sng" dirty="0">
                <a:latin typeface="華康黑體 Std W7" panose="020B0700000000000000" pitchFamily="34" charset="-120"/>
                <a:ea typeface="華康黑體 Std W7" panose="020B0700000000000000" pitchFamily="34" charset="-120"/>
              </a:rPr>
              <a:t>聖經的教</a:t>
            </a:r>
            <a:r>
              <a:rPr lang="zh-TW" altLang="en-US" sz="3600" u="sng" dirty="0" smtClean="0">
                <a:latin typeface="華康黑體 Std W7" panose="020B0700000000000000" pitchFamily="34" charset="-120"/>
                <a:ea typeface="華康黑體 Std W7" panose="020B0700000000000000" pitchFamily="34" charset="-120"/>
              </a:rPr>
              <a:t>導</a:t>
            </a: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B</a:t>
            </a:r>
            <a:r>
              <a:rPr lang="en-US" altLang="zh-TW" sz="3200" dirty="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chemeClr val="accent2"/>
                </a:solidFill>
                <a:latin typeface="華康黑體 Std W7" panose="020B0700000000000000" pitchFamily="34" charset="-120"/>
                <a:ea typeface="華康黑體 Std W7" panose="020B0700000000000000" pitchFamily="34" charset="-120"/>
              </a:rPr>
              <a:t>敬拜的目</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的 </a:t>
            </a:r>
            <a:r>
              <a:rPr lang="en-US" altLang="zh-TW" sz="3200" dirty="0" smtClean="0">
                <a:solidFill>
                  <a:schemeClr val="accent2"/>
                </a:solidFill>
                <a:latin typeface="華康黑體 Std W7" panose="020B0700000000000000" pitchFamily="34" charset="-120"/>
                <a:ea typeface="華康黑體 Std W7" panose="020B0700000000000000" pitchFamily="34" charset="-120"/>
              </a:rPr>
              <a:t>– </a:t>
            </a:r>
            <a:r>
              <a:rPr lang="zh-TW" altLang="en-US" sz="3200" dirty="0">
                <a:solidFill>
                  <a:schemeClr val="accent2"/>
                </a:solidFill>
                <a:latin typeface="華康黑體 Std W7" panose="020B0700000000000000" pitchFamily="34" charset="-120"/>
                <a:ea typeface="華康黑體 Std W7" panose="020B0700000000000000" pitchFamily="34" charset="-120"/>
              </a:rPr>
              <a:t>不</a:t>
            </a:r>
            <a:r>
              <a:rPr lang="zh-TW" altLang="en-US" sz="3200" dirty="0" smtClean="0">
                <a:solidFill>
                  <a:schemeClr val="accent2"/>
                </a:solidFill>
                <a:latin typeface="華康黑體 Std W7" panose="020B0700000000000000" pitchFamily="34" charset="-120"/>
                <a:ea typeface="華康黑體 Std W7" panose="020B0700000000000000" pitchFamily="34" charset="-120"/>
              </a:rPr>
              <a:t>在</a:t>
            </a:r>
            <a:r>
              <a:rPr lang="zh-TW" altLang="en-US" sz="3200" dirty="0">
                <a:solidFill>
                  <a:schemeClr val="accent2"/>
                </a:solidFill>
                <a:latin typeface="華康黑體 Std W7" panose="020B0700000000000000" pitchFamily="34" charset="-120"/>
                <a:ea typeface="華康黑體 Std W7" panose="020B0700000000000000" pitchFamily="34" charset="-120"/>
              </a:rPr>
              <a:t>於傳福音</a:t>
            </a:r>
            <a:r>
              <a:rPr lang="zh-TW" altLang="en-US" sz="3200" dirty="0">
                <a:latin typeface="華康黑體 Std W7" panose="020B0700000000000000" pitchFamily="34" charset="-120"/>
                <a:ea typeface="華康黑體 Std W7" panose="020B0700000000000000" pitchFamily="34" charset="-120"/>
              </a:rPr>
              <a:t> </a:t>
            </a:r>
            <a:endParaRPr lang="zh-TW" altLang="en-US" sz="3200" dirty="0">
              <a:solidFill>
                <a:schemeClr val="accent2"/>
              </a:solidFill>
              <a:latin typeface="華康黑體 Std W7" panose="020B0700000000000000" pitchFamily="34" charset="-120"/>
              <a:ea typeface="華康黑體 Std W7" panose="020B0700000000000000" pitchFamily="34" charset="-120"/>
            </a:endParaRPr>
          </a:p>
          <a:p>
            <a:r>
              <a:rPr lang="zh-TW" altLang="en-US" sz="3200" dirty="0">
                <a:latin typeface="華康黑體 Std W7" panose="020B0700000000000000" pitchFamily="34" charset="-120"/>
                <a:ea typeface="華康黑體 Std W7" panose="020B0700000000000000" pitchFamily="34" charset="-120"/>
              </a:rPr>
              <a:t>    </a:t>
            </a:r>
            <a:r>
              <a:rPr lang="zh-TW" altLang="en-US" sz="3200" dirty="0">
                <a:latin typeface="華康黑體 Std W7" panose="020B0700000000000000" pitchFamily="34" charset="-120"/>
                <a:ea typeface="華康黑體 Std W7" panose="020B0700000000000000" pitchFamily="34" charset="-120"/>
                <a:sym typeface="Wingdings" panose="05000000000000000000" pitchFamily="2" charset="2"/>
              </a:rPr>
              <a:t></a:t>
            </a:r>
            <a:r>
              <a:rPr lang="en-US" altLang="zh-TW"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John Piper</a:t>
            </a:r>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p>
          <a:p>
            <a:r>
              <a:rPr lang="zh-TW" altLang="en-US" sz="32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Missions is </a:t>
            </a:r>
            <a:r>
              <a:rPr lang="en-US" altLang="zh-TW" sz="3000" dirty="0">
                <a:latin typeface="華康黑體 Std W7" panose="020B0700000000000000" pitchFamily="34" charset="-120"/>
                <a:ea typeface="華康黑體 Std W7" panose="020B0700000000000000" pitchFamily="34" charset="-120"/>
                <a:sym typeface="Wingdings" panose="05000000000000000000" pitchFamily="2" charset="2"/>
              </a:rPr>
              <a:t>not</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a:latin typeface="華康黑體 Std W7" panose="020B0700000000000000" pitchFamily="34" charset="-120"/>
                <a:ea typeface="華康黑體 Std W7" panose="020B0700000000000000" pitchFamily="34" charset="-120"/>
                <a:sym typeface="Wingdings" panose="05000000000000000000" pitchFamily="2" charset="2"/>
              </a:rPr>
              <a:t>the ultimate </a:t>
            </a:r>
            <a:r>
              <a:rPr lang="en-US" altLang="zh-TW" sz="3000" dirty="0" smtClean="0">
                <a:latin typeface="華康黑體 Std W7" panose="020B0700000000000000" pitchFamily="34" charset="-120"/>
                <a:ea typeface="華康黑體 Std W7" panose="020B0700000000000000" pitchFamily="34" charset="-120"/>
                <a:sym typeface="Wingdings" panose="05000000000000000000" pitchFamily="2" charset="2"/>
              </a:rPr>
              <a:t>goal</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p>
          <a:p>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of </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the church.  </a:t>
            </a:r>
            <a:r>
              <a:rPr lang="en-US" altLang="zh-TW" sz="3000" dirty="0">
                <a:latin typeface="華康黑體 Std W7" panose="020B0700000000000000" pitchFamily="34" charset="-120"/>
                <a:ea typeface="華康黑體 Std W7" panose="020B0700000000000000" pitchFamily="34" charset="-120"/>
                <a:sym typeface="Wingdings" panose="05000000000000000000" pitchFamily="2" charset="2"/>
              </a:rPr>
              <a:t>Worship is.</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p>
          <a:p>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Mission </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exists because worship does not. </a:t>
            </a:r>
          </a:p>
          <a:p>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smtClean="0">
                <a:latin typeface="華康黑體 Std W7" panose="020B0700000000000000" pitchFamily="34" charset="-120"/>
                <a:ea typeface="華康黑體 Std W7" panose="020B0700000000000000" pitchFamily="34" charset="-120"/>
                <a:sym typeface="Wingdings" panose="05000000000000000000" pitchFamily="2" charset="2"/>
              </a:rPr>
              <a:t>Worship </a:t>
            </a:r>
            <a:r>
              <a:rPr lang="en-US" altLang="zh-TW" sz="3000" dirty="0">
                <a:latin typeface="華康黑體 Std W7" panose="020B0700000000000000" pitchFamily="34" charset="-120"/>
                <a:ea typeface="華康黑體 Std W7" panose="020B0700000000000000" pitchFamily="34" charset="-120"/>
                <a:sym typeface="Wingdings" panose="05000000000000000000" pitchFamily="2" charset="2"/>
              </a:rPr>
              <a:t>is ultimate</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not missions, because God </a:t>
            </a:r>
          </a:p>
          <a:p>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is </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ultimate, not man.”</a:t>
            </a:r>
          </a:p>
          <a:p>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smtClean="0">
                <a:latin typeface="華康黑體 Std W7" panose="020B0700000000000000" pitchFamily="34" charset="-120"/>
                <a:ea typeface="華康黑體 Std W7" panose="020B0700000000000000" pitchFamily="34" charset="-120"/>
                <a:sym typeface="Wingdings" panose="05000000000000000000" pitchFamily="2" charset="2"/>
              </a:rPr>
              <a:t></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Worship - </a:t>
            </a:r>
            <a:r>
              <a:rPr lang="en-US" altLang="zh-TW" sz="3000" i="1" dirty="0" smtClean="0">
                <a:latin typeface="華康黑體 Std W7" panose="020B0700000000000000" pitchFamily="34" charset="-120"/>
                <a:ea typeface="華康黑體 Std W7" panose="020B0700000000000000" pitchFamily="34" charset="-120"/>
                <a:sym typeface="Wingdings" panose="05000000000000000000" pitchFamily="2" charset="2"/>
              </a:rPr>
              <a:t>toward</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i="1"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God</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i="1" dirty="0">
                <a:latin typeface="華康黑體 Std W7" panose="020B0700000000000000" pitchFamily="34" charset="-120"/>
                <a:ea typeface="華康黑體 Std W7" panose="020B0700000000000000" pitchFamily="34" charset="-120"/>
                <a:sym typeface="Wingdings" panose="05000000000000000000" pitchFamily="2" charset="2"/>
              </a:rPr>
              <a:t>about</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i="1"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God</a:t>
            </a:r>
            <a:r>
              <a:rPr lang="en-US" altLang="zh-TW" sz="3000"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&amp; </a:t>
            </a:r>
            <a:r>
              <a:rPr lang="en-US" altLang="zh-TW" sz="3000" i="1" dirty="0">
                <a:latin typeface="華康黑體 Std W7" panose="020B0700000000000000" pitchFamily="34" charset="-120"/>
                <a:ea typeface="華康黑體 Std W7" panose="020B0700000000000000" pitchFamily="34" charset="-120"/>
                <a:sym typeface="Wingdings" panose="05000000000000000000" pitchFamily="2" charset="2"/>
              </a:rPr>
              <a:t>for</a:t>
            </a:r>
            <a:r>
              <a:rPr lang="en-US" altLang="zh-TW" sz="3000" i="1"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000" i="1"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God</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en-US" altLang="zh-TW" sz="3200" i="1"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only</a:t>
            </a:r>
            <a:r>
              <a:rPr lang="en-US" altLang="zh-TW" sz="3200"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p>
          <a:p>
            <a:r>
              <a:rPr lang="zh-TW" altLang="en-US" sz="3200" i="1" dirty="0" smtClean="0">
                <a:latin typeface="華康黑體 Std W7" panose="020B0700000000000000" pitchFamily="34" charset="-120"/>
                <a:ea typeface="華康黑體 Std W7" panose="020B0700000000000000" pitchFamily="34" charset="-120"/>
                <a:sym typeface="Wingdings" panose="05000000000000000000" pitchFamily="2" charset="2"/>
              </a:rPr>
              <a:t>                     向</a:t>
            </a:r>
            <a:r>
              <a:rPr lang="zh-TW" altLang="en-US" sz="3200" i="1" dirty="0">
                <a:latin typeface="華康黑體 Std W7" panose="020B0700000000000000" pitchFamily="34" charset="-120"/>
                <a:ea typeface="華康黑體 Std W7" panose="020B0700000000000000" pitchFamily="34" charset="-120"/>
                <a:sym typeface="Wingdings" panose="05000000000000000000" pitchFamily="2" charset="2"/>
              </a:rPr>
              <a:t>著神</a:t>
            </a:r>
            <a:r>
              <a:rPr lang="zh-TW" altLang="en-US" sz="3200" i="1" dirty="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i="1" dirty="0" smtClean="0">
                <a:solidFill>
                  <a:schemeClr val="accent2"/>
                </a:solidFill>
                <a:latin typeface="華康黑體 Std W7" panose="020B0700000000000000" pitchFamily="34" charset="-120"/>
                <a:ea typeface="華康黑體 Std W7" panose="020B0700000000000000" pitchFamily="34" charset="-120"/>
                <a:sym typeface="Wingdings" panose="05000000000000000000" pitchFamily="2" charset="2"/>
              </a:rPr>
              <a:t>  </a:t>
            </a:r>
            <a:r>
              <a:rPr lang="zh-TW" altLang="en-US" sz="3200" i="1" dirty="0" smtClean="0">
                <a:latin typeface="華康黑體 Std W7" panose="020B0700000000000000" pitchFamily="34" charset="-120"/>
                <a:ea typeface="華康黑體 Std W7" panose="020B0700000000000000" pitchFamily="34" charset="-120"/>
                <a:sym typeface="Wingdings" panose="05000000000000000000" pitchFamily="2" charset="2"/>
              </a:rPr>
              <a:t>關</a:t>
            </a:r>
            <a:r>
              <a:rPr lang="zh-TW" altLang="en-US" sz="3200" i="1" dirty="0">
                <a:latin typeface="華康黑體 Std W7" panose="020B0700000000000000" pitchFamily="34" charset="-120"/>
                <a:ea typeface="華康黑體 Std W7" panose="020B0700000000000000" pitchFamily="34" charset="-120"/>
                <a:sym typeface="Wingdings" panose="05000000000000000000" pitchFamily="2" charset="2"/>
              </a:rPr>
              <a:t>乎神       </a:t>
            </a:r>
            <a:r>
              <a:rPr lang="zh-TW" altLang="en-US" sz="3200" i="1" dirty="0" smtClean="0">
                <a:latin typeface="華康黑體 Std W7" panose="020B0700000000000000" pitchFamily="34" charset="-120"/>
                <a:ea typeface="華康黑體 Std W7" panose="020B0700000000000000" pitchFamily="34" charset="-120"/>
                <a:sym typeface="Wingdings" panose="05000000000000000000" pitchFamily="2" charset="2"/>
              </a:rPr>
              <a:t>  只</a:t>
            </a:r>
            <a:r>
              <a:rPr lang="zh-TW" altLang="en-US" sz="3200" i="1" dirty="0">
                <a:latin typeface="華康黑體 Std W7" panose="020B0700000000000000" pitchFamily="34" charset="-120"/>
                <a:ea typeface="華康黑體 Std W7" panose="020B0700000000000000" pitchFamily="34" charset="-120"/>
                <a:sym typeface="Wingdings" panose="05000000000000000000" pitchFamily="2" charset="2"/>
              </a:rPr>
              <a:t>為神</a:t>
            </a:r>
          </a:p>
          <a:p>
            <a:r>
              <a:rPr lang="zh-TW" altLang="en-US" sz="3200" dirty="0">
                <a:solidFill>
                  <a:schemeClr val="accent2"/>
                </a:solidFill>
                <a:latin typeface="文鼎粗圓" panose="020B0609010101010101" pitchFamily="49" charset="-120"/>
                <a:ea typeface="文鼎粗圓" panose="020B0609010101010101" pitchFamily="49" charset="-120"/>
                <a:sym typeface="Wingdings" panose="05000000000000000000" pitchFamily="2" charset="2"/>
              </a:rPr>
              <a:t>    </a:t>
            </a:r>
          </a:p>
        </p:txBody>
      </p:sp>
      <p:pic>
        <p:nvPicPr>
          <p:cNvPr id="8196" name="Picture 4" descr="180px-Johnpi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2089150" cy="2632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2" name="Picture 10" descr="Image result for god centred"/>
          <p:cNvPicPr>
            <a:picLocks noChangeAspect="1" noChangeArrowheads="1"/>
          </p:cNvPicPr>
          <p:nvPr/>
        </p:nvPicPr>
        <p:blipFill rotWithShape="1">
          <a:blip r:embed="rId4">
            <a:extLst>
              <a:ext uri="{28A0092B-C50C-407E-A947-70E740481C1C}">
                <a14:useLocalDpi xmlns:a14="http://schemas.microsoft.com/office/drawing/2010/main" val="0"/>
              </a:ext>
            </a:extLst>
          </a:blip>
          <a:srcRect l="52612" t="20197" r="2246" b="21147"/>
          <a:stretch/>
        </p:blipFill>
        <p:spPr bwMode="auto">
          <a:xfrm>
            <a:off x="457200" y="4609445"/>
            <a:ext cx="2286000"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Effect transition="in" filter="fade">
                                      <p:cBhvr>
                                        <p:cTn id="11" dur="500"/>
                                        <p:tgtEl>
                                          <p:spTgt spid="8195">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500"/>
                                        <p:tgtEl>
                                          <p:spTgt spid="8195">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500"/>
                                        <p:tgtEl>
                                          <p:spTgt spid="819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195">
                                            <p:txEl>
                                              <p:pRg st="5" end="5"/>
                                            </p:txEl>
                                          </p:spTgt>
                                        </p:tgtEl>
                                        <p:attrNameLst>
                                          <p:attrName>style.visibility</p:attrName>
                                        </p:attrNameLst>
                                      </p:cBhvr>
                                      <p:to>
                                        <p:strVal val="visible"/>
                                      </p:to>
                                    </p:set>
                                    <p:animEffect transition="in" filter="fade">
                                      <p:cBhvr>
                                        <p:cTn id="20" dur="500"/>
                                        <p:tgtEl>
                                          <p:spTgt spid="819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animEffect transition="in" filter="fade">
                                      <p:cBhvr>
                                        <p:cTn id="23" dur="500"/>
                                        <p:tgtEl>
                                          <p:spTgt spid="819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195">
                                            <p:txEl>
                                              <p:pRg st="7" end="7"/>
                                            </p:txEl>
                                          </p:spTgt>
                                        </p:tgtEl>
                                        <p:attrNameLst>
                                          <p:attrName>style.visibility</p:attrName>
                                        </p:attrNameLst>
                                      </p:cBhvr>
                                      <p:to>
                                        <p:strVal val="visible"/>
                                      </p:to>
                                    </p:set>
                                    <p:animEffect transition="in" filter="fade">
                                      <p:cBhvr>
                                        <p:cTn id="26" dur="500"/>
                                        <p:tgtEl>
                                          <p:spTgt spid="819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fade">
                                      <p:cBhvr>
                                        <p:cTn id="29" dur="500"/>
                                        <p:tgtEl>
                                          <p:spTgt spid="819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195">
                                            <p:txEl>
                                              <p:pRg st="8" end="8"/>
                                            </p:txEl>
                                          </p:spTgt>
                                        </p:tgtEl>
                                        <p:attrNameLst>
                                          <p:attrName>style.visibility</p:attrName>
                                        </p:attrNameLst>
                                      </p:cBhvr>
                                      <p:to>
                                        <p:strVal val="visible"/>
                                      </p:to>
                                    </p:set>
                                    <p:animEffect transition="in" filter="fade">
                                      <p:cBhvr>
                                        <p:cTn id="34" dur="1000"/>
                                        <p:tgtEl>
                                          <p:spTgt spid="8195">
                                            <p:txEl>
                                              <p:pRg st="8" end="8"/>
                                            </p:txEl>
                                          </p:spTgt>
                                        </p:tgtEl>
                                      </p:cBhvr>
                                    </p:animEffect>
                                    <p:anim calcmode="lin" valueType="num">
                                      <p:cBhvr>
                                        <p:cTn id="35"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8195">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195">
                                            <p:txEl>
                                              <p:pRg st="9" end="9"/>
                                            </p:txEl>
                                          </p:spTgt>
                                        </p:tgtEl>
                                        <p:attrNameLst>
                                          <p:attrName>style.visibility</p:attrName>
                                        </p:attrNameLst>
                                      </p:cBhvr>
                                      <p:to>
                                        <p:strVal val="visible"/>
                                      </p:to>
                                    </p:set>
                                    <p:animEffect transition="in" filter="fade">
                                      <p:cBhvr>
                                        <p:cTn id="39" dur="1000"/>
                                        <p:tgtEl>
                                          <p:spTgt spid="8195">
                                            <p:txEl>
                                              <p:pRg st="9" end="9"/>
                                            </p:txEl>
                                          </p:spTgt>
                                        </p:tgtEl>
                                      </p:cBhvr>
                                    </p:animEffect>
                                    <p:anim calcmode="lin" valueType="num">
                                      <p:cBhvr>
                                        <p:cTn id="40" dur="1000" fill="hold"/>
                                        <p:tgtEl>
                                          <p:spTgt spid="8195">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819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Pj04313240000[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0" y="304800"/>
            <a:ext cx="9144000" cy="636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600" dirty="0">
                <a:ea typeface="華康黑體 Std W7" panose="020B0700000000000000" pitchFamily="34" charset="-120"/>
                <a:cs typeface="Arial" panose="020B0604020202020204" pitchFamily="34" charset="0"/>
              </a:rPr>
              <a:t>三</a:t>
            </a:r>
            <a:r>
              <a:rPr lang="en-US" altLang="zh-TW" sz="3600" dirty="0">
                <a:ea typeface="華康黑體 Std W7" panose="020B0700000000000000" pitchFamily="34" charset="-120"/>
                <a:cs typeface="Arial" panose="020B0604020202020204" pitchFamily="34" charset="0"/>
              </a:rPr>
              <a:t>.</a:t>
            </a:r>
            <a:r>
              <a:rPr lang="zh-TW" altLang="en-US" sz="3600" u="sng" dirty="0">
                <a:ea typeface="華康黑體 Std W7" panose="020B0700000000000000" pitchFamily="34" charset="-120"/>
                <a:cs typeface="Arial" panose="020B0604020202020204" pitchFamily="34" charset="0"/>
              </a:rPr>
              <a:t>聖經的教</a:t>
            </a:r>
            <a:r>
              <a:rPr lang="zh-TW" altLang="en-US" sz="3600" u="sng" dirty="0" smtClean="0">
                <a:ea typeface="華康黑體 Std W7" panose="020B0700000000000000" pitchFamily="34" charset="-120"/>
                <a:cs typeface="Arial" panose="020B0604020202020204" pitchFamily="34" charset="0"/>
              </a:rPr>
              <a:t>導</a:t>
            </a:r>
            <a:endParaRPr lang="zh-TW" altLang="en-US" sz="3000" dirty="0">
              <a:solidFill>
                <a:schemeClr val="accent2"/>
              </a:solidFill>
              <a:ea typeface="華康黑體 Std W7" panose="020B0700000000000000" pitchFamily="34" charset="-120"/>
              <a:cs typeface="Arial" panose="020B0604020202020204" pitchFamily="34" charset="0"/>
            </a:endParaRPr>
          </a:p>
          <a:p>
            <a:r>
              <a:rPr lang="zh-TW" altLang="en-US" sz="3000" dirty="0">
                <a:ea typeface="華康黑體 Std W7" panose="020B0700000000000000" pitchFamily="34" charset="-120"/>
                <a:cs typeface="Arial" panose="020B0604020202020204" pitchFamily="34" charset="0"/>
              </a:rPr>
              <a:t>    </a:t>
            </a:r>
            <a:r>
              <a:rPr lang="zh-TW" altLang="en-US" sz="3000" dirty="0" smtClean="0">
                <a:ea typeface="華康黑體 Std W7" panose="020B0700000000000000" pitchFamily="34" charset="-120"/>
                <a:cs typeface="Arial" panose="020B0604020202020204" pitchFamily="34" charset="0"/>
              </a:rPr>
              <a:t> </a:t>
            </a:r>
            <a:r>
              <a:rPr lang="zh-TW" altLang="en-US" sz="3000" dirty="0" smtClean="0">
                <a:solidFill>
                  <a:schemeClr val="accent2"/>
                </a:solidFill>
                <a:ea typeface="華康黑體 Std W7" panose="020B0700000000000000" pitchFamily="34" charset="-120"/>
                <a:cs typeface="Arial" panose="020B0604020202020204" pitchFamily="34" charset="0"/>
                <a:sym typeface="Wingdings" panose="05000000000000000000" pitchFamily="2" charset="2"/>
              </a:rPr>
              <a:t></a:t>
            </a:r>
            <a:r>
              <a:rPr lang="zh-TW" altLang="en-US" sz="3000" dirty="0">
                <a:solidFill>
                  <a:schemeClr val="accent2"/>
                </a:solidFill>
                <a:ea typeface="華康黑體 Std W7" panose="020B0700000000000000" pitchFamily="34" charset="-120"/>
                <a:cs typeface="Arial" panose="020B0604020202020204" pitchFamily="34" charset="0"/>
                <a:sym typeface="Wingdings" panose="05000000000000000000" pitchFamily="2" charset="2"/>
              </a:rPr>
              <a:t>危機：「教會增長運動」扭曲了敬拜的觀念  </a:t>
            </a:r>
            <a:endParaRPr lang="en-US" altLang="zh-TW" sz="3000" dirty="0" smtClean="0">
              <a:solidFill>
                <a:schemeClr val="accent2"/>
              </a:solidFill>
              <a:ea typeface="華康黑體 Std W7" panose="020B0700000000000000" pitchFamily="34" charset="-120"/>
              <a:cs typeface="Arial" panose="020B0604020202020204" pitchFamily="34" charset="0"/>
              <a:sym typeface="Wingdings" panose="05000000000000000000" pitchFamily="2" charset="2"/>
            </a:endParaRPr>
          </a:p>
          <a:p>
            <a:r>
              <a:rPr lang="en-US" altLang="zh-TW" sz="3000" i="1" dirty="0">
                <a:solidFill>
                  <a:schemeClr val="accent2"/>
                </a:solidFill>
                <a:latin typeface="+mn-lt"/>
                <a:ea typeface="華康黑體 Std W7" panose="020B0700000000000000" pitchFamily="34" charset="-120"/>
                <a:cs typeface="Arial" panose="020B0604020202020204" pitchFamily="34" charset="0"/>
                <a:sym typeface="Wingdings" panose="05000000000000000000" pitchFamily="2" charset="2"/>
              </a:rPr>
              <a:t> </a:t>
            </a:r>
            <a:r>
              <a:rPr lang="en-US" altLang="zh-TW" sz="3000" i="1" dirty="0" smtClean="0">
                <a:solidFill>
                  <a:schemeClr val="accent2"/>
                </a:solidFill>
                <a:latin typeface="+mn-lt"/>
                <a:ea typeface="華康黑體 Std W7" panose="020B0700000000000000" pitchFamily="34" charset="-120"/>
                <a:cs typeface="Arial" panose="020B0604020202020204" pitchFamily="34" charset="0"/>
                <a:sym typeface="Wingdings" panose="05000000000000000000" pitchFamily="2" charset="2"/>
              </a:rPr>
              <a:t>      </a:t>
            </a:r>
            <a:r>
              <a:rPr lang="zh-TW" altLang="en-US" sz="3000" i="1" dirty="0" smtClean="0">
                <a:latin typeface="+mn-lt"/>
                <a:ea typeface="SimSun" panose="02010600030101010101" pitchFamily="2" charset="-122"/>
                <a:cs typeface="Arial" panose="020B0604020202020204" pitchFamily="34" charset="0"/>
                <a:sym typeface="Wingdings" panose="05000000000000000000" pitchFamily="2" charset="2"/>
              </a:rPr>
              <a:t>～ </a:t>
            </a:r>
            <a:r>
              <a:rPr lang="en-US" altLang="zh-TW" sz="3000" i="1" dirty="0" smtClean="0">
                <a:latin typeface="+mn-lt"/>
                <a:ea typeface="SimSun" panose="02010600030101010101" pitchFamily="2" charset="-122"/>
                <a:cs typeface="Arial" panose="020B0604020202020204" pitchFamily="34" charset="0"/>
                <a:sym typeface="Wingdings" panose="05000000000000000000" pitchFamily="2" charset="2"/>
              </a:rPr>
              <a:t>Dr. Bruce </a:t>
            </a:r>
            <a:r>
              <a:rPr lang="en-US" altLang="zh-TW" sz="3000" i="1" dirty="0" err="1" smtClean="0">
                <a:latin typeface="+mn-lt"/>
                <a:ea typeface="SimSun" panose="02010600030101010101" pitchFamily="2" charset="-122"/>
                <a:cs typeface="Arial" panose="020B0604020202020204" pitchFamily="34" charset="0"/>
                <a:sym typeface="Wingdings" panose="05000000000000000000" pitchFamily="2" charset="2"/>
              </a:rPr>
              <a:t>Leafblad</a:t>
            </a:r>
            <a:r>
              <a:rPr lang="zh-TW" altLang="en-US" sz="3000" i="1" dirty="0" smtClean="0">
                <a:latin typeface="+mn-lt"/>
                <a:ea typeface="華康黑體 Std W7" panose="020B0700000000000000" pitchFamily="34" charset="-120"/>
                <a:cs typeface="Arial" panose="020B0604020202020204" pitchFamily="34" charset="0"/>
                <a:sym typeface="Wingdings" panose="05000000000000000000" pitchFamily="2" charset="2"/>
              </a:rPr>
              <a:t> </a:t>
            </a:r>
            <a:r>
              <a:rPr lang="zh-TW" altLang="en-US" sz="3000" i="1" dirty="0" smtClean="0">
                <a:solidFill>
                  <a:schemeClr val="accent2"/>
                </a:solidFill>
                <a:latin typeface="+mn-lt"/>
                <a:ea typeface="華康黑體 Std W7" panose="020B0700000000000000" pitchFamily="34" charset="-120"/>
                <a:cs typeface="Arial" panose="020B0604020202020204" pitchFamily="34" charset="0"/>
                <a:sym typeface="Wingdings" panose="05000000000000000000" pitchFamily="2" charset="2"/>
              </a:rPr>
              <a:t> </a:t>
            </a:r>
            <a:r>
              <a:rPr lang="en-US" altLang="zh-TW" sz="3000" i="1" dirty="0" smtClean="0">
                <a:solidFill>
                  <a:schemeClr val="accent2"/>
                </a:solidFill>
                <a:latin typeface="+mn-lt"/>
                <a:ea typeface="華康黑體 Std W7" panose="020B0700000000000000" pitchFamily="34" charset="-120"/>
                <a:cs typeface="Arial" panose="020B0604020202020204" pitchFamily="34" charset="0"/>
                <a:sym typeface="Wingdings" panose="05000000000000000000" pitchFamily="2" charset="2"/>
              </a:rPr>
              <a:t>(</a:t>
            </a:r>
            <a:r>
              <a:rPr lang="zh-TW" altLang="en-US" sz="3000" i="1" dirty="0" smtClean="0">
                <a:solidFill>
                  <a:schemeClr val="accent2"/>
                </a:solidFill>
                <a:latin typeface="+mn-lt"/>
                <a:ea typeface="華康黑體 Std W7" panose="020B0700000000000000" pitchFamily="34" charset="-120"/>
                <a:cs typeface="Arial" panose="020B0604020202020204" pitchFamily="34" charset="0"/>
                <a:sym typeface="Wingdings" panose="05000000000000000000" pitchFamily="2" charset="2"/>
              </a:rPr>
              <a:t>西南浸信會神學院</a:t>
            </a:r>
            <a:r>
              <a:rPr lang="en-US" altLang="zh-TW" sz="3000" i="1" dirty="0" smtClean="0">
                <a:solidFill>
                  <a:schemeClr val="accent2"/>
                </a:solidFill>
                <a:latin typeface="+mn-lt"/>
                <a:ea typeface="華康黑體 Std W7" panose="020B0700000000000000" pitchFamily="34" charset="-120"/>
                <a:cs typeface="Arial" panose="020B0604020202020204" pitchFamily="34" charset="0"/>
                <a:sym typeface="Wingdings" panose="05000000000000000000" pitchFamily="2" charset="2"/>
              </a:rPr>
              <a:t>)</a:t>
            </a:r>
            <a:endParaRPr lang="zh-TW" altLang="en-US" sz="3000" i="1" dirty="0">
              <a:solidFill>
                <a:schemeClr val="accent2"/>
              </a:solidFill>
              <a:latin typeface="+mn-lt"/>
              <a:ea typeface="華康黑體 Std W7" panose="020B0700000000000000" pitchFamily="34" charset="-120"/>
              <a:cs typeface="Arial" panose="020B0604020202020204" pitchFamily="34" charset="0"/>
              <a:sym typeface="Wingdings" panose="05000000000000000000" pitchFamily="2" charset="2"/>
            </a:endParaRPr>
          </a:p>
          <a:p>
            <a:r>
              <a:rPr lang="zh-TW" altLang="en-US" sz="3000" dirty="0">
                <a:solidFill>
                  <a:schemeClr val="accent2"/>
                </a:solidFill>
                <a:ea typeface="華康黑體 Std W7" panose="020B0700000000000000" pitchFamily="34" charset="-120"/>
                <a:cs typeface="Arial" panose="020B0604020202020204" pitchFamily="34" charset="0"/>
                <a:sym typeface="Wingdings" panose="05000000000000000000" pitchFamily="2" charset="2"/>
              </a:rPr>
              <a:t>     “</a:t>
            </a:r>
            <a:r>
              <a:rPr lang="en-US" altLang="zh-TW" sz="2800" dirty="0">
                <a:solidFill>
                  <a:schemeClr val="accent2"/>
                </a:solidFill>
                <a:ea typeface="華康黑體 Std W7" panose="020B0700000000000000" pitchFamily="34" charset="-120"/>
                <a:cs typeface="Arial" panose="020B0604020202020204" pitchFamily="34" charset="0"/>
              </a:rPr>
              <a:t>Church Growth Movement” changes “Worship”</a:t>
            </a:r>
          </a:p>
          <a:p>
            <a:r>
              <a:rPr lang="en-US" altLang="zh-TW" sz="3000" dirty="0">
                <a:solidFill>
                  <a:schemeClr val="accent2"/>
                </a:solidFill>
                <a:ea typeface="華康黑體 Std W7" panose="020B0700000000000000" pitchFamily="34" charset="-120"/>
                <a:cs typeface="Arial" panose="020B0604020202020204" pitchFamily="34" charset="0"/>
              </a:rPr>
              <a:t>          </a:t>
            </a:r>
            <a:r>
              <a:rPr lang="en-US" altLang="zh-TW" sz="3000" dirty="0">
                <a:solidFill>
                  <a:schemeClr val="accent2"/>
                </a:solidFill>
                <a:latin typeface="+mn-lt"/>
                <a:ea typeface="華康黑體 Std W7" panose="020B0700000000000000" pitchFamily="34" charset="-120"/>
                <a:cs typeface="Arial" panose="020B0604020202020204" pitchFamily="34" charset="0"/>
              </a:rPr>
              <a:t>1. Change of </a:t>
            </a:r>
            <a:r>
              <a:rPr lang="en-US" altLang="zh-TW" sz="3000" b="1" dirty="0">
                <a:solidFill>
                  <a:schemeClr val="tx2"/>
                </a:solidFill>
                <a:latin typeface="+mn-lt"/>
                <a:ea typeface="華康黑體 Std W7" panose="020B0700000000000000" pitchFamily="34" charset="-120"/>
                <a:cs typeface="Arial" panose="020B0604020202020204" pitchFamily="34" charset="0"/>
              </a:rPr>
              <a:t>Purpose</a:t>
            </a:r>
            <a:r>
              <a:rPr lang="zh-TW" altLang="en-US" sz="3000" dirty="0">
                <a:solidFill>
                  <a:schemeClr val="accent2"/>
                </a:solidFill>
                <a:latin typeface="+mn-lt"/>
                <a:ea typeface="華康黑體 Std W7" panose="020B0700000000000000" pitchFamily="34" charset="-120"/>
                <a:cs typeface="Arial" panose="020B0604020202020204" pitchFamily="34" charset="0"/>
              </a:rPr>
              <a:t>： </a:t>
            </a:r>
          </a:p>
          <a:p>
            <a:r>
              <a:rPr lang="zh-TW" altLang="en-US" sz="3000" dirty="0">
                <a:solidFill>
                  <a:schemeClr val="accent2"/>
                </a:solidFill>
                <a:latin typeface="+mn-lt"/>
                <a:ea typeface="華康黑體 Std W7" panose="020B0700000000000000" pitchFamily="34" charset="-120"/>
                <a:cs typeface="Arial" panose="020B0604020202020204" pitchFamily="34" charset="0"/>
              </a:rPr>
              <a:t>               </a:t>
            </a:r>
            <a:r>
              <a:rPr lang="en-US" altLang="zh-TW" sz="3000" i="1" dirty="0">
                <a:solidFill>
                  <a:schemeClr val="accent2"/>
                </a:solidFill>
                <a:latin typeface="+mn-lt"/>
                <a:ea typeface="華康黑體 Std W7" panose="020B0700000000000000" pitchFamily="34" charset="-120"/>
                <a:cs typeface="Arial" panose="020B0604020202020204" pitchFamily="34" charset="0"/>
              </a:rPr>
              <a:t>from glorification to numerical</a:t>
            </a:r>
          </a:p>
          <a:p>
            <a:r>
              <a:rPr lang="en-US" altLang="zh-TW" sz="3000" dirty="0">
                <a:solidFill>
                  <a:schemeClr val="accent2"/>
                </a:solidFill>
                <a:latin typeface="+mn-lt"/>
                <a:ea typeface="華康黑體 Std W7" panose="020B0700000000000000" pitchFamily="34" charset="-120"/>
                <a:cs typeface="Arial" panose="020B0604020202020204" pitchFamily="34" charset="0"/>
              </a:rPr>
              <a:t>     </a:t>
            </a:r>
            <a:r>
              <a:rPr lang="en-US" altLang="zh-TW" sz="3000" dirty="0" smtClean="0">
                <a:solidFill>
                  <a:schemeClr val="accent2"/>
                </a:solidFill>
                <a:latin typeface="+mn-lt"/>
                <a:ea typeface="華康黑體 Std W7" panose="020B0700000000000000" pitchFamily="34" charset="-120"/>
                <a:cs typeface="Arial" panose="020B0604020202020204" pitchFamily="34" charset="0"/>
              </a:rPr>
              <a:t>     2.Change </a:t>
            </a:r>
            <a:r>
              <a:rPr lang="en-US" altLang="zh-TW" sz="3000" dirty="0">
                <a:solidFill>
                  <a:schemeClr val="accent2"/>
                </a:solidFill>
                <a:latin typeface="+mn-lt"/>
                <a:ea typeface="華康黑體 Std W7" panose="020B0700000000000000" pitchFamily="34" charset="-120"/>
                <a:cs typeface="Arial" panose="020B0604020202020204" pitchFamily="34" charset="0"/>
              </a:rPr>
              <a:t>of </a:t>
            </a:r>
            <a:r>
              <a:rPr lang="en-US" altLang="zh-TW" sz="3000" b="1" dirty="0">
                <a:solidFill>
                  <a:schemeClr val="tx2"/>
                </a:solidFill>
                <a:latin typeface="+mn-lt"/>
                <a:ea typeface="華康黑體 Std W7" panose="020B0700000000000000" pitchFamily="34" charset="-120"/>
                <a:cs typeface="Arial" panose="020B0604020202020204" pitchFamily="34" charset="0"/>
              </a:rPr>
              <a:t>Focus</a:t>
            </a:r>
            <a:r>
              <a:rPr lang="zh-TW" altLang="en-US" sz="3000" dirty="0">
                <a:solidFill>
                  <a:schemeClr val="accent2"/>
                </a:solidFill>
                <a:latin typeface="+mn-lt"/>
                <a:ea typeface="華康黑體 Std W7" panose="020B0700000000000000" pitchFamily="34" charset="-120"/>
                <a:cs typeface="Arial" panose="020B0604020202020204" pitchFamily="34" charset="0"/>
              </a:rPr>
              <a:t>：</a:t>
            </a:r>
          </a:p>
          <a:p>
            <a:r>
              <a:rPr lang="zh-TW" altLang="en-US" sz="3000" dirty="0">
                <a:solidFill>
                  <a:schemeClr val="accent2"/>
                </a:solidFill>
                <a:latin typeface="+mn-lt"/>
                <a:ea typeface="華康黑體 Std W7" panose="020B0700000000000000" pitchFamily="34" charset="-120"/>
                <a:cs typeface="Arial" panose="020B0604020202020204" pitchFamily="34" charset="0"/>
              </a:rPr>
              <a:t>               </a:t>
            </a:r>
            <a:r>
              <a:rPr lang="en-US" altLang="zh-TW" sz="3000" i="1" dirty="0">
                <a:solidFill>
                  <a:schemeClr val="accent2"/>
                </a:solidFill>
                <a:latin typeface="+mn-lt"/>
                <a:ea typeface="華康黑體 Std W7" panose="020B0700000000000000" pitchFamily="34" charset="-120"/>
                <a:cs typeface="Arial" panose="020B0604020202020204" pitchFamily="34" charset="0"/>
              </a:rPr>
              <a:t>from God-centered to people-centered</a:t>
            </a:r>
          </a:p>
          <a:p>
            <a:r>
              <a:rPr lang="en-US" altLang="zh-TW" sz="3000" dirty="0">
                <a:solidFill>
                  <a:schemeClr val="accent2"/>
                </a:solidFill>
                <a:latin typeface="+mn-lt"/>
                <a:ea typeface="華康黑體 Std W7" panose="020B0700000000000000" pitchFamily="34" charset="-120"/>
                <a:cs typeface="Arial" panose="020B0604020202020204" pitchFamily="34" charset="0"/>
              </a:rPr>
              <a:t>     </a:t>
            </a:r>
            <a:r>
              <a:rPr lang="en-US" altLang="zh-TW" sz="3000" dirty="0" smtClean="0">
                <a:solidFill>
                  <a:schemeClr val="accent2"/>
                </a:solidFill>
                <a:latin typeface="+mn-lt"/>
                <a:ea typeface="華康黑體 Std W7" panose="020B0700000000000000" pitchFamily="34" charset="-120"/>
                <a:cs typeface="Arial" panose="020B0604020202020204" pitchFamily="34" charset="0"/>
              </a:rPr>
              <a:t>     3.Change </a:t>
            </a:r>
            <a:r>
              <a:rPr lang="en-US" altLang="zh-TW" sz="3000" dirty="0">
                <a:solidFill>
                  <a:schemeClr val="accent2"/>
                </a:solidFill>
                <a:latin typeface="+mn-lt"/>
                <a:ea typeface="華康黑體 Std W7" panose="020B0700000000000000" pitchFamily="34" charset="-120"/>
                <a:cs typeface="Arial" panose="020B0604020202020204" pitchFamily="34" charset="0"/>
              </a:rPr>
              <a:t>of </a:t>
            </a:r>
            <a:r>
              <a:rPr lang="en-US" altLang="zh-TW" sz="3000" b="1" dirty="0">
                <a:solidFill>
                  <a:schemeClr val="tx2"/>
                </a:solidFill>
                <a:latin typeface="+mn-lt"/>
                <a:ea typeface="華康黑體 Std W7" panose="020B0700000000000000" pitchFamily="34" charset="-120"/>
                <a:cs typeface="Arial" panose="020B0604020202020204" pitchFamily="34" charset="0"/>
              </a:rPr>
              <a:t>Goal</a:t>
            </a:r>
            <a:r>
              <a:rPr lang="zh-TW" altLang="en-US" sz="3000" dirty="0">
                <a:solidFill>
                  <a:schemeClr val="accent2"/>
                </a:solidFill>
                <a:latin typeface="+mn-lt"/>
                <a:ea typeface="華康黑體 Std W7" panose="020B0700000000000000" pitchFamily="34" charset="-120"/>
                <a:cs typeface="Arial" panose="020B0604020202020204" pitchFamily="34" charset="0"/>
              </a:rPr>
              <a:t>：</a:t>
            </a:r>
          </a:p>
          <a:p>
            <a:r>
              <a:rPr lang="zh-TW" altLang="en-US" sz="3000" dirty="0">
                <a:solidFill>
                  <a:schemeClr val="accent2"/>
                </a:solidFill>
                <a:latin typeface="+mn-lt"/>
                <a:ea typeface="華康黑體 Std W7" panose="020B0700000000000000" pitchFamily="34" charset="-120"/>
                <a:cs typeface="Arial" panose="020B0604020202020204" pitchFamily="34" charset="0"/>
              </a:rPr>
              <a:t>               </a:t>
            </a:r>
            <a:r>
              <a:rPr lang="en-US" altLang="zh-TW" sz="3000" i="1" dirty="0">
                <a:solidFill>
                  <a:schemeClr val="accent2"/>
                </a:solidFill>
                <a:latin typeface="+mn-lt"/>
                <a:ea typeface="華康黑體 Std W7" panose="020B0700000000000000" pitchFamily="34" charset="-120"/>
                <a:cs typeface="Arial" panose="020B0604020202020204" pitchFamily="34" charset="0"/>
              </a:rPr>
              <a:t>instead of facilitating love for God, lets </a:t>
            </a:r>
            <a:endParaRPr lang="en-US" altLang="zh-TW" sz="3000" i="1" dirty="0" smtClean="0">
              <a:solidFill>
                <a:schemeClr val="accent2"/>
              </a:solidFill>
              <a:latin typeface="+mn-lt"/>
              <a:ea typeface="華康黑體 Std W7" panose="020B0700000000000000" pitchFamily="34" charset="-120"/>
              <a:cs typeface="Arial" panose="020B0604020202020204" pitchFamily="34" charset="0"/>
            </a:endParaRPr>
          </a:p>
          <a:p>
            <a:r>
              <a:rPr lang="en-US" altLang="zh-TW" sz="3000" i="1" dirty="0">
                <a:solidFill>
                  <a:schemeClr val="accent2"/>
                </a:solidFill>
                <a:latin typeface="+mn-lt"/>
                <a:ea typeface="華康黑體 Std W7" panose="020B0700000000000000" pitchFamily="34" charset="-120"/>
                <a:cs typeface="Arial" panose="020B0604020202020204" pitchFamily="34" charset="0"/>
              </a:rPr>
              <a:t> </a:t>
            </a:r>
            <a:r>
              <a:rPr lang="en-US" altLang="zh-TW" sz="3000" i="1" dirty="0" smtClean="0">
                <a:solidFill>
                  <a:schemeClr val="accent2"/>
                </a:solidFill>
                <a:latin typeface="+mn-lt"/>
                <a:ea typeface="華康黑體 Std W7" panose="020B0700000000000000" pitchFamily="34" charset="-120"/>
                <a:cs typeface="Arial" panose="020B0604020202020204" pitchFamily="34" charset="0"/>
              </a:rPr>
              <a:t>              enjoy </a:t>
            </a:r>
            <a:r>
              <a:rPr lang="en-US" altLang="zh-TW" sz="3000" i="1" dirty="0">
                <a:solidFill>
                  <a:schemeClr val="accent2"/>
                </a:solidFill>
                <a:latin typeface="+mn-lt"/>
                <a:ea typeface="華康黑體 Std W7" panose="020B0700000000000000" pitchFamily="34" charset="-120"/>
                <a:cs typeface="Arial" panose="020B0604020202020204" pitchFamily="34" charset="0"/>
              </a:rPr>
              <a:t>and </a:t>
            </a:r>
            <a:r>
              <a:rPr lang="en-US" altLang="zh-TW" sz="3000" i="1" dirty="0" smtClean="0">
                <a:solidFill>
                  <a:schemeClr val="accent2"/>
                </a:solidFill>
                <a:latin typeface="+mn-lt"/>
                <a:ea typeface="華康黑體 Std W7" panose="020B0700000000000000" pitchFamily="34" charset="-120"/>
                <a:cs typeface="Arial" panose="020B0604020202020204" pitchFamily="34" charset="0"/>
              </a:rPr>
              <a:t>feel </a:t>
            </a:r>
            <a:r>
              <a:rPr lang="en-US" altLang="zh-TW" sz="3000" i="1" dirty="0">
                <a:solidFill>
                  <a:schemeClr val="accent2"/>
                </a:solidFill>
                <a:latin typeface="+mn-lt"/>
                <a:ea typeface="華康黑體 Std W7" panose="020B0700000000000000" pitchFamily="34" charset="-120"/>
                <a:cs typeface="Arial" panose="020B0604020202020204" pitchFamily="34" charset="0"/>
              </a:rPr>
              <a:t>good</a:t>
            </a:r>
          </a:p>
          <a:p>
            <a:pPr>
              <a:lnSpc>
                <a:spcPct val="60000"/>
              </a:lnSpc>
            </a:pPr>
            <a:endParaRPr lang="en-US" altLang="zh-TW" sz="2600" i="1" dirty="0">
              <a:solidFill>
                <a:schemeClr val="accent2"/>
              </a:solidFill>
              <a:ea typeface="華康黑體 Std W7" panose="020B0700000000000000" pitchFamily="34" charset="-120"/>
              <a:cs typeface="Arial" panose="020B0604020202020204" pitchFamily="34" charset="0"/>
            </a:endParaRPr>
          </a:p>
          <a:p>
            <a:r>
              <a:rPr lang="en-US" altLang="zh-TW" sz="2800" dirty="0">
                <a:ea typeface="華康黑體 Std W7" panose="020B0700000000000000" pitchFamily="34" charset="-120"/>
                <a:cs typeface="Arial" panose="020B0604020202020204" pitchFamily="34" charset="0"/>
              </a:rPr>
              <a:t>     * </a:t>
            </a:r>
            <a:r>
              <a:rPr lang="en-US" altLang="zh-TW" sz="2800" dirty="0">
                <a:solidFill>
                  <a:srgbClr val="C00000"/>
                </a:solidFill>
                <a:ea typeface="華康黑體 Std W7" panose="020B0700000000000000" pitchFamily="34" charset="-120"/>
                <a:cs typeface="Arial" panose="020B0604020202020204" pitchFamily="34" charset="0"/>
              </a:rPr>
              <a:t>While all growth involve changes</a:t>
            </a:r>
            <a:r>
              <a:rPr lang="en-US" altLang="zh-TW" sz="2800" dirty="0" smtClean="0">
                <a:solidFill>
                  <a:srgbClr val="C00000"/>
                </a:solidFill>
                <a:ea typeface="華康黑體 Std W7" panose="020B0700000000000000" pitchFamily="34" charset="-120"/>
                <a:cs typeface="Arial" panose="020B0604020202020204" pitchFamily="34" charset="0"/>
              </a:rPr>
              <a:t>,</a:t>
            </a:r>
          </a:p>
          <a:p>
            <a:r>
              <a:rPr lang="en-US" altLang="zh-TW" sz="2800" dirty="0">
                <a:solidFill>
                  <a:srgbClr val="C00000"/>
                </a:solidFill>
                <a:ea typeface="華康黑體 Std W7" panose="020B0700000000000000" pitchFamily="34" charset="-120"/>
                <a:cs typeface="Arial" panose="020B0604020202020204" pitchFamily="34" charset="0"/>
              </a:rPr>
              <a:t> </a:t>
            </a:r>
            <a:r>
              <a:rPr lang="en-US" altLang="zh-TW" sz="2800" dirty="0" smtClean="0">
                <a:solidFill>
                  <a:srgbClr val="C00000"/>
                </a:solidFill>
                <a:ea typeface="華康黑體 Std W7" panose="020B0700000000000000" pitchFamily="34" charset="-120"/>
                <a:cs typeface="Arial" panose="020B0604020202020204" pitchFamily="34" charset="0"/>
              </a:rPr>
              <a:t>       not </a:t>
            </a:r>
            <a:r>
              <a:rPr lang="en-US" altLang="zh-TW" sz="2800" dirty="0">
                <a:solidFill>
                  <a:srgbClr val="C00000"/>
                </a:solidFill>
                <a:ea typeface="華康黑體 Std W7" panose="020B0700000000000000" pitchFamily="34" charset="-120"/>
                <a:cs typeface="Arial" panose="020B0604020202020204" pitchFamily="34" charset="0"/>
              </a:rPr>
              <a:t>all </a:t>
            </a:r>
            <a:r>
              <a:rPr lang="en-US" altLang="zh-TW" sz="2800" dirty="0" smtClean="0">
                <a:solidFill>
                  <a:srgbClr val="C00000"/>
                </a:solidFill>
                <a:ea typeface="華康黑體 Std W7" panose="020B0700000000000000" pitchFamily="34" charset="-120"/>
                <a:cs typeface="Arial" panose="020B0604020202020204" pitchFamily="34" charset="0"/>
              </a:rPr>
              <a:t>changes equal </a:t>
            </a:r>
            <a:r>
              <a:rPr lang="en-US" altLang="zh-TW" sz="2800" dirty="0">
                <a:solidFill>
                  <a:srgbClr val="C00000"/>
                </a:solidFill>
                <a:ea typeface="華康黑體 Std W7" panose="020B0700000000000000" pitchFamily="34" charset="-120"/>
                <a:cs typeface="Arial" panose="020B0604020202020204" pitchFamily="34" charset="0"/>
              </a:rPr>
              <a:t>growth          </a:t>
            </a:r>
          </a:p>
        </p:txBody>
      </p:sp>
      <p:pic>
        <p:nvPicPr>
          <p:cNvPr id="1026" name="Picture 2" descr="Image result for bruce leafblad worship"/>
          <p:cNvPicPr>
            <a:picLocks noChangeAspect="1" noChangeArrowheads="1"/>
          </p:cNvPicPr>
          <p:nvPr/>
        </p:nvPicPr>
        <p:blipFill rotWithShape="1">
          <a:blip r:embed="rId3">
            <a:extLst>
              <a:ext uri="{28A0092B-C50C-407E-A947-70E740481C1C}">
                <a14:useLocalDpi xmlns:a14="http://schemas.microsoft.com/office/drawing/2010/main" val="0"/>
              </a:ext>
            </a:extLst>
          </a:blip>
          <a:srcRect r="17051"/>
          <a:stretch/>
        </p:blipFill>
        <p:spPr bwMode="auto">
          <a:xfrm>
            <a:off x="7086600" y="5029200"/>
            <a:ext cx="1508522" cy="1727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5" end="5"/>
                                            </p:txEl>
                                          </p:spTgt>
                                        </p:tgtEl>
                                        <p:attrNameLst>
                                          <p:attrName>style.visibility</p:attrName>
                                        </p:attrNameLst>
                                      </p:cBhvr>
                                      <p:to>
                                        <p:strVal val="visible"/>
                                      </p:to>
                                    </p:set>
                                    <p:animEffect transition="in" filter="fade">
                                      <p:cBhvr>
                                        <p:cTn id="10" dur="500"/>
                                        <p:tgtEl>
                                          <p:spTgt spid="921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219">
                                            <p:txEl>
                                              <p:pRg st="6" end="6"/>
                                            </p:txEl>
                                          </p:spTgt>
                                        </p:tgtEl>
                                        <p:attrNameLst>
                                          <p:attrName>style.visibility</p:attrName>
                                        </p:attrNameLst>
                                      </p:cBhvr>
                                      <p:to>
                                        <p:strVal val="visible"/>
                                      </p:to>
                                    </p:set>
                                    <p:animEffect transition="in" filter="fade">
                                      <p:cBhvr>
                                        <p:cTn id="13" dur="500"/>
                                        <p:tgtEl>
                                          <p:spTgt spid="921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219">
                                            <p:txEl>
                                              <p:pRg st="7" end="7"/>
                                            </p:txEl>
                                          </p:spTgt>
                                        </p:tgtEl>
                                        <p:attrNameLst>
                                          <p:attrName>style.visibility</p:attrName>
                                        </p:attrNameLst>
                                      </p:cBhvr>
                                      <p:to>
                                        <p:strVal val="visible"/>
                                      </p:to>
                                    </p:set>
                                    <p:animEffect transition="in" filter="fade">
                                      <p:cBhvr>
                                        <p:cTn id="16" dur="500"/>
                                        <p:tgtEl>
                                          <p:spTgt spid="9219">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219">
                                            <p:txEl>
                                              <p:pRg st="8" end="8"/>
                                            </p:txEl>
                                          </p:spTgt>
                                        </p:tgtEl>
                                        <p:attrNameLst>
                                          <p:attrName>style.visibility</p:attrName>
                                        </p:attrNameLst>
                                      </p:cBhvr>
                                      <p:to>
                                        <p:strVal val="visible"/>
                                      </p:to>
                                    </p:set>
                                    <p:animEffect transition="in" filter="fade">
                                      <p:cBhvr>
                                        <p:cTn id="19" dur="500"/>
                                        <p:tgtEl>
                                          <p:spTgt spid="9219">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219">
                                            <p:txEl>
                                              <p:pRg st="9" end="9"/>
                                            </p:txEl>
                                          </p:spTgt>
                                        </p:tgtEl>
                                        <p:attrNameLst>
                                          <p:attrName>style.visibility</p:attrName>
                                        </p:attrNameLst>
                                      </p:cBhvr>
                                      <p:to>
                                        <p:strVal val="visible"/>
                                      </p:to>
                                    </p:set>
                                    <p:animEffect transition="in" filter="fade">
                                      <p:cBhvr>
                                        <p:cTn id="22" dur="500"/>
                                        <p:tgtEl>
                                          <p:spTgt spid="9219">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219">
                                            <p:txEl>
                                              <p:pRg st="10" end="10"/>
                                            </p:txEl>
                                          </p:spTgt>
                                        </p:tgtEl>
                                        <p:attrNameLst>
                                          <p:attrName>style.visibility</p:attrName>
                                        </p:attrNameLst>
                                      </p:cBhvr>
                                      <p:to>
                                        <p:strVal val="visible"/>
                                      </p:to>
                                    </p:set>
                                    <p:animEffect transition="in" filter="fade">
                                      <p:cBhvr>
                                        <p:cTn id="25" dur="500"/>
                                        <p:tgtEl>
                                          <p:spTgt spid="9219">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219">
                                            <p:txEl>
                                              <p:pRg st="12" end="12"/>
                                            </p:txEl>
                                          </p:spTgt>
                                        </p:tgtEl>
                                        <p:attrNameLst>
                                          <p:attrName>style.visibility</p:attrName>
                                        </p:attrNameLst>
                                      </p:cBhvr>
                                      <p:to>
                                        <p:strVal val="visible"/>
                                      </p:to>
                                    </p:set>
                                    <p:animEffect transition="in" filter="fade">
                                      <p:cBhvr>
                                        <p:cTn id="30" dur="1000"/>
                                        <p:tgtEl>
                                          <p:spTgt spid="9219">
                                            <p:txEl>
                                              <p:pRg st="12" end="12"/>
                                            </p:txEl>
                                          </p:spTgt>
                                        </p:tgtEl>
                                      </p:cBhvr>
                                    </p:animEffect>
                                    <p:anim calcmode="lin" valueType="num">
                                      <p:cBhvr>
                                        <p:cTn id="31" dur="10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p:cTn id="32" dur="1000" fill="hold"/>
                                        <p:tgtEl>
                                          <p:spTgt spid="9219">
                                            <p:txEl>
                                              <p:pRg st="12" end="1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219">
                                            <p:txEl>
                                              <p:pRg st="13" end="13"/>
                                            </p:txEl>
                                          </p:spTgt>
                                        </p:tgtEl>
                                        <p:attrNameLst>
                                          <p:attrName>style.visibility</p:attrName>
                                        </p:attrNameLst>
                                      </p:cBhvr>
                                      <p:to>
                                        <p:strVal val="visible"/>
                                      </p:to>
                                    </p:set>
                                    <p:animEffect transition="in" filter="fade">
                                      <p:cBhvr>
                                        <p:cTn id="35" dur="1000"/>
                                        <p:tgtEl>
                                          <p:spTgt spid="9219">
                                            <p:txEl>
                                              <p:pRg st="13" end="13"/>
                                            </p:txEl>
                                          </p:spTgt>
                                        </p:tgtEl>
                                      </p:cBhvr>
                                    </p:animEffect>
                                    <p:anim calcmode="lin" valueType="num">
                                      <p:cBhvr>
                                        <p:cTn id="36" dur="10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4132</TotalTime>
  <Words>2519</Words>
  <Application>Microsoft Office PowerPoint</Application>
  <PresentationFormat>On-screen Show (4:3)</PresentationFormat>
  <Paragraphs>259</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SimSun</vt:lpstr>
      <vt:lpstr>文鼎粗圓</vt:lpstr>
      <vt:lpstr>文鼎粗黑</vt:lpstr>
      <vt:lpstr>新細明體</vt:lpstr>
      <vt:lpstr>華康雅藝體 Std W6</vt:lpstr>
      <vt:lpstr>華康飾藝體 Std W5</vt:lpstr>
      <vt:lpstr>華康黑體 Std W7</vt:lpstr>
      <vt:lpstr>華康黑體 Std W9</vt:lpstr>
      <vt:lpstr>Arial</vt:lpstr>
      <vt:lpstr>Georgia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ccic-nv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Balex Sit</dc:creator>
  <cp:lastModifiedBy>Balex</cp:lastModifiedBy>
  <cp:revision>67</cp:revision>
  <dcterms:created xsi:type="dcterms:W3CDTF">2007-11-01T23:26:55Z</dcterms:created>
  <dcterms:modified xsi:type="dcterms:W3CDTF">2017-08-14T15:42:55Z</dcterms:modified>
</cp:coreProperties>
</file>