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84" r:id="rId3"/>
    <p:sldId id="258" r:id="rId4"/>
    <p:sldId id="285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9" r:id="rId14"/>
    <p:sldId id="267" r:id="rId15"/>
    <p:sldId id="268" r:id="rId16"/>
    <p:sldId id="270" r:id="rId17"/>
    <p:sldId id="271" r:id="rId18"/>
    <p:sldId id="272" r:id="rId19"/>
    <p:sldId id="286" r:id="rId20"/>
    <p:sldId id="274" r:id="rId21"/>
    <p:sldId id="275" r:id="rId22"/>
    <p:sldId id="277" r:id="rId23"/>
    <p:sldId id="276" r:id="rId24"/>
    <p:sldId id="279" r:id="rId25"/>
    <p:sldId id="283" r:id="rId26"/>
    <p:sldId id="278" r:id="rId27"/>
    <p:sldId id="280" r:id="rId28"/>
    <p:sldId id="281" r:id="rId29"/>
    <p:sldId id="282" r:id="rId30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99"/>
    <a:srgbClr val="FF0000"/>
    <a:srgbClr val="CC6600"/>
    <a:srgbClr val="FF993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62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151A1-6167-4625-85F8-77A7AB136056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6440E-97F4-4452-A9AB-6CF7285DF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94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6440E-97F4-4452-A9AB-6CF7285DFD5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59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B205D-9122-4837-9E96-A162B7DCABA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04933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6E174A-87D1-40A1-8670-A2D0C74C5EF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18002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60D4BE-C937-4FA2-917C-48387442B1D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90299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41791B6-86A8-4A83-B361-41AF3E9463C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83821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CC74AAF-4CE2-4BC9-A062-32583A62FFF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56119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BC55D4-CE20-4711-8568-FEC8CCE6A6A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7384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65BBCD-64CA-481A-911E-78899684188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20149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205578-1C40-4A46-999A-6A652791A43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631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EEDD4D-2183-4AE2-85A3-6FEC1018607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42794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F40CB-6999-4E8D-8638-9BF38F1270B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01513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8A50E-ACA8-413D-9563-23CB041B126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70949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F90D48-206B-4A76-AF8D-B888B082BFB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03290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12517F-5527-411A-AF61-B496CAAF9F4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40094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6ACD75-4D9A-47C1-9EA4-6494D91B38D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49451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C5CF305-9443-47E7-84C1-5BAF435B36ED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Pj04313240000[1]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j01494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326390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038600" y="457200"/>
            <a:ext cx="43434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9144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3716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8288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86000" indent="-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三谷主日學：</a:t>
            </a:r>
            <a:endParaRPr lang="zh-TW" altLang="en-US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pPr algn="ctr"/>
            <a:r>
              <a:rPr lang="en-US" altLang="zh-TW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『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崇拜理</a:t>
            </a:r>
            <a:r>
              <a:rPr lang="zh-TW" altLang="en-US" sz="3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念與實踐</a:t>
            </a:r>
            <a:r>
              <a:rPr lang="en-US" altLang="zh-TW" sz="3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』</a:t>
            </a:r>
            <a:endParaRPr lang="en-US" altLang="zh-TW" sz="3400" dirty="0">
              <a:solidFill>
                <a:srgbClr val="333399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114800" y="2725833"/>
            <a:ext cx="5029200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3600" dirty="0" smtClean="0">
                <a:solidFill>
                  <a:srgbClr val="333399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第三課：崇拜史略  </a:t>
            </a:r>
            <a:endParaRPr lang="zh-TW" altLang="en-US" sz="2600" dirty="0">
              <a:solidFill>
                <a:srgbClr val="333399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524000" y="4602134"/>
            <a:ext cx="6858000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3600" dirty="0" smtClean="0">
                <a:solidFill>
                  <a:srgbClr val="9933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唱詩 </a:t>
            </a:r>
            <a:r>
              <a:rPr lang="en-US" altLang="zh-TW" sz="3600" dirty="0" smtClean="0">
                <a:solidFill>
                  <a:srgbClr val="9933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#233 </a:t>
            </a:r>
            <a:r>
              <a:rPr lang="zh-TW" altLang="en-US" sz="3600" dirty="0" smtClean="0">
                <a:solidFill>
                  <a:srgbClr val="9933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聖哉！聖哉！聖哉！</a:t>
            </a:r>
            <a:endParaRPr lang="zh-TW" altLang="en-US" sz="3600" dirty="0" smtClean="0">
              <a:solidFill>
                <a:srgbClr val="9933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Pj04313240000[1]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606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三</a:t>
            </a:r>
            <a:r>
              <a:rPr lang="en-US" altLang="zh-TW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</a:t>
            </a:r>
            <a:r>
              <a:rPr lang="zh-TW" altLang="en-US" sz="3600" u="sng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新約的敬拜</a:t>
            </a:r>
            <a:r>
              <a:rPr lang="zh-TW" altLang="en-US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</a:p>
          <a:p>
            <a:r>
              <a:rPr lang="zh-TW" altLang="en-US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B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聖殿與會堂的敬拜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耶穌與門徒去聖殿</a:t>
            </a:r>
            <a:endParaRPr lang="en-US" altLang="zh-TW" sz="32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禱告，也出現在會</a:t>
            </a:r>
            <a:endParaRPr lang="en-US" altLang="zh-TW" sz="32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堂中宣講</a:t>
            </a:r>
            <a:endParaRPr lang="en-US" altLang="zh-TW" sz="32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  <a:r>
              <a:rPr lang="en-US" altLang="zh-TW" sz="3200" dirty="0" smtClean="0">
                <a:solidFill>
                  <a:srgbClr val="00B05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 smtClean="0">
                <a:solidFill>
                  <a:srgbClr val="00B05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長老、堂委、領唱者、貴賓宣講</a:t>
            </a:r>
            <a:r>
              <a:rPr lang="en-US" altLang="zh-TW" sz="3200" dirty="0" smtClean="0">
                <a:solidFill>
                  <a:srgbClr val="00B05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...)</a:t>
            </a:r>
            <a:endParaRPr lang="zh-TW" altLang="en-US" sz="3200" dirty="0">
              <a:solidFill>
                <a:srgbClr val="00B05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C.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基督升天後，信徒常到聖殿及會堂敬拜禱告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參徒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3:1, 21:17-30, 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雅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2:2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，且在家中聚會擘餅</a:t>
            </a:r>
            <a:endParaRPr lang="en-US" altLang="zh-TW" sz="3200" dirty="0" smtClean="0">
              <a:solidFill>
                <a:schemeClr val="accent2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(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徒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2:42-46)</a:t>
            </a:r>
            <a:endParaRPr lang="en-US" altLang="zh-TW" sz="3200" dirty="0">
              <a:solidFill>
                <a:schemeClr val="accent2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D.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初期教會沒有絕對固定的崇拜程序和表徵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本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土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化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原則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</a:p>
        </p:txBody>
      </p:sp>
      <p:pic>
        <p:nvPicPr>
          <p:cNvPr id="10245" name="Picture 5" descr="Image result for early chur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"/>
            <a:ext cx="3581400" cy="2687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Pj04313240000[1]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3247" y="228600"/>
            <a:ext cx="9144000" cy="458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四</a:t>
            </a:r>
            <a:r>
              <a:rPr lang="en-US" altLang="zh-TW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</a:t>
            </a:r>
            <a:r>
              <a:rPr lang="zh-TW" altLang="en-US" sz="3600" u="sng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歷史的發展</a:t>
            </a:r>
            <a:r>
              <a:rPr lang="zh-TW" altLang="en-US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</a:p>
          <a:p>
            <a:r>
              <a:rPr lang="zh-TW" altLang="en-US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A.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初期教會至第三世紀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聖道及聖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餐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徒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2:42)				</a:t>
            </a: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</a:p>
          <a:p>
            <a:endParaRPr lang="en-US" altLang="zh-TW" sz="3200" dirty="0">
              <a:solidFill>
                <a:schemeClr val="accent2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endParaRPr lang="en-US" altLang="zh-TW" sz="3200" dirty="0">
              <a:solidFill>
                <a:schemeClr val="accent2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endParaRPr lang="en-US" altLang="zh-TW" sz="3200" dirty="0">
              <a:solidFill>
                <a:schemeClr val="accent2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著重禱告和讚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美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徒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2:15, 10:9, 3:1)</a:t>
            </a:r>
          </a:p>
          <a:p>
            <a:endParaRPr lang="en-US" altLang="zh-TW" sz="3200" dirty="0">
              <a:solidFill>
                <a:schemeClr val="accent2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11268" name="Picture 4" descr="MCj0435099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71600"/>
            <a:ext cx="2362200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MCj0097247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03408"/>
            <a:ext cx="1968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MCj0397264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1200"/>
            <a:ext cx="2438400" cy="139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66623" y="4282787"/>
            <a:ext cx="493276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每日三次：巳初 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(9 AM)</a:t>
            </a:r>
          </a:p>
          <a:p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     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午正 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(12 Noon)</a:t>
            </a:r>
          </a:p>
          <a:p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     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申初 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(3 PM)</a:t>
            </a:r>
          </a:p>
          <a:p>
            <a:r>
              <a:rPr 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Pj04313240000[1]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四</a:t>
            </a:r>
            <a:r>
              <a:rPr lang="en-US" altLang="zh-TW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</a:t>
            </a:r>
            <a:r>
              <a:rPr lang="zh-TW" altLang="en-US" sz="3600" u="sng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歷史的發展</a:t>
            </a:r>
            <a:r>
              <a:rPr lang="zh-TW" altLang="en-US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</a:p>
          <a:p>
            <a:r>
              <a:rPr lang="zh-TW" altLang="en-US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B.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第四世紀至十五世紀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四世紀，君士坦丁定基督教為羅馬</a:t>
            </a:r>
            <a:r>
              <a:rPr lang="zh-TW" altLang="en-US" sz="3200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國教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教會增長迅速，崇拜逐漸增加很多禮節，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開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始反映</a:t>
            </a:r>
            <a:r>
              <a:rPr lang="zh-TW" altLang="en-US" sz="3200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地域色彩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3.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分裂為兩大教派：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a.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希臘</a:t>
            </a:r>
            <a:r>
              <a:rPr lang="zh-TW" altLang="en-US" sz="3200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東正教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b.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羅馬</a:t>
            </a:r>
            <a:r>
              <a:rPr lang="zh-TW" altLang="en-US" sz="3200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天主教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8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412" name="Picture 4" descr="People-Orthodox Priest#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1435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4" name="Picture 6" descr="MPj04003850000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3657600"/>
            <a:ext cx="4800600" cy="3200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1" name="Picture 13" descr="DSCN012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0"/>
            <a:ext cx="4800600" cy="3657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4251325" y="3743325"/>
            <a:ext cx="20891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3000">
                <a:solidFill>
                  <a:srgbClr val="CC6600"/>
                </a:solidFill>
                <a:ea typeface="文鼎粗圓" panose="020B0609010101010101" pitchFamily="49" charset="-120"/>
              </a:rPr>
              <a:t>希臘東正教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DSCN00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DSCN011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145088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8" name="Picture 16" descr="DSCN009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366" name="Picture 6" descr="DSCN012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9" name="Picture 9" descr="Holy Sepulchre- Crucifixion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588"/>
            <a:ext cx="9144000" cy="6859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4" descr="Jerusalem-Chu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6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463" name="Picture 7" descr="Culture-Christian Procession 3#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6165929" y="53787"/>
            <a:ext cx="274947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4000" dirty="0"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羅馬天主教</a:t>
            </a:r>
          </a:p>
        </p:txBody>
      </p:sp>
      <p:pic>
        <p:nvPicPr>
          <p:cNvPr id="19465" name="Picture 9" descr="MPj0430616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11" name="Picture 7" descr="catholic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915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3" name="Picture 9" descr="catholic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897438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0" name="Rectangle 20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31" name="Picture 11" descr="catholic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1738" y="2687638"/>
            <a:ext cx="9525" cy="9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7" name="Picture 7" descr="catholic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0388" y="0"/>
            <a:ext cx="4773612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37" name="Picture 17" descr="catholic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1738" y="5027613"/>
            <a:ext cx="9525" cy="9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39" name="Picture 19" descr="catholic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2738" y="5027613"/>
            <a:ext cx="9525" cy="9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2" name="Picture 22" descr="catholic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48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Pj04313240000[1]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782564"/>
              </p:ext>
            </p:extLst>
          </p:nvPr>
        </p:nvGraphicFramePr>
        <p:xfrm>
          <a:off x="381000" y="457200"/>
          <a:ext cx="8458200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9100"/>
                <a:gridCol w="42291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 smtClean="0">
                          <a:solidFill>
                            <a:srgbClr val="002060"/>
                          </a:solidFill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希臘東正教 </a:t>
                      </a:r>
                      <a:endParaRPr lang="en-US" altLang="zh-TW" sz="3200" b="0" dirty="0" smtClean="0">
                        <a:solidFill>
                          <a:srgbClr val="002060"/>
                        </a:solidFill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algn="ctr"/>
                      <a:r>
                        <a:rPr lang="en-US" altLang="zh-TW" sz="3200" b="0" dirty="0" smtClean="0">
                          <a:solidFill>
                            <a:srgbClr val="002060"/>
                          </a:solidFill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Greek Orthodox</a:t>
                      </a:r>
                      <a:endParaRPr lang="en-US" sz="3200" b="0" dirty="0">
                        <a:solidFill>
                          <a:srgbClr val="002060"/>
                        </a:solidFill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 smtClean="0">
                          <a:solidFill>
                            <a:srgbClr val="002060"/>
                          </a:solidFill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羅馬天主教</a:t>
                      </a:r>
                      <a:endParaRPr lang="en-US" altLang="zh-TW" sz="3200" b="0" dirty="0" smtClean="0">
                        <a:solidFill>
                          <a:srgbClr val="002060"/>
                        </a:solidFill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  <a:p>
                      <a:pPr algn="ctr"/>
                      <a:r>
                        <a:rPr lang="en-US" sz="3200" b="0" dirty="0" smtClean="0">
                          <a:solidFill>
                            <a:srgbClr val="002060"/>
                          </a:solidFill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Roman Catholic</a:t>
                      </a:r>
                      <a:endParaRPr lang="en-US" sz="3200" b="0" dirty="0">
                        <a:solidFill>
                          <a:srgbClr val="002060"/>
                        </a:solidFill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小亞細亞、東歐、蘇俄</a:t>
                      </a:r>
                      <a:endParaRPr lang="en-US" sz="3000" dirty="0"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西歐國家</a:t>
                      </a:r>
                      <a:endParaRPr lang="en-US" sz="3000" dirty="0"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拜占庭色彩</a:t>
                      </a:r>
                      <a:endParaRPr lang="en-US" sz="3000" dirty="0"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以拉丁文舉行</a:t>
                      </a:r>
                      <a:endParaRPr lang="en-US" sz="3000" dirty="0"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重視美學、華麗</a:t>
                      </a:r>
                      <a:endParaRPr lang="en-US" altLang="zh-TW" sz="3000" dirty="0" smtClean="0"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  <a:p>
                      <a:pPr algn="ctr"/>
                      <a:r>
                        <a:rPr lang="zh-TW" altLang="en-US" sz="30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神秘氣氛</a:t>
                      </a:r>
                      <a:endParaRPr lang="en-US" altLang="zh-TW" sz="3000" dirty="0" smtClean="0"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  <a:p>
                      <a:pPr algn="ctr"/>
                      <a:r>
                        <a:rPr lang="zh-TW" altLang="en-US" sz="30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儀式隆重</a:t>
                      </a:r>
                      <a:endParaRPr lang="en-US" altLang="zh-TW" sz="3000" dirty="0" smtClean="0"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0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重視認罪懺悔</a:t>
                      </a:r>
                      <a:endParaRPr lang="en-US" sz="3000" dirty="0" smtClean="0"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  <a:p>
                      <a:pPr algn="ctr"/>
                      <a:r>
                        <a:rPr lang="zh-TW" altLang="en-US" sz="30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莊嚴樸實</a:t>
                      </a:r>
                      <a:endParaRPr lang="en-US" altLang="zh-TW" sz="3000" dirty="0" smtClean="0"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  <a:p>
                      <a:pPr algn="ctr"/>
                      <a:r>
                        <a:rPr lang="zh-TW" altLang="en-US" sz="30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儀式較簡潔</a:t>
                      </a:r>
                      <a:endParaRPr lang="en-US" altLang="zh-TW" sz="3000" dirty="0" smtClean="0"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52228" name="Picture 4" descr="Image result for greek orthodox chur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03826"/>
            <a:ext cx="3886352" cy="2334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/>
          <a:stretch/>
        </p:blipFill>
        <p:spPr>
          <a:xfrm>
            <a:off x="4800600" y="4228783"/>
            <a:ext cx="3962400" cy="2512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5807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Pj04313240000[1]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228600"/>
            <a:ext cx="48013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聖經最早記載的敬拜：</a:t>
            </a:r>
            <a:endParaRPr lang="zh-TW" altLang="en-US" sz="36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50178" name="Picture 2" descr="Image result for cain and abe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74"/>
          <a:stretch/>
        </p:blipFill>
        <p:spPr bwMode="auto">
          <a:xfrm>
            <a:off x="556647" y="1228455"/>
            <a:ext cx="4187825" cy="2714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3942665"/>
            <a:ext cx="2271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accent6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600" dirty="0" smtClean="0">
                <a:solidFill>
                  <a:schemeClr val="accent6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創 </a:t>
            </a:r>
            <a:r>
              <a:rPr lang="en-US" altLang="zh-TW" sz="3600" dirty="0" smtClean="0">
                <a:solidFill>
                  <a:schemeClr val="accent6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4:3-5) 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50180" name="Picture 4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3"/>
          <a:stretch/>
        </p:blipFill>
        <p:spPr bwMode="auto">
          <a:xfrm>
            <a:off x="5288204" y="1154312"/>
            <a:ext cx="3562187" cy="2322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2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762" y="3676859"/>
            <a:ext cx="2381250" cy="2981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53333" y="228600"/>
            <a:ext cx="2621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6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個人</a:t>
            </a:r>
            <a:r>
              <a:rPr lang="en-US" altLang="zh-TW" sz="3600" dirty="0" smtClean="0">
                <a:solidFill>
                  <a:schemeClr val="accent6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/</a:t>
            </a:r>
            <a:r>
              <a:rPr lang="zh-TW" altLang="en-US" sz="3600" dirty="0" smtClean="0">
                <a:solidFill>
                  <a:schemeClr val="accent6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家庭式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3714" y="4830946"/>
            <a:ext cx="594105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6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塞特</a:t>
            </a:r>
            <a:r>
              <a:rPr lang="en-US" altLang="zh-TW" sz="3400" dirty="0" smtClean="0">
                <a:solidFill>
                  <a:schemeClr val="accent6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 </a:t>
            </a:r>
            <a:r>
              <a:rPr lang="zh-TW" altLang="en-US" sz="3400" dirty="0" smtClean="0">
                <a:solidFill>
                  <a:schemeClr val="accent6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生了</a:t>
            </a:r>
            <a:r>
              <a:rPr lang="en-US" altLang="zh-TW" sz="3400" dirty="0" smtClean="0">
                <a:solidFill>
                  <a:schemeClr val="accent6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  <a:r>
              <a:rPr lang="zh-TW" altLang="en-US" sz="3400" dirty="0" smtClean="0">
                <a:solidFill>
                  <a:schemeClr val="accent6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以挪士</a:t>
            </a:r>
            <a:r>
              <a:rPr lang="zh-TW" altLang="en-US" sz="3400" dirty="0">
                <a:solidFill>
                  <a:schemeClr val="accent6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</a:t>
            </a:r>
            <a:r>
              <a:rPr lang="zh-TW" altLang="en-US" sz="3400" dirty="0" smtClean="0">
                <a:solidFill>
                  <a:schemeClr val="accent6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那時候</a:t>
            </a:r>
            <a:endParaRPr lang="en-US" altLang="zh-TW" sz="3400" dirty="0" smtClean="0">
              <a:solidFill>
                <a:schemeClr val="accent6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400" dirty="0" smtClean="0">
                <a:solidFill>
                  <a:schemeClr val="accent6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人才求告耶和華的名</a:t>
            </a:r>
            <a:r>
              <a:rPr lang="en-US" altLang="zh-TW" sz="3400" dirty="0">
                <a:solidFill>
                  <a:schemeClr val="accent6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400" dirty="0" smtClean="0">
                <a:solidFill>
                  <a:schemeClr val="accent6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400" dirty="0" smtClean="0">
                <a:solidFill>
                  <a:schemeClr val="accent6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創 </a:t>
            </a:r>
            <a:r>
              <a:rPr lang="en-US" altLang="zh-TW" sz="3400" dirty="0" smtClean="0">
                <a:solidFill>
                  <a:schemeClr val="accent6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4:26)</a:t>
            </a:r>
            <a:endParaRPr lang="en-US" sz="3400" dirty="0">
              <a:solidFill>
                <a:schemeClr val="accent6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8007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MPj04313240000[1]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379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四</a:t>
            </a:r>
            <a:r>
              <a:rPr lang="en-US" altLang="zh-TW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</a:t>
            </a:r>
            <a:r>
              <a:rPr lang="zh-TW" altLang="en-US" sz="3600" u="sng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歷史的發展</a:t>
            </a:r>
            <a:r>
              <a:rPr lang="zh-TW" altLang="en-US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</a:p>
          <a:p>
            <a:r>
              <a:rPr lang="zh-TW" altLang="en-US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B.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第四世紀至十五世紀     </a:t>
            </a:r>
          </a:p>
          <a:p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4.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兩大偏差：</a:t>
            </a:r>
          </a:p>
          <a:p>
            <a:pPr>
              <a:lnSpc>
                <a:spcPct val="110000"/>
              </a:lnSpc>
            </a:pP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a.</a:t>
            </a:r>
            <a:r>
              <a:rPr lang="zh-TW" altLang="en-US" sz="3200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奧秘主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義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Mysticism)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－彌撒被視為向上帝</a:t>
            </a:r>
          </a:p>
          <a:p>
            <a:pPr>
              <a:lnSpc>
                <a:spcPct val="110000"/>
              </a:lnSpc>
            </a:pP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獻祭，討好上帝</a:t>
            </a:r>
          </a:p>
          <a:p>
            <a:pPr>
              <a:lnSpc>
                <a:spcPct val="110000"/>
              </a:lnSpc>
            </a:pP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b.</a:t>
            </a:r>
            <a:r>
              <a:rPr lang="zh-TW" altLang="en-US" sz="3200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修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道運動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Monastic Movement)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－</a:t>
            </a:r>
          </a:p>
          <a:p>
            <a:pPr>
              <a:lnSpc>
                <a:spcPct val="110000"/>
              </a:lnSpc>
            </a:pP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出世心態，以禱告修煉敬虔</a:t>
            </a:r>
          </a:p>
        </p:txBody>
      </p:sp>
      <p:pic>
        <p:nvPicPr>
          <p:cNvPr id="36868" name="Picture 4" descr="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1524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5" descr="john of the cro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191000"/>
            <a:ext cx="145573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7892" name="Picture 4" descr="monastery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856163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4" name="Picture 6" descr="Monastery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4388" y="0"/>
            <a:ext cx="4519612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MPj04313240000[1]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5504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四</a:t>
            </a:r>
            <a:r>
              <a:rPr lang="en-US" altLang="zh-TW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</a:t>
            </a:r>
            <a:r>
              <a:rPr lang="zh-TW" altLang="en-US" sz="3600" u="sng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歷史的發展</a:t>
            </a:r>
            <a:r>
              <a:rPr lang="zh-TW" altLang="en-US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</a:p>
          <a:p>
            <a:r>
              <a:rPr lang="zh-TW" altLang="en-US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C.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宗教改革運動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十五至十六世紀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</a:p>
          <a:p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德國的</a:t>
            </a:r>
            <a:r>
              <a:rPr lang="zh-TW" altLang="en-US" sz="3200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馬丁路德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(Martin Luther, 1483-1546)    </a:t>
            </a: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聖經沒有反對都可以保留</a:t>
            </a:r>
          </a:p>
          <a:p>
            <a:pPr>
              <a:lnSpc>
                <a:spcPct val="50000"/>
              </a:lnSpc>
            </a:pP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－崇拜以</a:t>
            </a:r>
            <a:r>
              <a:rPr lang="zh-TW" altLang="en-US" sz="3200" u="sng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常用語文</a:t>
            </a:r>
            <a:endParaRPr lang="zh-TW" alt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pPr>
              <a:lnSpc>
                <a:spcPct val="50000"/>
              </a:lnSpc>
            </a:pP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－倡導「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人人皆祭司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</a:p>
          <a:p>
            <a:pPr>
              <a:lnSpc>
                <a:spcPct val="50000"/>
              </a:lnSpc>
            </a:pP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endParaRPr lang="en-US" altLang="zh-TW" sz="3200" dirty="0">
              <a:solidFill>
                <a:schemeClr val="accent2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pPr>
              <a:lnSpc>
                <a:spcPct val="50000"/>
              </a:lnSpc>
            </a:pP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 (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彼前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2:9)</a:t>
            </a:r>
            <a:endParaRPr lang="zh-TW" altLang="en-US" sz="3200" dirty="0">
              <a:solidFill>
                <a:schemeClr val="accent2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pPr>
              <a:lnSpc>
                <a:spcPts val="1400"/>
              </a:lnSpc>
            </a:pP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  <a:endParaRPr lang="en-US" altLang="zh-TW" sz="3200" dirty="0" smtClean="0">
              <a:solidFill>
                <a:schemeClr val="accent2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－</a:t>
            </a:r>
            <a:r>
              <a:rPr lang="zh-TW" altLang="en-US" sz="3200" u="sng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講道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的重要</a:t>
            </a:r>
          </a:p>
          <a:p>
            <a:pPr>
              <a:lnSpc>
                <a:spcPct val="50000"/>
              </a:lnSpc>
            </a:pP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－極力推動</a:t>
            </a:r>
            <a:r>
              <a:rPr lang="zh-TW" altLang="en-US" sz="3200" u="sng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會眾唱詩</a:t>
            </a:r>
          </a:p>
        </p:txBody>
      </p:sp>
      <p:pic>
        <p:nvPicPr>
          <p:cNvPr id="41988" name="Picture 4" descr="luth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514600"/>
            <a:ext cx="38100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19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19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MPj04313240000[1]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464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四</a:t>
            </a:r>
            <a:r>
              <a:rPr lang="en-US" altLang="zh-TW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</a:t>
            </a:r>
            <a:r>
              <a:rPr lang="zh-TW" altLang="en-US" sz="3600" u="sng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歷史的發展</a:t>
            </a:r>
            <a:r>
              <a:rPr lang="zh-TW" altLang="en-US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</a:p>
          <a:p>
            <a:r>
              <a:rPr lang="zh-TW" altLang="en-US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C.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宗教改革運動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十五至十六世紀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</a:p>
          <a:p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瑞士的</a:t>
            </a:r>
            <a:r>
              <a:rPr lang="zh-TW" altLang="en-US" sz="3200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慈運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理</a:t>
            </a:r>
            <a:endParaRPr lang="en-US" altLang="zh-TW" sz="3200" dirty="0" smtClean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200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2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Ulrich Zwingli, 1484-1531)</a:t>
            </a:r>
          </a:p>
          <a:p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－比較激進徹底，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反對一切崇派儀式，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認為信徒應單單聆聽神的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道</a:t>
            </a:r>
            <a:endParaRPr lang="en-US" altLang="zh-TW" sz="3200" dirty="0" smtClean="0">
              <a:solidFill>
                <a:schemeClr val="accent2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         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－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聖經沒有提及的都要摒棄</a:t>
            </a:r>
          </a:p>
          <a:p>
            <a:endParaRPr lang="zh-TW" altLang="en-US" sz="3200" dirty="0">
              <a:solidFill>
                <a:schemeClr val="accent2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40966" name="Picture 6" descr="ZWING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171" y="634851"/>
            <a:ext cx="1930400" cy="2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23957" y="2590070"/>
            <a:ext cx="13388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慈運理</a:t>
            </a:r>
            <a:endParaRPr lang="en-US" sz="3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10" name="Picture 7" descr="Calvin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42" y="4086493"/>
            <a:ext cx="2078908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4600" y="4518902"/>
            <a:ext cx="589386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3.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法國的</a:t>
            </a:r>
            <a:r>
              <a:rPr lang="zh-TW" altLang="en-US" sz="3200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加爾文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(John Calvin, 1509-1564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中間路線 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保留該保留的、</a:t>
            </a:r>
            <a:endParaRPr lang="en-US" altLang="zh-TW" sz="32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摒棄該摒棄的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  <a:endParaRPr lang="zh-TW" alt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797" y="5791200"/>
            <a:ext cx="13388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加爾文</a:t>
            </a:r>
            <a:endParaRPr lang="en-US" sz="3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4600" y="3778716"/>
            <a:ext cx="18473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MPj04313240000[1]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四</a:t>
            </a:r>
            <a:r>
              <a:rPr lang="en-US" altLang="zh-TW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</a:t>
            </a:r>
            <a:r>
              <a:rPr lang="zh-TW" altLang="en-US" sz="3600" u="sng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歷史的發展</a:t>
            </a:r>
            <a:r>
              <a:rPr lang="zh-TW" altLang="en-US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</a:p>
          <a:p>
            <a:r>
              <a:rPr lang="zh-TW" altLang="en-US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D.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近代發展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十七至二十世紀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1.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三大趨向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：</a:t>
            </a:r>
            <a:endParaRPr lang="zh-TW" altLang="en-US" sz="3200" dirty="0">
              <a:solidFill>
                <a:schemeClr val="accent2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a.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反對禮儀的立場－反對擬定的公禱文，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廢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除公式性禮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儀程序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…</a:t>
            </a: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(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浸信會、公理會、貴格會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...)</a:t>
            </a:r>
            <a:endParaRPr lang="en-US" altLang="zh-TW" sz="3200" dirty="0" smtClean="0">
              <a:solidFill>
                <a:schemeClr val="accent2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endParaRPr lang="en-US" altLang="zh-TW" sz="3200" dirty="0">
              <a:solidFill>
                <a:schemeClr val="accent2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b.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著重解釋聖道－理性為主，強調解經講道</a:t>
            </a:r>
          </a:p>
          <a:p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(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長老會、地方教會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...)</a:t>
            </a:r>
            <a:endParaRPr lang="zh-TW" altLang="en-US" sz="3200" dirty="0">
              <a:solidFill>
                <a:schemeClr val="accent2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</a:t>
            </a:r>
            <a:r>
              <a:rPr lang="zh-TW" altLang="en-US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   </a:t>
            </a:r>
            <a:endParaRPr lang="zh-TW" altLang="en-US" sz="3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balex 11062007000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95250"/>
            <a:ext cx="7696200" cy="661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3962400" y="533400"/>
            <a:ext cx="248497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Interactive</a:t>
            </a:r>
            <a:r>
              <a:rPr lang="en-US" altLang="zh-TW" sz="2600" dirty="0" smtClean="0">
                <a:solidFill>
                  <a:srgbClr val="C00000"/>
                </a:solidFill>
              </a:rPr>
              <a:t> </a:t>
            </a:r>
            <a:r>
              <a:rPr lang="zh-TW" altLang="en-US" sz="2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互動</a:t>
            </a:r>
            <a:endParaRPr lang="en-US" altLang="zh-TW" sz="2600" dirty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1524000" y="3733800"/>
            <a:ext cx="6781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3657600" y="3886200"/>
            <a:ext cx="298671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Spectatorship</a:t>
            </a:r>
            <a:r>
              <a:rPr lang="en-US" altLang="zh-TW" sz="2600" dirty="0" smtClean="0">
                <a:solidFill>
                  <a:srgbClr val="C00000"/>
                </a:solidFill>
              </a:rPr>
              <a:t> </a:t>
            </a:r>
            <a:r>
              <a:rPr lang="zh-TW" altLang="en-US" sz="2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觀望</a:t>
            </a:r>
            <a:endParaRPr lang="en-US" altLang="zh-TW" sz="2600" dirty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>
            <a:off x="5029200" y="1025843"/>
            <a:ext cx="0" cy="293655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25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5" grpId="0"/>
      <p:bldP spid="481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MPj04313240000[1]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652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四</a:t>
            </a:r>
            <a:r>
              <a:rPr lang="en-US" altLang="zh-TW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</a:t>
            </a:r>
            <a:r>
              <a:rPr lang="zh-TW" altLang="en-US" sz="3600" u="sng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歷史的發展</a:t>
            </a:r>
            <a:r>
              <a:rPr lang="zh-TW" altLang="en-US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</a:p>
          <a:p>
            <a:r>
              <a:rPr lang="zh-TW" altLang="en-US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D.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近代發展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十七至二十世紀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</a:p>
          <a:p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1.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三大趨向：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</a:t>
            </a:r>
            <a:r>
              <a:rPr lang="en-US" altLang="zh-TW" sz="32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c.</a:t>
            </a:r>
            <a:r>
              <a:rPr lang="zh-TW" altLang="en-US" sz="32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著重崇拜裡經歷上</a:t>
            </a:r>
            <a:r>
              <a:rPr lang="zh-TW" altLang="en-US" sz="32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帝</a:t>
            </a:r>
            <a:endParaRPr lang="zh-TW" altLang="en-US" sz="3200" dirty="0">
              <a:solidFill>
                <a:schemeClr val="accent2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(1)</a:t>
            </a:r>
            <a:r>
              <a:rPr lang="zh-TW" altLang="en-US" sz="3200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敬虔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運動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十七世紀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－以個人經歷為基礎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 強調操守信德 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(2)</a:t>
            </a:r>
            <a:r>
              <a:rPr lang="zh-TW" altLang="en-US" sz="3200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奮興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運動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十八、十九世紀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－著重傳福音   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 及悔改的經歷，重視會眾唱詩，大量福音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 詩歌產生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(3)</a:t>
            </a:r>
            <a:r>
              <a:rPr lang="zh-TW" altLang="en-US" sz="3200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靈恩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運動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二十世紀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－盡情表達的崇拜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 方式，強調敬拜讚美，用身體語言敬拜，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 讚美短詩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…</a:t>
            </a:r>
          </a:p>
          <a:p>
            <a:r>
              <a:rPr lang="en-US" altLang="zh-TW" sz="3000" dirty="0">
                <a:latin typeface="文鼎粗圓" panose="020B0609010101010101" pitchFamily="49" charset="-120"/>
                <a:ea typeface="文鼎粗圓" panose="020B0609010101010101" pitchFamily="49" charset="-120"/>
              </a:rPr>
              <a:t>            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5562600" y="0"/>
            <a:ext cx="2463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3000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鼎粗圓" panose="020B0609010101010101" pitchFamily="49" charset="-120"/>
              </a:rPr>
              <a:t>神的超越</a:t>
            </a:r>
            <a:endParaRPr lang="zh-TW" altLang="en-US" sz="3000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TW" sz="2600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Transcendence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7070725" y="1416050"/>
            <a:ext cx="19113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鼎粗圓" panose="020B0609010101010101" pitchFamily="49" charset="-120"/>
              </a:rPr>
              <a:t>神的臨在</a:t>
            </a:r>
          </a:p>
          <a:p>
            <a:r>
              <a:rPr lang="en-US" altLang="zh-TW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Immanence</a:t>
            </a:r>
          </a:p>
        </p:txBody>
      </p:sp>
      <p:sp>
        <p:nvSpPr>
          <p:cNvPr id="43016" name="Line 8"/>
          <p:cNvSpPr>
            <a:spLocks noChangeShapeType="1"/>
          </p:cNvSpPr>
          <p:nvPr/>
        </p:nvSpPr>
        <p:spPr bwMode="auto">
          <a:xfrm>
            <a:off x="6858000" y="990600"/>
            <a:ext cx="1168400" cy="3810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3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30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30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/>
      <p:bldP spid="43015" grpId="0"/>
      <p:bldP spid="430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MPj04313240000[1]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四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</a:t>
            </a:r>
            <a:r>
              <a:rPr lang="zh-TW" altLang="en-US" sz="3200" u="sng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歷史的發展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</a:p>
          <a:p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D.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近代發展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十七至二十世紀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</a:p>
          <a:p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1.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三大趨向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華人教會敬拜傳統的反思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a.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中國教會─摒棄很多禮儀傳統，卻同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時</a:t>
            </a:r>
            <a:endParaRPr lang="en-US" altLang="zh-TW" sz="3200" dirty="0" smtClean="0">
              <a:solidFill>
                <a:schemeClr val="accent2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製造了</a:t>
            </a:r>
            <a:r>
              <a:rPr lang="zh-TW" altLang="en-US" sz="3200" u="sng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講道與聽道的傳統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b.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倪柝聲、王明道的影響─崇拜程序簡單，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著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重講道與唱詩，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詩歌重感性，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強調個人化的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屬靈經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驗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  <a:endParaRPr lang="zh-TW" altLang="en-US" sz="3200" dirty="0">
              <a:solidFill>
                <a:schemeClr val="accent2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45060" name="Picture 4" descr="w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3962400"/>
            <a:ext cx="1762125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Picture 8" descr="倪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3962400"/>
            <a:ext cx="1931988" cy="269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7153275" y="5819614"/>
            <a:ext cx="12618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王明道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5230812" y="5819614"/>
            <a:ext cx="14747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倪柝聲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0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0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MPj04313240000[1]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606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四</a:t>
            </a:r>
            <a:r>
              <a:rPr lang="en-US" altLang="zh-TW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</a:t>
            </a:r>
            <a:r>
              <a:rPr lang="zh-TW" altLang="en-US" sz="3600" u="sng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歷史的發展</a:t>
            </a:r>
            <a:r>
              <a:rPr lang="zh-TW" altLang="en-US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</a:p>
          <a:p>
            <a:r>
              <a:rPr lang="zh-TW" altLang="en-US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D.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近代發展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十七至二十世紀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</a:p>
          <a:p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1.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三大趨向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  <a:r>
              <a:rPr lang="en-US" altLang="zh-TW" sz="3200" dirty="0">
                <a:solidFill>
                  <a:schemeClr val="tx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2.</a:t>
            </a:r>
            <a:r>
              <a:rPr lang="zh-TW" altLang="en-US" sz="3200" dirty="0">
                <a:solidFill>
                  <a:schemeClr val="tx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華人教會敬拜傳統的反思</a:t>
            </a:r>
          </a:p>
          <a:p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3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現代趨向：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a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「教會增長」運動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b.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「基督徒流行音樂」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</a:t>
            </a:r>
            <a:r>
              <a:rPr lang="en-US" altLang="zh-TW" sz="30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Contemporary </a:t>
            </a:r>
            <a:r>
              <a:rPr lang="en-US" altLang="zh-TW" sz="30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Christian Music Movement (CCM)</a:t>
            </a: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C.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溝通上的演變    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古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代 </a:t>
            </a:r>
            <a:r>
              <a:rPr lang="zh-TW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→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中世紀 </a:t>
            </a:r>
            <a:r>
              <a:rPr lang="zh-TW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→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近代 </a:t>
            </a:r>
            <a:r>
              <a:rPr lang="zh-TW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→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現代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 smtClean="0">
                <a:solidFill>
                  <a:schemeClr val="tx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口述</a:t>
            </a:r>
            <a:r>
              <a:rPr lang="en-US" altLang="zh-TW" sz="3200" dirty="0" smtClean="0">
                <a:solidFill>
                  <a:schemeClr val="tx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r>
              <a:rPr lang="zh-TW" altLang="en-US" sz="3200" dirty="0" smtClean="0">
                <a:solidFill>
                  <a:schemeClr val="tx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</a:t>
            </a:r>
            <a:r>
              <a:rPr lang="en-US" altLang="zh-TW" sz="3200" dirty="0" smtClean="0">
                <a:solidFill>
                  <a:schemeClr val="tx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 smtClean="0">
                <a:solidFill>
                  <a:schemeClr val="tx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視覺</a:t>
            </a:r>
            <a:r>
              <a:rPr lang="en-US" altLang="zh-TW" sz="3200" dirty="0" smtClean="0">
                <a:solidFill>
                  <a:schemeClr val="tx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r>
              <a:rPr lang="zh-TW" altLang="en-US" sz="3200" dirty="0" smtClean="0">
                <a:solidFill>
                  <a:schemeClr val="tx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  <a:r>
              <a:rPr lang="en-US" altLang="zh-TW" sz="3200" dirty="0" smtClean="0">
                <a:solidFill>
                  <a:schemeClr val="tx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 smtClean="0">
                <a:solidFill>
                  <a:schemeClr val="tx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詞句</a:t>
            </a:r>
            <a:r>
              <a:rPr lang="en-US" altLang="zh-TW" sz="3200" dirty="0" smtClean="0">
                <a:solidFill>
                  <a:schemeClr val="tx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r>
              <a:rPr lang="zh-TW" altLang="en-US" sz="3200" dirty="0" smtClean="0">
                <a:solidFill>
                  <a:schemeClr val="tx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</a:t>
            </a:r>
            <a:r>
              <a:rPr lang="en-US" altLang="zh-TW" sz="3200" dirty="0" smtClean="0">
                <a:solidFill>
                  <a:schemeClr val="tx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 smtClean="0">
                <a:solidFill>
                  <a:schemeClr val="tx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視聽</a:t>
            </a:r>
            <a:r>
              <a:rPr lang="en-US" altLang="zh-TW" sz="3200" dirty="0" smtClean="0">
                <a:solidFill>
                  <a:schemeClr val="tx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zh-TW" altLang="en-US" sz="3200" dirty="0">
              <a:solidFill>
                <a:schemeClr val="tx2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200" dirty="0">
                <a:solidFill>
                  <a:schemeClr val="tx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</a:t>
            </a:r>
            <a:r>
              <a:rPr lang="zh-TW" altLang="en-US" sz="3200" dirty="0" smtClean="0">
                <a:solidFill>
                  <a:schemeClr val="tx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  <a:r>
              <a:rPr lang="en-US" altLang="zh-TW" sz="3200" dirty="0">
                <a:solidFill>
                  <a:schemeClr val="tx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oral     </a:t>
            </a:r>
            <a:r>
              <a:rPr lang="en-US" altLang="zh-TW" sz="3200" dirty="0" smtClean="0">
                <a:solidFill>
                  <a:schemeClr val="tx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visual      verbal   audio-visual</a:t>
            </a:r>
            <a:r>
              <a:rPr lang="en-US" altLang="zh-TW" sz="30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endParaRPr lang="en-US" altLang="zh-TW" sz="3000" dirty="0">
              <a:solidFill>
                <a:schemeClr val="accent2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6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6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60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60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60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MPj04313240000[1]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458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四</a:t>
            </a:r>
            <a:r>
              <a:rPr lang="en-US" altLang="zh-TW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</a:t>
            </a:r>
            <a:r>
              <a:rPr lang="zh-TW" altLang="en-US" sz="3600" u="sng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歷史的發展</a:t>
            </a:r>
            <a:r>
              <a:rPr lang="zh-TW" altLang="en-US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</a:p>
          <a:p>
            <a:r>
              <a:rPr lang="zh-TW" altLang="en-US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D.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近代發展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十七至二十世紀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</a:p>
          <a:p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1.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三大趨向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  <a:r>
              <a:rPr lang="en-US" altLang="zh-TW" sz="3200" dirty="0">
                <a:solidFill>
                  <a:schemeClr val="tx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2.</a:t>
            </a:r>
            <a:r>
              <a:rPr lang="zh-TW" altLang="en-US" sz="3200" dirty="0">
                <a:solidFill>
                  <a:schemeClr val="tx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華人教會敬拜傳統的反思</a:t>
            </a:r>
          </a:p>
          <a:p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3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現代趨向</a:t>
            </a:r>
            <a:endParaRPr lang="zh-TW" altLang="en-US" sz="3200" dirty="0">
              <a:solidFill>
                <a:schemeClr val="accent2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4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二十一世紀的挑戰：</a:t>
            </a:r>
          </a:p>
          <a:p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a.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更有效的信息傳達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(Communication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  </a:t>
            </a: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  b.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更多能讓會眾參與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(Participation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7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Pj04313240000[1]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一</a:t>
            </a:r>
            <a:r>
              <a:rPr lang="en-US" altLang="zh-TW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</a:t>
            </a:r>
            <a:r>
              <a:rPr lang="zh-TW" altLang="en-US" sz="3600" u="sng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舊約的敬</a:t>
            </a:r>
            <a:r>
              <a:rPr lang="zh-TW" altLang="en-US" sz="3600" u="sng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拜</a:t>
            </a:r>
            <a:endParaRPr lang="en-US" altLang="zh-TW" sz="3600" u="sng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A.</a:t>
            </a:r>
            <a:r>
              <a:rPr lang="zh-TW" altLang="en-US" sz="3200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西乃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出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19-24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章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1.</a:t>
            </a:r>
            <a:r>
              <a:rPr lang="zh-TW" altLang="en-US" sz="3200" u="sng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集體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崇拜				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百姓</a:t>
            </a:r>
            <a:r>
              <a:rPr lang="zh-TW" altLang="en-US" sz="3200" u="sng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預</a:t>
            </a:r>
            <a:r>
              <a:rPr lang="zh-TW" altLang="en-US" sz="3200" u="sng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備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19:10) </a:t>
            </a: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3.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神主動</a:t>
            </a:r>
            <a:r>
              <a:rPr lang="zh-TW" altLang="en-US" sz="3200" u="sng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召喚</a:t>
            </a:r>
          </a:p>
          <a:p>
            <a:r>
              <a:rPr lang="zh-TW" altLang="en-US" sz="30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  <a:endParaRPr lang="zh-TW" altLang="en-US" sz="3000" u="sng" dirty="0">
              <a:solidFill>
                <a:schemeClr val="accent2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4113" name="Picture 17" descr="MPj040646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7"/>
          <a:stretch>
            <a:fillRect/>
          </a:stretch>
        </p:blipFill>
        <p:spPr bwMode="auto">
          <a:xfrm>
            <a:off x="0" y="3810000"/>
            <a:ext cx="9144000" cy="304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5029200" y="1279525"/>
            <a:ext cx="36576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4.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全體</a:t>
            </a:r>
            <a:r>
              <a:rPr lang="zh-TW" altLang="en-US" sz="3200" u="sng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參與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		</a:t>
            </a: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5.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神的</a:t>
            </a:r>
            <a:r>
              <a:rPr lang="zh-TW" altLang="en-US" sz="3200" u="sng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聖言</a:t>
            </a:r>
            <a:endParaRPr lang="zh-TW" altLang="en-US" sz="3200" dirty="0">
              <a:solidFill>
                <a:schemeClr val="accent2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endParaRPr lang="zh-TW" altLang="en-US" sz="3200" dirty="0">
              <a:solidFill>
                <a:schemeClr val="accent2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6.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肯定</a:t>
            </a:r>
            <a:r>
              <a:rPr lang="zh-TW" altLang="en-US" sz="3200" u="sng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盟約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5668084" cy="6431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43800" y="387458"/>
            <a:ext cx="984885" cy="580550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4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百姓害怕，遠遠站立 </a:t>
            </a:r>
            <a:r>
              <a:rPr lang="en-US" altLang="zh-TW" sz="34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(</a:t>
            </a:r>
            <a:r>
              <a:rPr lang="en-US" altLang="zh-TW" sz="26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20</a:t>
            </a:r>
            <a:r>
              <a:rPr lang="zh-TW" altLang="en-US" sz="26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章</a:t>
            </a:r>
            <a:r>
              <a:rPr lang="en-US" altLang="zh-TW" sz="26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18</a:t>
            </a:r>
            <a:r>
              <a:rPr lang="zh-TW" altLang="en-US" sz="26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節</a:t>
            </a:r>
            <a:r>
              <a:rPr lang="en-US" altLang="zh-TW" sz="34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)</a:t>
            </a:r>
            <a:endParaRPr lang="en-US" sz="3400" dirty="0" smtClean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76718" y="387458"/>
            <a:ext cx="984885" cy="547355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4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惟獨摩西可親近神 </a:t>
            </a:r>
            <a:r>
              <a:rPr lang="en-US" altLang="zh-TW" sz="34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(</a:t>
            </a:r>
            <a:r>
              <a:rPr lang="en-US" altLang="zh-TW" sz="28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24</a:t>
            </a:r>
            <a:r>
              <a:rPr lang="zh-TW" altLang="en-US" sz="2800" dirty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章</a:t>
            </a:r>
            <a:r>
              <a:rPr lang="en-US" altLang="zh-TW" sz="28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2</a:t>
            </a:r>
            <a:r>
              <a:rPr lang="zh-TW" altLang="en-US" sz="2800" dirty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節</a:t>
            </a:r>
            <a:r>
              <a:rPr lang="en-US" altLang="zh-TW" sz="34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)</a:t>
            </a:r>
            <a:endParaRPr lang="en-US" sz="3400" dirty="0" smtClean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0423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Pj04313240000[1]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3699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一</a:t>
            </a:r>
            <a:r>
              <a:rPr lang="en-US" altLang="zh-TW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</a:t>
            </a:r>
            <a:r>
              <a:rPr lang="zh-TW" altLang="en-US" sz="3600" u="sng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舊約的敬拜</a:t>
            </a:r>
            <a:endParaRPr lang="zh-TW" altLang="en-US" sz="36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  <a:r>
              <a:rPr lang="zh-TW" altLang="en-US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B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</a:t>
            </a:r>
            <a:r>
              <a:rPr lang="zh-TW" altLang="en-US" sz="3200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會幕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出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25-28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章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</a:p>
          <a:p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神的同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在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出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25:8)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– 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神降臨在人中間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	</a:t>
            </a:r>
          </a:p>
          <a:p>
            <a:pPr>
              <a:lnSpc>
                <a:spcPct val="60000"/>
              </a:lnSpc>
            </a:pP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2.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先知傳遞信息	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- 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包括各神求問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		</a:t>
            </a:r>
          </a:p>
          <a:p>
            <a:pPr>
              <a:lnSpc>
                <a:spcPct val="60000"/>
              </a:lnSpc>
            </a:pP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3.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祭司執行獻祭禮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儀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– 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堅定西乃之約，</a:t>
            </a:r>
            <a:endParaRPr lang="en-US" altLang="zh-TW" sz="32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                          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並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預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表基督的救贖</a:t>
            </a:r>
            <a:endParaRPr lang="zh-TW" alt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5127" name="Picture 7" descr="tab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421251"/>
            <a:ext cx="7467600" cy="350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22829" y="4004274"/>
            <a:ext cx="16145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solidFill>
                  <a:srgbClr val="C00000"/>
                </a:solidFill>
              </a:rPr>
              <a:t>Portable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2583" y="4444425"/>
            <a:ext cx="18261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幔子分開</a:t>
            </a:r>
            <a:endParaRPr lang="en-US" altLang="zh-TW" sz="3200" dirty="0" smtClean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2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至聖所</a:t>
            </a:r>
            <a:endParaRPr lang="en-US" sz="32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Pj04313240000[1]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445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一</a:t>
            </a:r>
            <a:r>
              <a:rPr lang="en-US" altLang="zh-TW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</a:t>
            </a:r>
            <a:r>
              <a:rPr lang="zh-TW" altLang="en-US" sz="3600" u="sng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舊約的敬拜</a:t>
            </a:r>
            <a:endParaRPr lang="zh-TW" altLang="en-US" sz="36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C.</a:t>
            </a:r>
            <a:r>
              <a:rPr lang="zh-TW" altLang="en-US" sz="3200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聖殿</a:t>
            </a:r>
            <a:r>
              <a:rPr lang="zh-TW" altLang="en-US" sz="3000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28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28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代上</a:t>
            </a:r>
            <a:r>
              <a:rPr lang="en-US" altLang="zh-TW" sz="28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28, </a:t>
            </a:r>
            <a:r>
              <a:rPr lang="zh-TW" altLang="en-US" sz="28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代下</a:t>
            </a:r>
            <a:r>
              <a:rPr lang="en-US" altLang="zh-TW" sz="28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5-6</a:t>
            </a:r>
            <a:r>
              <a:rPr lang="zh-TW" altLang="en-US" sz="28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章</a:t>
            </a:r>
            <a:r>
              <a:rPr lang="en-US" altLang="zh-TW" sz="28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1.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以有形有體可見的方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式</a:t>
            </a:r>
            <a:endParaRPr lang="en-US" altLang="zh-TW" sz="3200" dirty="0" smtClean="0">
              <a:solidFill>
                <a:schemeClr val="accent2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  <a:r>
              <a:rPr lang="en-US" altLang="zh-TW" sz="20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讓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人來敬拜</a:t>
            </a:r>
          </a:p>
          <a:p>
            <a:pPr>
              <a:lnSpc>
                <a:spcPts val="1400"/>
              </a:lnSpc>
            </a:pP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除獻祭外，立定詩班唱詩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、</a:t>
            </a:r>
            <a:endParaRPr lang="en-US" altLang="zh-TW" sz="3200" dirty="0" smtClean="0">
              <a:solidFill>
                <a:schemeClr val="accent2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奏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樂，會眾應和</a:t>
            </a:r>
          </a:p>
          <a:p>
            <a:pPr>
              <a:lnSpc>
                <a:spcPts val="1400"/>
              </a:lnSpc>
            </a:pP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3.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一切器皿及擺設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都預表</a:t>
            </a:r>
            <a:endParaRPr lang="en-US" altLang="zh-TW" sz="3200" dirty="0" smtClean="0">
              <a:solidFill>
                <a:schemeClr val="accent2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耶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穌基督</a:t>
            </a:r>
          </a:p>
        </p:txBody>
      </p:sp>
      <p:pic>
        <p:nvPicPr>
          <p:cNvPr id="6153" name="Picture 9" descr="2Te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00200"/>
            <a:ext cx="3352800" cy="5022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76800" y="893802"/>
            <a:ext cx="44165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聖化「空間」與「儀禮」</a:t>
            </a:r>
            <a:endParaRPr lang="en-US" sz="3000" dirty="0">
              <a:solidFill>
                <a:srgbClr val="C00000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170" y="4792305"/>
            <a:ext cx="55515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所羅門殿 主前 </a:t>
            </a:r>
            <a:r>
              <a:rPr lang="en-US" altLang="zh-TW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968-961 (587</a:t>
            </a:r>
            <a:r>
              <a:rPr lang="zh-TW" altLang="en-US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毀</a:t>
            </a:r>
            <a:r>
              <a:rPr lang="en-US" altLang="zh-TW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</a:p>
          <a:p>
            <a:r>
              <a:rPr lang="zh-TW" altLang="en-US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所羅巴伯 主前 </a:t>
            </a:r>
            <a:r>
              <a:rPr lang="en-US" altLang="zh-TW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538-516 (63</a:t>
            </a:r>
            <a:r>
              <a:rPr lang="zh-TW" altLang="en-US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毀</a:t>
            </a:r>
            <a:r>
              <a:rPr lang="en-US" altLang="zh-TW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</a:p>
          <a:p>
            <a:r>
              <a:rPr lang="zh-TW" altLang="en-US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希律擴殿 主前 </a:t>
            </a:r>
            <a:r>
              <a:rPr lang="en-US" altLang="zh-TW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20 (</a:t>
            </a:r>
            <a:r>
              <a:rPr lang="zh-TW" altLang="en-US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主後</a:t>
            </a:r>
            <a:r>
              <a:rPr lang="en-US" altLang="zh-TW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70</a:t>
            </a:r>
            <a:r>
              <a:rPr lang="zh-TW" altLang="en-US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被毀</a:t>
            </a:r>
            <a:r>
              <a:rPr lang="en-US" altLang="zh-TW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Pj04313240000[1]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445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一</a:t>
            </a:r>
            <a:r>
              <a:rPr lang="en-US" altLang="zh-TW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</a:t>
            </a:r>
            <a:r>
              <a:rPr lang="zh-TW" altLang="en-US" sz="3600" u="sng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舊約的敬拜</a:t>
            </a:r>
            <a:endParaRPr lang="zh-TW" altLang="en-US" sz="36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D.</a:t>
            </a:r>
            <a:r>
              <a:rPr lang="zh-TW" altLang="en-US" sz="3200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節期 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逾越節、五旬節和住棚節，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所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有男丁要到神指定的地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方獻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祭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參利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23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章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</a:p>
          <a:p>
            <a:pPr>
              <a:lnSpc>
                <a:spcPts val="2800"/>
              </a:lnSpc>
            </a:pP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2.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提醒以色列人如何在歷史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中經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歷神的同在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3.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耶穌在「逾越節」設立聖餐，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聖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靈在「五旬節」降臨教會</a:t>
            </a:r>
          </a:p>
        </p:txBody>
      </p:sp>
      <p:pic>
        <p:nvPicPr>
          <p:cNvPr id="7173" name="Picture 5" descr="MPj0403463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620" y="3262154"/>
            <a:ext cx="2660980" cy="3525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52600" y="884456"/>
            <a:ext cx="467307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- </a:t>
            </a:r>
            <a:r>
              <a:rPr lang="zh-TW" altLang="en-US" sz="30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聖</a:t>
            </a:r>
            <a:r>
              <a:rPr lang="zh-TW" altLang="en-US" sz="30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化「</a:t>
            </a:r>
            <a:r>
              <a:rPr lang="zh-TW" altLang="en-US" sz="3000" dirty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時</a:t>
            </a:r>
            <a:r>
              <a:rPr lang="zh-TW" altLang="en-US" sz="30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間」，重述歷史</a:t>
            </a:r>
            <a:endParaRPr lang="en-US" sz="3000" dirty="0">
              <a:solidFill>
                <a:srgbClr val="C00000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Pj04313240000[1]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6288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二</a:t>
            </a:r>
            <a:r>
              <a:rPr lang="en-US" altLang="zh-TW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</a:t>
            </a:r>
            <a:r>
              <a:rPr lang="zh-TW" altLang="en-US" sz="3600" u="sng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兩約之間敬拜</a:t>
            </a:r>
            <a:r>
              <a:rPr lang="zh-TW" altLang="en-US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— </a:t>
            </a:r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會堂制度</a:t>
            </a:r>
          </a:p>
          <a:p>
            <a:pPr>
              <a:lnSpc>
                <a:spcPct val="105000"/>
              </a:lnSpc>
            </a:pPr>
            <a:r>
              <a:rPr lang="zh-TW" altLang="en-US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A.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主前六世紀，以色列人被擄分散，淪落異邦，</a:t>
            </a:r>
          </a:p>
          <a:p>
            <a:pPr>
              <a:lnSpc>
                <a:spcPct val="105000"/>
              </a:lnSpc>
            </a:pP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在各處建立會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堂 </a:t>
            </a:r>
            <a:r>
              <a:rPr lang="en-US" altLang="zh-TW" sz="3200" i="1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synagogue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敬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拜神</a:t>
            </a:r>
          </a:p>
          <a:p>
            <a:pPr>
              <a:lnSpc>
                <a:spcPts val="2000"/>
              </a:lnSpc>
            </a:pP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</a:p>
          <a:p>
            <a:pPr>
              <a:lnSpc>
                <a:spcPct val="105000"/>
              </a:lnSpc>
            </a:pP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B.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在一處地方只要有十個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12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歲以上的猶太男人，</a:t>
            </a:r>
          </a:p>
          <a:p>
            <a:pPr>
              <a:lnSpc>
                <a:spcPct val="105000"/>
              </a:lnSpc>
            </a:pPr>
            <a:r>
              <a:rPr lang="zh-TW" altLang="en-US" sz="3200" i="1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  <a:r>
              <a:rPr lang="en-US" altLang="zh-TW" sz="3200" i="1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(minyan) 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便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可組織會堂</a:t>
            </a:r>
          </a:p>
          <a:p>
            <a:pPr>
              <a:lnSpc>
                <a:spcPts val="2000"/>
              </a:lnSpc>
            </a:pP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         </a:t>
            </a:r>
          </a:p>
          <a:p>
            <a:pPr>
              <a:lnSpc>
                <a:spcPct val="105000"/>
              </a:lnSpc>
            </a:pP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      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C.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會堂崇拜模式包括三方面：</a:t>
            </a:r>
          </a:p>
          <a:p>
            <a:pPr>
              <a:lnSpc>
                <a:spcPct val="105000"/>
              </a:lnSpc>
            </a:pP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         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1) 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認信      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2) 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禱告   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3) 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讀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經</a:t>
            </a:r>
            <a:endParaRPr lang="zh-TW" altLang="en-US" sz="3200" dirty="0">
              <a:solidFill>
                <a:schemeClr val="accent2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pPr>
              <a:lnSpc>
                <a:spcPct val="70000"/>
              </a:lnSpc>
            </a:pP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      </a:t>
            </a:r>
          </a:p>
          <a:p>
            <a:pPr>
              <a:lnSpc>
                <a:spcPts val="1600"/>
              </a:lnSpc>
            </a:pP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       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</a:t>
            </a:r>
            <a:endParaRPr lang="en-US" altLang="zh-TW" sz="32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              D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會堂敬拜的體系及內容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如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禱告                    </a:t>
            </a:r>
            <a:endParaRPr lang="en-US" altLang="zh-TW" sz="3200" dirty="0" smtClean="0">
              <a:solidFill>
                <a:schemeClr val="accent2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                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頌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讚、讀經和講道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成為現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今</a:t>
            </a:r>
            <a:endParaRPr lang="en-US" altLang="zh-TW" sz="3200" dirty="0" smtClean="0">
              <a:solidFill>
                <a:schemeClr val="accent2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                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教會的</a:t>
            </a:r>
            <a:r>
              <a:rPr lang="zh-TW" altLang="en-US" sz="3200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「敬拜藍本」</a:t>
            </a:r>
          </a:p>
        </p:txBody>
      </p:sp>
      <p:pic>
        <p:nvPicPr>
          <p:cNvPr id="8197" name="Picture 5" descr="200px-Synagoga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42571"/>
            <a:ext cx="2819400" cy="3383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0201" y="4343400"/>
            <a:ext cx="2603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00B050"/>
                </a:solidFill>
              </a:rPr>
              <a:t>Shema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zh-TW" altLang="en-US" sz="2800" dirty="0" smtClean="0">
                <a:solidFill>
                  <a:srgbClr val="00B05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申</a:t>
            </a:r>
            <a:r>
              <a:rPr lang="en-US" altLang="zh-TW" sz="2800" dirty="0" smtClean="0">
                <a:solidFill>
                  <a:srgbClr val="00B050"/>
                </a:solidFill>
              </a:rPr>
              <a:t>6:4-9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2800" y="4336943"/>
            <a:ext cx="1910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00B050"/>
                </a:solidFill>
              </a:rPr>
              <a:t>Torah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zh-TW" altLang="en-US" sz="2800" dirty="0" smtClean="0">
                <a:solidFill>
                  <a:srgbClr val="00B05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五經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1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1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1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Pj04313240000[1]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18121" y="178419"/>
            <a:ext cx="9144000" cy="606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三</a:t>
            </a:r>
            <a:r>
              <a:rPr lang="en-US" altLang="zh-TW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</a:t>
            </a:r>
            <a:r>
              <a:rPr lang="zh-TW" altLang="en-US" sz="3600" u="sng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新約的敬拜</a:t>
            </a:r>
            <a:r>
              <a:rPr lang="zh-TW" altLang="en-US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</a:p>
          <a:p>
            <a:r>
              <a:rPr lang="zh-TW" altLang="en-US" sz="3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A.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與舊約的分別：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沒有獻祭					 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「耶穌只一次將自己獻上，就把這是成全了」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</a:t>
            </a:r>
            <a:r>
              <a:rPr lang="zh-TW" altLang="en-US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來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7:27, 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參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9:12, 10:10)</a:t>
            </a: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</a:t>
            </a:r>
            <a:r>
              <a:rPr lang="en-US" altLang="zh-TW" sz="3200" dirty="0" smtClean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沒有祭司	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「信徒皆為祭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司 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彼前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2:9, 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啟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1:6)	</a:t>
            </a: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3.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沒有割禮及守節 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─基督已成全律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法 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西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2:11, 16-17)	</a:t>
            </a:r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	 </a:t>
            </a: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4.</a:t>
            </a:r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沒有規定地點</a:t>
            </a:r>
          </a:p>
          <a:p>
            <a:r>
              <a:rPr lang="zh-TW" altLang="en-US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─教會成為神的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殿 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林前</a:t>
            </a:r>
            <a:r>
              <a:rPr lang="en-US" altLang="zh-TW" sz="32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3:16-17, 6:19) </a:t>
            </a:r>
          </a:p>
          <a:p>
            <a:r>
              <a:rPr lang="en-US" altLang="zh-TW" sz="3200" dirty="0">
                <a:solidFill>
                  <a:schemeClr val="accent2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5.</a:t>
            </a:r>
            <a:r>
              <a:rPr lang="zh-TW" altLang="en-US" sz="3200" u="sng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以基督為中心</a:t>
            </a:r>
          </a:p>
        </p:txBody>
      </p:sp>
      <p:sp>
        <p:nvSpPr>
          <p:cNvPr id="2" name="AutoShape 6" descr="http://ep.yimg.com/ay/yhst-134548027546480/the-early-church-13-selections-availabled-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3555</TotalTime>
  <Words>1936</Words>
  <Application>Microsoft Office PowerPoint</Application>
  <PresentationFormat>On-screen Show (4:3)</PresentationFormat>
  <Paragraphs>236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文鼎粗圓</vt:lpstr>
      <vt:lpstr>新細明體</vt:lpstr>
      <vt:lpstr>華康雅藝體 Std W6</vt:lpstr>
      <vt:lpstr>華康黑體 Std W7</vt:lpstr>
      <vt:lpstr>華康黑體 Std W9</vt:lpstr>
      <vt:lpstr>Arial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ccic-nv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Balex Sit</dc:creator>
  <cp:lastModifiedBy>Balex</cp:lastModifiedBy>
  <cp:revision>67</cp:revision>
  <dcterms:created xsi:type="dcterms:W3CDTF">2007-11-03T01:07:16Z</dcterms:created>
  <dcterms:modified xsi:type="dcterms:W3CDTF">2017-06-14T00:44:44Z</dcterms:modified>
</cp:coreProperties>
</file>