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2" r:id="rId2"/>
    <p:sldId id="275" r:id="rId3"/>
    <p:sldId id="256" r:id="rId4"/>
    <p:sldId id="283" r:id="rId5"/>
    <p:sldId id="258" r:id="rId6"/>
    <p:sldId id="259" r:id="rId7"/>
    <p:sldId id="260" r:id="rId8"/>
    <p:sldId id="261" r:id="rId9"/>
    <p:sldId id="262" r:id="rId10"/>
    <p:sldId id="28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E19B-C4F2-4A95-9864-0C26555D4EF9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C60E7-FA01-4983-BA69-EDC875F61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7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7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B945D-AC53-481D-AE3B-6668E1F617CD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893F-4C65-43F1-8C19-3EB970C3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5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eformedoutfitters.com/2012/04/15/some-thoughts-on-contemporary-christian-music/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hyperlink" Target="http://reformedoutfitters.com/2012/04/19/christian-music-in-worshi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01494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2639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38600" y="457200"/>
            <a:ext cx="4343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144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3716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288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2860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32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三谷主日學：</a:t>
            </a:r>
            <a:endParaRPr lang="zh-TW" altLang="en-US" sz="34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en-US" altLang="zh-TW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『</a:t>
            </a:r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崇拜理</a:t>
            </a:r>
            <a:r>
              <a:rPr lang="zh-TW" altLang="en-US" sz="34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念與實踐</a:t>
            </a:r>
            <a:r>
              <a:rPr lang="en-US" altLang="zh-TW" sz="34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』</a:t>
            </a:r>
            <a:endParaRPr lang="en-US" altLang="zh-TW" sz="3400" dirty="0">
              <a:solidFill>
                <a:srgbClr val="333399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88968" y="2725833"/>
            <a:ext cx="50292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600" dirty="0" smtClean="0">
                <a:solidFill>
                  <a:srgbClr val="333399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第六課：聖詩史略  </a:t>
            </a:r>
            <a:endParaRPr lang="zh-TW" altLang="en-US" sz="2600" dirty="0">
              <a:solidFill>
                <a:srgbClr val="333399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90053" y="4602134"/>
            <a:ext cx="68580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3600" dirty="0" smtClean="0">
                <a:solidFill>
                  <a:srgbClr val="99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唱詩 </a:t>
            </a:r>
            <a:r>
              <a:rPr lang="en-US" altLang="zh-TW" sz="3600" dirty="0" smtClean="0">
                <a:solidFill>
                  <a:srgbClr val="99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#50 </a:t>
            </a:r>
            <a:r>
              <a:rPr lang="zh-TW" altLang="en-US" sz="3600" dirty="0" smtClean="0">
                <a:solidFill>
                  <a:srgbClr val="99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「有福的確據」</a:t>
            </a:r>
          </a:p>
        </p:txBody>
      </p:sp>
    </p:spTree>
    <p:extLst>
      <p:ext uri="{BB962C8B-B14F-4D97-AF65-F5344CB8AC3E}">
        <p14:creationId xmlns:p14="http://schemas.microsoft.com/office/powerpoint/2010/main" val="1570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文藝復興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(14</a:t>
            </a:r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28" y="799124"/>
            <a:ext cx="8628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聖樂豐盛時期：多樣化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多種新樂器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管、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弦、敲擊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...)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詩班加入女聲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257" y="1876342"/>
            <a:ext cx="8628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複音風格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(Polyphonic Style)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不同獨立的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主旋律同時進行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256" y="2953560"/>
            <a:ext cx="8628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巴洛克風格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(Baroque)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開始發展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複雜和聲、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強烈對比，許多寫作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奏鳴曲、協奏曲、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歌劇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例：韓德爾及巴哈的神曲、清唱劇、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彌撒曲等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0" name="Picture 2" descr="Image result for ha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16" y="4519868"/>
            <a:ext cx="1417184" cy="222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a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" r="4695" b="21057"/>
          <a:stretch/>
        </p:blipFill>
        <p:spPr bwMode="auto">
          <a:xfrm>
            <a:off x="4907473" y="4519868"/>
            <a:ext cx="1507841" cy="222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86" y="4519868"/>
            <a:ext cx="1594927" cy="21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六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宗教改革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(16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17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28" y="799124"/>
            <a:ext cx="4942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聖樂解放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831" y="1354871"/>
            <a:ext cx="8207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形式方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面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產生各國方言的聖詩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內容方面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- 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主觀表白靈性經驗的聖詩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音樂方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面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唱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詩屬於大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眾、無論任何階級</a:t>
            </a:r>
            <a:endParaRPr lang="en-US" sz="32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27" y="2924531"/>
            <a:ext cx="4942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馬丁路德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(1483-1546)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3074" name="Picture 2" descr="Image result for martin luther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39" y="2924531"/>
            <a:ext cx="2810047" cy="21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7368" y="3509306"/>
            <a:ext cx="8612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670" marR="0" indent="-17780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會眾歌唱之父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534670" marR="0" indent="-17780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音樂是神給予世人的恩賜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534670" marR="0" indent="-17780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天主教拉丁聖詩翻為德文使會眾能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唱</a:t>
            </a:r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534670" marR="0" indent="-17780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 推動崇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拜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使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用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樂，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藉詩歌宣揚真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理 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例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：堅固保障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81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20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六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宗教改革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(16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17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28" y="799124"/>
            <a:ext cx="6611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 Isaac Watts (1674-1748)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830" y="1354871"/>
            <a:ext cx="8556169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英國聖詩之父」，一生寫詩六百多首</a:t>
            </a:r>
          </a:p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 以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約教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義，合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時詞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句，近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代思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想去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詮 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釋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詩篇，將其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『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押韻化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』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，擺脫詩篇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限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制，自創新詩，主將用主題，具重複性</a:t>
            </a:r>
          </a:p>
          <a:p>
            <a:pPr indent="355600">
              <a:lnSpc>
                <a:spcPts val="1600"/>
              </a:lnSpc>
            </a:pP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例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普世歡騰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117)</a:t>
            </a:r>
          </a:p>
          <a:p>
            <a:pPr indent="355600"/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我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每思念十字寶架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188) </a:t>
            </a:r>
          </a:p>
          <a:p>
            <a:pPr indent="355600"/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千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古保障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80) </a:t>
            </a:r>
          </a:p>
          <a:p>
            <a:pPr indent="355600"/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4100" name="Picture 4" descr="http://combiboilersleeds.com/images/isaac-watts/isaac-watt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142"/>
            <a:ext cx="2540001" cy="2540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418" y="167307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近代聖詩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(18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28" y="799124"/>
            <a:ext cx="8512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英國大覺醒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(The Great Awakening)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114" y="1331251"/>
            <a:ext cx="85198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－約翰衛斯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理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1703-1791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查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理衛斯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理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1707-1788)</a:t>
            </a:r>
          </a:p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－用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簡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單語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言及輕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快曲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譜，寫成「福音詩歌」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－倡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導「音樂為傳道的輔助工具，使傳道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事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工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收事半功倍之效」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例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：神聖妙愛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16)</a:t>
            </a:r>
          </a:p>
          <a:p>
            <a:pPr indent="889000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聽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啊天使高聲唱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119)</a:t>
            </a:r>
          </a:p>
          <a:p>
            <a:pPr indent="889000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基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督我主今復活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208, 212)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   </a:t>
            </a:r>
            <a:endParaRPr lang="en-US" altLang="zh-TW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怎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能如此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182)</a:t>
            </a:r>
            <a:endParaRPr lang="en-US" sz="28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5122" name="Picture 2" descr="http://centraltexas.s3.amazonaws.com/mGalleries/12/1299/john%20and%20charles%20wesley%20in%20cirlces_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r="49811"/>
          <a:stretch/>
        </p:blipFill>
        <p:spPr bwMode="auto">
          <a:xfrm>
            <a:off x="7228113" y="19139"/>
            <a:ext cx="1843315" cy="2430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entraltexas.s3.amazonaws.com/mGalleries/12/1299/john%20and%20charles%20wesley%20in%20cirlces_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5" r="8028"/>
          <a:stretch/>
        </p:blipFill>
        <p:spPr bwMode="auto">
          <a:xfrm>
            <a:off x="201222" y="4365636"/>
            <a:ext cx="1816968" cy="23980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09020" y="1706704"/>
            <a:ext cx="20152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John Wesley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1462" y="5987451"/>
            <a:ext cx="2412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Charles Wesley</a:t>
            </a:r>
            <a:endParaRPr lang="en-US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1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近代聖詩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(18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28" y="799124"/>
            <a:ext cx="8751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牛津運動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(Oxford Movement) – 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呼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籲英國的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聖公會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恢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復遺棄的禮儀、真理、聖詩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881" y="1764773"/>
            <a:ext cx="90475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－英國聖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黃金時期」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－極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多聖詩作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者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，注重傳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罪悔改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例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：聖哉！聖哉！聖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哉！</a:t>
            </a:r>
            <a:r>
              <a:rPr 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233) </a:t>
            </a:r>
          </a:p>
          <a:p>
            <a:pPr indent="889000"/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與主同在</a:t>
            </a:r>
            <a:r>
              <a:rPr 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89</a:t>
            </a:r>
            <a:r>
              <a:rPr 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誰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順從主耶穌</a:t>
            </a:r>
            <a:r>
              <a:rPr 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</a:t>
            </a:r>
            <a:r>
              <a:rPr 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 301) </a:t>
            </a:r>
            <a:endParaRPr lang="en-US" sz="30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6146" name="Picture 2" descr="https://upload.wikimedia.org/wikipedia/commons/0/01/Keble_College%2C_Oxford_%28472712547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04" y="4283998"/>
            <a:ext cx="2892424" cy="2418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72" y="4283998"/>
            <a:ext cx="3385911" cy="246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69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近代聖詩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(18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7174" name="Picture 6" descr="http://www.hymntime.com/tch/img/s/a/n/sankey_i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7" y="4296229"/>
            <a:ext cx="1797514" cy="2561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228" y="799124"/>
            <a:ext cx="8751190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美國奮興運動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(The Great Revival) </a:t>
            </a: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－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量福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音詩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產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Gospel Hymns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1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慕迪</a:t>
            </a:r>
            <a:r>
              <a:rPr 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Moody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(1837-1899) / 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善奇</a:t>
            </a:r>
            <a:r>
              <a:rPr 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Ira D. Sankey </a:t>
            </a:r>
            <a:endParaRPr lang="en-US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(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1840-1908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推動青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年會 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(YMCA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佈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道大會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1600"/>
              </a:lnSpc>
            </a:pP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2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帳篷營會詩歌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沒詩本，即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興性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,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容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易上口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民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謠曲調，超宗派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字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句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1800"/>
              </a:lnSpc>
            </a:pP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3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主日學運動 －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Robert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Raike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</a:t>
            </a:r>
          </a:p>
          <a:p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從英國延伸影響了美國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7170" name="Picture 2" descr="Image result for dwight l mo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67" y="3454400"/>
            <a:ext cx="2135008" cy="28504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2932" y="555467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慕迪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3779" y="597835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善奇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89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近代聖詩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(18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094" y="813638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－福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音詩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歌特徵：副歌、通俗易記、節奏輕快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Image result for robert low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14" y="2271643"/>
            <a:ext cx="1855571" cy="2543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94665" y="47694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89000"/>
            <a:r>
              <a:rPr lang="zh-TW" altLang="en-US" sz="30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凡敬愛</a:t>
            </a:r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主的人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我時刻需要你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惟</a:t>
            </a:r>
            <a:r>
              <a:rPr lang="zh-TW" altLang="en-US" sz="30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靠主耶穌的寶血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</a:t>
            </a:r>
          </a:p>
          <a:p>
            <a:pPr indent="889000"/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</a:t>
            </a:r>
            <a:r>
              <a:rPr lang="zh-TW" altLang="en-US" sz="30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們聚集生命河</a:t>
            </a:r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邊</a:t>
            </a:r>
            <a:r>
              <a:rPr lang="en-US" altLang="zh-TW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000" dirty="0">
              <a:solidFill>
                <a:schemeClr val="accent1">
                  <a:lumMod val="50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7498" y="3805118"/>
            <a:ext cx="1335622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Robert </a:t>
            </a:r>
          </a:p>
          <a:p>
            <a:pPr>
              <a:lnSpc>
                <a:spcPts val="2600"/>
              </a:lnSpc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Lowry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8194" name="Picture 2" descr="Image result for philip p bl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5" y="1464014"/>
            <a:ext cx="2000250" cy="2719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5412" y="3163840"/>
            <a:ext cx="1233030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Philip </a:t>
            </a:r>
          </a:p>
          <a:p>
            <a:pPr>
              <a:lnSpc>
                <a:spcPts val="2600"/>
              </a:lnSpc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Bliss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91460" y="41019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89000"/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我要歌頌我救贖主</a:t>
            </a:r>
            <a:endParaRPr lang="en-US" altLang="zh-TW" sz="3000" dirty="0" smtClean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奇哉耶穌愛我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生命之道</a:t>
            </a:r>
            <a:r>
              <a:rPr lang="en-US" altLang="zh-TW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8196" name="Picture 4" descr="Image result for fanny cros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10" y="1369110"/>
            <a:ext cx="2076888" cy="3095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659" y="3400724"/>
            <a:ext cx="1249060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Fanny </a:t>
            </a:r>
          </a:p>
          <a:p>
            <a:pPr>
              <a:lnSpc>
                <a:spcPts val="2600"/>
              </a:lnSpc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Crosby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9333" y="43650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89000"/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十字架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有福的確據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</a:t>
            </a:r>
          </a:p>
          <a:p>
            <a:pPr indent="889000"/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救世主凡事</a:t>
            </a:r>
            <a:r>
              <a:rPr lang="en-US" altLang="zh-TW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000" dirty="0">
              <a:solidFill>
                <a:schemeClr val="accent1">
                  <a:lumMod val="50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0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6526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八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中國教會聖詩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(20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742" y="784610"/>
            <a:ext cx="8411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235" marR="0" indent="-1778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A.19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紀採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用西教士及差會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編譯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的聖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endParaRPr lang="en-US" altLang="zh-TW" sz="3200" dirty="0" smtClean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356235" marR="0" indent="-177800">
              <a:spcBef>
                <a:spcPts val="0"/>
              </a:spcBef>
              <a:spcAft>
                <a:spcPts val="0"/>
              </a:spcAft>
            </a:pP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禮遜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1807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年來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華，第一位出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版中國聖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741" y="2065025"/>
            <a:ext cx="84110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B.20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世紀開始，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華人自編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聖詩集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包括中國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民</a:t>
            </a:r>
            <a:endParaRPr lang="en-US" altLang="zh-TW" sz="3200" dirty="0" smtClean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歌曲調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趙紫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宸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－燕京大學教授，被喻為</a:t>
            </a:r>
            <a:endParaRPr lang="en-US" altLang="zh-TW" sz="3200" dirty="0" smtClean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中國聖詩之父」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例</a:t>
            </a:r>
            <a:r>
              <a:rPr lang="zh-TW" altLang="en-US" sz="30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：父恩廣大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30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教會聖詩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#12)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國民謠「鋤頭歌」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26" name="Picture 2" descr="Image result for 馬理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14" y="4189434"/>
            <a:ext cx="3388137" cy="260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趙紫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46" y="4239141"/>
            <a:ext cx="1708219" cy="222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9546" y="593660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趙紫宸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8190" y="5998162"/>
            <a:ext cx="1915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1888 ~ 1979</a:t>
            </a:r>
            <a:endParaRPr lang="en-US" sz="2400" b="0" i="0" dirty="0">
              <a:solidFill>
                <a:schemeClr val="accent5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658" y="813638"/>
            <a:ext cx="85271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陸續出版華人詩集</a:t>
            </a:r>
            <a:endParaRPr lang="en-US" sz="32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1936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年出版「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普天頌讚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」六大宗派聯合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1937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年出版「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天人短歌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」蘇佐揚牧師，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經經文為歌詞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1958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年出版「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靈糧詩歌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」趙世光牧師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1960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年出版「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青年聖歌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」劉福群牧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師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青年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團契中使用</a:t>
            </a:r>
            <a:endParaRPr lang="en-US" sz="32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418" y="167307"/>
            <a:ext cx="6372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八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中國教會聖詩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(20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0" name="Picture 2" descr="Image result for 天人短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0"/>
          <a:stretch/>
        </p:blipFill>
        <p:spPr bwMode="auto">
          <a:xfrm>
            <a:off x="6173463" y="3802079"/>
            <a:ext cx="2110694" cy="2859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靈糧詩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89" y="3967186"/>
            <a:ext cx="2049076" cy="28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普天頌讚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christianweekly.net/2006/cwgraphics/2201-church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3100" r="5354" b="2708"/>
          <a:stretch/>
        </p:blipFill>
        <p:spPr bwMode="auto">
          <a:xfrm>
            <a:off x="3708998" y="4313303"/>
            <a:ext cx="1673225" cy="24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青年聖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20" y="4549541"/>
            <a:ext cx="1690470" cy="22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6372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八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中國教會聖詩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(20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658" y="813638"/>
            <a:ext cx="8823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</a:t>
            </a:r>
            <a:r>
              <a:rPr 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華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人創</a:t>
            </a:r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作詩歌如雨後春筍：</a:t>
            </a:r>
            <a:endParaRPr lang="en-US" sz="32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200" dirty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70</a:t>
            </a:r>
            <a:r>
              <a:rPr lang="zh-TW" altLang="en-US" sz="3200" dirty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年代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台灣的「天韻」</a:t>
            </a: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200" dirty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80</a:t>
            </a:r>
            <a:r>
              <a:rPr lang="zh-TW" altLang="en-US" sz="3200" dirty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年代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台灣的「基督是主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新歌頌揚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香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港的「齊唱新歌」</a:t>
            </a: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200" dirty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90</a:t>
            </a:r>
            <a:r>
              <a:rPr lang="zh-TW" altLang="en-US" sz="3200" dirty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年代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美國的「讚美之泉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我心旋律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  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陸的「迦南詩歌」</a:t>
            </a: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200" dirty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2000</a:t>
            </a:r>
            <a:r>
              <a:rPr lang="zh-TW" altLang="en-US" sz="3200" dirty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年代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有情天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、泥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土音樂、王子音樂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羊詩歌、約書亞樂團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331" y="4879982"/>
            <a:ext cx="82958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7800"/>
            <a:r>
              <a:rPr 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E</a:t>
            </a:r>
            <a:r>
              <a:rPr 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眾多音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樂機構</a:t>
            </a:r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CCCMIW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、心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韻、神韻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陶匠、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JNX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</a:p>
          <a:p>
            <a:pPr indent="177800"/>
            <a:r>
              <a:rPr lang="en-US" sz="3200" dirty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光碟、歌集、音樂會、講座、網路視頻</a:t>
            </a:r>
            <a:r>
              <a:rPr lang="en-US" alt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...)</a:t>
            </a:r>
            <a:endParaRPr lang="en-US" sz="32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863305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rship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1011533"/>
            <a:ext cx="9173549" cy="53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6487" y="5164642"/>
            <a:ext cx="982320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978" y="5164642"/>
            <a:ext cx="1294200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0359" y="5164642"/>
            <a:ext cx="1067472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062" y="5174260"/>
            <a:ext cx="1079142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Purity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Dignity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8934" y="5174260"/>
            <a:ext cx="1382110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Gratitude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6312" y="5164642"/>
            <a:ext cx="1104918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</a:p>
          <a:p>
            <a:pPr algn="ctr">
              <a:lnSpc>
                <a:spcPts val="1600"/>
              </a:lnSpc>
            </a:pPr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Service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418" y="16730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前言</a:t>
            </a:r>
            <a:endParaRPr lang="en-US" altLang="zh-TW" sz="36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856" y="2167493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純潔尊嚴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9554" y="2167493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依靠感激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5370" y="2167493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性格服侍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0359" y="2167493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個人利益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5978" y="2167493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自我滿足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8710" y="2166392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自我崇拜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418" y="167307"/>
            <a:ext cx="6372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八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中國教會聖詩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(20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658" y="813638"/>
            <a:ext cx="8823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F. Contemporary </a:t>
            </a:r>
            <a:r>
              <a:rPr lang="en-US" altLang="zh-TW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Christian Music  (CCM) </a:t>
            </a:r>
            <a:endParaRPr lang="en-US" altLang="zh-TW" sz="3200" dirty="0" smtClean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24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en-US" altLang="zh-TW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Movement </a:t>
            </a:r>
            <a:r>
              <a:rPr lang="en-US" altLang="zh-TW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現代基督徒流行音樂趨向</a:t>
            </a:r>
            <a:r>
              <a:rPr lang="en-US" altLang="zh-TW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－脫離古典與傳統聖詩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－電子合成器伴奏、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鈴鼓增強節奏熱鬧感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歌雖短卻重複唱</a:t>
            </a:r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－重情緒多於教義、內容多屬個人性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－重旋律多於詩詞、述說性多於樂韻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加上手勢動作等</a:t>
            </a:r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686" y="4737841"/>
            <a:ext cx="8904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635" marR="0" indent="-177800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－各種風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格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pop 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流行曲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country 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&amp; western </a:t>
            </a:r>
            <a:endParaRPr lang="en-US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508635" marR="0" indent="-1778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鄉村風味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easy listening 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抒情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folk 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民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508635" marR="0" indent="-177800">
              <a:spcBef>
                <a:spcPts val="0"/>
              </a:spcBef>
              <a:spcAft>
                <a:spcPts val="0"/>
              </a:spcAft>
            </a:pP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族小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調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rock 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搖滾樂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rap (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繞口令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等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</a:t>
            </a:r>
            <a:endParaRPr lang="en-US" sz="32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79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1640" y="292735"/>
            <a:ext cx="5360353" cy="6443345"/>
            <a:chOff x="108869562" y="108988168"/>
            <a:chExt cx="4422371" cy="5566422"/>
          </a:xfrm>
        </p:grpSpPr>
        <p:pic>
          <p:nvPicPr>
            <p:cNvPr id="1027" name="Picture 3" descr="MX-M363N_20170608_155829_Page_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8" t="26945" r="18300" b="11414"/>
            <a:stretch>
              <a:fillRect/>
            </a:stretch>
          </p:blipFill>
          <p:spPr bwMode="auto">
            <a:xfrm>
              <a:off x="108869562" y="108988168"/>
              <a:ext cx="4422371" cy="55664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9085515" y="108988168"/>
              <a:ext cx="2244436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3000" b="0" i="1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新細明體" panose="02020500000000000000" pitchFamily="18" charset="-120"/>
                </a:rPr>
                <a:t>Worship for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3000" b="0" i="1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新細明體" panose="02020500000000000000" pitchFamily="18" charset="-120"/>
                </a:rPr>
                <a:t>Different Tastes</a:t>
              </a:r>
              <a:endPara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4092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ntemporary christian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90" y="2677432"/>
            <a:ext cx="62103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ntemporary christian mu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" y="3032760"/>
            <a:ext cx="3185003" cy="178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ontemporary christian music grou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98" y="2202887"/>
            <a:ext cx="4903347" cy="256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ontemporary christian music group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6759" r="12737" b="6712"/>
          <a:stretch/>
        </p:blipFill>
        <p:spPr bwMode="auto">
          <a:xfrm>
            <a:off x="4737308" y="166274"/>
            <a:ext cx="3436330" cy="286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ontemporary christian music grou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1" y="195756"/>
            <a:ext cx="3716518" cy="248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4280" y="5462386"/>
            <a:ext cx="9098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635" marR="0" indent="-177800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8"/>
              </a:rPr>
              <a:t>http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8"/>
              </a:rPr>
              <a:t>://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8"/>
              </a:rPr>
              <a:t>reformedoutfitters.com/2012/04/15/some-thoughts-on-contemporary-christian-music/</a:t>
            </a:r>
            <a:endParaRPr lang="en-US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08635" marR="0" indent="-177800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9"/>
              </a:rPr>
              <a:t>http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9"/>
              </a:rPr>
              <a:t>://reformedoutfitters.com/2012/04/19/christian-music-in-worship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9"/>
              </a:rPr>
              <a:t>/</a:t>
            </a:r>
            <a:endParaRPr lang="en-US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962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418" y="167307"/>
            <a:ext cx="258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舊約時代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28" y="799124"/>
            <a:ext cx="8628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音樂的起源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創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4:21) </a:t>
            </a: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sz="3200" u="sng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猶八</a:t>
            </a:r>
            <a:r>
              <a:rPr 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是彈琴吹簫之人的祖師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759" y="1923384"/>
            <a:ext cx="261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最早的詩歌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548" y="2508159"/>
            <a:ext cx="8444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－摩西的歌 </a:t>
            </a:r>
            <a:r>
              <a:rPr lang="en-US" sz="28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28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出</a:t>
            </a:r>
            <a:r>
              <a:rPr lang="en-US" sz="28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15:1-18, </a:t>
            </a:r>
            <a:r>
              <a:rPr lang="zh-TW" sz="28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申</a:t>
            </a:r>
            <a:r>
              <a:rPr lang="en-US" sz="28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32:1-43)</a:t>
            </a:r>
          </a:p>
          <a:p>
            <a:pPr indent="355600"/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－米利暗的歌 </a:t>
            </a:r>
            <a:r>
              <a:rPr lang="en-US" sz="28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28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出</a:t>
            </a:r>
            <a:r>
              <a:rPr lang="en-US" sz="28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15:19-21)</a:t>
            </a:r>
            <a:endParaRPr lang="en-US" sz="28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548" y="3487056"/>
            <a:ext cx="8444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其他：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哈拿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撒上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2:1-10)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、以賽亞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26:9-21)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  </a:t>
            </a:r>
            <a:endParaRPr lang="en-US" altLang="zh-TW" sz="28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約拿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拿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2:2-9)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、哈巴谷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哈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3:2-19)...</a:t>
            </a:r>
            <a:endParaRPr lang="en-US" sz="28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759" y="4470630"/>
            <a:ext cx="77139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大衛與所羅門 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代上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6:31-32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章、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25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endParaRPr lang="en-US" altLang="zh-TW" sz="28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代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下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8:14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，王上</a:t>
            </a:r>
            <a:r>
              <a:rPr 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4:32)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898" y="5387972"/>
            <a:ext cx="8444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建聖殿、作詩、設立詩班、使用樂器、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sz="3200" dirty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專業聖樂服事訓練</a:t>
            </a:r>
            <a:r>
              <a:rPr lang="en-US" alt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28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26" name="Picture 2" descr="Image result for david bible charac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"/>
          <a:stretch/>
        </p:blipFill>
        <p:spPr bwMode="auto">
          <a:xfrm>
            <a:off x="6559653" y="0"/>
            <a:ext cx="2584347" cy="35693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" y="160496"/>
            <a:ext cx="8628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zh-TW" alt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有關樂器：</a:t>
            </a:r>
            <a:r>
              <a:rPr 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943" y="862225"/>
            <a:ext cx="87158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585470" algn="l"/>
              </a:tabLst>
            </a:pP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在聖經以外的猶太歷史告訴我們，在第二個聖殿時代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約主前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536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至主後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70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年，即所羅巴伯建殿至希律擴殿時期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敲擊樂器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管樂器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已漸漸被淘汰，因為被認為是外邦人的陋習。及至主後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70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年，希律的殿被毀後，猶太人停止了獻祭之事，並在會堂裡禁用一切樂器。到了耶穌時代，只有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弦樂器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cs typeface="Times New Roman" panose="02020603050405020304" pitchFamily="18" charset="0"/>
              </a:rPr>
              <a:t>在聖殿被使用。</a:t>
            </a:r>
            <a:endParaRPr lang="en-US" sz="3200" dirty="0">
              <a:solidFill>
                <a:schemeClr val="accent5">
                  <a:lumMod val="50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258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新約時代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28" y="799124"/>
            <a:ext cx="86287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福音書</a:t>
            </a:r>
            <a:r>
              <a:rPr 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－馬利亞的「尊主頌」</a:t>
            </a:r>
            <a:r>
              <a:rPr lang="en-US" altLang="zh-TW" sz="3200" i="1" dirty="0" err="1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Magnificat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1:46-56)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－撒迦利亞的祝福 </a:t>
            </a:r>
            <a:r>
              <a:rPr lang="en-US" altLang="zh-TW" sz="3200" i="1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Benedictus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1:67-79)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－天使報佳音</a:t>
            </a:r>
            <a:r>
              <a:rPr lang="en-US" altLang="zh-TW" sz="3200" i="1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Gloria in </a:t>
            </a:r>
            <a:r>
              <a:rPr lang="en-US" altLang="zh-TW" sz="3200" i="1" dirty="0" err="1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E</a:t>
            </a:r>
            <a:r>
              <a:rPr lang="en-US" altLang="zh-TW" sz="3200" i="1" dirty="0" err="1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xcelsis</a:t>
            </a:r>
            <a:r>
              <a:rPr lang="en-US" altLang="zh-TW" sz="3200" i="1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i="1" dirty="0" err="1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Deo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2:14)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－西面頌 </a:t>
            </a:r>
            <a:r>
              <a:rPr lang="en-US" altLang="zh-TW" sz="3200" i="1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Nunc dimittis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2:29-32)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－主騎驢入京時群眾唱的和撒那頌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－最後晚餐時耶穌和門徒唱讚美詩</a:t>
            </a:r>
          </a:p>
          <a:p>
            <a:pPr indent="177800"/>
            <a:endParaRPr lang="zh-TW" altLang="en-US" sz="32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3074" name="Picture 2" descr="Image result for magnific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3"/>
          <a:stretch/>
        </p:blipFill>
        <p:spPr bwMode="auto">
          <a:xfrm>
            <a:off x="266104" y="4324881"/>
            <a:ext cx="1794128" cy="25694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loria in excelsis de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42" y="4287837"/>
            <a:ext cx="3468315" cy="24950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osanna palm sund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11" y="4324881"/>
            <a:ext cx="2583018" cy="24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258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新約時代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28" y="799124"/>
            <a:ext cx="8628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書信</a:t>
            </a:r>
            <a:r>
              <a:rPr 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－保羅、西拉獄中唱詩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徒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16:25)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－「用</a:t>
            </a:r>
            <a:r>
              <a:rPr lang="zh-TW" altLang="en-US" sz="32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詩章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頌詞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靈歌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弗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5:19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、西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3:16)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endParaRPr lang="zh-TW" altLang="en-US" sz="3200" dirty="0" smtClean="0">
              <a:solidFill>
                <a:schemeClr val="accent5">
                  <a:lumMod val="75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18" y="2355044"/>
            <a:ext cx="90505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5870" marR="0" indent="-71120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1)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詩章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－仿照舊約詩篇寫成的頌歌，</a:t>
            </a:r>
            <a:r>
              <a:rPr lang="zh-TW" sz="32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著重神的屬性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，向神的讚美與祈禱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例：路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章的四首頌歌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marL="1245870" marR="0" indent="-71120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2)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頌詞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－新約時代的新創作詩歌，</a:t>
            </a:r>
            <a:r>
              <a:rPr lang="zh-TW" sz="32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強調基督道成肉身的救贖工作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，教義或信念性上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例：提前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3:16)</a:t>
            </a:r>
          </a:p>
          <a:p>
            <a:pPr marL="1245870" marR="0" indent="-71120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3)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靈歌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－在喜樂受感時即興式的讚頌，著重</a:t>
            </a:r>
            <a:r>
              <a:rPr lang="zh-TW" sz="32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信徒的經歷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sz="32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聖靈的作為，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見證詩歌，如「哈利路亞」一詞的曲調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  <a:endParaRPr lang="en-US" sz="32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08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258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u="sng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新約時代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28" y="799124"/>
            <a:ext cx="8628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啟示錄 </a:t>
            </a:r>
            <a:r>
              <a:rPr lang="en-US" alt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</a:t>
            </a:r>
            <a:r>
              <a:rPr lang="en-US" alt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4:8, 11, 5:12, 21:3-4...) </a:t>
            </a:r>
            <a:r>
              <a:rPr lang="zh-TW" alt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頌讚之歌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227" y="1677681"/>
            <a:ext cx="8628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zh-TW" altLang="en-US" sz="320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小結：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942" y="2247942"/>
            <a:ext cx="8222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1)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新約聖經沒有樂器的記載，可見初期教會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just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是以歌唱為主</a:t>
            </a:r>
          </a:p>
          <a:p>
            <a:pPr algn="just"/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2)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除朗讀詩篇外，還有頌詞靈歌，可見新約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just"/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的音樂較具創作性</a:t>
            </a:r>
            <a:endParaRPr lang="zh-TW" alt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32" y="3873184"/>
            <a:ext cx="3844462" cy="283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03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258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早期教會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28" y="799124"/>
            <a:ext cx="8628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希臘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文化的影響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樂律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(Meter)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，成為後世詩學的楷模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Clement of Alexandria (150-220)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亞歷山大的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革利免，第一個以韻律寫詩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28" y="2814237"/>
            <a:ext cx="88473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sz="32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羅馬</a:t>
            </a:r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拉丁詩歌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－基督教為國教，拉丁文為法定語文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－修道士寫詩歌，用以教導信徒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例：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Ambrosian Chant (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四旋法，即四個音階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        Gregorian Chant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正、變兩格的八旋法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marL="89027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早期詩班員全是弟兄，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女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高音由男童唱</a:t>
            </a:r>
            <a:endParaRPr lang="en-US" sz="32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227" y="5753631"/>
            <a:ext cx="8382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TW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－拉丁聖詩特點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1)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個人救贖觀</a:t>
            </a:r>
            <a:endParaRPr lang="en-US" altLang="zh-TW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</a:t>
            </a:r>
            <a:r>
              <a:rPr lang="en-US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2)</a:t>
            </a:r>
            <a:r>
              <a:rPr lang="zh-TW" sz="32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喜用高音與押韻</a:t>
            </a:r>
            <a:endParaRPr lang="en-US" sz="32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2326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j04313240000[1]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418" y="167307"/>
            <a:ext cx="5195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黑暗時代 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(5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至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</a:t>
            </a:r>
            <a:r>
              <a:rPr lang="zh-TW" altLang="en-US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世紀</a:t>
            </a:r>
            <a:r>
              <a:rPr lang="en-US" altLang="zh-TW" sz="3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altLang="zh-TW" sz="3600" u="sng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228" y="799124"/>
            <a:ext cx="8628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會混亂腐敗，敬虔人逃至修道院，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成聖詩  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發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源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地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27" y="1977940"/>
            <a:ext cx="8628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聖伯納德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St. Bernard 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of </a:t>
            </a:r>
            <a:r>
              <a:rPr lang="en-US" altLang="zh-TW" sz="3200" dirty="0" err="1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Clairvaux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1091-1135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#164 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「耶穌每逢想念你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#172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「哦！至聖之首受創傷」</a:t>
            </a:r>
            <a:endParaRPr lang="en-US" sz="32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0" name="Picture 2" descr="Image result for Bernard of Clairva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4" y="1465960"/>
            <a:ext cx="1654630" cy="228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226" y="4254293"/>
            <a:ext cx="8628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聖法蘭西斯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St. Francis of Assisi</a:t>
            </a: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(1182-1226)</a:t>
            </a:r>
          </a:p>
          <a:p>
            <a:pPr indent="177800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教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會聖詩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#246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「主手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所造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禱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Prayer of St. Francis</a:t>
            </a:r>
            <a:endParaRPr lang="en-US" sz="3200" i="1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2" name="Picture 4" descr="Image result for st. francis of assi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34" y="3909247"/>
            <a:ext cx="2024355" cy="2842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7916</TotalTime>
  <Words>2491</Words>
  <Application>Microsoft Office PowerPoint</Application>
  <PresentationFormat>On-screen Show (4:3)</PresentationFormat>
  <Paragraphs>211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inherit</vt:lpstr>
      <vt:lpstr>新細明體</vt:lpstr>
      <vt:lpstr>標楷體</vt:lpstr>
      <vt:lpstr>華康黑體 Std W7</vt:lpstr>
      <vt:lpstr>華康黑體 Std W9</vt:lpstr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Balex</cp:lastModifiedBy>
  <cp:revision>65</cp:revision>
  <dcterms:created xsi:type="dcterms:W3CDTF">2017-05-20T01:07:00Z</dcterms:created>
  <dcterms:modified xsi:type="dcterms:W3CDTF">2017-07-16T23:06:54Z</dcterms:modified>
</cp:coreProperties>
</file>