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56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A6ACD-2C54-4A41-98E6-D4EC7CBE66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942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6F897-F7DE-479B-8A9E-30FF9D03D9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329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AD18A-C4F3-45AB-94E3-F44F09B306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128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5D1AA-0748-4FAA-AF80-8861052DED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95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0CCC6-CDCB-4E7E-8277-456324AF21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60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B9808-FDCC-4132-9BD9-B6D342D815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173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20A00-D21D-4F47-B1DC-1EBDD00727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51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90F5B-D2D6-4F91-8892-B081E17D225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722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4D2A0-A894-428C-BCC0-25C74ADE98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543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B9F14-6CE6-424E-B258-53A12EE2D1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715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891B-F868-48E1-A963-3D2114E9581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748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073888-ECEC-4ACE-91EB-8ECEDA2B538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01494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2639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38600" y="457200"/>
            <a:ext cx="4343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9144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3716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288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2860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三谷主日學：</a:t>
            </a:r>
            <a:endParaRPr lang="zh-TW" alt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『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崇拜理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念與實踐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』</a:t>
            </a:r>
            <a:endParaRPr lang="en-US" altLang="zh-TW" sz="34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14800" y="2725833"/>
            <a:ext cx="50292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3600" dirty="0" smtClean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第二課：音樂與敬拜 </a:t>
            </a:r>
            <a:endParaRPr lang="zh-TW" altLang="en-US" sz="2600" dirty="0">
              <a:solidFill>
                <a:srgbClr val="333399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0" y="4602134"/>
            <a:ext cx="6858000" cy="6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3600" dirty="0" smtClean="0">
                <a:solidFill>
                  <a:srgbClr val="9933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唱詩 </a:t>
            </a:r>
            <a:r>
              <a:rPr lang="en-US" altLang="zh-TW" sz="3600" dirty="0" smtClean="0">
                <a:solidFill>
                  <a:srgbClr val="9933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#439 </a:t>
            </a:r>
            <a:r>
              <a:rPr lang="zh-TW" altLang="en-US" sz="3600" dirty="0" smtClean="0">
                <a:solidFill>
                  <a:srgbClr val="9933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在我心裡常吟讚美歌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Pj042221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69064"/>
            <a:ext cx="287496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音樂與敬拜</a:t>
            </a:r>
            <a:endParaRPr lang="zh-TW" alt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為什麼在崇拜中使用音樂？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正確觀念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如何讓音樂成為敬拜？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當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歌唱者或彈奏者：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(Dr. Bruce </a:t>
            </a:r>
            <a:r>
              <a:rPr lang="en-US" altLang="zh-TW" sz="3200" dirty="0" err="1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Leafblad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知</a:t>
            </a:r>
            <a:r>
              <a:rPr lang="zh-TW" altLang="en-US" sz="3200" u="sng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道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不然只是音符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zh-TW" altLang="en-US" sz="32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相</a:t>
            </a:r>
            <a:r>
              <a:rPr lang="zh-TW" altLang="en-US" sz="3200" u="sng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藉詩歌宣告信仰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zh-TW" altLang="en-US" sz="32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明</a:t>
            </a:r>
            <a:r>
              <a:rPr lang="zh-TW" altLang="en-US" sz="3200" u="sng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白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用靈及悟性歌唱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林前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14:15</a:t>
            </a:r>
            <a:endParaRPr lang="zh-TW" altLang="en-US" sz="32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4.</a:t>
            </a:r>
            <a:r>
              <a:rPr lang="zh-TW" altLang="en-US" sz="32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感</a:t>
            </a:r>
            <a:r>
              <a:rPr lang="zh-TW" altLang="en-US" sz="3200" u="sng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受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先感動自己再感動別人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zh-TW" altLang="en-US" sz="32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5.</a:t>
            </a:r>
            <a:r>
              <a:rPr lang="zh-TW" altLang="en-US" sz="32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活</a:t>
            </a:r>
            <a:r>
              <a:rPr lang="zh-TW" altLang="en-US" sz="3200" u="sng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出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詩歌也是一種見證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zh-TW" altLang="en-US" sz="32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6.</a:t>
            </a:r>
            <a:r>
              <a:rPr lang="zh-TW" altLang="en-US" sz="3200" u="sng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獻</a:t>
            </a:r>
            <a:r>
              <a:rPr lang="zh-TW" altLang="en-US" sz="3200" u="sng" dirty="0" smtClean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全人投入的靈祭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zh-TW" altLang="en-US" sz="32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50" name="Picture 2" descr="Image result for donald hust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295291" cy="2141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609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</a:t>
            </a:r>
            <a:r>
              <a:rPr lang="en-US" altLang="zh-TW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Hustad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音樂與敬拜</a:t>
            </a:r>
            <a:endParaRPr lang="zh-TW" alt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為什麼在崇拜中使用音樂？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正確觀念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如何讓音樂成為敬拜？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何謂好的崇拜音樂？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讓人更注意到神，感受到祂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的同在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Presence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在整體的崇拜次序或禮儀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中顯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得合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適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(Fitting)</a:t>
            </a:r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加深或強化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，不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是分散或抵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銷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(Reinforce)</a:t>
            </a:r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讓人心中產生共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鳴，能同聲說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: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“Amen”</a:t>
            </a:r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有創意及變化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(Creativity and Variety)</a:t>
            </a:r>
          </a:p>
        </p:txBody>
      </p:sp>
      <p:pic>
        <p:nvPicPr>
          <p:cNvPr id="10245" name="Picture 5" descr="MCj043496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24479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410914"/>
            <a:ext cx="37305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調用</a:t>
            </a:r>
            <a:r>
              <a:rPr lang="zh-TW" altLang="en-US" sz="3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女音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詩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46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、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68</a:t>
            </a:r>
            <a:r>
              <a:rPr lang="en-US" altLang="zh-TW" sz="3000" dirty="0" smtClean="0"/>
              <a:t>)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882014"/>
            <a:ext cx="2919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調用</a:t>
            </a:r>
            <a:r>
              <a:rPr lang="zh-TW" altLang="en-US" sz="3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朝鹿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詩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22</a:t>
            </a:r>
            <a:r>
              <a:rPr lang="en-US" altLang="zh-TW" sz="3000" dirty="0" smtClean="0"/>
              <a:t>)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430845"/>
            <a:ext cx="30909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調用</a:t>
            </a:r>
            <a:r>
              <a:rPr lang="zh-TW" altLang="en-US" sz="3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慕拉便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詩</a:t>
            </a:r>
            <a:r>
              <a:rPr lang="en-US" altLang="zh-TW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9</a:t>
            </a:r>
            <a:r>
              <a:rPr lang="en-US" altLang="zh-TW" sz="3000" dirty="0" smtClean="0"/>
              <a:t>)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5867423"/>
            <a:ext cx="3626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調用</a:t>
            </a:r>
            <a:r>
              <a:rPr lang="zh-TW" altLang="en-US" sz="30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百合花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詩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45</a:t>
            </a:r>
            <a:r>
              <a:rPr lang="en-US" altLang="zh-TW" sz="3000" dirty="0" smtClean="0"/>
              <a:t>)...</a:t>
            </a:r>
            <a:endParaRPr 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聖經對審美的標準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(Aesthetics)</a:t>
            </a:r>
          </a:p>
          <a:p>
            <a:r>
              <a:rPr lang="en-US" altLang="zh-TW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現今「相對性」審美眼光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(Aesthetic Relativism)</a:t>
            </a:r>
          </a:p>
          <a:p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B.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上帝「絕對性」審美眼光</a:t>
            </a:r>
          </a:p>
          <a:p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  <a:p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真善美都在於神，是永恆的</a:t>
            </a:r>
          </a:p>
          <a:p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D.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音樂雖不能分聖俗，卻能辨優劣、合適與否</a:t>
            </a: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Inherent Holiness 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內在的神聖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zh-TW" altLang="en-US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en-US" altLang="zh-TW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E.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應把最好的獻於神</a:t>
            </a: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「當以聖潔的妝飾 </a:t>
            </a:r>
            <a:r>
              <a:rPr lang="en-US" altLang="zh-TW" sz="28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或作為</a:t>
            </a:r>
            <a:r>
              <a:rPr lang="en-US" altLang="zh-TW" sz="28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敬拜耶和華」</a:t>
            </a: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“Worship the Lord in the beauty of holiness”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                     (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志上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16:29, 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96:9) </a:t>
            </a:r>
            <a:endParaRPr lang="en-US" altLang="zh-TW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63401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  <a:cs typeface="Times New Roman" panose="02020603050405020304" pitchFamily="18" charset="0"/>
              </a:rPr>
              <a:t>(</a:t>
            </a:r>
            <a:r>
              <a:rPr lang="zh-TW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  <a:cs typeface="Times New Roman" panose="02020603050405020304" pitchFamily="18" charset="0"/>
              </a:rPr>
              <a:t>只要我喜歡的，就是美，就是好！</a:t>
            </a:r>
            <a:r>
              <a:rPr lang="en-US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  <a:cs typeface="Times New Roman" panose="02020603050405020304" pitchFamily="18" charset="0"/>
              </a:rPr>
              <a:t>)</a:t>
            </a:r>
            <a:endParaRPr lang="en-US" sz="30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1556" y="2341602"/>
            <a:ext cx="1021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</a:t>
            </a:r>
            <a:r>
              <a:rPr lang="zh-TW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  <a:cs typeface="Times New Roman" panose="02020603050405020304" pitchFamily="18" charset="0"/>
              </a:rPr>
              <a:t>創</a:t>
            </a:r>
            <a:r>
              <a:rPr lang="en-US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1</a:t>
            </a:r>
            <a:r>
              <a:rPr lang="zh-TW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  <a:cs typeface="Times New Roman" panose="02020603050405020304" pitchFamily="18" charset="0"/>
              </a:rPr>
              <a:t>章七次提到「神看是好的」</a:t>
            </a:r>
            <a:r>
              <a:rPr lang="en-US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  <a:cs typeface="Times New Roman" panose="02020603050405020304" pitchFamily="18" charset="0"/>
              </a:rPr>
              <a:t>= </a:t>
            </a:r>
            <a:r>
              <a:rPr lang="zh-TW" sz="3000" kern="100" dirty="0" smtClean="0">
                <a:solidFill>
                  <a:srgbClr val="C00000"/>
                </a:solidFill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  <a:cs typeface="Times New Roman" panose="02020603050405020304" pitchFamily="18" charset="0"/>
              </a:rPr>
              <a:t>合祂的心意</a:t>
            </a:r>
            <a:r>
              <a:rPr lang="en-US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)</a:t>
            </a:r>
            <a:endParaRPr lang="en-US" sz="30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556" y="4300556"/>
            <a:ext cx="59234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</a:t>
            </a:r>
            <a:r>
              <a:rPr lang="zh-TW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  <a:cs typeface="Times New Roman" panose="02020603050405020304" pitchFamily="18" charset="0"/>
              </a:rPr>
              <a:t>例：和諧、對稱、平衡、剛柔</a:t>
            </a:r>
            <a:r>
              <a:rPr lang="en-US" sz="3000" kern="100" dirty="0" smtClean="0">
                <a:effectLst/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…) </a:t>
            </a:r>
            <a:endParaRPr lang="en-US" sz="30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Pj04277740000[1]"/>
          <p:cNvPicPr>
            <a:picLocks noChangeAspect="1" noChangeArrowheads="1"/>
          </p:cNvPicPr>
          <p:nvPr/>
        </p:nvPicPr>
        <p:blipFill>
          <a:blip r:embed="rId2">
            <a:lum bright="4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四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基督教音樂面臨的危機</a:t>
            </a:r>
            <a:endParaRPr lang="zh-TW" alt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很多教會走「實用主義」路線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基督教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搖滾樂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(Christian/Gospel Rock)</a:t>
            </a: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搖滾樂的特色：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沒太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多旋律與和聲，只靠強烈鼓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聲急速節拍</a:t>
            </a:r>
            <a:endParaRPr lang="zh-TW" alt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與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刺耳的聲浪，來表達一些通俗、極個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人化</a:t>
            </a:r>
            <a:endParaRPr lang="zh-TW" alt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像講話式的歌詞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引自</a:t>
            </a:r>
            <a:r>
              <a:rPr lang="en-US" altLang="zh-TW" sz="3200" i="1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Harvard Dictionary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2.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根源：反映創作者與聽者的世界觀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(an  expression of rebellion and anger)</a:t>
            </a: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「凡是真實的、可敬的、公義的、清潔的、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可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愛的、有美名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們都要思念。」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腓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四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基督教音樂面臨的危機</a:t>
            </a:r>
            <a:endParaRPr lang="zh-TW" altLang="en-US" sz="30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聖經是否提倡 “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Loud Music”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「應當向祂唱新歌，彈得巧妙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聲音洪亮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。」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                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～</a:t>
            </a: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33:3, 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參</a:t>
            </a: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47:1)</a:t>
            </a: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「哥轄族和可拉族的利未人都起來，用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極</a:t>
            </a:r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大聲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讚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美耶和華以色列的神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。」   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～</a:t>
            </a: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志下</a:t>
            </a: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20:19) </a:t>
            </a: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「在耶路撒冷的以色列人大大喜樂，守除酵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七日利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未人和祭司用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響亮的樂</a:t>
            </a:r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器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讚耶和華」            </a:t>
            </a:r>
          </a:p>
          <a:p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                      ～</a:t>
            </a: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志下</a:t>
            </a: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30:21)</a:t>
            </a: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「大衛吩咐利未人的族長，派他們歌唱的弟兄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用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琴瑟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和鈸作樂，歡歡喜喜的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大聲歌頌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。」</a:t>
            </a: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                 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～</a:t>
            </a: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王上</a:t>
            </a:r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15:16) </a:t>
            </a:r>
            <a:endParaRPr lang="en-US" altLang="zh-TW" sz="28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solidFill>
                  <a:schemeClr val="accent2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u="sng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經文歷史背景</a:t>
            </a:r>
            <a:r>
              <a:rPr lang="zh-TW" altLang="en-US" sz="36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endParaRPr lang="zh-TW" altLang="en-US" sz="3000" dirty="0">
              <a:solidFill>
                <a:schemeClr val="tx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zh-TW" altLang="en-US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戶外的敬拜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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廣大的會眾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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無擴音設備</a:t>
            </a:r>
          </a:p>
          <a:p>
            <a:endParaRPr lang="zh-TW" altLang="en-US" sz="3000" u="sng" dirty="0">
              <a:solidFill>
                <a:schemeClr val="accent2"/>
              </a:solidFill>
              <a:ea typeface="文鼎粗圓" panose="020B0609010101010101" pitchFamily="49" charset="-120"/>
            </a:endParaRPr>
          </a:p>
          <a:p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值得注意的事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</a:p>
          <a:p>
            <a:pPr>
              <a:lnSpc>
                <a:spcPct val="80000"/>
              </a:lnSpc>
            </a:pPr>
            <a:r>
              <a:rPr lang="zh-TW" altLang="en-US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</a:p>
          <a:p>
            <a:r>
              <a:rPr lang="zh-TW" altLang="en-US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大聲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不等於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能力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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嬉笑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不同於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喜樂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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熱鬧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不表示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興旺</a:t>
            </a:r>
          </a:p>
          <a:p>
            <a:endParaRPr lang="zh-TW" altLang="en-US" sz="3000" dirty="0">
              <a:solidFill>
                <a:schemeClr val="accent2"/>
              </a:solidFill>
              <a:latin typeface="文鼎粗圓" panose="020B0609010101010101" pitchFamily="49" charset="-120"/>
              <a:ea typeface="文鼎粗圓" panose="020B0609010101010101" pitchFamily="49" charset="-120"/>
            </a:endParaRPr>
          </a:p>
          <a:p>
            <a:r>
              <a:rPr lang="zh-TW" altLang="en-US" sz="3000" dirty="0">
                <a:solidFill>
                  <a:schemeClr val="accent2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 </a:t>
            </a:r>
          </a:p>
        </p:txBody>
      </p:sp>
      <p:pic>
        <p:nvPicPr>
          <p:cNvPr id="15366" name="Picture 6" descr="MPj042270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5052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MPj043318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47775"/>
            <a:ext cx="350520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MCj043257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 smtClean="0">
                <a:solidFill>
                  <a:schemeClr val="tx2"/>
                </a:solidFill>
                <a:ea typeface="文鼎粗圓" panose="020B0609010101010101" pitchFamily="49" charset="-120"/>
              </a:rPr>
              <a:t>   </a:t>
            </a:r>
            <a:r>
              <a:rPr lang="zh-TW" altLang="en-US" sz="3600" u="sng" dirty="0" smtClean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結</a:t>
            </a:r>
            <a:r>
              <a:rPr lang="zh-TW" altLang="en-US" sz="3600" u="sng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語</a:t>
            </a:r>
            <a:r>
              <a:rPr lang="zh-TW" altLang="en-US" sz="36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</a:p>
          <a:p>
            <a:r>
              <a:rPr lang="zh-TW" altLang="en-US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000" b="1" dirty="0">
                <a:solidFill>
                  <a:schemeClr val="accent2"/>
                </a:solidFill>
                <a:latin typeface="+mn-lt"/>
                <a:ea typeface="華康黑體 Std W7" panose="020B0700000000000000" pitchFamily="34" charset="-120"/>
              </a:rPr>
              <a:t>“</a:t>
            </a:r>
            <a:r>
              <a:rPr lang="en-US" altLang="zh-TW" sz="3000" b="1" dirty="0">
                <a:solidFill>
                  <a:schemeClr val="accent2"/>
                </a:solidFill>
                <a:latin typeface="+mn-lt"/>
                <a:ea typeface="華康黑體 Std W7" panose="020B0700000000000000" pitchFamily="34" charset="-120"/>
              </a:rPr>
              <a:t>Our music for worship should not be the </a:t>
            </a:r>
            <a:endParaRPr lang="en-US" altLang="zh-TW" sz="3000" b="1" dirty="0" smtClean="0">
              <a:solidFill>
                <a:schemeClr val="accent2"/>
              </a:solidFill>
              <a:latin typeface="+mn-lt"/>
              <a:ea typeface="華康黑體 Std W7" panose="020B0700000000000000" pitchFamily="34" charset="-120"/>
            </a:endParaRPr>
          </a:p>
          <a:p>
            <a:r>
              <a:rPr lang="en-US" altLang="zh-TW" sz="3000" b="1" dirty="0">
                <a:solidFill>
                  <a:schemeClr val="accent2"/>
                </a:solidFill>
                <a:latin typeface="+mn-lt"/>
                <a:ea typeface="華康黑體 Std W7" panose="020B0700000000000000" pitchFamily="34" charset="-120"/>
              </a:rPr>
              <a:t> </a:t>
            </a:r>
            <a:r>
              <a:rPr lang="en-US" altLang="zh-TW" sz="3000" b="1" dirty="0" smtClean="0">
                <a:solidFill>
                  <a:schemeClr val="accent2"/>
                </a:solidFill>
                <a:latin typeface="+mn-lt"/>
                <a:ea typeface="華康黑體 Std W7" panose="020B0700000000000000" pitchFamily="34" charset="-120"/>
              </a:rPr>
              <a:t>    music we worship</a:t>
            </a:r>
            <a:r>
              <a:rPr lang="en-US" altLang="zh-TW" sz="3000" b="1" dirty="0">
                <a:solidFill>
                  <a:schemeClr val="accent2"/>
                </a:solidFill>
                <a:latin typeface="+mn-lt"/>
                <a:ea typeface="華康黑體 Std W7" panose="020B0700000000000000" pitchFamily="34" charset="-120"/>
              </a:rPr>
              <a:t>.”</a:t>
            </a:r>
            <a:r>
              <a:rPr lang="zh-TW" altLang="en-US" sz="2600" dirty="0">
                <a:solidFill>
                  <a:schemeClr val="accent2"/>
                </a:solidFill>
                <a:latin typeface="+mn-lt"/>
                <a:ea typeface="華康黑體 Std W7" panose="020B0700000000000000" pitchFamily="34" charset="-120"/>
              </a:rPr>
              <a:t>－</a:t>
            </a:r>
            <a:r>
              <a:rPr lang="en-US" altLang="zh-TW" sz="2600" dirty="0">
                <a:solidFill>
                  <a:schemeClr val="accent2"/>
                </a:solidFill>
                <a:latin typeface="+mn-lt"/>
                <a:ea typeface="華康黑體 Std W7" panose="020B0700000000000000" pitchFamily="34" charset="-120"/>
              </a:rPr>
              <a:t>Donald </a:t>
            </a:r>
            <a:r>
              <a:rPr lang="en-US" altLang="zh-TW" sz="2600" dirty="0" err="1">
                <a:solidFill>
                  <a:schemeClr val="accent2"/>
                </a:solidFill>
                <a:latin typeface="+mn-lt"/>
                <a:ea typeface="華康黑體 Std W7" panose="020B0700000000000000" pitchFamily="34" charset="-120"/>
              </a:rPr>
              <a:t>Hustad</a:t>
            </a:r>
            <a:endParaRPr lang="en-US" altLang="zh-TW" sz="2600" dirty="0">
              <a:solidFill>
                <a:schemeClr val="accent2"/>
              </a:solidFill>
              <a:latin typeface="+mn-lt"/>
              <a:ea typeface="華康黑體 Std W7" panose="020B0700000000000000" pitchFamily="34" charset="-120"/>
            </a:endParaRPr>
          </a:p>
          <a:p>
            <a:endParaRPr lang="en-US" altLang="zh-TW" sz="26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們在崇拜中的音樂，不應成為我們崇拜的音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樂</a:t>
            </a:r>
            <a:endParaRPr lang="zh-TW" alt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solidFill>
                  <a:schemeClr val="accent2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5181600" cy="355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3083" y="4114800"/>
            <a:ext cx="50033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</a:rPr>
              <a:t>Lets find a </a:t>
            </a:r>
            <a:r>
              <a:rPr lang="en-US" sz="2200" i="1" dirty="0" smtClean="0">
                <a:solidFill>
                  <a:srgbClr val="0070C0"/>
                </a:solidFill>
              </a:rPr>
              <a:t>“believer-sensitive” </a:t>
            </a:r>
            <a:r>
              <a:rPr lang="en-US" sz="2200" dirty="0" smtClean="0">
                <a:solidFill>
                  <a:srgbClr val="0070C0"/>
                </a:solidFill>
              </a:rPr>
              <a:t>church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569" y="4876800"/>
            <a:ext cx="7297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敬拜是基督徒的權利 </a:t>
            </a:r>
            <a:r>
              <a:rPr lang="en-US" altLang="zh-TW" sz="32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Christian Privilege</a:t>
            </a:r>
          </a:p>
          <a:p>
            <a:r>
              <a:rPr lang="zh-TW" altLang="en-US" sz="32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經常性聚會不應該為未信者而設計策劃</a:t>
            </a:r>
            <a:endParaRPr lang="en-US" sz="3200" i="1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7174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t="8752" r="6189" b="19968"/>
          <a:stretch>
            <a:fillRect/>
          </a:stretch>
        </p:blipFill>
        <p:spPr bwMode="auto">
          <a:xfrm>
            <a:off x="1587" y="3175"/>
            <a:ext cx="9142413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9514" y="1299628"/>
            <a:ext cx="2946640" cy="113877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以人為中心？ </a:t>
            </a:r>
            <a:endParaRPr lang="en-US" altLang="zh-TW" sz="3400" dirty="0" smtClean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以神為中心？</a:t>
            </a:r>
            <a:endParaRPr lang="en-US" sz="34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562600" y="3048000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729514" y="3505200"/>
            <a:ext cx="10522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421085" y="3733800"/>
            <a:ext cx="9797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50000" r="25556" b="6543"/>
          <a:stretch/>
        </p:blipFill>
        <p:spPr>
          <a:xfrm>
            <a:off x="304800" y="4267200"/>
            <a:ext cx="3505200" cy="240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 bwMode="auto">
          <a:xfrm>
            <a:off x="838200" y="4267201"/>
            <a:ext cx="685800" cy="609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593" r="61111" b="6544"/>
          <a:stretch/>
        </p:blipFill>
        <p:spPr>
          <a:xfrm>
            <a:off x="6077917" y="2586131"/>
            <a:ext cx="2935634" cy="397174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7315200" y="2586131"/>
            <a:ext cx="762000" cy="609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5114" y="4343400"/>
            <a:ext cx="707886" cy="2819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恩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典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→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恩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點</a:t>
            </a:r>
            <a:endParaRPr lang="en-US" sz="34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4334781"/>
            <a:ext cx="707886" cy="2819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美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南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→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美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男</a:t>
            </a:r>
            <a:endParaRPr lang="en-US" sz="34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06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Pj042212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0325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33800" y="593725"/>
            <a:ext cx="510909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思考問題：</a:t>
            </a:r>
          </a:p>
          <a:p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你認為現代信徒的音樂水平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是普遍地提高了還是降低？</a:t>
            </a:r>
          </a:p>
          <a:p>
            <a:endParaRPr lang="zh-TW" altLang="en-US" sz="32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為什麼？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對音樂的認識</a:t>
            </a:r>
            <a:endParaRPr lang="zh-TW" alt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基本特性：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由旋律、和聲、節奏組合的藝術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世界性共通語言 </a:t>
            </a:r>
            <a:r>
              <a:rPr lang="en-US" altLang="zh-TW" sz="3200" dirty="0">
                <a:latin typeface="+mn-lt"/>
                <a:ea typeface="華康黑體 Std W7" panose="020B0700000000000000" pitchFamily="34" charset="-120"/>
              </a:rPr>
              <a:t>(Universal Language)  </a:t>
            </a:r>
          </a:p>
          <a:p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</a:p>
          <a:p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3.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最接近語言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很個人性  </a:t>
            </a:r>
          </a:p>
          <a:p>
            <a:endParaRPr lang="zh-TW" altLang="en-US" sz="30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</p:txBody>
      </p:sp>
      <p:pic>
        <p:nvPicPr>
          <p:cNvPr id="5127" name="Picture 7" descr="MPj042249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00" y="3200400"/>
            <a:ext cx="5488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00963" y="4800600"/>
            <a:ext cx="19431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&amp;</a:t>
            </a:r>
          </a:p>
          <a:p>
            <a:r>
              <a:rPr lang="en-US" altLang="zh-TW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Subjective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對音樂的認識</a:t>
            </a:r>
            <a:endParaRPr lang="zh-TW" alt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基本特性：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基本功能：</a:t>
            </a:r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6148" name="Picture 4" descr="MPj042272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Pj042219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Pj042241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4114800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724400" y="2209800"/>
            <a:ext cx="29883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亦能刺激人，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使人癲狂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394642" y="5181600"/>
            <a:ext cx="33297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能進入心靈，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加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強體驗與記憶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33400" y="1828800"/>
            <a:ext cx="38090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可調劑不安的情緒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音樂與敬拜</a:t>
            </a:r>
            <a:endParaRPr lang="zh-TW" alt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為什麼在崇拜中使用音樂？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聖經多次教導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zh-TW" altLang="en-US" sz="3200" dirty="0" smtClean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志</a:t>
            </a:r>
            <a:r>
              <a:rPr lang="zh-TW" altLang="en-US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</a:t>
            </a:r>
            <a:r>
              <a:rPr lang="en-US" altLang="zh-TW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16:9 </a:t>
            </a:r>
            <a:r>
              <a:rPr lang="zh-TW" altLang="en-US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「要向祂唱詩歌頌」</a:t>
            </a:r>
          </a:p>
          <a:p>
            <a:r>
              <a:rPr lang="zh-TW" altLang="en-US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zh-TW" altLang="en-US" sz="3200" dirty="0" smtClean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33:2-3 </a:t>
            </a:r>
            <a:r>
              <a:rPr lang="zh-TW" altLang="en-US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「應當彈琴稱謝</a:t>
            </a:r>
            <a:r>
              <a:rPr lang="en-US" altLang="zh-TW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</a:t>
            </a:r>
            <a:r>
              <a:rPr lang="zh-TW" altLang="en-US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用十絃瑟歌頌祂」</a:t>
            </a:r>
          </a:p>
          <a:p>
            <a:r>
              <a:rPr lang="zh-TW" altLang="en-US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zh-TW" altLang="en-US" sz="3200" dirty="0" smtClean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</a:t>
            </a:r>
            <a:r>
              <a:rPr lang="en-US" altLang="zh-TW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3:16    </a:t>
            </a:r>
            <a:r>
              <a:rPr lang="zh-TW" altLang="en-US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「用詩章、頌詞、靈歌</a:t>
            </a:r>
            <a:r>
              <a:rPr lang="en-US" altLang="zh-TW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</a:t>
            </a:r>
            <a:r>
              <a:rPr lang="zh-TW" altLang="en-US" sz="32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幫助表達心聲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來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13:15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「以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頌讚為祭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獻給神」</a:t>
            </a:r>
          </a:p>
          <a:p>
            <a:endParaRPr lang="zh-TW" altLang="en-US" sz="32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教導與勸戒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3:16)</a:t>
            </a:r>
          </a:p>
          <a:p>
            <a:r>
              <a:rPr lang="en-US" altLang="zh-TW" sz="3000" dirty="0">
                <a:latin typeface="文鼎粗圓" panose="020B0609010101010101" pitchFamily="49" charset="-120"/>
                <a:ea typeface="文鼎粗圓" panose="020B0609010101010101" pitchFamily="49" charset="-120"/>
              </a:rPr>
              <a:t>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Pj04313240000[1]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altLang="zh-TW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音樂與敬拜</a:t>
            </a:r>
            <a:endParaRPr lang="zh-TW" altLang="en-US" sz="3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solidFill>
                  <a:srgbClr val="333399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為什麼在崇拜中使用音樂？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正確觀念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敬拜不僅是音樂       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  <a:endParaRPr lang="en-US" altLang="zh-TW" sz="3200" dirty="0" smtClean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2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音樂只是「真理」的僕人，不是主人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曲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調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VS. 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歌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詞</a:t>
            </a: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樂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韻 </a:t>
            </a:r>
            <a:r>
              <a:rPr lang="en-US" altLang="zh-TW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VS. </a:t>
            </a:r>
            <a:r>
              <a:rPr lang="zh-TW" altLang="en-US" sz="32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真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理</a:t>
            </a:r>
            <a:endParaRPr lang="zh-TW" altLang="en-US" sz="32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  <a:p>
            <a:endParaRPr lang="zh-TW" altLang="en-US" sz="32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</a:t>
            </a:r>
            <a:r>
              <a:rPr lang="en-US" altLang="zh-TW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音樂本身不等於敬拜</a:t>
            </a:r>
          </a:p>
          <a:p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2341602"/>
            <a:ext cx="64684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不懂音樂或是聾啞者能參與敬拜嗎？ 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609600"/>
            <a:ext cx="6477000" cy="4953000"/>
            <a:chOff x="106756200" y="105613200"/>
            <a:chExt cx="4551219" cy="3427836"/>
          </a:xfrm>
        </p:grpSpPr>
        <p:pic>
          <p:nvPicPr>
            <p:cNvPr id="2051" name="Picture 3" descr="MX-M363N_20170608_152457_Page_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7" t="26509" r="17349" b="35530"/>
            <a:stretch>
              <a:fillRect/>
            </a:stretch>
          </p:blipFill>
          <p:spPr bwMode="auto">
            <a:xfrm>
              <a:off x="106756200" y="105613200"/>
              <a:ext cx="4551219" cy="34278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6951547" y="108115328"/>
              <a:ext cx="2660071" cy="465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1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Ignorance in worship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40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6493</TotalTime>
  <Words>1492</Words>
  <Application>Microsoft Office PowerPoint</Application>
  <PresentationFormat>On-screen Show (4:3)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文鼎粗圓</vt:lpstr>
      <vt:lpstr>新細明體</vt:lpstr>
      <vt:lpstr>華康雅藝體 Std W6</vt:lpstr>
      <vt:lpstr>華康魏碑體 Std W7</vt:lpstr>
      <vt:lpstr>華康黑體 Std W7</vt:lpstr>
      <vt:lpstr>華康黑體 Std W9</vt:lpstr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ccic-nv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Balex Sit</dc:creator>
  <cp:lastModifiedBy>Balex</cp:lastModifiedBy>
  <cp:revision>44</cp:revision>
  <dcterms:created xsi:type="dcterms:W3CDTF">2007-11-01T01:32:30Z</dcterms:created>
  <dcterms:modified xsi:type="dcterms:W3CDTF">2017-06-09T00:33:01Z</dcterms:modified>
</cp:coreProperties>
</file>