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1" r:id="rId6"/>
    <p:sldId id="262" r:id="rId7"/>
    <p:sldId id="267" r:id="rId8"/>
    <p:sldId id="277" r:id="rId9"/>
    <p:sldId id="276" r:id="rId10"/>
    <p:sldId id="271" r:id="rId11"/>
    <p:sldId id="270" r:id="rId12"/>
    <p:sldId id="272" r:id="rId13"/>
    <p:sldId id="273" r:id="rId14"/>
    <p:sldId id="274" r:id="rId15"/>
    <p:sldId id="268" r:id="rId16"/>
    <p:sldId id="275" r:id="rId17"/>
    <p:sldId id="304" r:id="rId18"/>
    <p:sldId id="305" r:id="rId19"/>
    <p:sldId id="278" r:id="rId20"/>
    <p:sldId id="279" r:id="rId21"/>
    <p:sldId id="280" r:id="rId22"/>
    <p:sldId id="287" r:id="rId23"/>
    <p:sldId id="288" r:id="rId24"/>
    <p:sldId id="306" r:id="rId25"/>
    <p:sldId id="289" r:id="rId26"/>
    <p:sldId id="291" r:id="rId27"/>
    <p:sldId id="292" r:id="rId28"/>
    <p:sldId id="290" r:id="rId29"/>
    <p:sldId id="281" r:id="rId30"/>
    <p:sldId id="282" r:id="rId31"/>
    <p:sldId id="283" r:id="rId32"/>
    <p:sldId id="284" r:id="rId33"/>
    <p:sldId id="286" r:id="rId34"/>
    <p:sldId id="294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013" autoAdjust="0"/>
  </p:normalViewPr>
  <p:slideViewPr>
    <p:cSldViewPr>
      <p:cViewPr varScale="1">
        <p:scale>
          <a:sx n="68" d="100"/>
          <a:sy n="68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85793-4952-4EC9-AD43-A2D8E28C51C3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B6782-E22B-44B8-BE55-B98FFE70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 smtClean="0"/>
              <a:t>主日学简介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1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提摩太</a:t>
            </a:r>
            <a:endParaRPr lang="en-US" altLang="zh-CN" sz="18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Act 16:1 </a:t>
            </a:r>
            <a:r>
              <a:rPr lang="zh-CN" altLang="en-US" sz="1800" dirty="0" smtClean="0"/>
              <a:t>保罗来到特庇，又到路司得。在那里有一个门徒，名叫提摩太，是信主之犹太妇人的儿子，他父亲却是希利尼人。</a:t>
            </a:r>
            <a:r>
              <a:rPr lang="en-US" altLang="zh-CN" sz="1800" dirty="0" smtClean="0"/>
              <a:t>16:2 </a:t>
            </a:r>
            <a:r>
              <a:rPr lang="zh-CN" altLang="en-US" sz="1800" dirty="0" smtClean="0"/>
              <a:t>路司得和以哥念的弟兄，都称赞他。</a:t>
            </a:r>
            <a:r>
              <a:rPr lang="en-US" altLang="zh-CN" sz="1800" dirty="0" smtClean="0"/>
              <a:t>16:3 </a:t>
            </a:r>
            <a:r>
              <a:rPr lang="zh-CN" altLang="en-US" sz="1800" dirty="0" smtClean="0"/>
              <a:t>保罗要带他同去，只因那些地方的犹太人，都知道他父亲是希利尼人，就给他行了割礼。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0000"/>
                </a:solidFill>
              </a:rPr>
              <a:t>腓立比受害被辱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Act 16:11 </a:t>
            </a:r>
            <a:r>
              <a:rPr lang="zh-CN" altLang="en-US" sz="1800" dirty="0" smtClean="0"/>
              <a:t>于是从</a:t>
            </a:r>
            <a:r>
              <a:rPr lang="zh-CN" altLang="en-US" sz="1800" dirty="0" smtClean="0">
                <a:solidFill>
                  <a:srgbClr val="FF0000"/>
                </a:solidFill>
              </a:rPr>
              <a:t>特罗亚</a:t>
            </a:r>
            <a:r>
              <a:rPr lang="zh-CN" altLang="en-US" sz="1800" dirty="0" smtClean="0"/>
              <a:t>开船，一直行到撒摩特喇，第二天到了</a:t>
            </a:r>
            <a:r>
              <a:rPr lang="zh-CN" altLang="en-US" sz="1800" dirty="0" smtClean="0">
                <a:solidFill>
                  <a:srgbClr val="FF0000"/>
                </a:solidFill>
              </a:rPr>
              <a:t>尼亚波利</a:t>
            </a:r>
            <a:r>
              <a:rPr lang="zh-CN" altLang="en-US" sz="1800" dirty="0" smtClean="0"/>
              <a:t>。</a:t>
            </a:r>
            <a:r>
              <a:rPr lang="en-US" altLang="zh-CN" sz="1800" dirty="0" smtClean="0"/>
              <a:t>16:12 </a:t>
            </a:r>
            <a:r>
              <a:rPr lang="zh-CN" altLang="en-US" sz="1800" dirty="0" smtClean="0"/>
              <a:t>从那里来到</a:t>
            </a:r>
            <a:r>
              <a:rPr lang="zh-CN" altLang="en-US" sz="1800" dirty="0" smtClean="0">
                <a:solidFill>
                  <a:srgbClr val="FF0000"/>
                </a:solidFill>
              </a:rPr>
              <a:t>腓立比</a:t>
            </a:r>
            <a:r>
              <a:rPr lang="zh-CN" altLang="en-US" sz="1800" dirty="0" smtClean="0"/>
              <a:t>，就是马其顿这一方的头一个城。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吕底亚受洗。被鬼附的使女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Act 16:19 </a:t>
            </a:r>
            <a:r>
              <a:rPr lang="zh-CN" altLang="en-US" sz="1800" dirty="0" smtClean="0"/>
              <a:t>使女的主人们，见得利的指望没有了，便揪住保罗和西拉，拉他们到市上去见首领。</a:t>
            </a:r>
            <a:r>
              <a:rPr lang="en-US" altLang="zh-CN" sz="1800" dirty="0" smtClean="0"/>
              <a:t>16:20 </a:t>
            </a:r>
            <a:r>
              <a:rPr lang="zh-CN" altLang="en-US" sz="1800" dirty="0" smtClean="0"/>
              <a:t>又带到官长面前说，这些人原是犹太人，竟骚扰我们的城，</a:t>
            </a:r>
            <a:r>
              <a:rPr lang="en-US" altLang="zh-CN" sz="1800" dirty="0" smtClean="0"/>
              <a:t>16:21 </a:t>
            </a:r>
            <a:r>
              <a:rPr lang="zh-CN" altLang="en-US" sz="1800" dirty="0" smtClean="0"/>
              <a:t>传我们罗马人所不可受，不可行的规矩。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16:22 </a:t>
            </a:r>
            <a:r>
              <a:rPr lang="zh-CN" altLang="en-US" sz="1800" dirty="0" smtClean="0"/>
              <a:t>众人就一同起来攻击他们。官长吩咐剥了他们的衣裳，用棍打。</a:t>
            </a:r>
            <a:r>
              <a:rPr lang="en-US" altLang="zh-CN" sz="1800" dirty="0" smtClean="0"/>
              <a:t>16:23 </a:t>
            </a:r>
            <a:r>
              <a:rPr lang="zh-CN" altLang="en-US" sz="1800" dirty="0" smtClean="0"/>
              <a:t>打了许多棍，便将他们下在监里，嘱咐禁卒严紧看守。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狱卒全家信主。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帖撒罗尼迦</a:t>
            </a:r>
            <a:r>
              <a:rPr lang="en-US" altLang="zh-CN" sz="1800" baseline="0" smtClean="0"/>
              <a:t> </a:t>
            </a:r>
            <a:r>
              <a:rPr lang="en-US" altLang="zh-CN" sz="1800" smtClean="0"/>
              <a:t>17:1 </a:t>
            </a:r>
            <a:r>
              <a:rPr lang="zh-CN" altLang="en-US" sz="1800" dirty="0" smtClean="0"/>
              <a:t>保罗和西拉，经过</a:t>
            </a:r>
            <a:r>
              <a:rPr lang="zh-CN" altLang="en-US" sz="1800" dirty="0" smtClean="0">
                <a:solidFill>
                  <a:srgbClr val="FF0000"/>
                </a:solidFill>
              </a:rPr>
              <a:t>暗妃波里</a:t>
            </a:r>
            <a:r>
              <a:rPr lang="zh-CN" altLang="en-US" sz="1800" dirty="0" smtClean="0"/>
              <a:t>，</a:t>
            </a:r>
            <a:r>
              <a:rPr lang="zh-CN" altLang="en-US" sz="1800" dirty="0" smtClean="0">
                <a:solidFill>
                  <a:srgbClr val="FF0000"/>
                </a:solidFill>
              </a:rPr>
              <a:t>亚波罗尼亚</a:t>
            </a:r>
            <a:r>
              <a:rPr lang="zh-CN" altLang="en-US" sz="1800" dirty="0" smtClean="0"/>
              <a:t>，来到帖撒罗尼迦，在那里有犹太人的会堂。</a:t>
            </a:r>
            <a:r>
              <a:rPr lang="en-US" altLang="zh-CN" sz="1800" dirty="0" smtClean="0"/>
              <a:t>17:2 </a:t>
            </a:r>
            <a:r>
              <a:rPr lang="zh-CN" altLang="en-US" sz="1800" dirty="0" smtClean="0"/>
              <a:t>保罗照他素常的规矩进去，一连三个安息日，本着圣经与他们辩论，</a:t>
            </a:r>
            <a:r>
              <a:rPr lang="en-US" altLang="zh-CN" sz="1800" dirty="0" smtClean="0"/>
              <a:t>17:3 </a:t>
            </a:r>
            <a:r>
              <a:rPr lang="zh-CN" altLang="en-US" sz="1800" dirty="0" smtClean="0"/>
              <a:t>讲解陈明基督必须受害，从死里复活。又说，我所传与你们的这位耶稣，就是基督。</a:t>
            </a:r>
            <a:r>
              <a:rPr lang="en-US" altLang="zh-CN" sz="1800" dirty="0" smtClean="0"/>
              <a:t>17:4 </a:t>
            </a:r>
            <a:r>
              <a:rPr lang="zh-CN" altLang="en-US" sz="1800" dirty="0" smtClean="0"/>
              <a:t>他们中间有些人听了劝，就附从保罗和西拉。并有许多虔敬的希利尼人，尊贵的妇女也不少。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17:5 </a:t>
            </a:r>
            <a:r>
              <a:rPr lang="zh-CN" altLang="en-US" sz="1800" dirty="0" smtClean="0"/>
              <a:t>但那不信的犹太人心里嫉妒，招聚了些市井匪类，搭伙成群，耸动合城的人，闯进耶孙的家，要将保罗西拉带到百姓那里。</a:t>
            </a:r>
            <a:r>
              <a:rPr lang="en-US" altLang="zh-CN" sz="1800" dirty="0" smtClean="0"/>
              <a:t>17:7 </a:t>
            </a:r>
            <a:r>
              <a:rPr lang="zh-CN" altLang="en-US" sz="1800" dirty="0" smtClean="0"/>
              <a:t>耶孙收留他们。这些人都违背该撒的命令，说另有一个王耶稣。 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17:9 </a:t>
            </a:r>
            <a:r>
              <a:rPr lang="zh-CN" altLang="en-US" sz="1800" dirty="0" smtClean="0"/>
              <a:t>于是取了耶孙和其余之人的保状，就释放了他们。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庇哩亚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17:11 </a:t>
            </a:r>
            <a:r>
              <a:rPr lang="zh-CN" altLang="en-US" sz="1800" dirty="0" smtClean="0"/>
              <a:t>这地方的人，贤于帖撒罗尼迦的人，甘心领受这道，天天考查圣经，要晓得这道，是与不是。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17:12 </a:t>
            </a:r>
            <a:r>
              <a:rPr lang="zh-CN" altLang="en-US" sz="1800" dirty="0" smtClean="0"/>
              <a:t>所以他们中间多有相信的。又有希利尼尊贵的妇女，男子也不少。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17:13 </a:t>
            </a:r>
            <a:r>
              <a:rPr lang="zh-CN" altLang="en-US" sz="1800" dirty="0" smtClean="0"/>
              <a:t>但帖撒罗尼迦的犹太人，知道保罗又在庇哩亚传神的道，也就往那里去，耸动搅扰众人。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17:14 </a:t>
            </a:r>
            <a:r>
              <a:rPr lang="zh-CN" altLang="en-US" sz="1800" dirty="0" smtClean="0"/>
              <a:t>当时弟兄们便打发保罗往海边去。西拉和提摩太仍住在庇哩亚。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雅典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17:15 </a:t>
            </a:r>
            <a:r>
              <a:rPr lang="zh-CN" altLang="en-US" sz="1800" dirty="0" smtClean="0"/>
              <a:t>送保罗的人带他到了雅典。既领了保罗的命，叫西拉和提摩太速速到他这里来，就回去了。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17:16 </a:t>
            </a:r>
            <a:r>
              <a:rPr lang="zh-CN" altLang="en-US" sz="1800" dirty="0" smtClean="0"/>
              <a:t>保罗在雅典等候他们的时候，看见满城都是偶像，就心里着急。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17:17 </a:t>
            </a:r>
            <a:r>
              <a:rPr lang="zh-CN" altLang="en-US" sz="1800" dirty="0" smtClean="0"/>
              <a:t>于是在会堂里，与犹太人，和虔敬的人，并每日在市上所遇见的人辩论。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17:18 </a:t>
            </a:r>
            <a:r>
              <a:rPr lang="zh-CN" altLang="en-US" sz="1800" dirty="0" smtClean="0"/>
              <a:t>还有以彼古罗和斯多亚两门的学士，与他争论。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17:32 </a:t>
            </a:r>
            <a:r>
              <a:rPr lang="zh-CN" altLang="en-US" sz="1800" dirty="0" smtClean="0"/>
              <a:t>众人听见从死里复活的话，就有讥诮他的，又有人说，我们再听你讲这个吧。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保罗和西拉与提摩太在雅典会合时，差了提摩太回帖撒罗尼迦，可能也差西拉往腓利比。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哥林多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18:1 </a:t>
            </a:r>
            <a:r>
              <a:rPr lang="zh-CN" altLang="en-US" sz="1800" dirty="0" smtClean="0"/>
              <a:t>这事以后，保罗离了雅典，来到哥林多。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18:2 </a:t>
            </a:r>
            <a:r>
              <a:rPr lang="zh-CN" altLang="en-US" sz="1800" dirty="0" smtClean="0"/>
              <a:t>遇见一个犹太人，名叫亚居拉，他生在本都。因为革老丢命犹太人都离开罗马，新近带着妻百基拉，从义大利来。保罗就投奔了他们。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18:3 </a:t>
            </a:r>
            <a:r>
              <a:rPr lang="zh-CN" altLang="en-US" sz="1800" dirty="0" smtClean="0"/>
              <a:t>他们本是制造帐棚为业。保罗因与他们同业，就和他们同住作工。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18:4 </a:t>
            </a:r>
            <a:r>
              <a:rPr lang="zh-CN" altLang="en-US" sz="1800" dirty="0" smtClean="0"/>
              <a:t>每逢安息日，保罗在会堂里辩论，劝化犹太人和希利尼人。</a:t>
            </a:r>
            <a:endParaRPr lang="en-US" altLang="zh-CN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18:5 </a:t>
            </a:r>
            <a:r>
              <a:rPr lang="zh-CN" altLang="en-US" sz="1800" dirty="0" smtClean="0"/>
              <a:t>西拉和提摩太从马其顿来的时候，保罗为道迫切，向犹太人证明耶稣是基督。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最早写的两封书信。新约圣经的开始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除了引言和结语，贴前可分为两大部分，分界点在第三章末了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 smtClean="0"/>
              <a:t>使徒行传</a:t>
            </a:r>
            <a:r>
              <a:rPr lang="en-US" altLang="zh-CN" sz="1800" dirty="0" smtClean="0"/>
              <a:t>13-14</a:t>
            </a:r>
            <a:r>
              <a:rPr lang="zh-CN" altLang="en-US" sz="1800" dirty="0" smtClean="0"/>
              <a:t>章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 smtClean="0"/>
              <a:t>使徒行传</a:t>
            </a:r>
            <a:r>
              <a:rPr lang="en-US" altLang="zh-CN" sz="1800" dirty="0" smtClean="0"/>
              <a:t>18-21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1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 smtClean="0"/>
              <a:t>帖撒罗尼迦城市的特点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 smtClean="0"/>
              <a:t>帖撒罗尼迦的地理位置</a:t>
            </a:r>
            <a:endParaRPr lang="en-US" altLang="zh-CN" sz="1800" dirty="0" smtClean="0"/>
          </a:p>
          <a:p>
            <a:r>
              <a:rPr lang="zh-CN" altLang="en-US" sz="1800" dirty="0" smtClean="0"/>
              <a:t>主前</a:t>
            </a:r>
            <a:r>
              <a:rPr lang="en-US" altLang="zh-CN" sz="1800" dirty="0" smtClean="0"/>
              <a:t>42</a:t>
            </a:r>
            <a:r>
              <a:rPr lang="zh-CN" altLang="en-US" sz="1800" dirty="0" smtClean="0"/>
              <a:t>年得自由城的位置</a:t>
            </a:r>
            <a:endParaRPr lang="en-US" altLang="zh-CN" sz="1800" dirty="0" smtClean="0"/>
          </a:p>
          <a:p>
            <a:r>
              <a:rPr lang="el-GR" altLang="zh-CN" sz="1800" dirty="0" smtClean="0"/>
              <a:t>πολιτάρχης</a:t>
            </a:r>
            <a:endParaRPr lang="en-US" altLang="zh-CN" sz="1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西拉</a:t>
            </a:r>
            <a:endParaRPr lang="en-US" altLang="zh-CN" sz="18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Act 15:36 </a:t>
            </a:r>
            <a:r>
              <a:rPr lang="zh-CN" altLang="en-US" sz="1800" dirty="0" smtClean="0"/>
              <a:t>过了些日子，保罗对巴拿巴说，我们可以回到从前宣传主道的各城，看望弟兄们景况如何。</a:t>
            </a:r>
            <a:r>
              <a:rPr lang="en-US" altLang="zh-CN" sz="1800" dirty="0" smtClean="0"/>
              <a:t>15:37 </a:t>
            </a:r>
            <a:r>
              <a:rPr lang="zh-CN" altLang="en-US" sz="1800" dirty="0" smtClean="0"/>
              <a:t>巴拿巴有意，要带称呼马可的约翰同去。</a:t>
            </a:r>
            <a:r>
              <a:rPr lang="en-US" altLang="zh-CN" sz="1800" dirty="0" smtClean="0"/>
              <a:t>15:38 </a:t>
            </a:r>
            <a:r>
              <a:rPr lang="zh-CN" altLang="en-US" sz="1800" dirty="0" smtClean="0"/>
              <a:t>但保罗，因为马可从前在旁非利亚离开他们，不和他们同去作工，就以为不可带他去。</a:t>
            </a:r>
            <a:r>
              <a:rPr lang="en-US" altLang="zh-CN" sz="1800" dirty="0" smtClean="0"/>
              <a:t>15:39 </a:t>
            </a:r>
            <a:r>
              <a:rPr lang="zh-CN" altLang="en-US" sz="1800" dirty="0" smtClean="0"/>
              <a:t>于是二人起了争论，甚至彼此分开。巴拿巴带着马可，坐船往居比路去。</a:t>
            </a:r>
            <a:r>
              <a:rPr lang="en-US" altLang="zh-CN" sz="1800" dirty="0" smtClean="0"/>
              <a:t>Act 15:40 </a:t>
            </a:r>
            <a:r>
              <a:rPr lang="zh-CN" altLang="en-US" sz="1800" dirty="0" smtClean="0"/>
              <a:t>保罗拣选了西拉，也出去，蒙弟兄们把他交于主的恩中。</a:t>
            </a:r>
            <a:r>
              <a:rPr lang="en-US" altLang="zh-CN" sz="1800" dirty="0" smtClean="0"/>
              <a:t>Act 15:41 </a:t>
            </a:r>
            <a:r>
              <a:rPr lang="zh-CN" altLang="en-US" sz="1800" dirty="0" smtClean="0"/>
              <a:t>他就走遍叙利亚，基利家，坚固众教会。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6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3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0"/>
                    </a14:imgEffect>
                    <a14:imgEffect>
                      <a14:colorTemperature colorTemp="4875"/>
                    </a14:imgEffect>
                    <a14:imgEffect>
                      <a14:brightnessContrast bright="-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EF15-3EF8-4F9E-8F11-377A17F2942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6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三谷基督徒会堂成人主日学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14600"/>
          </a:xfrm>
        </p:spPr>
        <p:txBody>
          <a:bodyPr/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帖撒罗尼迦前书</a:t>
            </a:r>
            <a:endParaRPr lang="en-US" sz="5400" b="1" dirty="0" smtClean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>第一课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06/04/2017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2" descr="http://www.desktopnexus.com/dl/inline/893590/1920x1080/ngdon64tcf1b6lvle5iigbvku05495d5e2f26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腓利比书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4:15 </a:t>
            </a:r>
            <a:r>
              <a:rPr lang="zh-CN" altLang="en-US" sz="4400" dirty="0" smtClean="0">
                <a:solidFill>
                  <a:schemeClr val="bg1"/>
                </a:solidFill>
              </a:rPr>
              <a:t>腓</a:t>
            </a:r>
            <a:r>
              <a:rPr lang="zh-CN" altLang="en-US" sz="4400" dirty="0">
                <a:solidFill>
                  <a:schemeClr val="bg1"/>
                </a:solidFill>
              </a:rPr>
              <a:t>立比人哪，你们也知道我初传福音，离了马其顿的时候，论到授受的事，除了你们以外，并没有别的教会供给我</a:t>
            </a:r>
            <a:r>
              <a:rPr lang="zh-CN" altLang="en-US" sz="4400" dirty="0" smtClean="0">
                <a:solidFill>
                  <a:schemeClr val="bg1"/>
                </a:solidFill>
              </a:rPr>
              <a:t>。</a:t>
            </a:r>
            <a:r>
              <a:rPr lang="en-US" altLang="zh-CN" sz="4400" dirty="0">
                <a:solidFill>
                  <a:schemeClr val="bg1"/>
                </a:solidFill>
              </a:rPr>
              <a:t>4:16 </a:t>
            </a:r>
            <a:r>
              <a:rPr lang="zh-CN" altLang="en-US" sz="4400" dirty="0" smtClean="0">
                <a:solidFill>
                  <a:schemeClr val="bg1"/>
                </a:solidFill>
              </a:rPr>
              <a:t>就</a:t>
            </a:r>
            <a:r>
              <a:rPr lang="zh-CN" altLang="en-US" sz="4400" dirty="0">
                <a:solidFill>
                  <a:schemeClr val="bg1"/>
                </a:solidFill>
              </a:rPr>
              <a:t>是我在帖撒罗尼迦，你们也</a:t>
            </a:r>
            <a:r>
              <a:rPr lang="zh-CN" altLang="en-US" sz="4400" dirty="0">
                <a:solidFill>
                  <a:srgbClr val="FF0000"/>
                </a:solidFill>
              </a:rPr>
              <a:t>一次两次</a:t>
            </a:r>
            <a:r>
              <a:rPr lang="zh-CN" altLang="en-US" sz="4400" dirty="0">
                <a:solidFill>
                  <a:schemeClr val="bg1"/>
                </a:solidFill>
              </a:rPr>
              <a:t>的，打发人</a:t>
            </a:r>
            <a:r>
              <a:rPr lang="zh-CN" altLang="en-US" sz="4400" dirty="0">
                <a:solidFill>
                  <a:srgbClr val="FF0000"/>
                </a:solidFill>
              </a:rPr>
              <a:t>供给我的需用</a:t>
            </a:r>
            <a:r>
              <a:rPr lang="zh-CN" altLang="en-US" sz="4400" dirty="0">
                <a:solidFill>
                  <a:schemeClr val="bg1"/>
                </a:solidFill>
              </a:rPr>
              <a:t>。  </a:t>
            </a:r>
            <a:endParaRPr lang="en-US" altLang="zh-CN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贴后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3:6 </a:t>
            </a:r>
            <a:r>
              <a:rPr lang="zh-CN" altLang="en-US" sz="4400" dirty="0" smtClean="0">
                <a:solidFill>
                  <a:schemeClr val="bg1"/>
                </a:solidFill>
              </a:rPr>
              <a:t>但</a:t>
            </a:r>
            <a:r>
              <a:rPr lang="zh-CN" altLang="en-US" sz="4400" dirty="0">
                <a:solidFill>
                  <a:schemeClr val="bg1"/>
                </a:solidFill>
              </a:rPr>
              <a:t>提摩太刚才从你们那里回来，将你们信心和爱心的好消息报给我们，又说你们常常记念我们，切切的想见我们，如同我们想见你们一样</a:t>
            </a:r>
            <a:r>
              <a:rPr lang="zh-CN" altLang="en-US" sz="4400" dirty="0" smtClean="0">
                <a:solidFill>
                  <a:schemeClr val="bg1"/>
                </a:solidFill>
              </a:rPr>
              <a:t>。</a:t>
            </a:r>
            <a:r>
              <a:rPr lang="en-US" altLang="zh-CN" sz="4400" dirty="0">
                <a:solidFill>
                  <a:schemeClr val="bg1"/>
                </a:solidFill>
              </a:rPr>
              <a:t>3:7 </a:t>
            </a:r>
            <a:r>
              <a:rPr lang="zh-CN" altLang="en-US" sz="4400" dirty="0" smtClean="0">
                <a:solidFill>
                  <a:schemeClr val="bg1"/>
                </a:solidFill>
              </a:rPr>
              <a:t>所</a:t>
            </a:r>
            <a:r>
              <a:rPr lang="zh-CN" altLang="en-US" sz="4400" dirty="0">
                <a:solidFill>
                  <a:schemeClr val="bg1"/>
                </a:solidFill>
              </a:rPr>
              <a:t>以弟兄们，我们在一切困苦患难之中，因着你们的信心就得了安慰</a:t>
            </a:r>
            <a:r>
              <a:rPr lang="zh-CN" altLang="en-US" sz="4400" dirty="0" smtClean="0">
                <a:solidFill>
                  <a:schemeClr val="bg1"/>
                </a:solidFill>
              </a:rPr>
              <a:t>。</a:t>
            </a:r>
            <a:r>
              <a:rPr lang="en-US" altLang="zh-CN" sz="4400" dirty="0">
                <a:solidFill>
                  <a:schemeClr val="bg1"/>
                </a:solidFill>
              </a:rPr>
              <a:t>3:8 </a:t>
            </a:r>
            <a:r>
              <a:rPr lang="zh-CN" altLang="en-US" sz="4400" dirty="0" smtClean="0">
                <a:solidFill>
                  <a:schemeClr val="bg1"/>
                </a:solidFill>
              </a:rPr>
              <a:t>你</a:t>
            </a:r>
            <a:r>
              <a:rPr lang="zh-CN" altLang="en-US" sz="4400" dirty="0">
                <a:solidFill>
                  <a:schemeClr val="bg1"/>
                </a:solidFill>
              </a:rPr>
              <a:t>们若靠主站立得稳，我们就活了</a:t>
            </a:r>
            <a:r>
              <a:rPr lang="zh-CN" altLang="en-US" sz="4400" dirty="0" smtClean="0">
                <a:solidFill>
                  <a:schemeClr val="bg1"/>
                </a:solidFill>
              </a:rPr>
              <a:t>。</a:t>
            </a:r>
            <a:r>
              <a:rPr lang="en-US" altLang="zh-CN" sz="4400" dirty="0">
                <a:solidFill>
                  <a:schemeClr val="bg1"/>
                </a:solidFill>
              </a:rPr>
              <a:t>3:9 </a:t>
            </a:r>
            <a:r>
              <a:rPr lang="zh-CN" altLang="en-US" sz="4400" dirty="0" smtClean="0">
                <a:solidFill>
                  <a:schemeClr val="bg1"/>
                </a:solidFill>
              </a:rPr>
              <a:t>我</a:t>
            </a:r>
            <a:r>
              <a:rPr lang="zh-CN" altLang="en-US" sz="4400" dirty="0">
                <a:solidFill>
                  <a:schemeClr val="bg1"/>
                </a:solidFill>
              </a:rPr>
              <a:t>们</a:t>
            </a:r>
            <a:r>
              <a:rPr lang="zh-CN" altLang="en-US" sz="4400" dirty="0" smtClean="0">
                <a:solidFill>
                  <a:schemeClr val="bg1"/>
                </a:solidFill>
              </a:rPr>
              <a:t>在神</a:t>
            </a:r>
            <a:r>
              <a:rPr lang="zh-CN" altLang="en-US" sz="4400" dirty="0">
                <a:solidFill>
                  <a:schemeClr val="bg1"/>
                </a:solidFill>
              </a:rPr>
              <a:t>面前，因着你们甚是喜乐，为这一切喜乐，可用何等的感谢，为你们报</a:t>
            </a:r>
            <a:r>
              <a:rPr lang="zh-CN" altLang="en-US" sz="4400" dirty="0" smtClean="0">
                <a:solidFill>
                  <a:schemeClr val="bg1"/>
                </a:solidFill>
              </a:rPr>
              <a:t>答神</a:t>
            </a:r>
            <a:r>
              <a:rPr lang="zh-CN" altLang="en-US" sz="4400" dirty="0">
                <a:solidFill>
                  <a:schemeClr val="bg1"/>
                </a:solidFill>
              </a:rPr>
              <a:t>呢？    </a:t>
            </a:r>
            <a:endParaRPr lang="en-US" altLang="zh-CN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内容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感恩</a:t>
            </a:r>
            <a:endParaRPr lang="en-US" altLang="zh-CN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内容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感恩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</a:rPr>
              <a:t>辩护</a:t>
            </a:r>
            <a:endParaRPr lang="en-US" altLang="zh-CN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帖撒罗尼迦前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书简介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</a:rPr>
              <a:t>背景</a:t>
            </a:r>
            <a:endParaRPr lang="en-US" altLang="zh-CN" sz="4400" b="1" dirty="0" smtClean="0">
              <a:solidFill>
                <a:schemeClr val="bg1"/>
              </a:solidFill>
            </a:endParaRPr>
          </a:p>
          <a:p>
            <a:r>
              <a:rPr lang="zh-CN" altLang="en-US" sz="4400" b="1" dirty="0" smtClean="0">
                <a:solidFill>
                  <a:schemeClr val="bg1"/>
                </a:solidFill>
              </a:rPr>
              <a:t>内容与主题</a:t>
            </a:r>
            <a:endParaRPr lang="en-US" altLang="zh-CN" sz="4400" b="1" dirty="0" smtClean="0">
              <a:solidFill>
                <a:schemeClr val="bg1"/>
              </a:solidFill>
            </a:endParaRPr>
          </a:p>
          <a:p>
            <a:r>
              <a:rPr lang="zh-CN" altLang="en-US" sz="4400" b="1" dirty="0">
                <a:solidFill>
                  <a:schemeClr val="bg1"/>
                </a:solidFill>
              </a:rPr>
              <a:t>运</a:t>
            </a:r>
            <a:r>
              <a:rPr lang="zh-CN" altLang="en-US" sz="4400" b="1" dirty="0" smtClean="0">
                <a:solidFill>
                  <a:schemeClr val="bg1"/>
                </a:solidFill>
              </a:rPr>
              <a:t>用</a:t>
            </a:r>
            <a:endParaRPr lang="en-US" altLang="zh-CN" sz="4400" b="1" dirty="0" smtClean="0">
              <a:solidFill>
                <a:schemeClr val="bg1"/>
              </a:solidFill>
            </a:endParaRPr>
          </a:p>
          <a:p>
            <a:r>
              <a:rPr lang="zh-CN" altLang="en-US" sz="4400" b="1" dirty="0">
                <a:solidFill>
                  <a:schemeClr val="bg1"/>
                </a:solidFill>
              </a:rPr>
              <a:t>课</a:t>
            </a:r>
            <a:r>
              <a:rPr lang="zh-CN" altLang="en-US" sz="4400" b="1" dirty="0" smtClean="0">
                <a:solidFill>
                  <a:schemeClr val="bg1"/>
                </a:solidFill>
              </a:rPr>
              <a:t>程计划</a:t>
            </a:r>
            <a:endParaRPr lang="zh-CN" altLang="en-US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内容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感恩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</a:rPr>
              <a:t>辩护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>
                <a:solidFill>
                  <a:schemeClr val="bg1"/>
                </a:solidFill>
              </a:rPr>
              <a:t>问</a:t>
            </a:r>
            <a:r>
              <a:rPr lang="zh-CN" altLang="en-US" sz="4400" dirty="0" smtClean="0">
                <a:solidFill>
                  <a:schemeClr val="bg1"/>
                </a:solidFill>
              </a:rPr>
              <a:t>题</a:t>
            </a:r>
            <a:endParaRPr lang="en-US" altLang="zh-CN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内容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感恩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</a:rPr>
              <a:t>辩护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>
                <a:solidFill>
                  <a:schemeClr val="bg1"/>
                </a:solidFill>
              </a:rPr>
              <a:t>问</a:t>
            </a:r>
            <a:r>
              <a:rPr lang="zh-CN" altLang="en-US" sz="4400" dirty="0" smtClean="0">
                <a:solidFill>
                  <a:schemeClr val="bg1"/>
                </a:solidFill>
              </a:rPr>
              <a:t>题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r>
              <a:rPr lang="zh-CN" altLang="en-US" sz="4400" dirty="0">
                <a:solidFill>
                  <a:schemeClr val="bg1"/>
                </a:solidFill>
              </a:rPr>
              <a:t>劝勉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主再来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主再来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帖前</a:t>
            </a:r>
            <a:r>
              <a:rPr lang="en-US" altLang="zh-CN" sz="4000" dirty="0">
                <a:solidFill>
                  <a:schemeClr val="bg1"/>
                </a:solidFill>
              </a:rPr>
              <a:t>4:13 </a:t>
            </a:r>
            <a:r>
              <a:rPr lang="zh-CN" altLang="en-US" sz="4000" dirty="0" smtClean="0">
                <a:solidFill>
                  <a:srgbClr val="FF0000"/>
                </a:solidFill>
              </a:rPr>
              <a:t>论</a:t>
            </a:r>
            <a:r>
              <a:rPr lang="zh-CN" altLang="en-US" sz="4000" dirty="0">
                <a:solidFill>
                  <a:srgbClr val="FF0000"/>
                </a:solidFill>
              </a:rPr>
              <a:t>到睡了的人</a:t>
            </a:r>
            <a:r>
              <a:rPr lang="zh-CN" altLang="en-US" sz="4000" dirty="0">
                <a:solidFill>
                  <a:schemeClr val="bg1"/>
                </a:solidFill>
              </a:rPr>
              <a:t>，我们不愿意弟兄们不知道，恐怕你们忧伤，像那些没有指望的人一样。 </a:t>
            </a: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帖前</a:t>
            </a:r>
            <a:r>
              <a:rPr lang="en-US" altLang="zh-CN" sz="4000" dirty="0">
                <a:solidFill>
                  <a:schemeClr val="bg1"/>
                </a:solidFill>
              </a:rPr>
              <a:t>5:1 </a:t>
            </a:r>
            <a:r>
              <a:rPr lang="zh-CN" altLang="en-US" sz="4000" dirty="0" smtClean="0">
                <a:solidFill>
                  <a:schemeClr val="bg1"/>
                </a:solidFill>
              </a:rPr>
              <a:t>弟</a:t>
            </a:r>
            <a:r>
              <a:rPr lang="zh-CN" altLang="en-US" sz="4000" dirty="0">
                <a:solidFill>
                  <a:schemeClr val="bg1"/>
                </a:solidFill>
              </a:rPr>
              <a:t>兄们，</a:t>
            </a:r>
            <a:r>
              <a:rPr lang="zh-CN" altLang="en-US" sz="4000" dirty="0">
                <a:solidFill>
                  <a:srgbClr val="FF0000"/>
                </a:solidFill>
              </a:rPr>
              <a:t>论到时候日期</a:t>
            </a:r>
            <a:r>
              <a:rPr lang="zh-CN" altLang="en-US" sz="4000" dirty="0">
                <a:solidFill>
                  <a:schemeClr val="bg1"/>
                </a:solidFill>
              </a:rPr>
              <a:t>，不用写信给你们。 </a:t>
            </a:r>
          </a:p>
          <a:p>
            <a:pPr lvl="1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主再来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</a:t>
            </a:r>
            <a:r>
              <a:rPr lang="en-US" altLang="zh-CN" sz="4000" dirty="0">
                <a:solidFill>
                  <a:schemeClr val="bg1"/>
                </a:solidFill>
              </a:rPr>
              <a:t>1:10 </a:t>
            </a:r>
            <a:r>
              <a:rPr lang="zh-CN" altLang="en-US" sz="4000" dirty="0">
                <a:solidFill>
                  <a:schemeClr val="bg1"/>
                </a:solidFill>
              </a:rPr>
              <a:t>等候他儿子从天</a:t>
            </a:r>
            <a:r>
              <a:rPr lang="zh-CN" altLang="en-US" sz="4000" b="1" dirty="0">
                <a:solidFill>
                  <a:srgbClr val="FF0000"/>
                </a:solidFill>
              </a:rPr>
              <a:t>降临</a:t>
            </a:r>
            <a:r>
              <a:rPr lang="zh-CN" altLang="en-US" sz="4000" dirty="0">
                <a:solidFill>
                  <a:schemeClr val="bg1"/>
                </a:solidFill>
              </a:rPr>
              <a:t>，就是他从死里复活的，那位救我们脱离将来忿怒的耶稣。</a:t>
            </a: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</a:t>
            </a:r>
            <a:r>
              <a:rPr lang="en-US" altLang="zh-CN" sz="4000" dirty="0">
                <a:solidFill>
                  <a:schemeClr val="bg1"/>
                </a:solidFill>
              </a:rPr>
              <a:t>2:19 </a:t>
            </a:r>
            <a:r>
              <a:rPr lang="zh-CN" altLang="en-US" sz="4000" dirty="0">
                <a:solidFill>
                  <a:schemeClr val="bg1"/>
                </a:solidFill>
              </a:rPr>
              <a:t>我们的盼望和喜乐，并所夸的冠冕，是什么呢？岂不是我们</a:t>
            </a:r>
            <a:r>
              <a:rPr lang="zh-CN" altLang="en-US" sz="4000" b="1" dirty="0">
                <a:solidFill>
                  <a:srgbClr val="FF0000"/>
                </a:solidFill>
              </a:rPr>
              <a:t>主耶稣来</a:t>
            </a:r>
            <a:r>
              <a:rPr lang="zh-CN" altLang="en-US" sz="4000" dirty="0">
                <a:solidFill>
                  <a:schemeClr val="bg1"/>
                </a:solidFill>
              </a:rPr>
              <a:t>的时候你们在他面前站立得住麽？</a:t>
            </a:r>
          </a:p>
          <a:p>
            <a:pPr lvl="1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bg1"/>
                </a:solidFill>
              </a:rPr>
              <a:t>主再来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圣洁</a:t>
            </a:r>
            <a:endParaRPr lang="en-US" altLang="zh-CN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次主题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圣洁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 </a:t>
            </a:r>
            <a:r>
              <a:rPr lang="en-US" altLang="zh-CN" sz="4000" dirty="0">
                <a:solidFill>
                  <a:schemeClr val="bg1"/>
                </a:solidFill>
              </a:rPr>
              <a:t>4:3 </a:t>
            </a:r>
            <a:r>
              <a:rPr lang="zh-CN" altLang="en-US" sz="4000" dirty="0">
                <a:solidFill>
                  <a:schemeClr val="bg1"/>
                </a:solidFill>
              </a:rPr>
              <a:t>神的旨意就是要你们</a:t>
            </a:r>
            <a:r>
              <a:rPr lang="zh-CN" altLang="en-US" sz="4000" dirty="0">
                <a:solidFill>
                  <a:srgbClr val="FF0000"/>
                </a:solidFill>
              </a:rPr>
              <a:t>成为圣洁</a:t>
            </a:r>
            <a:r>
              <a:rPr lang="zh-CN" altLang="en-US" sz="4000" dirty="0">
                <a:solidFill>
                  <a:schemeClr val="bg1"/>
                </a:solidFill>
              </a:rPr>
              <a:t>，远避淫行</a:t>
            </a:r>
            <a:r>
              <a:rPr lang="zh-CN" altLang="en-US" sz="4000" dirty="0" smtClean="0">
                <a:solidFill>
                  <a:schemeClr val="bg1"/>
                </a:solidFill>
              </a:rPr>
              <a:t>；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 </a:t>
            </a:r>
            <a:r>
              <a:rPr lang="en-US" altLang="zh-CN" sz="4000" dirty="0">
                <a:solidFill>
                  <a:schemeClr val="bg1"/>
                </a:solidFill>
              </a:rPr>
              <a:t>5:23 </a:t>
            </a:r>
            <a:r>
              <a:rPr lang="zh-CN" altLang="en-US" sz="4000" dirty="0">
                <a:solidFill>
                  <a:schemeClr val="bg1"/>
                </a:solidFill>
              </a:rPr>
              <a:t>愿赐平安的神亲自使你们</a:t>
            </a:r>
            <a:r>
              <a:rPr lang="zh-CN" altLang="en-US" sz="4000" dirty="0">
                <a:solidFill>
                  <a:srgbClr val="FF0000"/>
                </a:solidFill>
              </a:rPr>
              <a:t>全然成圣</a:t>
            </a:r>
            <a:r>
              <a:rPr lang="zh-CN" altLang="en-US" sz="4000" dirty="0">
                <a:solidFill>
                  <a:schemeClr val="bg1"/>
                </a:solidFill>
              </a:rPr>
              <a:t>！又愿你们的灵与魂与身子得蒙保守，在我们</a:t>
            </a:r>
            <a:r>
              <a:rPr lang="zh-CN" altLang="en-US" sz="4000" dirty="0">
                <a:solidFill>
                  <a:srgbClr val="FF0000"/>
                </a:solidFill>
              </a:rPr>
              <a:t>主耶稣基督降临</a:t>
            </a:r>
            <a:r>
              <a:rPr lang="zh-CN" altLang="en-US" sz="4000" dirty="0">
                <a:solidFill>
                  <a:schemeClr val="bg1"/>
                </a:solidFill>
              </a:rPr>
              <a:t>的时候，</a:t>
            </a:r>
            <a:r>
              <a:rPr lang="zh-CN" altLang="en-US" sz="4000" dirty="0">
                <a:solidFill>
                  <a:srgbClr val="FF0000"/>
                </a:solidFill>
              </a:rPr>
              <a:t>完全无可指摘</a:t>
            </a:r>
            <a:r>
              <a:rPr lang="zh-CN" altLang="en-US" sz="4000" dirty="0">
                <a:solidFill>
                  <a:schemeClr val="bg1"/>
                </a:solidFill>
              </a:rPr>
              <a:t>！</a:t>
            </a:r>
          </a:p>
          <a:p>
            <a:pPr lvl="1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bg1"/>
                </a:solidFill>
              </a:rPr>
              <a:t>主再来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圣洁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>
                <a:solidFill>
                  <a:schemeClr val="bg1"/>
                </a:solidFill>
              </a:rPr>
              <a:t>患难</a:t>
            </a:r>
            <a:endParaRPr lang="en-US" altLang="zh-CN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次主题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患难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 </a:t>
            </a:r>
            <a:r>
              <a:rPr lang="en-US" altLang="zh-CN" sz="4000" dirty="0">
                <a:solidFill>
                  <a:schemeClr val="bg1"/>
                </a:solidFill>
              </a:rPr>
              <a:t>1:6 </a:t>
            </a:r>
            <a:r>
              <a:rPr lang="zh-CN" altLang="en-US" sz="4000" dirty="0">
                <a:solidFill>
                  <a:schemeClr val="bg1"/>
                </a:solidFill>
              </a:rPr>
              <a:t>并且你们在</a:t>
            </a:r>
            <a:r>
              <a:rPr lang="zh-CN" altLang="en-US" sz="4000" b="1" dirty="0">
                <a:solidFill>
                  <a:srgbClr val="FF0000"/>
                </a:solidFill>
              </a:rPr>
              <a:t>大难</a:t>
            </a:r>
            <a:r>
              <a:rPr lang="zh-CN" altLang="en-US" sz="4000" dirty="0">
                <a:solidFill>
                  <a:schemeClr val="bg1"/>
                </a:solidFill>
              </a:rPr>
              <a:t>之中，蒙了圣灵所赐的喜乐，领受真道就效法我们，也效法了主；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帖</a:t>
            </a:r>
            <a:r>
              <a:rPr lang="zh-CN" altLang="en-US" sz="4000" dirty="0">
                <a:solidFill>
                  <a:schemeClr val="bg1"/>
                </a:solidFill>
              </a:rPr>
              <a:t>前 </a:t>
            </a:r>
            <a:r>
              <a:rPr lang="en-US" altLang="zh-CN" sz="4000" dirty="0">
                <a:solidFill>
                  <a:schemeClr val="bg1"/>
                </a:solidFill>
              </a:rPr>
              <a:t>3:3 </a:t>
            </a:r>
            <a:r>
              <a:rPr lang="zh-CN" altLang="en-US" sz="4000" dirty="0">
                <a:solidFill>
                  <a:schemeClr val="bg1"/>
                </a:solidFill>
              </a:rPr>
              <a:t>免得有人被诸般</a:t>
            </a:r>
            <a:r>
              <a:rPr lang="zh-CN" altLang="en-US" sz="4000" b="1" dirty="0">
                <a:solidFill>
                  <a:srgbClr val="FF0000"/>
                </a:solidFill>
              </a:rPr>
              <a:t>患难</a:t>
            </a:r>
            <a:r>
              <a:rPr lang="zh-CN" altLang="en-US" sz="4000" dirty="0">
                <a:solidFill>
                  <a:schemeClr val="bg1"/>
                </a:solidFill>
              </a:rPr>
              <a:t>摇动。因为你们自己知道，我们受</a:t>
            </a:r>
            <a:r>
              <a:rPr lang="zh-CN" altLang="en-US" sz="4000" b="1" dirty="0">
                <a:solidFill>
                  <a:srgbClr val="FF0000"/>
                </a:solidFill>
              </a:rPr>
              <a:t>患难</a:t>
            </a:r>
            <a:r>
              <a:rPr lang="zh-CN" altLang="en-US" sz="4000" dirty="0">
                <a:solidFill>
                  <a:schemeClr val="bg1"/>
                </a:solidFill>
              </a:rPr>
              <a:t>原是命定的。</a:t>
            </a:r>
          </a:p>
          <a:p>
            <a:pPr lvl="1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运用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和我们有什么关系？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</a:rPr>
              <a:t>背</a:t>
            </a:r>
            <a:r>
              <a:rPr lang="zh-TW" altLang="en-US" sz="4800" b="1" dirty="0" smtClean="0">
                <a:solidFill>
                  <a:schemeClr val="bg1"/>
                </a:solidFill>
              </a:rPr>
              <a:t>景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保</a:t>
            </a:r>
            <a:r>
              <a:rPr lang="zh-CN" altLang="en-US" sz="4400" dirty="0" smtClean="0">
                <a:solidFill>
                  <a:schemeClr val="bg1"/>
                </a:solidFill>
              </a:rPr>
              <a:t>罗的第二次旅行布道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运用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和我们有什么关系？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传福音</a:t>
            </a:r>
            <a:endParaRPr lang="en-US" altLang="zh-CN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运用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和我们有什么关系？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传福音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>
                <a:solidFill>
                  <a:schemeClr val="bg1"/>
                </a:solidFill>
              </a:rPr>
              <a:t>牧</a:t>
            </a:r>
            <a:r>
              <a:rPr lang="zh-CN" altLang="en-US" sz="4000" dirty="0" smtClean="0">
                <a:solidFill>
                  <a:schemeClr val="bg1"/>
                </a:solidFill>
              </a:rPr>
              <a:t>养教会</a:t>
            </a:r>
            <a:endParaRPr lang="en-US" altLang="zh-CN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运用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和我们有什么关系？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传福音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>
                <a:solidFill>
                  <a:schemeClr val="bg1"/>
                </a:solidFill>
              </a:rPr>
              <a:t>牧</a:t>
            </a:r>
            <a:r>
              <a:rPr lang="zh-CN" altLang="en-US" sz="4000" dirty="0" smtClean="0">
                <a:solidFill>
                  <a:schemeClr val="bg1"/>
                </a:solidFill>
              </a:rPr>
              <a:t>养教会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pPr lvl="1"/>
            <a:r>
              <a:rPr lang="zh-CN" altLang="en-US" sz="4000" dirty="0" smtClean="0">
                <a:solidFill>
                  <a:schemeClr val="bg1"/>
                </a:solidFill>
              </a:rPr>
              <a:t>有盼望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课程计划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</a:rPr>
              <a:t>06/04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前简介</a:t>
            </a: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06/11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>
                <a:solidFill>
                  <a:schemeClr val="bg1"/>
                </a:solidFill>
              </a:rPr>
              <a:t>1:1-10</a:t>
            </a: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06/18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>
                <a:solidFill>
                  <a:schemeClr val="bg1"/>
                </a:solidFill>
              </a:rPr>
              <a:t>2:1-16</a:t>
            </a: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06/25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 smtClean="0">
                <a:solidFill>
                  <a:schemeClr val="bg1"/>
                </a:solidFill>
              </a:rPr>
              <a:t>2:17-3</a:t>
            </a:r>
            <a:r>
              <a:rPr lang="zh-CN" altLang="en-US" sz="4400" dirty="0">
                <a:solidFill>
                  <a:schemeClr val="bg1"/>
                </a:solidFill>
              </a:rPr>
              <a:t>：</a:t>
            </a:r>
            <a:r>
              <a:rPr lang="en-US" altLang="zh-CN" sz="4400" dirty="0" smtClean="0">
                <a:solidFill>
                  <a:schemeClr val="bg1"/>
                </a:solidFill>
              </a:rPr>
              <a:t>13</a:t>
            </a:r>
          </a:p>
          <a:p>
            <a:r>
              <a:rPr lang="en-US" altLang="zh-CN" sz="4400" b="1" dirty="0" smtClean="0">
                <a:solidFill>
                  <a:srgbClr val="FF0000"/>
                </a:solidFill>
              </a:rPr>
              <a:t>07/02 </a:t>
            </a:r>
            <a:r>
              <a:rPr lang="zh-CN" altLang="en-US" sz="4400" b="1" dirty="0" smtClean="0">
                <a:solidFill>
                  <a:srgbClr val="FF0000"/>
                </a:solidFill>
              </a:rPr>
              <a:t>长周末，无主日学</a:t>
            </a:r>
            <a:endParaRPr lang="en-US" altLang="zh-CN" sz="4400" b="1" dirty="0">
              <a:solidFill>
                <a:srgbClr val="FF0000"/>
              </a:solidFill>
            </a:endParaRP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07/09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>
                <a:solidFill>
                  <a:schemeClr val="bg1"/>
                </a:solidFill>
              </a:rPr>
              <a:t>4:1-12</a:t>
            </a: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07/16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 smtClean="0">
                <a:solidFill>
                  <a:schemeClr val="bg1"/>
                </a:solidFill>
              </a:rPr>
              <a:t>4:13-5</a:t>
            </a:r>
            <a:r>
              <a:rPr lang="zh-CN" altLang="en-US" sz="4400" dirty="0">
                <a:solidFill>
                  <a:schemeClr val="bg1"/>
                </a:solidFill>
              </a:rPr>
              <a:t>：</a:t>
            </a:r>
            <a:r>
              <a:rPr lang="en-US" altLang="zh-CN" sz="4400" dirty="0">
                <a:solidFill>
                  <a:schemeClr val="bg1"/>
                </a:solidFill>
              </a:rPr>
              <a:t>11</a:t>
            </a:r>
          </a:p>
          <a:p>
            <a:r>
              <a:rPr lang="en-US" altLang="zh-CN" sz="4400" dirty="0" smtClean="0">
                <a:solidFill>
                  <a:schemeClr val="bg1"/>
                </a:solidFill>
              </a:rPr>
              <a:t>07/23</a:t>
            </a:r>
            <a:r>
              <a:rPr lang="zh-CN" altLang="en-US" sz="4400" dirty="0" smtClean="0">
                <a:solidFill>
                  <a:schemeClr val="bg1"/>
                </a:solidFill>
              </a:rPr>
              <a:t> 贴</a:t>
            </a:r>
            <a:r>
              <a:rPr lang="zh-CN" altLang="en-US" sz="4400" dirty="0">
                <a:solidFill>
                  <a:schemeClr val="bg1"/>
                </a:solidFill>
              </a:rPr>
              <a:t>前</a:t>
            </a:r>
            <a:r>
              <a:rPr lang="en-US" altLang="zh-CN" sz="4400" dirty="0">
                <a:solidFill>
                  <a:schemeClr val="bg1"/>
                </a:solidFill>
              </a:rPr>
              <a:t>5:12-5</a:t>
            </a:r>
            <a:r>
              <a:rPr lang="zh-CN" altLang="en-US" sz="4400" dirty="0">
                <a:solidFill>
                  <a:schemeClr val="bg1"/>
                </a:solidFill>
              </a:rPr>
              <a:t>：</a:t>
            </a:r>
            <a:r>
              <a:rPr lang="en-US" altLang="zh-CN" sz="4400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333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0198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感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恩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与回顾（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altLang="zh-CN" dirty="0">
                <a:solidFill>
                  <a:schemeClr val="bg1"/>
                </a:solidFill>
                <a:ea typeface="SimSun"/>
                <a:cs typeface="Arial"/>
              </a:rPr>
              <a:t>2</a:t>
            </a:r>
            <a:r>
              <a:rPr lang="en-US" dirty="0" smtClean="0">
                <a:solidFill>
                  <a:schemeClr val="bg1"/>
                </a:solidFill>
                <a:ea typeface="SimSun"/>
                <a:cs typeface="Arial"/>
              </a:rPr>
              <a:t>-3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13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感恩：你们的蒙拣选（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2-10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回顾：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我们造访（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1-12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感恩：你们的反应（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13-16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回顾：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分离后的思念（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17-3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10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祷告（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3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11-13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劝勉与教导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（</a:t>
            </a:r>
            <a:r>
              <a:rPr lang="en-US" altLang="zh-CN" dirty="0" smtClean="0">
                <a:solidFill>
                  <a:schemeClr val="bg1"/>
                </a:solidFill>
                <a:ea typeface="SimSun"/>
                <a:cs typeface="Arial"/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 smtClean="0">
                <a:solidFill>
                  <a:schemeClr val="bg1"/>
                </a:solidFill>
                <a:ea typeface="SimSun"/>
                <a:cs typeface="Arial"/>
              </a:rPr>
              <a:t>1-5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24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劝勉：圣洁与相爱（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4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1-12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教导：关于睡了的人（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4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13-18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教导：主再来的时候日期（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5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1-11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劝勉：一般性劝勉（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5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12-22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祷告：全然成圣（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5</a:t>
            </a:r>
            <a:r>
              <a:rPr lang="zh-CN" altLang="en-US" dirty="0">
                <a:solidFill>
                  <a:schemeClr val="bg1"/>
                </a:solidFill>
                <a:ea typeface="SimSun"/>
                <a:cs typeface="Arial"/>
              </a:rPr>
              <a:t>：</a:t>
            </a:r>
            <a:r>
              <a:rPr lang="en-US" dirty="0">
                <a:solidFill>
                  <a:schemeClr val="bg1"/>
                </a:solidFill>
                <a:ea typeface="SimSun"/>
                <a:cs typeface="Arial"/>
              </a:rPr>
              <a:t>23-24</a:t>
            </a:r>
            <a:r>
              <a:rPr lang="zh-CN" altLang="en-US" dirty="0" smtClean="0">
                <a:solidFill>
                  <a:schemeClr val="bg1"/>
                </a:solidFill>
                <a:ea typeface="SimSun"/>
                <a:cs typeface="Arial"/>
              </a:rPr>
              <a:t>）</a:t>
            </a:r>
            <a:endParaRPr lang="en-US" dirty="0">
              <a:solidFill>
                <a:schemeClr val="bg1"/>
              </a:solidFill>
              <a:ea typeface="SimSu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</a:rPr>
              <a:t>使徒行传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1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：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11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1:11 </a:t>
            </a:r>
            <a:r>
              <a:rPr lang="zh-CN" altLang="en-US" sz="4400" dirty="0" smtClean="0">
                <a:solidFill>
                  <a:schemeClr val="bg1"/>
                </a:solidFill>
              </a:rPr>
              <a:t>加</a:t>
            </a:r>
            <a:r>
              <a:rPr lang="zh-CN" altLang="en-US" sz="4400" dirty="0">
                <a:solidFill>
                  <a:schemeClr val="bg1"/>
                </a:solidFill>
              </a:rPr>
              <a:t>利利人哪，你们为什么站着望天呢？这离开你们被接升天的耶稣，</a:t>
            </a:r>
            <a:r>
              <a:rPr lang="zh-CN" altLang="en-US" sz="4400" b="1" dirty="0">
                <a:solidFill>
                  <a:srgbClr val="FF0000"/>
                </a:solidFill>
              </a:rPr>
              <a:t>你们见他怎样往天上去，他还要怎样来</a:t>
            </a:r>
            <a:r>
              <a:rPr lang="zh-CN" altLang="en-US" sz="4400" dirty="0">
                <a:solidFill>
                  <a:schemeClr val="bg1"/>
                </a:solidFill>
              </a:rPr>
              <a:t>。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252882" cy="68651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14496"/>
              </p:ext>
            </p:extLst>
          </p:nvPr>
        </p:nvGraphicFramePr>
        <p:xfrm>
          <a:off x="6248401" y="0"/>
          <a:ext cx="2895601" cy="6858001"/>
        </p:xfrm>
        <a:graphic>
          <a:graphicData uri="http://schemas.openxmlformats.org/drawingml/2006/table">
            <a:tbl>
              <a:tblPr/>
              <a:tblGrid>
                <a:gridCol w="2895601"/>
              </a:tblGrid>
              <a:tr h="46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地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　　點</a:t>
                      </a: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敘利亞的安提阿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西流基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港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塞浦路斯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島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 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撒拉米，帕弗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旁非利亞的別加</a:t>
                      </a: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彼西底之安提阿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以哥念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路司得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特庇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路司得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以哥念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彼西底之安提阿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別加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城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，亞大利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港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敘利亞的安提阿</a:t>
                      </a:r>
                    </a:p>
                  </a:txBody>
                  <a:tcPr marL="7017" marR="7017" marT="70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" y="6280406"/>
            <a:ext cx="39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保罗第一次传道之旅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0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 descr="map0002.jpg"/>
          <p:cNvPicPr preferRelativeResize="0">
            <a:picLocks noChangeAspect="1"/>
          </p:cNvPicPr>
          <p:nvPr/>
        </p:nvPicPr>
        <p:blipFill>
          <a:blip r:embed="rId3" cstate="print"/>
          <a:srcRect l="10588" t="5133" r="32941" b="60736"/>
          <a:stretch>
            <a:fillRect/>
          </a:stretch>
        </p:blipFill>
        <p:spPr>
          <a:xfrm>
            <a:off x="-10887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867400"/>
            <a:ext cx="8229600" cy="92313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</a:t>
            </a:r>
            <a:r>
              <a:rPr lang="zh-CN" altLang="en-US" sz="1800" dirty="0" smtClean="0">
                <a:solidFill>
                  <a:prstClr val="black"/>
                </a:solidFill>
              </a:rPr>
              <a:t>写</a:t>
            </a:r>
            <a:endParaRPr lang="zh-CN" altLang="en-US" sz="1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4000" cy="5736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736431"/>
            <a:ext cx="8686800" cy="10464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</a:rPr>
              <a:t>帖撒罗尼</a:t>
            </a:r>
            <a:r>
              <a:rPr lang="zh-CN" altLang="en-US" sz="4400" dirty="0" smtClean="0">
                <a:solidFill>
                  <a:schemeClr val="bg1"/>
                </a:solidFill>
              </a:rPr>
              <a:t>迦城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397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3976268"/>
            <a:ext cx="88773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4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</a:rPr>
              <a:t>通往罗马的</a:t>
            </a:r>
            <a:endParaRPr lang="en-US" altLang="zh-CN" sz="4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</a:rPr>
              <a:t>埃格那田大道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algn="ctr"/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zh-CN" altLang="en-US" sz="1800" dirty="0">
                <a:solidFill>
                  <a:prstClr val="black"/>
                </a:solidFill>
              </a:rPr>
              <a:t>最早写的两封书信。新约圣经的开始</a:t>
            </a:r>
          </a:p>
        </p:txBody>
      </p:sp>
      <p:pic>
        <p:nvPicPr>
          <p:cNvPr id="5" name="Picture 4" descr="map0001.jpg"/>
          <p:cNvPicPr preferRelativeResize="0">
            <a:picLocks noChangeAspect="1"/>
          </p:cNvPicPr>
          <p:nvPr/>
        </p:nvPicPr>
        <p:blipFill>
          <a:blip r:embed="rId3" cstate="print"/>
          <a:srcRect l="23529" t="58169" r="9412" b="4705"/>
          <a:stretch>
            <a:fillRect/>
          </a:stretch>
        </p:blipFill>
        <p:spPr>
          <a:xfrm>
            <a:off x="1" y="-10332"/>
            <a:ext cx="9144000" cy="6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</TotalTime>
  <Words>2688</Words>
  <Application>Microsoft Office PowerPoint</Application>
  <PresentationFormat>On-screen Show (4:3)</PresentationFormat>
  <Paragraphs>197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三谷基督徒会堂成人主日学</vt:lpstr>
      <vt:lpstr>帖撒罗尼迦前书简介</vt:lpstr>
      <vt:lpstr>背景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腓利比书</vt:lpstr>
      <vt:lpstr>PowerPoint Presentation</vt:lpstr>
      <vt:lpstr>贴后</vt:lpstr>
      <vt:lpstr>内容</vt:lpstr>
      <vt:lpstr>内容</vt:lpstr>
      <vt:lpstr>内容</vt:lpstr>
      <vt:lpstr>内容</vt:lpstr>
      <vt:lpstr>主题</vt:lpstr>
      <vt:lpstr>主题</vt:lpstr>
      <vt:lpstr>主题</vt:lpstr>
      <vt:lpstr>主题</vt:lpstr>
      <vt:lpstr>次主题</vt:lpstr>
      <vt:lpstr>主题</vt:lpstr>
      <vt:lpstr>次主题</vt:lpstr>
      <vt:lpstr>运用</vt:lpstr>
      <vt:lpstr>运用</vt:lpstr>
      <vt:lpstr>运用</vt:lpstr>
      <vt:lpstr>运用</vt:lpstr>
      <vt:lpstr>课程计划</vt:lpstr>
      <vt:lpstr>PowerPoint Presentation</vt:lpstr>
      <vt:lpstr>使徒行传1：11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Meaning of Christmas</dc:title>
  <dc:creator>Guocai</dc:creator>
  <cp:lastModifiedBy>test</cp:lastModifiedBy>
  <cp:revision>64</cp:revision>
  <dcterms:created xsi:type="dcterms:W3CDTF">2014-12-20T19:43:08Z</dcterms:created>
  <dcterms:modified xsi:type="dcterms:W3CDTF">2017-06-08T13:49:58Z</dcterms:modified>
</cp:coreProperties>
</file>