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92" r:id="rId4"/>
    <p:sldId id="318" r:id="rId5"/>
    <p:sldId id="286" r:id="rId6"/>
    <p:sldId id="287" r:id="rId7"/>
    <p:sldId id="288" r:id="rId8"/>
    <p:sldId id="289" r:id="rId9"/>
    <p:sldId id="291" r:id="rId10"/>
    <p:sldId id="312" r:id="rId11"/>
    <p:sldId id="293" r:id="rId12"/>
    <p:sldId id="294" r:id="rId13"/>
    <p:sldId id="295" r:id="rId14"/>
    <p:sldId id="296" r:id="rId15"/>
    <p:sldId id="299" r:id="rId16"/>
    <p:sldId id="298" r:id="rId17"/>
    <p:sldId id="297" r:id="rId18"/>
    <p:sldId id="300" r:id="rId19"/>
    <p:sldId id="301" r:id="rId20"/>
    <p:sldId id="302" r:id="rId21"/>
    <p:sldId id="303" r:id="rId22"/>
    <p:sldId id="304" r:id="rId23"/>
    <p:sldId id="313" r:id="rId24"/>
    <p:sldId id="319" r:id="rId25"/>
    <p:sldId id="305" r:id="rId26"/>
    <p:sldId id="306" r:id="rId27"/>
    <p:sldId id="307" r:id="rId28"/>
    <p:sldId id="314" r:id="rId29"/>
    <p:sldId id="315" r:id="rId30"/>
    <p:sldId id="308" r:id="rId31"/>
    <p:sldId id="309" r:id="rId32"/>
    <p:sldId id="310" r:id="rId33"/>
    <p:sldId id="316" r:id="rId34"/>
    <p:sldId id="311" r:id="rId35"/>
    <p:sldId id="285" r:id="rId36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5730" autoAdjust="0"/>
  </p:normalViewPr>
  <p:slideViewPr>
    <p:cSldViewPr>
      <p:cViewPr varScale="1">
        <p:scale>
          <a:sx n="64" d="100"/>
          <a:sy n="64" d="100"/>
        </p:scale>
        <p:origin x="-8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6/10/2017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0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感谢神的原因是因为你们众人</a:t>
            </a:r>
            <a:endParaRPr lang="en-US" altLang="zh-CN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感谢神的方式是祷告</a:t>
            </a:r>
            <a:endParaRPr lang="en-US" altLang="zh-CN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endParaRPr lang="en-US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2261" indent="-352261" defTabSz="939363">
              <a:lnSpc>
                <a:spcPct val="115000"/>
              </a:lnSpc>
              <a:buFont typeface="Symbol"/>
              <a:buChar char=""/>
              <a:defRPr/>
            </a:pPr>
            <a:r>
              <a:rPr lang="zh-CN" altLang="en-US" sz="1800" dirty="0">
                <a:solidFill>
                  <a:prstClr val="black"/>
                </a:solidFill>
                <a:ea typeface="SimSun"/>
                <a:cs typeface="Arial"/>
              </a:rPr>
              <a:t>什么是</a:t>
            </a:r>
            <a:r>
              <a:rPr lang="zh-TW" altLang="en-US" sz="1800" dirty="0">
                <a:solidFill>
                  <a:prstClr val="black"/>
                </a:solidFill>
                <a:ea typeface="SimSun"/>
                <a:cs typeface="Arial"/>
              </a:rPr>
              <a:t>祷告</a:t>
            </a:r>
            <a:r>
              <a:rPr lang="zh-CN" altLang="en-US" sz="1800" dirty="0">
                <a:solidFill>
                  <a:prstClr val="black"/>
                </a:solidFill>
                <a:ea typeface="SimSun"/>
                <a:cs typeface="Arial"/>
              </a:rPr>
              <a:t>？</a:t>
            </a:r>
            <a:endParaRPr lang="en-US" altLang="zh-CN" sz="1800" dirty="0">
              <a:solidFill>
                <a:prstClr val="black"/>
              </a:solidFill>
              <a:ea typeface="SimSun"/>
              <a:cs typeface="Arial"/>
            </a:endParaRPr>
          </a:p>
          <a:p>
            <a:pPr marL="352261" indent="-352261" defTabSz="939363">
              <a:lnSpc>
                <a:spcPct val="115000"/>
              </a:lnSpc>
              <a:buFont typeface="Symbol"/>
              <a:buChar char=""/>
              <a:defRPr/>
            </a:pPr>
            <a:r>
              <a:rPr lang="zh-CN" altLang="en-US" sz="1800" dirty="0">
                <a:solidFill>
                  <a:prstClr val="black"/>
                </a:solidFill>
                <a:ea typeface="SimSun"/>
                <a:cs typeface="Arial"/>
              </a:rPr>
              <a:t>不间断的祷告，</a:t>
            </a:r>
            <a:endParaRPr lang="en-US" altLang="zh-CN" sz="1800" dirty="0">
              <a:solidFill>
                <a:prstClr val="black"/>
              </a:solidFill>
              <a:ea typeface="SimSun"/>
              <a:cs typeface="Arial"/>
            </a:endParaRPr>
          </a:p>
          <a:p>
            <a:pPr marL="821943" lvl="1" indent="-352261" defTabSz="939363">
              <a:lnSpc>
                <a:spcPct val="115000"/>
              </a:lnSpc>
              <a:buFont typeface="Symbol"/>
              <a:buChar char=""/>
              <a:defRPr/>
            </a:pPr>
            <a:r>
              <a:rPr lang="en-US" altLang="zh-CN" sz="1800" dirty="0">
                <a:solidFill>
                  <a:prstClr val="black"/>
                </a:solidFill>
                <a:ea typeface="SimSun"/>
                <a:cs typeface="Arial"/>
              </a:rPr>
              <a:t>5:16 </a:t>
            </a:r>
            <a:r>
              <a:rPr lang="zh-CN" altLang="en-US" sz="1800" dirty="0">
                <a:solidFill>
                  <a:prstClr val="black"/>
                </a:solidFill>
                <a:ea typeface="SimSun"/>
                <a:cs typeface="Arial"/>
              </a:rPr>
              <a:t>要常常喜乐。 </a:t>
            </a:r>
            <a:r>
              <a:rPr lang="en-US" altLang="zh-CN" sz="1800" dirty="0">
                <a:solidFill>
                  <a:prstClr val="black"/>
                </a:solidFill>
                <a:ea typeface="SimSun"/>
                <a:cs typeface="Arial"/>
              </a:rPr>
              <a:t>5:17 </a:t>
            </a:r>
            <a:r>
              <a:rPr lang="zh-CN" altLang="en-US" sz="1800" dirty="0">
                <a:solidFill>
                  <a:prstClr val="black"/>
                </a:solidFill>
                <a:ea typeface="SimSun"/>
                <a:cs typeface="Arial"/>
              </a:rPr>
              <a:t>不住的祷告。 </a:t>
            </a:r>
            <a:endParaRPr lang="en-US" altLang="zh-CN" sz="1800" dirty="0">
              <a:solidFill>
                <a:prstClr val="black"/>
              </a:solidFill>
              <a:ea typeface="SimSun"/>
              <a:cs typeface="Arial"/>
            </a:endParaRPr>
          </a:p>
          <a:p>
            <a:pPr marL="821943" lvl="1" indent="-352261" defTabSz="939363">
              <a:lnSpc>
                <a:spcPct val="115000"/>
              </a:lnSpc>
              <a:buFont typeface="Symbol"/>
              <a:buChar char=""/>
              <a:defRPr/>
            </a:pPr>
            <a:r>
              <a:rPr lang="en-US" altLang="zh-CN" sz="1800" dirty="0">
                <a:solidFill>
                  <a:prstClr val="black"/>
                </a:solidFill>
                <a:ea typeface="SimSun"/>
                <a:cs typeface="Arial"/>
              </a:rPr>
              <a:t>5:18 </a:t>
            </a:r>
            <a:r>
              <a:rPr lang="zh-CN" altLang="en-US" sz="1800" dirty="0">
                <a:solidFill>
                  <a:prstClr val="black"/>
                </a:solidFill>
                <a:ea typeface="SimSun"/>
                <a:cs typeface="Arial"/>
              </a:rPr>
              <a:t>凡事谢恩。因为这是　神在基督耶稣里向你们所定的旨意。 </a:t>
            </a:r>
            <a:endParaRPr lang="en-US" sz="1800" dirty="0">
              <a:solidFill>
                <a:prstClr val="black"/>
              </a:solidFill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感谢祷告的具体内容</a:t>
            </a:r>
            <a:endParaRPr lang="en-US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TW" altLang="en-US" sz="1800" dirty="0">
                <a:ea typeface="SimSun"/>
                <a:cs typeface="Arial"/>
              </a:rPr>
              <a:t>祷告</a:t>
            </a:r>
            <a:r>
              <a:rPr lang="zh-CN" altLang="en-US" sz="1800" dirty="0">
                <a:ea typeface="SimSun"/>
                <a:cs typeface="Arial"/>
              </a:rPr>
              <a:t>是向神祷告</a:t>
            </a:r>
            <a:endParaRPr lang="en-US" altLang="zh-CN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祷告是来到父面前</a:t>
            </a:r>
            <a:endParaRPr lang="en-US" altLang="zh-CN" sz="1800" dirty="0">
              <a:ea typeface="SimSun"/>
              <a:cs typeface="Arial"/>
            </a:endParaRPr>
          </a:p>
          <a:p>
            <a:pPr marL="821943" lvl="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三位一体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工夫</a:t>
            </a:r>
            <a:endParaRPr lang="en-US" altLang="zh-CN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就是工作，就是行为</a:t>
            </a:r>
            <a:endParaRPr lang="en-US" altLang="zh-CN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因信心所作的（信）</a:t>
            </a:r>
            <a:endParaRPr lang="en-US" altLang="zh-CN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雅各书，没有行为的信心是死的</a:t>
            </a:r>
            <a:endParaRPr lang="en-US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劳苦，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尽心竭力甚至筋疲力尽地作工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因爱心所受的（爱），这里所用的爱是神之爱。神就是爱。</a:t>
            </a:r>
            <a:endParaRPr lang="en-US" sz="1800" dirty="0">
              <a:ea typeface="SimSun"/>
              <a:cs typeface="Arial"/>
            </a:endParaRPr>
          </a:p>
          <a:p>
            <a:pPr marL="469682" lvl="1">
              <a:lnSpc>
                <a:spcPct val="115000"/>
              </a:lnSpc>
            </a:pPr>
            <a:endParaRPr lang="en-US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21943" lvl="1" indent="-352261">
              <a:lnSpc>
                <a:spcPct val="115000"/>
              </a:lnSpc>
              <a:buFont typeface="Symbol"/>
              <a:buChar char=""/>
            </a:pPr>
            <a:endParaRPr lang="en-US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忍耐，</a:t>
            </a:r>
            <a:endParaRPr lang="en-US" altLang="zh-CN" sz="1800" dirty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因盼望我们主耶稣基督所存的（望）</a:t>
            </a:r>
            <a:endParaRPr lang="en-US" altLang="zh-CN" sz="1800" dirty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基督徒的忍耐不是无可奈何从而消极地忍受。不是自我安慰，你是基于神在基督里已经成就之事，期盼神完成祂整个救恩计划的确据。盼望不至羞愧。</a:t>
            </a:r>
            <a:endParaRPr lang="en-US" sz="1800" dirty="0">
              <a:ea typeface="SimSun"/>
              <a:cs typeface="Arial"/>
            </a:endParaRPr>
          </a:p>
          <a:p>
            <a:pPr marL="176131" indent="-176131"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受到迫害时需要盼望，</a:t>
            </a:r>
            <a:r>
              <a:rPr lang="en-US" sz="1800" dirty="0">
                <a:ea typeface="SimSun"/>
                <a:cs typeface="Arial"/>
              </a:rPr>
              <a:t>John Macarthur </a:t>
            </a:r>
            <a:r>
              <a:rPr lang="zh-CN" altLang="en-US" sz="1800" dirty="0">
                <a:ea typeface="SimSun"/>
                <a:cs typeface="Arial"/>
              </a:rPr>
              <a:t>讲的故事</a:t>
            </a:r>
            <a:endParaRPr lang="en-US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信爱望</a:t>
            </a:r>
            <a:endParaRPr lang="en-US" altLang="zh-CN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信和望的关联</a:t>
            </a:r>
            <a:endParaRPr lang="en-US" altLang="zh-CN" sz="1800" dirty="0">
              <a:ea typeface="SimSun"/>
              <a:cs typeface="Arial"/>
            </a:endParaRPr>
          </a:p>
          <a:p>
            <a:pPr marL="821943" lvl="1" indent="-352261">
              <a:lnSpc>
                <a:spcPct val="115000"/>
              </a:lnSpc>
              <a:buFont typeface="Symbol"/>
              <a:buChar char=""/>
            </a:pPr>
            <a:r>
              <a:rPr lang="en-US" altLang="zh-CN" sz="1800" dirty="0">
                <a:ea typeface="SimSun"/>
                <a:cs typeface="Arial"/>
              </a:rPr>
              <a:t>1Co 13:13 </a:t>
            </a:r>
            <a:r>
              <a:rPr lang="zh-CN" altLang="en-US" sz="1800" dirty="0">
                <a:ea typeface="SimSun"/>
                <a:cs typeface="Arial"/>
              </a:rPr>
              <a:t>如今常存的有信，有望，有爱，这三样，其中最大的是爱。</a:t>
            </a:r>
            <a:endParaRPr lang="en-US" altLang="zh-CN" sz="1800" dirty="0">
              <a:ea typeface="SimSun"/>
              <a:cs typeface="Arial"/>
            </a:endParaRPr>
          </a:p>
          <a:p>
            <a:pPr marL="821943" lvl="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“信”是信心，因者相信神的“话”而产生信心，信是所望之事的实低，是未见之事的确据。</a:t>
            </a:r>
            <a:endParaRPr lang="en-US" altLang="zh-CN" sz="1800" dirty="0">
              <a:ea typeface="SimSun"/>
              <a:cs typeface="Arial"/>
            </a:endParaRPr>
          </a:p>
          <a:p>
            <a:pPr marL="821943" lvl="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“望”是因着信心而产生的盼望，盼望神所应许的“话”最终实现</a:t>
            </a:r>
            <a:endParaRPr lang="en-US" altLang="zh-CN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盼望我们主耶稣基督，点出主题</a:t>
            </a:r>
            <a:endParaRPr lang="en-US" altLang="zh-CN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拣选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什么是拣选？</a:t>
            </a:r>
            <a:endParaRPr lang="en-US" sz="1800" dirty="0">
              <a:ea typeface="SimSun"/>
              <a:cs typeface="Arial"/>
            </a:endParaRPr>
          </a:p>
          <a:p>
            <a:pPr marL="1174204" lvl="2" indent="-234841">
              <a:lnSpc>
                <a:spcPct val="115000"/>
              </a:lnSpc>
              <a:buFont typeface="Wingdings"/>
              <a:buChar char=""/>
            </a:pPr>
            <a:r>
              <a:rPr lang="zh-CN" altLang="en-US" sz="1800" dirty="0">
                <a:ea typeface="SimSun"/>
                <a:cs typeface="Arial"/>
              </a:rPr>
              <a:t>预定</a:t>
            </a:r>
            <a:endParaRPr lang="en-US" sz="1800" dirty="0">
              <a:ea typeface="SimSun"/>
              <a:cs typeface="Arial"/>
            </a:endParaRPr>
          </a:p>
          <a:p>
            <a:pPr marL="1643885" lvl="3" indent="-23484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徒</a:t>
            </a:r>
            <a:r>
              <a:rPr lang="en-US" altLang="zh-CN" sz="1800" dirty="0">
                <a:ea typeface="SimSun"/>
                <a:cs typeface="Arial"/>
              </a:rPr>
              <a:t>13:48 </a:t>
            </a:r>
            <a:r>
              <a:rPr lang="zh-CN" altLang="en-US" sz="1800" dirty="0">
                <a:ea typeface="SimSun"/>
                <a:cs typeface="Arial"/>
              </a:rPr>
              <a:t>外邦人听见这话，就欢喜了，赞美神的道，凡预定得永生的人都信了。</a:t>
            </a:r>
            <a:endParaRPr lang="en-US" altLang="zh-CN" sz="1800" dirty="0">
              <a:ea typeface="SimSun"/>
              <a:cs typeface="Arial"/>
            </a:endParaRPr>
          </a:p>
          <a:p>
            <a:pPr marL="1643885" lvl="3" indent="-23484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罗</a:t>
            </a:r>
            <a:r>
              <a:rPr lang="en-US" sz="1800" dirty="0">
                <a:ea typeface="SimSun"/>
                <a:cs typeface="Arial"/>
              </a:rPr>
              <a:t>9:11 </a:t>
            </a:r>
            <a:r>
              <a:rPr lang="zh-CN" altLang="en-US" sz="1800" dirty="0">
                <a:ea typeface="SimSun"/>
                <a:cs typeface="Arial"/>
              </a:rPr>
              <a:t>（双子还没生下来，善恶还没有作出来，只因要显明　神拣选人的旨意，不在乎人的行为，乃在乎召人的主）。</a:t>
            </a:r>
            <a:r>
              <a:rPr lang="en-US" sz="1800" dirty="0">
                <a:ea typeface="SimSun"/>
                <a:cs typeface="Arial"/>
              </a:rPr>
              <a:t>9:12  </a:t>
            </a:r>
            <a:r>
              <a:rPr lang="zh-CN" altLang="en-US" sz="1800" dirty="0">
                <a:ea typeface="SimSun"/>
                <a:cs typeface="Arial"/>
              </a:rPr>
              <a:t>神就对利百加说，将来大的要服事小的。 </a:t>
            </a:r>
            <a:endParaRPr lang="en-US" sz="1800" dirty="0">
              <a:ea typeface="SimSun"/>
              <a:cs typeface="Arial"/>
            </a:endParaRPr>
          </a:p>
          <a:p>
            <a:pPr marL="1643885" lvl="3" indent="-23484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徒</a:t>
            </a:r>
            <a:r>
              <a:rPr lang="en-US" sz="1800" dirty="0">
                <a:ea typeface="SimSun"/>
                <a:cs typeface="Arial"/>
              </a:rPr>
              <a:t>9:15 </a:t>
            </a:r>
            <a:r>
              <a:rPr lang="zh-CN" altLang="en-US" sz="1800" dirty="0">
                <a:ea typeface="SimSun"/>
                <a:cs typeface="Arial"/>
              </a:rPr>
              <a:t>主对亚拿尼亚说，你只管去。他是我所拣选的器皿，要在外邦人和君王并以色列人面前，宣扬我的名。</a:t>
            </a:r>
            <a:endParaRPr lang="en-US" sz="1800" dirty="0">
              <a:ea typeface="SimSun"/>
              <a:cs typeface="Arial"/>
            </a:endParaRPr>
          </a:p>
          <a:p>
            <a:pPr marL="1643885" lvl="3" indent="-23484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弗</a:t>
            </a:r>
            <a:r>
              <a:rPr lang="en-US" sz="1800" dirty="0">
                <a:ea typeface="SimSun"/>
                <a:cs typeface="Arial"/>
              </a:rPr>
              <a:t>1:4 </a:t>
            </a:r>
            <a:r>
              <a:rPr lang="zh-CN" altLang="en-US" sz="1800" dirty="0">
                <a:ea typeface="SimSun"/>
                <a:cs typeface="Arial"/>
              </a:rPr>
              <a:t>就如神从创立世界以前，在基督里拣选了我们，使我们在他面前成为圣洁，无有瑕疵。</a:t>
            </a:r>
            <a:endParaRPr lang="en-US" sz="1800" dirty="0">
              <a:ea typeface="SimSun"/>
              <a:cs typeface="Arial"/>
            </a:endParaRPr>
          </a:p>
          <a:p>
            <a:pPr marL="1174204" lvl="2" indent="-234841">
              <a:lnSpc>
                <a:spcPct val="115000"/>
              </a:lnSpc>
              <a:buFont typeface="Wingdings"/>
              <a:buChar char=""/>
            </a:pPr>
            <a:r>
              <a:rPr lang="zh-CN" altLang="en-US" sz="1800" dirty="0">
                <a:ea typeface="SimSun"/>
                <a:cs typeface="Arial"/>
              </a:rPr>
              <a:t>拣选与行为无关</a:t>
            </a:r>
            <a:endParaRPr lang="en-US" altLang="zh-CN" sz="1800" dirty="0">
              <a:ea typeface="SimSun"/>
              <a:cs typeface="Arial"/>
            </a:endParaRPr>
          </a:p>
          <a:p>
            <a:pPr marL="1174204" lvl="2" indent="-234841">
              <a:lnSpc>
                <a:spcPct val="115000"/>
              </a:lnSpc>
              <a:buFont typeface="Wingdings"/>
              <a:buChar char=""/>
            </a:pPr>
            <a:r>
              <a:rPr lang="en-US" altLang="zh-CN" sz="1800" dirty="0">
                <a:ea typeface="SimSun"/>
                <a:cs typeface="Arial"/>
              </a:rPr>
              <a:t>Rom 9:10 </a:t>
            </a:r>
            <a:r>
              <a:rPr lang="zh-CN" altLang="en-US" sz="1800" dirty="0">
                <a:ea typeface="SimSun"/>
                <a:cs typeface="Arial"/>
              </a:rPr>
              <a:t>不但如此，还有利百加，既从一个人，就是从我们的祖宗以撒怀了孕。</a:t>
            </a:r>
            <a:r>
              <a:rPr lang="en-US" altLang="zh-CN" sz="1800" dirty="0">
                <a:ea typeface="SimSun"/>
                <a:cs typeface="Arial"/>
              </a:rPr>
              <a:t>9:11 </a:t>
            </a:r>
            <a:r>
              <a:rPr lang="zh-CN" altLang="en-US" sz="1800" dirty="0">
                <a:ea typeface="SimSun"/>
                <a:cs typeface="Arial"/>
              </a:rPr>
              <a:t>（双子还没有生下来，善恶还没有作出来，只因要显明神拣选人的旨意，不在乎人的行为，乃在乎召人的主）。</a:t>
            </a:r>
            <a:r>
              <a:rPr lang="en-US" altLang="zh-CN" sz="1800" dirty="0">
                <a:ea typeface="SimSun"/>
                <a:cs typeface="Arial"/>
              </a:rPr>
              <a:t>9:12 </a:t>
            </a:r>
            <a:r>
              <a:rPr lang="zh-CN" altLang="en-US" sz="1800" dirty="0">
                <a:ea typeface="SimSun"/>
                <a:cs typeface="Arial"/>
              </a:rPr>
              <a:t>神就对利百加说，将来大的要服事小的。</a:t>
            </a:r>
            <a:r>
              <a:rPr lang="en-US" altLang="zh-CN" sz="1800" dirty="0">
                <a:ea typeface="SimSun"/>
                <a:cs typeface="Arial"/>
              </a:rPr>
              <a:t>9:13 </a:t>
            </a:r>
            <a:r>
              <a:rPr lang="zh-CN" altLang="en-US" sz="1800" dirty="0">
                <a:ea typeface="SimSun"/>
                <a:cs typeface="Arial"/>
              </a:rPr>
              <a:t>正如经上所记，雅各是我所爱的，以扫是我所恶的。</a:t>
            </a:r>
            <a:r>
              <a:rPr lang="en-US" altLang="zh-CN" sz="1800" dirty="0">
                <a:ea typeface="SimSun"/>
                <a:cs typeface="Arial"/>
              </a:rPr>
              <a:t>9:14 </a:t>
            </a:r>
            <a:r>
              <a:rPr lang="zh-CN" altLang="en-US" sz="1800" dirty="0">
                <a:ea typeface="SimSun"/>
                <a:cs typeface="Arial"/>
              </a:rPr>
              <a:t>这样，我们可说什么呢？难道神有什么不公平吗？断乎没有。</a:t>
            </a:r>
            <a:r>
              <a:rPr lang="en-US" altLang="zh-CN" sz="1800" dirty="0">
                <a:ea typeface="SimSun"/>
                <a:cs typeface="Arial"/>
              </a:rPr>
              <a:t>9:15 </a:t>
            </a:r>
            <a:r>
              <a:rPr lang="zh-CN" altLang="en-US" sz="1800" dirty="0">
                <a:ea typeface="SimSun"/>
                <a:cs typeface="Arial"/>
              </a:rPr>
              <a:t>因他对摩西说，我要怜悯谁，就怜悯谁，要恩待谁，就恩待谁。</a:t>
            </a:r>
            <a:r>
              <a:rPr lang="en-US" altLang="zh-CN" sz="1800" dirty="0">
                <a:ea typeface="SimSun"/>
                <a:cs typeface="Arial"/>
              </a:rPr>
              <a:t>9:16 </a:t>
            </a:r>
            <a:r>
              <a:rPr lang="zh-CN" altLang="en-US" sz="1800" dirty="0">
                <a:ea typeface="SimSun"/>
                <a:cs typeface="Arial"/>
              </a:rPr>
              <a:t>据此看来，这不在乎那定意的，也不在乎那奔跑的，只在乎发怜悯的神。</a:t>
            </a:r>
          </a:p>
          <a:p>
            <a:pPr marL="1174204" lvl="2" indent="-234841">
              <a:lnSpc>
                <a:spcPct val="115000"/>
              </a:lnSpc>
              <a:buFont typeface="Wingdings"/>
              <a:buChar char=""/>
            </a:pP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谁是被拣选的，我们不知道</a:t>
            </a:r>
            <a:endParaRPr lang="en-US" sz="1800" dirty="0">
              <a:ea typeface="SimSun"/>
              <a:cs typeface="Arial"/>
            </a:endParaRPr>
          </a:p>
          <a:p>
            <a:pPr marL="1174204" lvl="2" indent="-234841">
              <a:lnSpc>
                <a:spcPct val="115000"/>
              </a:lnSpc>
              <a:spcAft>
                <a:spcPts val="1027"/>
              </a:spcAft>
              <a:buFont typeface="Wingdings"/>
              <a:buChar char=""/>
            </a:pPr>
            <a:r>
              <a:rPr lang="zh-CN" altLang="en-US" sz="1800" dirty="0">
                <a:ea typeface="SimSun"/>
                <a:cs typeface="Arial"/>
              </a:rPr>
              <a:t>彼后</a:t>
            </a:r>
            <a:r>
              <a:rPr lang="en-US" sz="1800" dirty="0">
                <a:ea typeface="SimSun"/>
                <a:cs typeface="Arial"/>
              </a:rPr>
              <a:t>1:10 </a:t>
            </a:r>
            <a:r>
              <a:rPr lang="zh-CN" altLang="en-US" sz="1800" dirty="0">
                <a:ea typeface="SimSun"/>
                <a:cs typeface="Arial"/>
              </a:rPr>
              <a:t>所以弟兄们，应当更加殷勤，使你们所蒙的恩召和拣选坚定不移。</a:t>
            </a:r>
            <a:endParaRPr lang="en-US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除了引言和结语，贴前可分为两大部分，分界点在第三章末了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altLang="zh-CN" sz="1800" dirty="0">
                <a:ea typeface="SimSun"/>
                <a:cs typeface="Arial"/>
              </a:rPr>
              <a:t>2-10</a:t>
            </a:r>
            <a:r>
              <a:rPr lang="zh-CN" altLang="en-US" sz="1800" dirty="0">
                <a:ea typeface="SimSun"/>
                <a:cs typeface="Arial"/>
              </a:rPr>
              <a:t>节是一句话。</a:t>
            </a:r>
            <a:endParaRPr lang="en-US" altLang="zh-CN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希腊文原文的好处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解释为什么我们知道你们是蒙拣选的。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原因之一：福音是怎样传到你们那里去的（</a:t>
            </a: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altLang="zh-CN" sz="1800" dirty="0">
                <a:ea typeface="SimSun"/>
                <a:cs typeface="Arial"/>
              </a:rPr>
              <a:t>5</a:t>
            </a:r>
            <a:r>
              <a:rPr lang="zh-CN" altLang="en-US" sz="1800" dirty="0">
                <a:ea typeface="SimSun"/>
                <a:cs typeface="Arial"/>
              </a:rPr>
              <a:t>）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传福音的人经验与感受</a:t>
            </a:r>
          </a:p>
          <a:p>
            <a:pPr>
              <a:lnSpc>
                <a:spcPct val="115000"/>
              </a:lnSpc>
            </a:pP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保罗不说我们传福音，而说我们的福音传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福音和传福音的人是一体的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福音是主，传福音的人为次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似乎传福音的人自己都感到惊讶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传福音，原意是福音来，就像一股有生命的力量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言语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用一句话来描述福音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不独在乎言语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帖撒罗尼迦：徒</a:t>
            </a:r>
            <a:r>
              <a:rPr lang="en-US" altLang="zh-CN" sz="1800" dirty="0">
                <a:ea typeface="SimSun"/>
                <a:cs typeface="Arial"/>
              </a:rPr>
              <a:t>17:2 </a:t>
            </a:r>
            <a:r>
              <a:rPr lang="zh-CN" altLang="en-US" sz="1800" dirty="0">
                <a:ea typeface="SimSun"/>
                <a:cs typeface="Arial"/>
              </a:rPr>
              <a:t>保罗照他素常的规矩进去，一连三个安息日，本着圣经与他们辩论， </a:t>
            </a:r>
            <a:r>
              <a:rPr lang="en-US" altLang="zh-CN" sz="1800" dirty="0">
                <a:ea typeface="SimSun"/>
                <a:cs typeface="Arial"/>
              </a:rPr>
              <a:t>17:3 </a:t>
            </a:r>
            <a:r>
              <a:rPr lang="zh-CN" altLang="en-US" sz="1800" dirty="0">
                <a:ea typeface="SimSun"/>
                <a:cs typeface="Arial"/>
              </a:rPr>
              <a:t>讲解陈明基督必须受害，从死里复活。又说，我所传与你们的这位耶稣，就是基督。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雅典：徒</a:t>
            </a:r>
            <a:r>
              <a:rPr lang="en-US" altLang="zh-CN" sz="1800" dirty="0">
                <a:ea typeface="SimSun"/>
                <a:cs typeface="Arial"/>
              </a:rPr>
              <a:t>17:31  </a:t>
            </a:r>
            <a:r>
              <a:rPr lang="zh-CN" altLang="en-US" sz="1800" dirty="0">
                <a:ea typeface="SimSun"/>
                <a:cs typeface="Arial"/>
              </a:rPr>
              <a:t>因为他已经定了日子，要藉着他所设立的人，按公义审判天下。并且叫他从死里复活，给万人作可信的凭据。 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传福音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权能和圣灵，原文是能力和圣灵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帖撒罗尼迦人竟然能够信主，并且能够在大逼迫之下持守信心，这难道不是一个神迹吗？ 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权能布道的反思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传福音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信心（确据和确信</a:t>
            </a:r>
            <a:r>
              <a:rPr lang="en-US" altLang="zh-CN" sz="1800" dirty="0">
                <a:ea typeface="SimSun"/>
                <a:cs typeface="Arial"/>
              </a:rPr>
              <a:t>Full Assurance</a:t>
            </a:r>
            <a:r>
              <a:rPr lang="zh-CN" altLang="en-US" sz="1800" dirty="0">
                <a:ea typeface="SimSun"/>
                <a:cs typeface="Arial"/>
              </a:rPr>
              <a:t>）</a:t>
            </a:r>
            <a:r>
              <a:rPr lang="en-US" altLang="zh-CN" sz="1800" dirty="0">
                <a:ea typeface="SimSun"/>
                <a:cs typeface="Arial"/>
              </a:rPr>
              <a:t>Assured persuasion of the preacher that the message was divine</a:t>
            </a: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谁的信心？两种可能性都有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正如你们知道（我知道）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解释为什么我们知道你们是蒙拣选的。</a:t>
            </a:r>
            <a:endParaRPr lang="en-US" altLang="zh-CN" sz="1800" dirty="0"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原因之二：帖撒罗尼迦人对福音的反应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>
                <a:ea typeface="SimSun"/>
                <a:cs typeface="Arial"/>
              </a:rPr>
              <a:t>领受福音</a:t>
            </a:r>
            <a:endParaRPr lang="en-US" altLang="zh-TW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altLang="zh-CN" sz="1800" dirty="0">
                <a:ea typeface="SimSun"/>
                <a:cs typeface="Arial"/>
              </a:rPr>
              <a:t>6</a:t>
            </a: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>
                <a:ea typeface="SimSun"/>
                <a:cs typeface="Arial"/>
              </a:rPr>
              <a:t>传扬福音</a:t>
            </a:r>
            <a:endParaRPr lang="en-US" altLang="zh-TW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altLang="zh-CN" sz="1800" dirty="0">
                <a:ea typeface="SimSun"/>
                <a:cs typeface="Arial"/>
              </a:rPr>
              <a:t>8</a:t>
            </a: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>
                <a:ea typeface="SimSun"/>
                <a:cs typeface="Arial"/>
              </a:rPr>
              <a:t>活出福音</a:t>
            </a:r>
            <a:endParaRPr lang="en-US" altLang="zh-TW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altLang="zh-CN" sz="1800" dirty="0">
                <a:ea typeface="SimSun"/>
                <a:cs typeface="Arial"/>
              </a:rPr>
              <a:t>6</a:t>
            </a:r>
            <a:r>
              <a:rPr lang="zh-CN" altLang="en-US" sz="1800" dirty="0">
                <a:ea typeface="SimSun"/>
                <a:cs typeface="Arial"/>
              </a:rPr>
              <a:t>效法使徒，效法主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altLang="zh-CN" sz="1800" dirty="0">
                <a:ea typeface="SimSun"/>
                <a:cs typeface="Arial"/>
              </a:rPr>
              <a:t>7</a:t>
            </a:r>
            <a:r>
              <a:rPr lang="zh-CN" altLang="en-US" sz="1800" dirty="0">
                <a:ea typeface="SimSun"/>
                <a:cs typeface="Arial"/>
              </a:rPr>
              <a:t>成为榜样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altLang="zh-CN" sz="1800" dirty="0">
                <a:ea typeface="SimSun"/>
                <a:cs typeface="Arial"/>
              </a:rPr>
              <a:t>9</a:t>
            </a:r>
            <a:r>
              <a:rPr lang="zh-CN" altLang="en-US" sz="1800" dirty="0">
                <a:ea typeface="SimSun"/>
                <a:cs typeface="Arial"/>
              </a:rPr>
              <a:t>服侍神</a:t>
            </a:r>
            <a:endParaRPr lang="en-US" altLang="zh-TW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altLang="zh-CN" sz="1800" dirty="0">
                <a:ea typeface="SimSun"/>
                <a:cs typeface="Arial"/>
              </a:rPr>
              <a:t>10</a:t>
            </a:r>
            <a:r>
              <a:rPr lang="zh-TW" altLang="en-US" sz="1800" dirty="0">
                <a:ea typeface="SimSun"/>
                <a:cs typeface="Arial"/>
              </a:rPr>
              <a:t> </a:t>
            </a:r>
            <a:r>
              <a:rPr lang="zh-CN" altLang="en-US" sz="1800" dirty="0">
                <a:ea typeface="SimSun"/>
                <a:cs typeface="Arial"/>
              </a:rPr>
              <a:t>等候神的儿子从天降临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直译</a:t>
            </a:r>
            <a:endParaRPr lang="en-US" altLang="zh-CN" sz="1800" dirty="0"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你们成了我们的模仿者，也成了主的模仿者，在领受言语之后。是如何领受的呢？是在大难之中和在圣灵的喜乐之下。</a:t>
            </a:r>
            <a:endParaRPr lang="en-US" altLang="zh-CN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效法，名词，模仿者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保罗不惧怕呼吁信徒效法他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效法我们的同时，界定最终的目标是效法主，林前</a:t>
            </a:r>
            <a:r>
              <a:rPr lang="en-US" sz="1800" dirty="0">
                <a:ea typeface="SimSun"/>
                <a:cs typeface="Arial"/>
              </a:rPr>
              <a:t>11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sz="1800" dirty="0">
                <a:ea typeface="SimSun"/>
                <a:cs typeface="Arial"/>
              </a:rPr>
              <a:t>1</a:t>
            </a: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在大难之中，领受</a:t>
            </a:r>
            <a:r>
              <a:rPr lang="zh-CN" altLang="en-US" sz="1800">
                <a:ea typeface="SimSun"/>
                <a:cs typeface="Arial"/>
              </a:rPr>
              <a:t>真道。苦难是很好的试验</a:t>
            </a:r>
            <a:endParaRPr lang="en-US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圣灵所赐的喜乐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福音奇妙的地方，圣灵的喜乐，加力量。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喜乐的持久性，马其顿教会乐捐的厚恩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人的得救是一个过程，如何开始并不重要，重要的是如何结束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解释为什么我们知道你们是蒙拣选的。</a:t>
            </a:r>
            <a:endParaRPr lang="en-US" altLang="zh-CN" sz="1800" dirty="0"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原因之三：你们成了怎样的人，榜样</a:t>
            </a:r>
            <a:endParaRPr lang="en-US" altLang="zh-CN" sz="1800" dirty="0"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endParaRPr lang="en-US" altLang="zh-CN" sz="1800" dirty="0"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帖撒罗尼迦是马其顿的首府</a:t>
            </a:r>
            <a:endParaRPr lang="en-US" altLang="zh-CN" sz="1800" dirty="0"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哥林多是压该亚的首府</a:t>
            </a:r>
            <a:endParaRPr lang="en-US" altLang="zh-CN" sz="1800" dirty="0"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因为保罗是在哥林多写这封书信</a:t>
            </a:r>
            <a:endParaRPr lang="en-US" altLang="zh-CN" sz="1800" dirty="0"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三个成了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为你们的缘故，我们成了什么样的人（</a:t>
            </a: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altLang="zh-CN" sz="1800" dirty="0">
                <a:ea typeface="SimSun"/>
                <a:cs typeface="Arial"/>
              </a:rPr>
              <a:t>5</a:t>
            </a:r>
            <a:r>
              <a:rPr lang="zh-CN" altLang="en-US" sz="1800" dirty="0">
                <a:ea typeface="SimSun"/>
                <a:cs typeface="Arial"/>
              </a:rPr>
              <a:t>）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领受真道之后，你们成了效法者（</a:t>
            </a: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altLang="zh-CN" sz="1800" dirty="0">
                <a:ea typeface="SimSun"/>
                <a:cs typeface="Arial"/>
              </a:rPr>
              <a:t>6</a:t>
            </a:r>
            <a:r>
              <a:rPr lang="zh-CN" altLang="en-US" sz="1800" dirty="0">
                <a:ea typeface="SimSun"/>
                <a:cs typeface="Arial"/>
              </a:rPr>
              <a:t>）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现在你们成了马其顿和压该亚所有信主之人的榜样（</a:t>
            </a: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；</a:t>
            </a:r>
            <a:r>
              <a:rPr lang="en-US" altLang="zh-CN" sz="1800" dirty="0">
                <a:ea typeface="SimSun"/>
                <a:cs typeface="Arial"/>
              </a:rPr>
              <a:t>7</a:t>
            </a:r>
            <a:r>
              <a:rPr lang="zh-CN" altLang="en-US" sz="1800" dirty="0">
                <a:ea typeface="SimSun"/>
                <a:cs typeface="Arial"/>
              </a:rPr>
              <a:t>）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三个言语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不独在乎言语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领受言语（真道）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主的道已经从你们那里传扬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>
                <a:ea typeface="SimSun"/>
                <a:cs typeface="Arial"/>
              </a:rPr>
              <a:t>主的道</a:t>
            </a:r>
            <a:r>
              <a:rPr lang="en-US" altLang="zh-CN" sz="1800" dirty="0">
                <a:ea typeface="SimSun"/>
                <a:cs typeface="Arial"/>
              </a:rPr>
              <a:t>=</a:t>
            </a:r>
            <a:r>
              <a:rPr lang="zh-TW" altLang="en-US" sz="1800" dirty="0">
                <a:ea typeface="SimSun"/>
                <a:cs typeface="Arial"/>
              </a:rPr>
              <a:t>向神的信心</a:t>
            </a:r>
            <a:r>
              <a:rPr lang="en-US" altLang="zh-CN" sz="1800" dirty="0">
                <a:ea typeface="SimSun"/>
                <a:cs typeface="Arial"/>
              </a:rPr>
              <a:t>=</a:t>
            </a:r>
            <a:r>
              <a:rPr lang="zh-CN" altLang="en-US" sz="1800" dirty="0">
                <a:ea typeface="SimSun"/>
                <a:cs typeface="Arial"/>
              </a:rPr>
              <a:t>接受真道</a:t>
            </a:r>
            <a:r>
              <a:rPr lang="en-US" altLang="zh-CN" sz="1800" dirty="0">
                <a:ea typeface="SimSun"/>
                <a:cs typeface="Arial"/>
              </a:rPr>
              <a:t>+</a:t>
            </a:r>
            <a:r>
              <a:rPr lang="zh-CN" altLang="en-US" sz="1800" dirty="0">
                <a:ea typeface="SimSun"/>
                <a:cs typeface="Arial"/>
              </a:rPr>
              <a:t>活出真道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>
                <a:ea typeface="SimSun"/>
                <a:cs typeface="Arial"/>
              </a:rPr>
              <a:t>传扬</a:t>
            </a:r>
            <a:endParaRPr lang="en-US" altLang="zh-TW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>
                <a:ea typeface="SimSun"/>
                <a:cs typeface="Arial"/>
              </a:rPr>
              <a:t>原意，大的响声的传播</a:t>
            </a:r>
            <a:r>
              <a:rPr lang="zh-CN" altLang="en-US" sz="1800" dirty="0">
                <a:ea typeface="SimSun"/>
                <a:cs typeface="Arial"/>
              </a:rPr>
              <a:t>，震荡回响</a:t>
            </a:r>
            <a:endParaRPr lang="zh-TW" alt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>
                <a:ea typeface="SimSun"/>
                <a:cs typeface="Arial"/>
              </a:rPr>
              <a:t>被动，也有主动</a:t>
            </a: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>
                <a:ea typeface="SimSun"/>
                <a:cs typeface="Arial"/>
              </a:rPr>
              <a:t>复兴的年代</a:t>
            </a:r>
            <a:r>
              <a:rPr lang="en-US" altLang="zh-CN" sz="1800" dirty="0">
                <a:ea typeface="SimSun"/>
                <a:cs typeface="Arial"/>
              </a:rPr>
              <a:t>revival</a:t>
            </a: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关于你们的信心，我不需要再向他们说什么了。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SimSun"/>
                <a:cs typeface="Arial"/>
              </a:rPr>
              <a:t>17:4 </a:t>
            </a:r>
            <a:r>
              <a:rPr lang="zh-CN" altLang="en-US" sz="1800" dirty="0">
                <a:ea typeface="SimSun"/>
                <a:cs typeface="Arial"/>
              </a:rPr>
              <a:t>他们中间有些人听了劝，就附从保罗和西拉。并有许多虔敬的希利尼人，尊贵的妇女也不少。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表明这时教会的组成已经是以外邦人为主。这也就是为什么第二章要教导他们远离淫乱的事。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他们，指马其顿和亚该亚和各处的人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抱明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我们的访问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你们的反应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两个对比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离弃，归向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偶像，又真又活的神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如果只停留在这里，这还不是完全的福音所要带出的果效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>
                <a:ea typeface="SimSun"/>
                <a:cs typeface="Arial"/>
              </a:rPr>
              <a:t>等候神的儿子</a:t>
            </a:r>
            <a:endParaRPr lang="en-US" altLang="zh-TW" sz="1800" dirty="0">
              <a:ea typeface="SimSun"/>
              <a:cs typeface="Arial"/>
            </a:endParaRPr>
          </a:p>
          <a:p>
            <a:pPr marL="645812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等候这个词最能表明人的信心，真的信心就是等候</a:t>
            </a:r>
            <a:endParaRPr lang="en-US" altLang="zh-CN" sz="1800" dirty="0">
              <a:ea typeface="SimSun"/>
              <a:cs typeface="Arial"/>
            </a:endParaRPr>
          </a:p>
          <a:p>
            <a:pPr marL="645812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来</a:t>
            </a:r>
            <a:r>
              <a:rPr lang="en-US" altLang="zh-CN" sz="1800" dirty="0">
                <a:ea typeface="SimSun"/>
                <a:cs typeface="Arial"/>
              </a:rPr>
              <a:t>11:13 </a:t>
            </a:r>
            <a:r>
              <a:rPr lang="zh-CN" altLang="en-US" sz="1800" dirty="0">
                <a:ea typeface="SimSun"/>
                <a:cs typeface="Arial"/>
              </a:rPr>
              <a:t>这些人都是存着信心死的，并没有得着所应许的，却从远处望见，且欢喜迎接，又承认自己在世上是客旅，是寄居的。 </a:t>
            </a:r>
            <a:endParaRPr lang="en-US" altLang="zh-CN" sz="1800" dirty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等候神的儿子，神的儿子是怎样的一个人呢？</a:t>
            </a:r>
            <a:endParaRPr lang="en-US" sz="1800" dirty="0">
              <a:ea typeface="SimSun"/>
              <a:cs typeface="Arial"/>
            </a:endParaRPr>
          </a:p>
          <a:p>
            <a:pPr marL="645812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从死里复活</a:t>
            </a:r>
            <a:endParaRPr lang="en-US" sz="1800" dirty="0">
              <a:ea typeface="SimSun"/>
              <a:cs typeface="Arial"/>
            </a:endParaRPr>
          </a:p>
          <a:p>
            <a:pPr marL="645812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救我们</a:t>
            </a:r>
            <a:endParaRPr lang="en-US" sz="1800" dirty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点出主题，主的再来</a:t>
            </a:r>
            <a:endParaRPr lang="en-US" sz="1800" dirty="0">
              <a:ea typeface="SimSun"/>
              <a:cs typeface="Arial"/>
            </a:endParaRPr>
          </a:p>
          <a:p>
            <a:pPr marL="645812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帖撒罗尼迦教会的特别之处，等候主的再来</a:t>
            </a:r>
            <a:endParaRPr lang="en-US" sz="1800" dirty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spcAft>
                <a:spcPts val="1027"/>
              </a:spcAft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神的愤怒，罗马书，现在的教会尽量避免提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/>
              <a:t>除了引言和结语，贴前可分为两大部分，分界点在第三章末了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写信人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收信人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问候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写信人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保罗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西拉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spcAft>
                <a:spcPts val="1027"/>
              </a:spcAft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提摩太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spcAft>
                <a:spcPts val="1027"/>
              </a:spcAft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没有强调使徒的身份，</a:t>
            </a:r>
            <a:r>
              <a:rPr lang="en-US" sz="1800" dirty="0">
                <a:ea typeface="SimSun"/>
                <a:cs typeface="Arial"/>
              </a:rPr>
              <a:t>4</a:t>
            </a:r>
            <a:r>
              <a:rPr lang="zh-CN" altLang="en-US" sz="1800" dirty="0">
                <a:ea typeface="SimSun"/>
                <a:cs typeface="Arial"/>
              </a:rPr>
              <a:t>封书信，贴前，贴后</a:t>
            </a:r>
            <a:r>
              <a:rPr lang="en-US" sz="1800" dirty="0">
                <a:ea typeface="SimSun"/>
                <a:cs typeface="Arial"/>
              </a:rPr>
              <a:t> + </a:t>
            </a:r>
            <a:r>
              <a:rPr lang="zh-CN" altLang="en-US" sz="1800" dirty="0">
                <a:ea typeface="SimSun"/>
                <a:cs typeface="Arial"/>
              </a:rPr>
              <a:t>腓利比，腓利门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收信人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教会，教会是单数</a:t>
            </a:r>
            <a:endParaRPr lang="en-US" sz="1800" dirty="0">
              <a:ea typeface="SimSun"/>
              <a:cs typeface="Arial"/>
            </a:endParaRPr>
          </a:p>
          <a:p>
            <a:pPr marL="1174204" lvl="2" indent="-234841">
              <a:lnSpc>
                <a:spcPct val="115000"/>
              </a:lnSpc>
              <a:buFont typeface="Wingdings"/>
              <a:buChar char=""/>
            </a:pPr>
            <a:r>
              <a:rPr lang="zh-CN" altLang="en-US" sz="1800" dirty="0">
                <a:ea typeface="SimSun"/>
                <a:cs typeface="Arial"/>
              </a:rPr>
              <a:t>原意是集会，聚集的一群人，希腊人，犹太人为了属灵目的的聚会</a:t>
            </a:r>
            <a:endParaRPr lang="en-US" sz="1800" dirty="0">
              <a:ea typeface="SimSun"/>
              <a:cs typeface="Arial"/>
            </a:endParaRPr>
          </a:p>
          <a:p>
            <a:pPr marL="1174204" lvl="2" indent="-234841">
              <a:lnSpc>
                <a:spcPct val="115000"/>
              </a:lnSpc>
              <a:buFont typeface="Wingdings"/>
              <a:buChar char=""/>
            </a:pPr>
            <a:r>
              <a:rPr lang="zh-CN" altLang="en-US" sz="1800" dirty="0">
                <a:ea typeface="SimSun"/>
                <a:cs typeface="Arial"/>
              </a:rPr>
              <a:t>在帖撒罗尼迦的</a:t>
            </a:r>
            <a:r>
              <a:rPr lang="en-US" altLang="zh-CN" sz="1800" dirty="0">
                <a:ea typeface="SimSun"/>
                <a:cs typeface="Arial"/>
              </a:rPr>
              <a:t>(</a:t>
            </a:r>
            <a:r>
              <a:rPr lang="zh-CN" altLang="en-US" sz="1800" dirty="0">
                <a:ea typeface="SimSun"/>
                <a:cs typeface="Arial"/>
              </a:rPr>
              <a:t>属地的）</a:t>
            </a:r>
            <a:endParaRPr lang="en-US" sz="1800" dirty="0">
              <a:ea typeface="SimSun"/>
              <a:cs typeface="Arial"/>
            </a:endParaRPr>
          </a:p>
          <a:p>
            <a:pPr marL="1174204" lvl="2" indent="-234841">
              <a:lnSpc>
                <a:spcPct val="115000"/>
              </a:lnSpc>
              <a:buFont typeface="Wingdings"/>
              <a:buChar char=""/>
            </a:pPr>
            <a:r>
              <a:rPr lang="zh-CN" altLang="en-US" sz="1800" dirty="0">
                <a:ea typeface="SimSun"/>
                <a:cs typeface="Arial"/>
              </a:rPr>
              <a:t>在父神和主耶稣基督里的（属灵的）</a:t>
            </a:r>
            <a:endParaRPr lang="en-US" sz="1800" dirty="0">
              <a:ea typeface="SimSun"/>
              <a:cs typeface="Arial"/>
            </a:endParaRPr>
          </a:p>
          <a:p>
            <a:pPr marL="1643885" lvl="3" indent="-23484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在父神里，有别于希腊人的公民集会</a:t>
            </a:r>
            <a:endParaRPr lang="en-US" sz="1800" dirty="0">
              <a:ea typeface="SimSun"/>
              <a:cs typeface="Arial"/>
            </a:endParaRPr>
          </a:p>
          <a:p>
            <a:pPr marL="1643885" lvl="3" indent="-234841">
              <a:lnSpc>
                <a:spcPct val="115000"/>
              </a:lnSpc>
              <a:spcAft>
                <a:spcPts val="1027"/>
              </a:spcAft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在主耶稣基督里，甚至于有别于犹太人的聚会</a:t>
            </a:r>
            <a:endParaRPr lang="en-US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问候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恩惠，就是恩典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平安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恩典归于你们，平安</a:t>
            </a:r>
            <a:endParaRPr lang="en-US" sz="1800" dirty="0">
              <a:ea typeface="SimSun"/>
              <a:cs typeface="Arial"/>
            </a:endParaRPr>
          </a:p>
          <a:p>
            <a:pPr marL="1174204" lvl="2" indent="-234841">
              <a:lnSpc>
                <a:spcPct val="115000"/>
              </a:lnSpc>
              <a:spcAft>
                <a:spcPts val="1027"/>
              </a:spcAft>
              <a:buFont typeface="Wingdings"/>
              <a:buChar char=""/>
            </a:pPr>
            <a:r>
              <a:rPr lang="zh-CN" altLang="en-US" sz="1800" dirty="0">
                <a:ea typeface="SimSun"/>
                <a:cs typeface="Arial"/>
              </a:rPr>
              <a:t>加略山上所成就的恩典，然后才有平安，成就了和平</a:t>
            </a:r>
            <a:endParaRPr lang="en-US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en-US" altLang="zh-CN" sz="1800" dirty="0">
                <a:ea typeface="SimSun"/>
                <a:cs typeface="Arial"/>
              </a:rPr>
              <a:t>2-10</a:t>
            </a:r>
            <a:r>
              <a:rPr lang="zh-CN" altLang="en-US" sz="1800" dirty="0">
                <a:ea typeface="SimSun"/>
                <a:cs typeface="Arial"/>
              </a:rPr>
              <a:t>节是一个句子，主句是我们感谢神。</a:t>
            </a:r>
            <a:endParaRPr lang="en-US" altLang="zh-CN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就像罗马书开始时的例子：</a:t>
            </a:r>
            <a:r>
              <a:rPr lang="en-US" altLang="zh-CN" sz="1800" dirty="0">
                <a:ea typeface="SimSun"/>
                <a:cs typeface="Arial"/>
              </a:rPr>
              <a:t>Rom 1:1 </a:t>
            </a:r>
            <a:r>
              <a:rPr lang="zh-CN" altLang="en-US" sz="1800" dirty="0">
                <a:ea typeface="SimSun"/>
                <a:cs typeface="Arial"/>
              </a:rPr>
              <a:t>耶稣基督的仆人保罗，奉召为使徒，特派传神的福音。</a:t>
            </a:r>
            <a:endParaRPr lang="en-US" altLang="zh-CN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en-US" altLang="zh-CN" sz="1800" dirty="0">
                <a:ea typeface="SimSun"/>
                <a:cs typeface="Arial"/>
              </a:rPr>
              <a:t>1:2 </a:t>
            </a:r>
            <a:r>
              <a:rPr lang="zh-CN" altLang="en-US" sz="1800" dirty="0">
                <a:ea typeface="SimSun"/>
                <a:cs typeface="Arial"/>
              </a:rPr>
              <a:t>这福音是神从前借众先知，在圣经上所应许的。</a:t>
            </a:r>
          </a:p>
          <a:p>
            <a:pPr>
              <a:lnSpc>
                <a:spcPct val="115000"/>
              </a:lnSpc>
            </a:pPr>
            <a:r>
              <a:rPr lang="en-US" altLang="zh-CN" sz="1800" dirty="0">
                <a:ea typeface="SimSun"/>
                <a:cs typeface="Arial"/>
              </a:rPr>
              <a:t>1:3 </a:t>
            </a:r>
            <a:r>
              <a:rPr lang="zh-CN" altLang="en-US" sz="1800" dirty="0">
                <a:ea typeface="SimSun"/>
                <a:cs typeface="Arial"/>
              </a:rPr>
              <a:t>论到他儿子，我主耶稣基督。按肉体说，是从大卫后裔生的。</a:t>
            </a:r>
            <a:r>
              <a:rPr lang="en-US" altLang="zh-CN" sz="1800" dirty="0">
                <a:ea typeface="SimSun"/>
                <a:cs typeface="Arial"/>
              </a:rPr>
              <a:t>1:4 </a:t>
            </a:r>
            <a:r>
              <a:rPr lang="zh-CN" altLang="en-US" sz="1800" dirty="0">
                <a:ea typeface="SimSun"/>
                <a:cs typeface="Arial"/>
              </a:rPr>
              <a:t>按圣善的灵说，因从死里复活，以大能显明是神的儿子。</a:t>
            </a: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en-US" altLang="zh-CN" sz="1800" dirty="0">
                <a:ea typeface="SimSun"/>
                <a:cs typeface="Arial"/>
              </a:rPr>
              <a:t>1:5 </a:t>
            </a:r>
            <a:r>
              <a:rPr lang="zh-CN" altLang="en-US" sz="1800" dirty="0">
                <a:ea typeface="SimSun"/>
                <a:cs typeface="Arial"/>
              </a:rPr>
              <a:t>我们从他受了恩惠，并使徒的职分，在万国之中叫人为他的名信服真道。</a:t>
            </a:r>
            <a:r>
              <a:rPr lang="en-US" altLang="zh-CN" sz="1800" dirty="0">
                <a:ea typeface="SimSun"/>
                <a:cs typeface="Arial"/>
              </a:rPr>
              <a:t>1:6 </a:t>
            </a:r>
            <a:r>
              <a:rPr lang="zh-CN" altLang="en-US" sz="1800" dirty="0">
                <a:ea typeface="SimSun"/>
                <a:cs typeface="Arial"/>
              </a:rPr>
              <a:t>其中也有你们这蒙召属耶稣基督的人。</a:t>
            </a:r>
          </a:p>
          <a:p>
            <a:pPr>
              <a:lnSpc>
                <a:spcPct val="115000"/>
              </a:lnSpc>
            </a:pPr>
            <a:r>
              <a:rPr lang="en-US" altLang="zh-CN" sz="1800" dirty="0">
                <a:ea typeface="SimSun"/>
                <a:cs typeface="Arial"/>
              </a:rPr>
              <a:t>1:7 </a:t>
            </a:r>
            <a:r>
              <a:rPr lang="zh-CN" altLang="en-US" sz="1800" dirty="0">
                <a:ea typeface="SimSun"/>
                <a:cs typeface="Arial"/>
              </a:rPr>
              <a:t>我写信给你们在罗马为神所爱，奉召作圣徒的众人。</a:t>
            </a: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endParaRPr lang="en-US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5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6/10/2017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三谷基督徒会堂成人主日学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rmAutofit lnSpcReduction="10000"/>
          </a:bodyPr>
          <a:lstStyle/>
          <a:p>
            <a:r>
              <a:rPr lang="zh-CN" altLang="en-US" sz="5400" b="1" dirty="0">
                <a:solidFill>
                  <a:schemeClr val="bg1"/>
                </a:solidFill>
              </a:rPr>
              <a:t>帖撒罗尼迦前书</a:t>
            </a:r>
            <a:endParaRPr lang="en-US" sz="5400" b="1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zh-TW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第二课</a:t>
            </a:r>
            <a:r>
              <a:rPr lang="zh-TW" altLang="en-US" b="1" dirty="0">
                <a:solidFill>
                  <a:schemeClr val="bg1"/>
                </a:solidFill>
              </a:rPr>
              <a:t> 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06/</a:t>
            </a:r>
            <a:r>
              <a:rPr lang="en-US" altLang="zh-CN" b="1" dirty="0" smtClean="0">
                <a:solidFill>
                  <a:schemeClr val="bg1"/>
                </a:solidFill>
              </a:rPr>
              <a:t>11</a:t>
            </a:r>
            <a:r>
              <a:rPr lang="en-US" b="1" dirty="0" smtClean="0">
                <a:solidFill>
                  <a:schemeClr val="bg1"/>
                </a:solidFill>
              </a:rPr>
              <a:t>/2017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1:2 </a:t>
            </a:r>
            <a:r>
              <a:rPr lang="zh-CN" altLang="en-US" sz="4400" b="1" dirty="0">
                <a:solidFill>
                  <a:schemeClr val="bg1"/>
                </a:solidFill>
              </a:rPr>
              <a:t>我们为你们众人常常</a:t>
            </a:r>
            <a:r>
              <a:rPr lang="zh-CN" altLang="en-US" sz="4400" b="1" dirty="0">
                <a:solidFill>
                  <a:srgbClr val="FF0000"/>
                </a:solidFill>
              </a:rPr>
              <a:t>感谢</a:t>
            </a:r>
            <a:r>
              <a:rPr lang="zh-CN" altLang="en-US" sz="4400" b="1" dirty="0">
                <a:solidFill>
                  <a:schemeClr val="bg1"/>
                </a:solidFill>
              </a:rPr>
              <a:t>神，</a:t>
            </a:r>
            <a:r>
              <a:rPr lang="zh-CN" altLang="en-US" sz="4400" b="1" dirty="0">
                <a:solidFill>
                  <a:srgbClr val="FF0000"/>
                </a:solidFill>
              </a:rPr>
              <a:t>祷告</a:t>
            </a:r>
            <a:r>
              <a:rPr lang="zh-CN" altLang="en-US" sz="4400" b="1" dirty="0">
                <a:solidFill>
                  <a:schemeClr val="bg1"/>
                </a:solidFill>
              </a:rPr>
              <a:t>的时候提到你们。</a:t>
            </a:r>
          </a:p>
        </p:txBody>
      </p:sp>
    </p:spTree>
    <p:extLst>
      <p:ext uri="{BB962C8B-B14F-4D97-AF65-F5344CB8AC3E}">
        <p14:creationId xmlns:p14="http://schemas.microsoft.com/office/powerpoint/2010/main" val="320762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直译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1:2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我</a:t>
            </a:r>
            <a:r>
              <a:rPr lang="zh-CN" altLang="en-US" sz="4400" b="1" dirty="0">
                <a:solidFill>
                  <a:schemeClr val="bg1"/>
                </a:solidFill>
              </a:rPr>
              <a:t>们</a:t>
            </a:r>
            <a:r>
              <a:rPr lang="zh-CN" altLang="en-US" sz="4400" b="1" dirty="0">
                <a:solidFill>
                  <a:srgbClr val="FF0000"/>
                </a:solidFill>
              </a:rPr>
              <a:t>一直</a:t>
            </a:r>
            <a:r>
              <a:rPr lang="zh-CN" altLang="en-US" sz="4400" b="1" dirty="0">
                <a:solidFill>
                  <a:schemeClr val="bg1"/>
                </a:solidFill>
              </a:rPr>
              <a:t>感谢神为你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们所有的人，</a:t>
            </a:r>
            <a:r>
              <a:rPr lang="zh-CN" altLang="en-US" sz="4400" b="1" dirty="0">
                <a:solidFill>
                  <a:schemeClr val="bg1"/>
                </a:solidFill>
              </a:rPr>
              <a:t>祷告的时候</a:t>
            </a:r>
            <a:r>
              <a:rPr lang="zh-CN" altLang="en-US" sz="4400" b="1" dirty="0">
                <a:solidFill>
                  <a:srgbClr val="FF0000"/>
                </a:solidFill>
              </a:rPr>
              <a:t>一直</a:t>
            </a:r>
            <a:r>
              <a:rPr lang="zh-CN" altLang="en-US" sz="4400" b="1" dirty="0">
                <a:solidFill>
                  <a:schemeClr val="bg1"/>
                </a:solidFill>
              </a:rPr>
              <a:t>提到你们。</a:t>
            </a:r>
          </a:p>
        </p:txBody>
      </p:sp>
    </p:spTree>
    <p:extLst>
      <p:ext uri="{BB962C8B-B14F-4D97-AF65-F5344CB8AC3E}">
        <p14:creationId xmlns:p14="http://schemas.microsoft.com/office/powerpoint/2010/main" val="80974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1:3 </a:t>
            </a:r>
            <a:r>
              <a:rPr lang="zh-CN" altLang="en-US" sz="4400" b="1" dirty="0">
                <a:solidFill>
                  <a:schemeClr val="bg1"/>
                </a:solidFill>
              </a:rPr>
              <a:t>在神我们的父面前，不住地记念你们因信心所作的工夫，因爱心所受的劳苦，因盼望我们主耶稣基督所存的忍耐。</a:t>
            </a:r>
          </a:p>
        </p:txBody>
      </p:sp>
    </p:spTree>
    <p:extLst>
      <p:ext uri="{BB962C8B-B14F-4D97-AF65-F5344CB8AC3E}">
        <p14:creationId xmlns:p14="http://schemas.microsoft.com/office/powerpoint/2010/main" val="180254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1:3 </a:t>
            </a:r>
            <a:r>
              <a:rPr lang="zh-CN" altLang="en-US" sz="4400" b="1" dirty="0">
                <a:solidFill>
                  <a:srgbClr val="FF0000"/>
                </a:solidFill>
              </a:rPr>
              <a:t>在神我们的父面前</a:t>
            </a:r>
            <a:r>
              <a:rPr lang="zh-CN" altLang="en-US" sz="4400" b="1" dirty="0">
                <a:solidFill>
                  <a:schemeClr val="bg1"/>
                </a:solidFill>
              </a:rPr>
              <a:t>，不住地记念你们因信心所作的工夫，因爱心所受的劳苦，因盼望我们主耶稣基督所存的忍耐。</a:t>
            </a:r>
          </a:p>
        </p:txBody>
      </p:sp>
    </p:spTree>
    <p:extLst>
      <p:ext uri="{BB962C8B-B14F-4D97-AF65-F5344CB8AC3E}">
        <p14:creationId xmlns:p14="http://schemas.microsoft.com/office/powerpoint/2010/main" val="107118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1:3 </a:t>
            </a:r>
            <a:r>
              <a:rPr lang="zh-CN" altLang="en-US" sz="4400" b="1" dirty="0">
                <a:solidFill>
                  <a:schemeClr val="bg1"/>
                </a:solidFill>
              </a:rPr>
              <a:t>在神我们的父面前，不住地记念你们因</a:t>
            </a:r>
            <a:r>
              <a:rPr lang="zh-CN" altLang="en-US" sz="4400" b="1" dirty="0">
                <a:solidFill>
                  <a:srgbClr val="FF0000"/>
                </a:solidFill>
              </a:rPr>
              <a:t>信心</a:t>
            </a:r>
            <a:r>
              <a:rPr lang="zh-CN" altLang="en-US" sz="4400" b="1" dirty="0">
                <a:solidFill>
                  <a:schemeClr val="bg1"/>
                </a:solidFill>
              </a:rPr>
              <a:t>所作的</a:t>
            </a:r>
            <a:r>
              <a:rPr lang="zh-CN" altLang="en-US" sz="4400" b="1" dirty="0">
                <a:solidFill>
                  <a:srgbClr val="FF0000"/>
                </a:solidFill>
              </a:rPr>
              <a:t>工夫</a:t>
            </a:r>
            <a:r>
              <a:rPr lang="zh-CN" altLang="en-US" sz="4400" b="1" dirty="0">
                <a:solidFill>
                  <a:schemeClr val="bg1"/>
                </a:solidFill>
              </a:rPr>
              <a:t>，因爱心所受的劳苦，因盼望我们主耶稣基督所存的忍耐。</a:t>
            </a:r>
          </a:p>
        </p:txBody>
      </p:sp>
    </p:spTree>
    <p:extLst>
      <p:ext uri="{BB962C8B-B14F-4D97-AF65-F5344CB8AC3E}">
        <p14:creationId xmlns:p14="http://schemas.microsoft.com/office/powerpoint/2010/main" val="150377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1:3 </a:t>
            </a:r>
            <a:r>
              <a:rPr lang="zh-CN" altLang="en-US" sz="4400" b="1" dirty="0">
                <a:solidFill>
                  <a:schemeClr val="bg1"/>
                </a:solidFill>
              </a:rPr>
              <a:t>在神我们的父面前，不住地记念你们因信心所作的工夫，因</a:t>
            </a:r>
            <a:r>
              <a:rPr lang="zh-CN" altLang="en-US" sz="4400" b="1" dirty="0">
                <a:solidFill>
                  <a:srgbClr val="FF0000"/>
                </a:solidFill>
              </a:rPr>
              <a:t>爱心</a:t>
            </a:r>
            <a:r>
              <a:rPr lang="zh-CN" altLang="en-US" sz="4400" b="1" dirty="0">
                <a:solidFill>
                  <a:schemeClr val="bg1"/>
                </a:solidFill>
              </a:rPr>
              <a:t>所受的</a:t>
            </a:r>
            <a:r>
              <a:rPr lang="zh-CN" altLang="en-US" sz="4400" b="1" dirty="0">
                <a:solidFill>
                  <a:srgbClr val="FF0000"/>
                </a:solidFill>
              </a:rPr>
              <a:t>劳苦</a:t>
            </a:r>
            <a:r>
              <a:rPr lang="zh-CN" altLang="en-US" sz="4400" b="1" dirty="0">
                <a:solidFill>
                  <a:schemeClr val="bg1"/>
                </a:solidFill>
              </a:rPr>
              <a:t>，因盼望我们主耶稣基督所存的忍耐。</a:t>
            </a:r>
          </a:p>
        </p:txBody>
      </p:sp>
    </p:spTree>
    <p:extLst>
      <p:ext uri="{BB962C8B-B14F-4D97-AF65-F5344CB8AC3E}">
        <p14:creationId xmlns:p14="http://schemas.microsoft.com/office/powerpoint/2010/main" val="141016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chemeClr val="bg1"/>
                </a:solidFill>
              </a:rPr>
              <a:t>启示录</a:t>
            </a:r>
            <a:r>
              <a:rPr lang="en-US" altLang="zh-CN" sz="4400" b="1" dirty="0">
                <a:solidFill>
                  <a:schemeClr val="bg1"/>
                </a:solidFill>
              </a:rPr>
              <a:t>14:13 </a:t>
            </a:r>
            <a:r>
              <a:rPr lang="zh-CN" altLang="en-US" sz="4400" b="1" dirty="0">
                <a:solidFill>
                  <a:schemeClr val="bg1"/>
                </a:solidFill>
              </a:rPr>
              <a:t>我听见从天上有声音说，你要写下，从今以后，在主里面而死的人有福了。圣灵说，是的，他们息了自己的</a:t>
            </a:r>
            <a:r>
              <a:rPr lang="zh-CN" altLang="en-US" sz="4400" b="1" dirty="0">
                <a:solidFill>
                  <a:srgbClr val="FF0000"/>
                </a:solidFill>
              </a:rPr>
              <a:t>劳苦</a:t>
            </a:r>
            <a:r>
              <a:rPr lang="zh-CN" altLang="en-US" sz="4400" b="1" dirty="0">
                <a:solidFill>
                  <a:schemeClr val="bg1"/>
                </a:solidFill>
              </a:rPr>
              <a:t>，</a:t>
            </a:r>
            <a:r>
              <a:rPr lang="zh-CN" altLang="en-US" sz="4400" b="1" dirty="0">
                <a:solidFill>
                  <a:srgbClr val="FF0000"/>
                </a:solidFill>
              </a:rPr>
              <a:t>作工的果效</a:t>
            </a:r>
            <a:r>
              <a:rPr lang="zh-CN" altLang="en-US" sz="4400" b="1" dirty="0">
                <a:solidFill>
                  <a:schemeClr val="bg1"/>
                </a:solidFill>
              </a:rPr>
              <a:t>也随着他们。 </a:t>
            </a:r>
          </a:p>
        </p:txBody>
      </p:sp>
    </p:spTree>
    <p:extLst>
      <p:ext uri="{BB962C8B-B14F-4D97-AF65-F5344CB8AC3E}">
        <p14:creationId xmlns:p14="http://schemas.microsoft.com/office/powerpoint/2010/main" val="405390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1:3 </a:t>
            </a:r>
            <a:r>
              <a:rPr lang="zh-CN" altLang="en-US" sz="4400" b="1" dirty="0">
                <a:solidFill>
                  <a:schemeClr val="bg1"/>
                </a:solidFill>
              </a:rPr>
              <a:t>在神我们的父面前，不住地记念你们因信心所作的工夫，因爱心所受的劳苦，因</a:t>
            </a:r>
            <a:r>
              <a:rPr lang="zh-CN" altLang="en-US" sz="4400" b="1" dirty="0">
                <a:solidFill>
                  <a:srgbClr val="FF0000"/>
                </a:solidFill>
              </a:rPr>
              <a:t>盼望</a:t>
            </a:r>
            <a:r>
              <a:rPr lang="zh-CN" altLang="en-US" sz="4400" b="1" dirty="0">
                <a:solidFill>
                  <a:schemeClr val="bg1"/>
                </a:solidFill>
              </a:rPr>
              <a:t>我们主耶稣基督所存的</a:t>
            </a:r>
            <a:r>
              <a:rPr lang="zh-CN" altLang="en-US" sz="4400" b="1" dirty="0">
                <a:solidFill>
                  <a:srgbClr val="FF0000"/>
                </a:solidFill>
              </a:rPr>
              <a:t>忍耐</a:t>
            </a:r>
            <a:r>
              <a:rPr lang="zh-CN" altLang="en-US" sz="4400" b="1" dirty="0">
                <a:solidFill>
                  <a:schemeClr val="bg1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88080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1:3 </a:t>
            </a:r>
            <a:r>
              <a:rPr lang="zh-CN" altLang="en-US" sz="4400" b="1" dirty="0">
                <a:solidFill>
                  <a:schemeClr val="bg1"/>
                </a:solidFill>
              </a:rPr>
              <a:t>在神我们的父面前，不住地记念你们因</a:t>
            </a:r>
            <a:r>
              <a:rPr lang="zh-CN" altLang="en-US" sz="4400" b="1" dirty="0">
                <a:solidFill>
                  <a:srgbClr val="FF0000"/>
                </a:solidFill>
              </a:rPr>
              <a:t>信</a:t>
            </a:r>
            <a:r>
              <a:rPr lang="zh-CN" altLang="en-US" sz="4400" b="1" dirty="0">
                <a:solidFill>
                  <a:schemeClr val="bg1"/>
                </a:solidFill>
              </a:rPr>
              <a:t>心所作的工夫，因</a:t>
            </a:r>
            <a:r>
              <a:rPr lang="zh-CN" altLang="en-US" sz="4400" b="1" dirty="0">
                <a:solidFill>
                  <a:srgbClr val="FF0000"/>
                </a:solidFill>
              </a:rPr>
              <a:t>爱</a:t>
            </a:r>
            <a:r>
              <a:rPr lang="zh-CN" altLang="en-US" sz="4400" b="1" dirty="0">
                <a:solidFill>
                  <a:schemeClr val="bg1"/>
                </a:solidFill>
              </a:rPr>
              <a:t>心所受的劳苦，因盼</a:t>
            </a:r>
            <a:r>
              <a:rPr lang="zh-CN" altLang="en-US" sz="4400" b="1" dirty="0">
                <a:solidFill>
                  <a:srgbClr val="FF0000"/>
                </a:solidFill>
              </a:rPr>
              <a:t>望</a:t>
            </a:r>
            <a:r>
              <a:rPr lang="zh-CN" altLang="en-US" sz="4400" b="1" dirty="0">
                <a:solidFill>
                  <a:schemeClr val="bg1"/>
                </a:solidFill>
              </a:rPr>
              <a:t>我们主耶稣基督所存的忍耐。</a:t>
            </a:r>
          </a:p>
        </p:txBody>
      </p:sp>
    </p:spTree>
    <p:extLst>
      <p:ext uri="{BB962C8B-B14F-4D97-AF65-F5344CB8AC3E}">
        <p14:creationId xmlns:p14="http://schemas.microsoft.com/office/powerpoint/2010/main" val="371339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1:4 </a:t>
            </a:r>
            <a:r>
              <a:rPr lang="zh-CN" altLang="en-US" sz="4400" b="1" dirty="0">
                <a:solidFill>
                  <a:schemeClr val="bg1"/>
                </a:solidFill>
              </a:rPr>
              <a:t>被神所爱的弟兄阿，我知道你们是蒙</a:t>
            </a:r>
            <a:r>
              <a:rPr lang="zh-CN" altLang="en-US" sz="4400" b="1" dirty="0">
                <a:solidFill>
                  <a:srgbClr val="FF0000"/>
                </a:solidFill>
              </a:rPr>
              <a:t>拣选</a:t>
            </a:r>
            <a:r>
              <a:rPr lang="zh-CN" altLang="en-US" sz="4400" b="1" dirty="0">
                <a:solidFill>
                  <a:schemeClr val="bg1"/>
                </a:solidFill>
              </a:rPr>
              <a:t>的。</a:t>
            </a:r>
          </a:p>
        </p:txBody>
      </p:sp>
    </p:spTree>
    <p:extLst>
      <p:ext uri="{BB962C8B-B14F-4D97-AF65-F5344CB8AC3E}">
        <p14:creationId xmlns:p14="http://schemas.microsoft.com/office/powerpoint/2010/main" val="16503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Font typeface="Symbol"/>
              <a:buChar char=""/>
            </a:pPr>
            <a:r>
              <a:rPr lang="zh-CN" altLang="en-US" dirty="0" smtClean="0">
                <a:solidFill>
                  <a:schemeClr val="bg1"/>
                </a:solidFill>
                <a:ea typeface="SimSun"/>
                <a:cs typeface="Arial"/>
              </a:rPr>
              <a:t>感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恩</a:t>
            </a:r>
            <a:r>
              <a:rPr lang="zh-CN" altLang="en-US" dirty="0" smtClean="0">
                <a:solidFill>
                  <a:schemeClr val="bg1"/>
                </a:solidFill>
                <a:ea typeface="SimSun"/>
                <a:cs typeface="Arial"/>
              </a:rPr>
              <a:t>与回顾（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1</a:t>
            </a:r>
            <a:r>
              <a:rPr lang="zh-CN" altLang="en-US" dirty="0" smtClean="0">
                <a:solidFill>
                  <a:schemeClr val="bg1"/>
                </a:solidFill>
                <a:ea typeface="SimSun"/>
                <a:cs typeface="Arial"/>
              </a:rPr>
              <a:t>：</a:t>
            </a:r>
            <a:r>
              <a:rPr lang="en-US" altLang="zh-CN" dirty="0">
                <a:solidFill>
                  <a:schemeClr val="bg1"/>
                </a:solidFill>
                <a:ea typeface="SimSun"/>
                <a:cs typeface="Arial"/>
              </a:rPr>
              <a:t>2</a:t>
            </a:r>
            <a:r>
              <a:rPr lang="en-US" dirty="0" smtClean="0">
                <a:solidFill>
                  <a:schemeClr val="bg1"/>
                </a:solidFill>
                <a:ea typeface="SimSun"/>
                <a:cs typeface="Arial"/>
              </a:rPr>
              <a:t>-3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：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13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）</a:t>
            </a:r>
            <a:endParaRPr lang="en-US" dirty="0">
              <a:solidFill>
                <a:schemeClr val="bg1"/>
              </a:solidFill>
              <a:ea typeface="SimSun"/>
              <a:cs typeface="Arial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buFont typeface="Courier New"/>
              <a:buChar char="o"/>
            </a:pP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感恩：你们的蒙拣选（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1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：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2-10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）</a:t>
            </a:r>
            <a:endParaRPr lang="en-US" dirty="0">
              <a:solidFill>
                <a:schemeClr val="bg1"/>
              </a:solidFill>
              <a:ea typeface="SimSun"/>
              <a:cs typeface="Arial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buFont typeface="Courier New"/>
              <a:buChar char="o"/>
            </a:pPr>
            <a:r>
              <a:rPr lang="zh-CN" altLang="en-US" dirty="0" smtClean="0">
                <a:solidFill>
                  <a:schemeClr val="bg1"/>
                </a:solidFill>
                <a:ea typeface="SimSun"/>
                <a:cs typeface="Arial"/>
              </a:rPr>
              <a:t>回顾：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我们造访（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2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：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1-12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）</a:t>
            </a:r>
            <a:endParaRPr lang="en-US" dirty="0">
              <a:solidFill>
                <a:schemeClr val="bg1"/>
              </a:solidFill>
              <a:ea typeface="SimSun"/>
              <a:cs typeface="Arial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buFont typeface="Courier New"/>
              <a:buChar char="o"/>
            </a:pP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感恩：你们的反应（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2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：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13-16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）</a:t>
            </a:r>
            <a:endParaRPr lang="en-US" dirty="0">
              <a:solidFill>
                <a:schemeClr val="bg1"/>
              </a:solidFill>
              <a:ea typeface="SimSun"/>
              <a:cs typeface="Arial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buFont typeface="Courier New"/>
              <a:buChar char="o"/>
            </a:pPr>
            <a:r>
              <a:rPr lang="zh-CN" altLang="en-US" dirty="0" smtClean="0">
                <a:solidFill>
                  <a:schemeClr val="bg1"/>
                </a:solidFill>
                <a:ea typeface="SimSun"/>
                <a:cs typeface="Arial"/>
              </a:rPr>
              <a:t>回顾：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分离后的思念（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2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：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17-3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：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10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）</a:t>
            </a:r>
            <a:endParaRPr lang="en-US" dirty="0">
              <a:solidFill>
                <a:schemeClr val="bg1"/>
              </a:solidFill>
              <a:ea typeface="SimSun"/>
              <a:cs typeface="Arial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buFont typeface="Courier New"/>
              <a:buChar char="o"/>
            </a:pP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祷</a:t>
            </a:r>
            <a:r>
              <a:rPr lang="zh-CN" altLang="en-US" dirty="0" smtClean="0">
                <a:solidFill>
                  <a:schemeClr val="bg1"/>
                </a:solidFill>
                <a:ea typeface="SimSun"/>
                <a:cs typeface="Arial"/>
              </a:rPr>
              <a:t>告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：</a:t>
            </a:r>
            <a:r>
              <a:rPr lang="zh-CN" altLang="en-US" dirty="0" smtClean="0">
                <a:solidFill>
                  <a:schemeClr val="bg1"/>
                </a:solidFill>
                <a:ea typeface="SimSun"/>
                <a:cs typeface="Arial"/>
              </a:rPr>
              <a:t>爱心增长（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3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：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11-13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）</a:t>
            </a:r>
            <a:endParaRPr lang="en-US" dirty="0">
              <a:solidFill>
                <a:schemeClr val="bg1"/>
              </a:solidFill>
              <a:ea typeface="SimSun"/>
              <a:cs typeface="Arial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Font typeface="Symbol"/>
              <a:buChar char=""/>
            </a:pP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劝勉与教导</a:t>
            </a:r>
            <a:r>
              <a:rPr lang="zh-CN" altLang="en-US" dirty="0" smtClean="0">
                <a:solidFill>
                  <a:schemeClr val="bg1"/>
                </a:solidFill>
                <a:ea typeface="SimSun"/>
                <a:cs typeface="Arial"/>
              </a:rPr>
              <a:t>（</a:t>
            </a:r>
            <a:r>
              <a:rPr lang="en-US" altLang="zh-CN" dirty="0" smtClean="0">
                <a:solidFill>
                  <a:schemeClr val="bg1"/>
                </a:solidFill>
                <a:ea typeface="SimSun"/>
                <a:cs typeface="Arial"/>
              </a:rPr>
              <a:t>4</a:t>
            </a:r>
            <a:r>
              <a:rPr lang="zh-CN" altLang="en-US" dirty="0" smtClean="0">
                <a:solidFill>
                  <a:schemeClr val="bg1"/>
                </a:solidFill>
                <a:ea typeface="SimSun"/>
                <a:cs typeface="Arial"/>
              </a:rPr>
              <a:t>：</a:t>
            </a:r>
            <a:r>
              <a:rPr lang="en-US" dirty="0" smtClean="0">
                <a:solidFill>
                  <a:schemeClr val="bg1"/>
                </a:solidFill>
                <a:ea typeface="SimSun"/>
                <a:cs typeface="Arial"/>
              </a:rPr>
              <a:t>1-5</a:t>
            </a:r>
            <a:r>
              <a:rPr lang="zh-CN" altLang="en-US" dirty="0" smtClean="0">
                <a:solidFill>
                  <a:schemeClr val="bg1"/>
                </a:solidFill>
                <a:ea typeface="SimSun"/>
                <a:cs typeface="Arial"/>
              </a:rPr>
              <a:t>：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24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）</a:t>
            </a:r>
            <a:endParaRPr lang="en-US" dirty="0">
              <a:solidFill>
                <a:schemeClr val="bg1"/>
              </a:solidFill>
              <a:ea typeface="SimSun"/>
              <a:cs typeface="Arial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buFont typeface="Courier New"/>
              <a:buChar char="o"/>
            </a:pP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劝勉：圣洁与相爱（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4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：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1-12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）</a:t>
            </a:r>
            <a:endParaRPr lang="en-US" dirty="0">
              <a:solidFill>
                <a:schemeClr val="bg1"/>
              </a:solidFill>
              <a:ea typeface="SimSun"/>
              <a:cs typeface="Arial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buFont typeface="Courier New"/>
              <a:buChar char="o"/>
            </a:pP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教导：关于睡了的人（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4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：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13-18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）</a:t>
            </a:r>
            <a:endParaRPr lang="en-US" dirty="0">
              <a:solidFill>
                <a:schemeClr val="bg1"/>
              </a:solidFill>
              <a:ea typeface="SimSun"/>
              <a:cs typeface="Arial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buFont typeface="Courier New"/>
              <a:buChar char="o"/>
            </a:pP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教导：主再来的时候日期（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5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：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1-11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）</a:t>
            </a:r>
            <a:endParaRPr lang="en-US" dirty="0">
              <a:solidFill>
                <a:schemeClr val="bg1"/>
              </a:solidFill>
              <a:ea typeface="SimSun"/>
              <a:cs typeface="Arial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buFont typeface="Courier New"/>
              <a:buChar char="o"/>
            </a:pP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劝勉：一般性劝勉（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5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：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12-22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）</a:t>
            </a:r>
            <a:endParaRPr lang="en-US" dirty="0">
              <a:solidFill>
                <a:schemeClr val="bg1"/>
              </a:solidFill>
              <a:ea typeface="SimSun"/>
              <a:cs typeface="Arial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buFont typeface="Courier New"/>
              <a:buChar char="o"/>
            </a:pP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祷告：全然成圣（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5</a:t>
            </a:r>
            <a:r>
              <a:rPr lang="zh-CN" altLang="en-US" dirty="0">
                <a:solidFill>
                  <a:schemeClr val="bg1"/>
                </a:solidFill>
                <a:ea typeface="SimSun"/>
                <a:cs typeface="Arial"/>
              </a:rPr>
              <a:t>：</a:t>
            </a:r>
            <a:r>
              <a:rPr lang="en-US" dirty="0">
                <a:solidFill>
                  <a:schemeClr val="bg1"/>
                </a:solidFill>
                <a:ea typeface="SimSun"/>
                <a:cs typeface="Arial"/>
              </a:rPr>
              <a:t>23-24</a:t>
            </a:r>
            <a:r>
              <a:rPr lang="zh-CN" altLang="en-US" dirty="0" smtClean="0">
                <a:solidFill>
                  <a:schemeClr val="bg1"/>
                </a:solidFill>
                <a:ea typeface="SimSun"/>
                <a:cs typeface="Arial"/>
              </a:rPr>
              <a:t>）</a:t>
            </a:r>
            <a:endParaRPr lang="en-US" dirty="0">
              <a:solidFill>
                <a:schemeClr val="bg1"/>
              </a:solidFill>
              <a:ea typeface="SimSu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92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我们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感谢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神（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 smtClean="0">
                <a:solidFill>
                  <a:schemeClr val="bg1"/>
                </a:solidFill>
              </a:rPr>
              <a:t>祷告的时候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提到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你们（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1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2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>
                <a:solidFill>
                  <a:schemeClr val="bg1"/>
                </a:solidFill>
              </a:rPr>
              <a:t>不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住的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纪念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你们（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1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3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>
                <a:solidFill>
                  <a:srgbClr val="FF0000"/>
                </a:solidFill>
              </a:rPr>
              <a:t>知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道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你们是蒙拣选的（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1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4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en-US" altLang="zh-CN" sz="4000" b="1" dirty="0">
              <a:solidFill>
                <a:schemeClr val="bg1"/>
              </a:solidFill>
            </a:endParaRPr>
          </a:p>
          <a:p>
            <a:pPr lvl="2"/>
            <a:r>
              <a:rPr lang="zh-CN" altLang="en-US" sz="36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3600" b="1" dirty="0">
                <a:solidFill>
                  <a:schemeClr val="bg1"/>
                </a:solidFill>
              </a:rPr>
              <a:t>为：福音是怎样传到你们那里去的（</a:t>
            </a:r>
            <a:r>
              <a:rPr lang="en-US" altLang="zh-CN" sz="3600" b="1" dirty="0">
                <a:solidFill>
                  <a:schemeClr val="bg1"/>
                </a:solidFill>
              </a:rPr>
              <a:t>1</a:t>
            </a:r>
            <a:r>
              <a:rPr lang="zh-CN" altLang="en-US" sz="3600" b="1" dirty="0">
                <a:solidFill>
                  <a:schemeClr val="bg1"/>
                </a:solidFill>
              </a:rPr>
              <a:t>：</a:t>
            </a:r>
            <a:r>
              <a:rPr lang="en-US" altLang="zh-CN" sz="3600" b="1" dirty="0" smtClean="0">
                <a:solidFill>
                  <a:schemeClr val="bg1"/>
                </a:solidFill>
              </a:rPr>
              <a:t>5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）</a:t>
            </a:r>
            <a:endParaRPr lang="en-US" altLang="zh-CN" sz="3600" b="1" dirty="0" smtClean="0">
              <a:solidFill>
                <a:schemeClr val="bg1"/>
              </a:solidFill>
            </a:endParaRPr>
          </a:p>
          <a:p>
            <a:pPr lvl="2"/>
            <a:r>
              <a:rPr lang="zh-CN" altLang="en-US" sz="3600" b="1" dirty="0" smtClean="0">
                <a:solidFill>
                  <a:schemeClr val="bg1"/>
                </a:solidFill>
              </a:rPr>
              <a:t>并</a:t>
            </a:r>
            <a:r>
              <a:rPr lang="zh-CN" altLang="en-US" sz="3600" b="1" dirty="0">
                <a:solidFill>
                  <a:schemeClr val="bg1"/>
                </a:solidFill>
              </a:rPr>
              <a:t>且：你们领受福音（</a:t>
            </a:r>
            <a:r>
              <a:rPr lang="en-US" altLang="zh-CN" sz="3600" b="1" dirty="0">
                <a:solidFill>
                  <a:schemeClr val="bg1"/>
                </a:solidFill>
              </a:rPr>
              <a:t>1</a:t>
            </a:r>
            <a:r>
              <a:rPr lang="zh-CN" altLang="en-US" sz="3600" b="1" dirty="0">
                <a:solidFill>
                  <a:schemeClr val="bg1"/>
                </a:solidFill>
              </a:rPr>
              <a:t>；</a:t>
            </a:r>
            <a:r>
              <a:rPr lang="en-US" altLang="zh-CN" sz="3600" b="1" dirty="0">
                <a:solidFill>
                  <a:schemeClr val="bg1"/>
                </a:solidFill>
              </a:rPr>
              <a:t>6</a:t>
            </a:r>
            <a:r>
              <a:rPr lang="zh-CN" altLang="en-US" sz="3600" b="1" dirty="0">
                <a:solidFill>
                  <a:schemeClr val="bg1"/>
                </a:solidFill>
              </a:rPr>
              <a:t>）</a:t>
            </a:r>
          </a:p>
          <a:p>
            <a:pPr lvl="2"/>
            <a:r>
              <a:rPr lang="zh-CN" altLang="en-US" sz="3600" b="1" dirty="0" smtClean="0">
                <a:solidFill>
                  <a:schemeClr val="bg1"/>
                </a:solidFill>
              </a:rPr>
              <a:t>以</a:t>
            </a:r>
            <a:r>
              <a:rPr lang="zh-CN" altLang="en-US" sz="3600" b="1" dirty="0">
                <a:solidFill>
                  <a:schemeClr val="bg1"/>
                </a:solidFill>
              </a:rPr>
              <a:t>致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：你们成</a:t>
            </a:r>
            <a:r>
              <a:rPr lang="zh-CN" altLang="en-US" sz="3600" b="1" dirty="0">
                <a:solidFill>
                  <a:schemeClr val="bg1"/>
                </a:solidFill>
              </a:rPr>
              <a:t>了榜样（</a:t>
            </a:r>
            <a:r>
              <a:rPr lang="en-US" altLang="zh-CN" sz="3600" b="1" dirty="0">
                <a:solidFill>
                  <a:schemeClr val="bg1"/>
                </a:solidFill>
              </a:rPr>
              <a:t>1</a:t>
            </a:r>
            <a:r>
              <a:rPr lang="zh-CN" altLang="en-US" sz="3600" b="1" dirty="0">
                <a:solidFill>
                  <a:schemeClr val="bg1"/>
                </a:solidFill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</a:rPr>
              <a:t>7</a:t>
            </a:r>
            <a:r>
              <a:rPr lang="zh-CN" altLang="en-US" sz="3600" b="1" dirty="0">
                <a:solidFill>
                  <a:schemeClr val="bg1"/>
                </a:solidFill>
              </a:rPr>
              <a:t>）</a:t>
            </a:r>
          </a:p>
          <a:p>
            <a:pPr lvl="3"/>
            <a:r>
              <a:rPr lang="zh-CN" altLang="en-US" sz="32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3200" b="1" dirty="0">
                <a:solidFill>
                  <a:schemeClr val="bg1"/>
                </a:solidFill>
              </a:rPr>
              <a:t>为：你们传扬福音（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1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8</a:t>
            </a:r>
            <a:r>
              <a:rPr lang="zh-CN" altLang="en-US" sz="3200" b="1" dirty="0">
                <a:solidFill>
                  <a:schemeClr val="bg1"/>
                </a:solidFill>
              </a:rPr>
              <a:t>）</a:t>
            </a:r>
          </a:p>
          <a:p>
            <a:pPr lvl="3"/>
            <a:r>
              <a:rPr lang="zh-CN" altLang="en-US" sz="3200" b="1" dirty="0" smtClean="0">
                <a:solidFill>
                  <a:schemeClr val="bg1"/>
                </a:solidFill>
              </a:rPr>
              <a:t>因为：你们离弃偶像归向神（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1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9</a:t>
            </a:r>
            <a:r>
              <a:rPr lang="zh-CN" altLang="en-US" sz="3200" b="1" dirty="0">
                <a:solidFill>
                  <a:schemeClr val="bg1"/>
                </a:solidFill>
              </a:rPr>
              <a:t>）</a:t>
            </a:r>
          </a:p>
          <a:p>
            <a:pPr lvl="4"/>
            <a:r>
              <a:rPr lang="zh-CN" altLang="en-US" sz="3200" b="1" dirty="0" smtClean="0">
                <a:solidFill>
                  <a:schemeClr val="bg1"/>
                </a:solidFill>
              </a:rPr>
              <a:t>并且等候祂儿子从天降临（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1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10</a:t>
            </a:r>
            <a:r>
              <a:rPr lang="zh-CN" altLang="en-US" sz="3200" b="1" dirty="0">
                <a:solidFill>
                  <a:schemeClr val="bg1"/>
                </a:solidFill>
              </a:rPr>
              <a:t>）</a:t>
            </a:r>
          </a:p>
          <a:p>
            <a:pPr lvl="1"/>
            <a:endParaRPr lang="zh-CN" alt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86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1:5 </a:t>
            </a:r>
            <a:r>
              <a:rPr lang="zh-CN" altLang="en-US" sz="4400" b="1" dirty="0">
                <a:solidFill>
                  <a:schemeClr val="bg1"/>
                </a:solidFill>
              </a:rPr>
              <a:t>因为我们的福音传到你们那里，不独在乎言语，也在乎权能和圣灵，并充足的信心，正如你们知道我们在你们那里，为你们的缘故是怎样为人。</a:t>
            </a:r>
          </a:p>
        </p:txBody>
      </p:sp>
    </p:spTree>
    <p:extLst>
      <p:ext uri="{BB962C8B-B14F-4D97-AF65-F5344CB8AC3E}">
        <p14:creationId xmlns:p14="http://schemas.microsoft.com/office/powerpoint/2010/main" val="6933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1:5 </a:t>
            </a:r>
            <a:r>
              <a:rPr lang="zh-CN" altLang="en-US" sz="4400" b="1" dirty="0">
                <a:solidFill>
                  <a:schemeClr val="bg1"/>
                </a:solidFill>
              </a:rPr>
              <a:t>因为</a:t>
            </a:r>
            <a:r>
              <a:rPr lang="zh-CN" altLang="en-US" sz="4400" b="1" dirty="0">
                <a:solidFill>
                  <a:srgbClr val="FF0000"/>
                </a:solidFill>
              </a:rPr>
              <a:t>我们的福音</a:t>
            </a:r>
            <a:r>
              <a:rPr lang="zh-CN" altLang="en-US" sz="4400" b="1" dirty="0">
                <a:solidFill>
                  <a:schemeClr val="bg1"/>
                </a:solidFill>
              </a:rPr>
              <a:t>传到你们那里，不独在乎言语，也在乎权能和圣灵，并充足的信心，正如你们知道我们在你们那里，为你们的缘故是怎样为人。</a:t>
            </a:r>
          </a:p>
        </p:txBody>
      </p:sp>
    </p:spTree>
    <p:extLst>
      <p:ext uri="{BB962C8B-B14F-4D97-AF65-F5344CB8AC3E}">
        <p14:creationId xmlns:p14="http://schemas.microsoft.com/office/powerpoint/2010/main" val="311537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1:5 </a:t>
            </a:r>
            <a:r>
              <a:rPr lang="zh-CN" altLang="en-US" sz="4400" b="1" dirty="0">
                <a:solidFill>
                  <a:schemeClr val="bg1"/>
                </a:solidFill>
              </a:rPr>
              <a:t>因为我们的</a:t>
            </a:r>
            <a:r>
              <a:rPr lang="zh-CN" altLang="en-US" sz="4400" b="1" dirty="0">
                <a:solidFill>
                  <a:srgbClr val="FF0000"/>
                </a:solidFill>
              </a:rPr>
              <a:t>福音传</a:t>
            </a:r>
            <a:r>
              <a:rPr lang="zh-CN" altLang="en-US" sz="4400" b="1" dirty="0">
                <a:solidFill>
                  <a:schemeClr val="bg1"/>
                </a:solidFill>
              </a:rPr>
              <a:t>到你们那里，不独在乎</a:t>
            </a:r>
            <a:r>
              <a:rPr lang="zh-CN" altLang="en-US" sz="4400" b="1" dirty="0">
                <a:solidFill>
                  <a:srgbClr val="FF0000"/>
                </a:solidFill>
              </a:rPr>
              <a:t>言语</a:t>
            </a:r>
            <a:r>
              <a:rPr lang="zh-CN" altLang="en-US" sz="4400" b="1" dirty="0">
                <a:solidFill>
                  <a:schemeClr val="bg1"/>
                </a:solidFill>
              </a:rPr>
              <a:t>，也在乎权能和圣灵，并充足的信心，正如你们知道我们在你们那里，为你们的缘故是怎样为人。</a:t>
            </a:r>
          </a:p>
        </p:txBody>
      </p:sp>
    </p:spTree>
    <p:extLst>
      <p:ext uri="{BB962C8B-B14F-4D97-AF65-F5344CB8AC3E}">
        <p14:creationId xmlns:p14="http://schemas.microsoft.com/office/powerpoint/2010/main" val="407032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保罗所传的福音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chemeClr val="bg1"/>
                </a:solidFill>
              </a:rPr>
              <a:t>徒</a:t>
            </a:r>
            <a:r>
              <a:rPr lang="en-US" altLang="zh-CN" sz="4400" b="1" dirty="0">
                <a:solidFill>
                  <a:schemeClr val="bg1"/>
                </a:solidFill>
              </a:rPr>
              <a:t>17:2 </a:t>
            </a:r>
            <a:r>
              <a:rPr lang="zh-CN" altLang="en-US" sz="4400" b="1" dirty="0">
                <a:solidFill>
                  <a:schemeClr val="bg1"/>
                </a:solidFill>
              </a:rPr>
              <a:t>保罗照他素常的规矩进去，一连三个安息日，</a:t>
            </a:r>
            <a:r>
              <a:rPr lang="zh-CN" altLang="en-US" sz="4400" b="1" dirty="0">
                <a:solidFill>
                  <a:srgbClr val="FF0000"/>
                </a:solidFill>
              </a:rPr>
              <a:t>本着圣经</a:t>
            </a:r>
            <a:r>
              <a:rPr lang="zh-CN" altLang="en-US" sz="4400" b="1" dirty="0">
                <a:solidFill>
                  <a:schemeClr val="bg1"/>
                </a:solidFill>
              </a:rPr>
              <a:t>与他们辩论， </a:t>
            </a:r>
            <a:r>
              <a:rPr lang="en-US" altLang="zh-CN" sz="4400" b="1" dirty="0">
                <a:solidFill>
                  <a:schemeClr val="bg1"/>
                </a:solidFill>
              </a:rPr>
              <a:t>17:3 </a:t>
            </a:r>
            <a:r>
              <a:rPr lang="zh-CN" altLang="en-US" sz="4400" b="1" dirty="0">
                <a:solidFill>
                  <a:schemeClr val="bg1"/>
                </a:solidFill>
              </a:rPr>
              <a:t>讲解陈明</a:t>
            </a:r>
            <a:r>
              <a:rPr lang="zh-CN" altLang="en-US" sz="4400" b="1" dirty="0">
                <a:solidFill>
                  <a:srgbClr val="FF0000"/>
                </a:solidFill>
              </a:rPr>
              <a:t>基督必须受害</a:t>
            </a:r>
            <a:r>
              <a:rPr lang="zh-CN" altLang="en-US" sz="4400" b="1" dirty="0">
                <a:solidFill>
                  <a:schemeClr val="bg1"/>
                </a:solidFill>
              </a:rPr>
              <a:t>，</a:t>
            </a:r>
            <a:r>
              <a:rPr lang="zh-CN" altLang="en-US" sz="4400" b="1" dirty="0">
                <a:solidFill>
                  <a:srgbClr val="FF0000"/>
                </a:solidFill>
              </a:rPr>
              <a:t>从死里复活</a:t>
            </a:r>
            <a:r>
              <a:rPr lang="zh-CN" altLang="en-US" sz="4400" b="1" dirty="0">
                <a:solidFill>
                  <a:schemeClr val="bg1"/>
                </a:solidFill>
              </a:rPr>
              <a:t>。又说，我所传与你们的这位</a:t>
            </a:r>
            <a:r>
              <a:rPr lang="zh-CN" altLang="en-US" sz="4400" b="1" dirty="0">
                <a:solidFill>
                  <a:srgbClr val="FF0000"/>
                </a:solidFill>
              </a:rPr>
              <a:t>耶稣</a:t>
            </a:r>
            <a:r>
              <a:rPr lang="zh-CN" altLang="en-US" sz="4400" b="1" dirty="0">
                <a:solidFill>
                  <a:schemeClr val="bg1"/>
                </a:solidFill>
              </a:rPr>
              <a:t>，就是</a:t>
            </a:r>
            <a:r>
              <a:rPr lang="zh-CN" altLang="en-US" sz="4400" b="1" dirty="0">
                <a:solidFill>
                  <a:srgbClr val="FF0000"/>
                </a:solidFill>
              </a:rPr>
              <a:t>基督</a:t>
            </a:r>
            <a:r>
              <a:rPr lang="zh-CN" altLang="en-US" sz="4400" b="1" dirty="0">
                <a:solidFill>
                  <a:schemeClr val="bg1"/>
                </a:solidFill>
              </a:rPr>
              <a:t>。 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13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1:5 </a:t>
            </a:r>
            <a:r>
              <a:rPr lang="zh-CN" altLang="en-US" sz="4400" b="1" dirty="0">
                <a:solidFill>
                  <a:schemeClr val="bg1"/>
                </a:solidFill>
              </a:rPr>
              <a:t>因为我们的</a:t>
            </a:r>
            <a:r>
              <a:rPr lang="zh-CN" altLang="en-US" sz="4400" b="1" dirty="0">
                <a:solidFill>
                  <a:srgbClr val="FF0000"/>
                </a:solidFill>
              </a:rPr>
              <a:t>福音传</a:t>
            </a:r>
            <a:r>
              <a:rPr lang="zh-CN" altLang="en-US" sz="4400" b="1" dirty="0">
                <a:solidFill>
                  <a:schemeClr val="bg1"/>
                </a:solidFill>
              </a:rPr>
              <a:t>到你们那里，不独在乎言语，也在乎</a:t>
            </a:r>
            <a:r>
              <a:rPr lang="zh-CN" altLang="en-US" sz="4400" b="1" dirty="0">
                <a:solidFill>
                  <a:srgbClr val="FF0000"/>
                </a:solidFill>
              </a:rPr>
              <a:t>权能和圣灵</a:t>
            </a:r>
            <a:r>
              <a:rPr lang="zh-CN" altLang="en-US" sz="4400" b="1" dirty="0">
                <a:solidFill>
                  <a:schemeClr val="bg1"/>
                </a:solidFill>
              </a:rPr>
              <a:t>，并充足的信心，正如你们知道我们在你们那里，为你们的缘故是怎样为人。</a:t>
            </a:r>
          </a:p>
        </p:txBody>
      </p:sp>
    </p:spTree>
    <p:extLst>
      <p:ext uri="{BB962C8B-B14F-4D97-AF65-F5344CB8AC3E}">
        <p14:creationId xmlns:p14="http://schemas.microsoft.com/office/powerpoint/2010/main" val="142793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1:5 </a:t>
            </a:r>
            <a:r>
              <a:rPr lang="zh-CN" altLang="en-US" sz="4400" b="1" dirty="0">
                <a:solidFill>
                  <a:schemeClr val="bg1"/>
                </a:solidFill>
              </a:rPr>
              <a:t>因为我们的</a:t>
            </a:r>
            <a:r>
              <a:rPr lang="zh-CN" altLang="en-US" sz="4400" b="1" dirty="0">
                <a:solidFill>
                  <a:srgbClr val="FF0000"/>
                </a:solidFill>
              </a:rPr>
              <a:t>福音传</a:t>
            </a:r>
            <a:r>
              <a:rPr lang="zh-CN" altLang="en-US" sz="4400" b="1" dirty="0">
                <a:solidFill>
                  <a:schemeClr val="bg1"/>
                </a:solidFill>
              </a:rPr>
              <a:t>到你们那里，不独在乎言语，也在乎权能和圣灵，并充足的</a:t>
            </a:r>
            <a:r>
              <a:rPr lang="zh-CN" altLang="en-US" sz="4400" b="1" dirty="0">
                <a:solidFill>
                  <a:srgbClr val="FF0000"/>
                </a:solidFill>
              </a:rPr>
              <a:t>信心</a:t>
            </a:r>
            <a:r>
              <a:rPr lang="zh-CN" altLang="en-US" sz="4400" b="1" dirty="0">
                <a:solidFill>
                  <a:schemeClr val="bg1"/>
                </a:solidFill>
              </a:rPr>
              <a:t>，正如你们知道我们在你们那里，为你们的缘故是怎样为人。</a:t>
            </a:r>
          </a:p>
        </p:txBody>
      </p:sp>
    </p:spTree>
    <p:extLst>
      <p:ext uri="{BB962C8B-B14F-4D97-AF65-F5344CB8AC3E}">
        <p14:creationId xmlns:p14="http://schemas.microsoft.com/office/powerpoint/2010/main" val="382208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1:6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并</a:t>
            </a:r>
            <a:r>
              <a:rPr lang="zh-CN" altLang="en-US" sz="4400" b="1" dirty="0">
                <a:solidFill>
                  <a:schemeClr val="bg1"/>
                </a:solidFill>
              </a:rPr>
              <a:t>且你们在大难之中，蒙了圣灵所赐的喜乐，领受真道，就效法我们，也效法了主。 </a:t>
            </a:r>
          </a:p>
        </p:txBody>
      </p:sp>
    </p:spTree>
    <p:extLst>
      <p:ext uri="{BB962C8B-B14F-4D97-AF65-F5344CB8AC3E}">
        <p14:creationId xmlns:p14="http://schemas.microsoft.com/office/powerpoint/2010/main" val="46394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1:6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并</a:t>
            </a:r>
            <a:r>
              <a:rPr lang="zh-CN" altLang="en-US" sz="4400" b="1" dirty="0">
                <a:solidFill>
                  <a:schemeClr val="bg1"/>
                </a:solidFill>
              </a:rPr>
              <a:t>且</a:t>
            </a:r>
            <a:r>
              <a:rPr lang="zh-CN" altLang="en-US" sz="4400" b="1" dirty="0">
                <a:solidFill>
                  <a:srgbClr val="FF0000"/>
                </a:solidFill>
              </a:rPr>
              <a:t>你们</a:t>
            </a:r>
            <a:r>
              <a:rPr lang="zh-CN" altLang="en-US" sz="4400" b="1" dirty="0">
                <a:solidFill>
                  <a:schemeClr val="bg1"/>
                </a:solidFill>
              </a:rPr>
              <a:t>在大难之中，蒙了圣灵所赐的喜乐，</a:t>
            </a:r>
            <a:r>
              <a:rPr lang="zh-CN" altLang="en-US" sz="4400" b="1" dirty="0">
                <a:solidFill>
                  <a:srgbClr val="FF0000"/>
                </a:solidFill>
              </a:rPr>
              <a:t>领受真道</a:t>
            </a:r>
            <a:r>
              <a:rPr lang="zh-CN" altLang="en-US" sz="4400" b="1" dirty="0">
                <a:solidFill>
                  <a:schemeClr val="bg1"/>
                </a:solidFill>
              </a:rPr>
              <a:t>，就效法我们，也效法了主。 </a:t>
            </a:r>
          </a:p>
        </p:txBody>
      </p:sp>
    </p:spTree>
    <p:extLst>
      <p:ext uri="{BB962C8B-B14F-4D97-AF65-F5344CB8AC3E}">
        <p14:creationId xmlns:p14="http://schemas.microsoft.com/office/powerpoint/2010/main" val="121979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路加福音</a:t>
            </a:r>
            <a:r>
              <a:rPr lang="en-US" altLang="zh-CN" sz="4800" b="1" dirty="0">
                <a:solidFill>
                  <a:schemeClr val="bg1"/>
                </a:solidFill>
              </a:rPr>
              <a:t>8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: 12-15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8:12 </a:t>
            </a:r>
            <a:r>
              <a:rPr lang="zh-CN" altLang="en-US" sz="4400" b="1" dirty="0">
                <a:solidFill>
                  <a:schemeClr val="bg1"/>
                </a:solidFill>
              </a:rPr>
              <a:t>那些在路旁的，就是人听了道，随后魔鬼来，从他们心里把道夺去，恐怕他们信了得救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8:13 </a:t>
            </a:r>
            <a:r>
              <a:rPr lang="zh-CN" altLang="en-US" sz="4400" b="1" dirty="0">
                <a:solidFill>
                  <a:schemeClr val="bg1"/>
                </a:solidFill>
              </a:rPr>
              <a:t>那些在磐石上的，就是人听道，欢喜领受，但心中没有根，不过暂时相信，及至遇见试炼就退后了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8:14 </a:t>
            </a:r>
            <a:r>
              <a:rPr lang="zh-CN" altLang="en-US" sz="4400" b="1" dirty="0">
                <a:solidFill>
                  <a:schemeClr val="bg1"/>
                </a:solidFill>
              </a:rPr>
              <a:t>那落在荆棘里的，就是人听了道，走开以后，被今生的思虑钱财宴乐挤住了，便结不出成熟的子粒来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8:15 </a:t>
            </a:r>
            <a:r>
              <a:rPr lang="zh-CN" altLang="en-US" sz="4400" b="1" dirty="0">
                <a:solidFill>
                  <a:schemeClr val="bg1"/>
                </a:solidFill>
              </a:rPr>
              <a:t>那落在好土里的，就是</a:t>
            </a:r>
            <a:r>
              <a:rPr lang="zh-CN" altLang="en-US" sz="4400" b="1" dirty="0">
                <a:solidFill>
                  <a:srgbClr val="FF0000"/>
                </a:solidFill>
              </a:rPr>
              <a:t>人听了道</a:t>
            </a:r>
            <a:r>
              <a:rPr lang="zh-CN" altLang="en-US" sz="4400" b="1" dirty="0">
                <a:solidFill>
                  <a:schemeClr val="bg1"/>
                </a:solidFill>
              </a:rPr>
              <a:t>，</a:t>
            </a:r>
            <a:r>
              <a:rPr lang="zh-CN" altLang="en-US" sz="4400" b="1" dirty="0">
                <a:solidFill>
                  <a:srgbClr val="FF0000"/>
                </a:solidFill>
              </a:rPr>
              <a:t>持守在</a:t>
            </a:r>
            <a:r>
              <a:rPr lang="zh-CN" altLang="en-US" sz="4400" b="1" dirty="0">
                <a:solidFill>
                  <a:schemeClr val="bg1"/>
                </a:solidFill>
              </a:rPr>
              <a:t>诚实善良的</a:t>
            </a:r>
            <a:r>
              <a:rPr lang="zh-CN" altLang="en-US" sz="4400" b="1" dirty="0">
                <a:solidFill>
                  <a:srgbClr val="FF0000"/>
                </a:solidFill>
              </a:rPr>
              <a:t>心里</a:t>
            </a:r>
            <a:r>
              <a:rPr lang="zh-CN" altLang="en-US" sz="4400" b="1" dirty="0">
                <a:solidFill>
                  <a:schemeClr val="bg1"/>
                </a:solidFill>
              </a:rPr>
              <a:t>，并且</a:t>
            </a:r>
            <a:r>
              <a:rPr lang="zh-CN" altLang="en-US" sz="4400" b="1" dirty="0">
                <a:solidFill>
                  <a:srgbClr val="FF0000"/>
                </a:solidFill>
              </a:rPr>
              <a:t>忍耐着结实</a:t>
            </a:r>
            <a:r>
              <a:rPr lang="zh-CN" altLang="en-US" sz="4400" b="1" dirty="0">
                <a:solidFill>
                  <a:schemeClr val="bg1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53018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课程计划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sz="4400" b="1" dirty="0">
                <a:solidFill>
                  <a:schemeClr val="bg1"/>
                </a:solidFill>
              </a:rPr>
              <a:t>第一次课（</a:t>
            </a:r>
            <a:r>
              <a:rPr lang="en-US" altLang="zh-CN" sz="4400" b="1" dirty="0">
                <a:solidFill>
                  <a:schemeClr val="bg1"/>
                </a:solidFill>
              </a:rPr>
              <a:t>06/04</a:t>
            </a:r>
            <a:r>
              <a:rPr lang="zh-CN" altLang="en-US" sz="4400" b="1" dirty="0">
                <a:solidFill>
                  <a:schemeClr val="bg1"/>
                </a:solidFill>
              </a:rPr>
              <a:t>）贴前简介</a:t>
            </a:r>
          </a:p>
          <a:p>
            <a:r>
              <a:rPr lang="zh-CN" altLang="en-US" sz="4400" b="1" dirty="0">
                <a:solidFill>
                  <a:schemeClr val="bg1"/>
                </a:solidFill>
              </a:rPr>
              <a:t>第二次课（</a:t>
            </a:r>
            <a:r>
              <a:rPr lang="en-US" altLang="zh-CN" sz="4400" b="1" dirty="0">
                <a:solidFill>
                  <a:schemeClr val="bg1"/>
                </a:solidFill>
              </a:rPr>
              <a:t>06/11</a:t>
            </a:r>
            <a:r>
              <a:rPr lang="zh-CN" altLang="en-US" sz="4400" b="1" dirty="0">
                <a:solidFill>
                  <a:schemeClr val="bg1"/>
                </a:solidFill>
              </a:rPr>
              <a:t>）贴前</a:t>
            </a:r>
            <a:r>
              <a:rPr lang="en-US" altLang="zh-CN" sz="4400" b="1" dirty="0">
                <a:solidFill>
                  <a:schemeClr val="bg1"/>
                </a:solidFill>
              </a:rPr>
              <a:t>1:1-10</a:t>
            </a:r>
          </a:p>
          <a:p>
            <a:r>
              <a:rPr lang="zh-CN" altLang="en-US" sz="4400" b="1" dirty="0">
                <a:solidFill>
                  <a:schemeClr val="bg1"/>
                </a:solidFill>
              </a:rPr>
              <a:t>第三次课（</a:t>
            </a:r>
            <a:r>
              <a:rPr lang="en-US" altLang="zh-CN" sz="4400" b="1" dirty="0">
                <a:solidFill>
                  <a:schemeClr val="bg1"/>
                </a:solidFill>
              </a:rPr>
              <a:t>06/18</a:t>
            </a:r>
            <a:r>
              <a:rPr lang="zh-CN" altLang="en-US" sz="4400" b="1" dirty="0">
                <a:solidFill>
                  <a:schemeClr val="bg1"/>
                </a:solidFill>
              </a:rPr>
              <a:t>）贴前</a:t>
            </a:r>
            <a:r>
              <a:rPr lang="en-US" altLang="zh-CN" sz="4400" b="1" dirty="0">
                <a:solidFill>
                  <a:schemeClr val="bg1"/>
                </a:solidFill>
              </a:rPr>
              <a:t>2:1-16</a:t>
            </a:r>
          </a:p>
          <a:p>
            <a:r>
              <a:rPr lang="zh-CN" altLang="en-US" sz="4400" b="1" dirty="0">
                <a:solidFill>
                  <a:schemeClr val="bg1"/>
                </a:solidFill>
              </a:rPr>
              <a:t>第四次课（</a:t>
            </a:r>
            <a:r>
              <a:rPr lang="en-US" altLang="zh-CN" sz="4400" b="1" dirty="0">
                <a:solidFill>
                  <a:schemeClr val="bg1"/>
                </a:solidFill>
              </a:rPr>
              <a:t>06/25</a:t>
            </a:r>
            <a:r>
              <a:rPr lang="zh-CN" altLang="en-US" sz="4400" b="1" dirty="0">
                <a:solidFill>
                  <a:schemeClr val="bg1"/>
                </a:solidFill>
              </a:rPr>
              <a:t>）贴前</a:t>
            </a:r>
            <a:r>
              <a:rPr lang="en-US" altLang="zh-CN" sz="4400" b="1" dirty="0">
                <a:solidFill>
                  <a:schemeClr val="bg1"/>
                </a:solidFill>
              </a:rPr>
              <a:t>2:17-2</a:t>
            </a:r>
            <a:r>
              <a:rPr lang="zh-CN" altLang="en-US" sz="4400" b="1" dirty="0">
                <a:solidFill>
                  <a:schemeClr val="bg1"/>
                </a:solidFill>
              </a:rPr>
              <a:t>：</a:t>
            </a:r>
            <a:r>
              <a:rPr lang="en-US" altLang="zh-CN" sz="4400" b="1" dirty="0">
                <a:solidFill>
                  <a:schemeClr val="bg1"/>
                </a:solidFill>
              </a:rPr>
              <a:t>20-3</a:t>
            </a:r>
            <a:r>
              <a:rPr lang="zh-CN" altLang="en-US" sz="4400" b="1" dirty="0">
                <a:solidFill>
                  <a:schemeClr val="bg1"/>
                </a:solidFill>
              </a:rPr>
              <a:t>：</a:t>
            </a:r>
            <a:r>
              <a:rPr lang="en-US" altLang="zh-CN" sz="4400" b="1" dirty="0">
                <a:solidFill>
                  <a:schemeClr val="bg1"/>
                </a:solidFill>
              </a:rPr>
              <a:t>13</a:t>
            </a: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无主日学（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07/02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第</a:t>
            </a:r>
            <a:r>
              <a:rPr lang="zh-CN" altLang="en-US" sz="4400" b="1" dirty="0">
                <a:solidFill>
                  <a:schemeClr val="bg1"/>
                </a:solidFill>
              </a:rPr>
              <a:t>五次课（</a:t>
            </a:r>
            <a:r>
              <a:rPr lang="en-US" altLang="zh-CN" sz="4400" b="1" dirty="0">
                <a:solidFill>
                  <a:schemeClr val="bg1"/>
                </a:solidFill>
              </a:rPr>
              <a:t>07/09</a:t>
            </a:r>
            <a:r>
              <a:rPr lang="zh-CN" altLang="en-US" sz="4400" b="1" dirty="0">
                <a:solidFill>
                  <a:schemeClr val="bg1"/>
                </a:solidFill>
              </a:rPr>
              <a:t>）贴前</a:t>
            </a:r>
            <a:r>
              <a:rPr lang="en-US" altLang="zh-CN" sz="4400" b="1" dirty="0">
                <a:solidFill>
                  <a:schemeClr val="bg1"/>
                </a:solidFill>
              </a:rPr>
              <a:t>4:1-12</a:t>
            </a:r>
          </a:p>
          <a:p>
            <a:r>
              <a:rPr lang="zh-CN" altLang="en-US" sz="4400" b="1" dirty="0">
                <a:solidFill>
                  <a:schemeClr val="bg1"/>
                </a:solidFill>
              </a:rPr>
              <a:t>第六次课（</a:t>
            </a:r>
            <a:r>
              <a:rPr lang="en-US" altLang="zh-CN" sz="4400" b="1" dirty="0">
                <a:solidFill>
                  <a:schemeClr val="bg1"/>
                </a:solidFill>
              </a:rPr>
              <a:t>07/16</a:t>
            </a:r>
            <a:r>
              <a:rPr lang="zh-CN" altLang="en-US" sz="4400" b="1" dirty="0">
                <a:solidFill>
                  <a:schemeClr val="bg1"/>
                </a:solidFill>
              </a:rPr>
              <a:t>）贴前</a:t>
            </a:r>
            <a:r>
              <a:rPr lang="en-US" altLang="zh-CN" sz="4400" b="1" dirty="0">
                <a:solidFill>
                  <a:schemeClr val="bg1"/>
                </a:solidFill>
              </a:rPr>
              <a:t>4:13-4</a:t>
            </a:r>
            <a:r>
              <a:rPr lang="zh-CN" altLang="en-US" sz="4400" b="1" dirty="0">
                <a:solidFill>
                  <a:schemeClr val="bg1"/>
                </a:solidFill>
              </a:rPr>
              <a:t>：</a:t>
            </a:r>
            <a:r>
              <a:rPr lang="en-US" altLang="zh-CN" sz="4400" b="1" dirty="0">
                <a:solidFill>
                  <a:schemeClr val="bg1"/>
                </a:solidFill>
              </a:rPr>
              <a:t>18-5</a:t>
            </a:r>
            <a:r>
              <a:rPr lang="zh-CN" altLang="en-US" sz="4400" b="1" dirty="0">
                <a:solidFill>
                  <a:schemeClr val="bg1"/>
                </a:solidFill>
              </a:rPr>
              <a:t>：</a:t>
            </a:r>
            <a:r>
              <a:rPr lang="en-US" altLang="zh-CN" sz="4400" b="1" dirty="0">
                <a:solidFill>
                  <a:schemeClr val="bg1"/>
                </a:solidFill>
              </a:rPr>
              <a:t>11</a:t>
            </a:r>
          </a:p>
          <a:p>
            <a:r>
              <a:rPr lang="zh-CN" altLang="en-US" sz="4400" b="1" dirty="0">
                <a:solidFill>
                  <a:schemeClr val="bg1"/>
                </a:solidFill>
              </a:rPr>
              <a:t>第七次课（</a:t>
            </a:r>
            <a:r>
              <a:rPr lang="en-US" altLang="zh-CN" sz="4400" b="1" dirty="0">
                <a:solidFill>
                  <a:schemeClr val="bg1"/>
                </a:solidFill>
              </a:rPr>
              <a:t>07/23</a:t>
            </a:r>
            <a:r>
              <a:rPr lang="zh-CN" altLang="en-US" sz="4400" b="1" dirty="0">
                <a:solidFill>
                  <a:schemeClr val="bg1"/>
                </a:solidFill>
              </a:rPr>
              <a:t>）贴前</a:t>
            </a:r>
            <a:r>
              <a:rPr lang="en-US" altLang="zh-CN" sz="4400" b="1" dirty="0">
                <a:solidFill>
                  <a:schemeClr val="bg1"/>
                </a:solidFill>
              </a:rPr>
              <a:t>5:12-5</a:t>
            </a:r>
            <a:r>
              <a:rPr lang="zh-CN" altLang="en-US" sz="4400" b="1" dirty="0">
                <a:solidFill>
                  <a:schemeClr val="bg1"/>
                </a:solidFill>
              </a:rPr>
              <a:t>：</a:t>
            </a:r>
            <a:r>
              <a:rPr lang="en-US" altLang="zh-CN" sz="4400" b="1" dirty="0">
                <a:solidFill>
                  <a:schemeClr val="bg1"/>
                </a:solidFill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361942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1:7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甚</a:t>
            </a:r>
            <a:r>
              <a:rPr lang="zh-CN" altLang="en-US" sz="4400" b="1" dirty="0">
                <a:solidFill>
                  <a:schemeClr val="bg1"/>
                </a:solidFill>
              </a:rPr>
              <a:t>至</a:t>
            </a:r>
            <a:r>
              <a:rPr lang="zh-CN" altLang="en-US" sz="4400" b="1" dirty="0">
                <a:solidFill>
                  <a:srgbClr val="FF0000"/>
                </a:solidFill>
              </a:rPr>
              <a:t>你们作了</a:t>
            </a:r>
            <a:r>
              <a:rPr lang="zh-CN" altLang="en-US" sz="4400" b="1" dirty="0">
                <a:solidFill>
                  <a:schemeClr val="bg1"/>
                </a:solidFill>
              </a:rPr>
              <a:t>马其顿和亚该亚，所有信主之人的</a:t>
            </a:r>
            <a:r>
              <a:rPr lang="zh-CN" altLang="en-US" sz="4400" b="1" dirty="0">
                <a:solidFill>
                  <a:srgbClr val="FF0000"/>
                </a:solidFill>
              </a:rPr>
              <a:t>榜样</a:t>
            </a:r>
            <a:r>
              <a:rPr lang="zh-CN" altLang="en-US" sz="4400" b="1" dirty="0">
                <a:solidFill>
                  <a:schemeClr val="bg1"/>
                </a:solidFill>
              </a:rPr>
              <a:t>。  </a:t>
            </a:r>
          </a:p>
        </p:txBody>
      </p:sp>
    </p:spTree>
    <p:extLst>
      <p:ext uri="{BB962C8B-B14F-4D97-AF65-F5344CB8AC3E}">
        <p14:creationId xmlns:p14="http://schemas.microsoft.com/office/powerpoint/2010/main" val="175725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1:8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4400" b="1" dirty="0">
                <a:solidFill>
                  <a:schemeClr val="bg1"/>
                </a:solidFill>
              </a:rPr>
              <a:t>为</a:t>
            </a:r>
            <a:r>
              <a:rPr lang="zh-CN" altLang="en-US" sz="4400" b="1" dirty="0">
                <a:solidFill>
                  <a:srgbClr val="FF0000"/>
                </a:solidFill>
              </a:rPr>
              <a:t>主的道</a:t>
            </a:r>
            <a:r>
              <a:rPr lang="zh-CN" altLang="en-US" sz="4400" b="1" dirty="0">
                <a:solidFill>
                  <a:schemeClr val="bg1"/>
                </a:solidFill>
              </a:rPr>
              <a:t>从你们那里已经</a:t>
            </a:r>
            <a:r>
              <a:rPr lang="zh-CN" altLang="en-US" sz="4400" b="1" dirty="0">
                <a:solidFill>
                  <a:srgbClr val="FF0000"/>
                </a:solidFill>
              </a:rPr>
              <a:t>传扬</a:t>
            </a:r>
            <a:r>
              <a:rPr lang="zh-CN" altLang="en-US" sz="4400" b="1" dirty="0">
                <a:solidFill>
                  <a:schemeClr val="bg1"/>
                </a:solidFill>
              </a:rPr>
              <a:t>出来，你们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向神</a:t>
            </a:r>
            <a:r>
              <a:rPr lang="zh-CN" altLang="en-US" sz="4400" b="1" dirty="0">
                <a:solidFill>
                  <a:schemeClr val="bg1"/>
                </a:solidFill>
              </a:rPr>
              <a:t>的信心不但在马其顿和亚该亚，就是在各处，也都传开了。所以不用我们说什么话。   </a:t>
            </a:r>
          </a:p>
        </p:txBody>
      </p:sp>
    </p:spTree>
    <p:extLst>
      <p:ext uri="{BB962C8B-B14F-4D97-AF65-F5344CB8AC3E}">
        <p14:creationId xmlns:p14="http://schemas.microsoft.com/office/powerpoint/2010/main" val="307792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1:9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4400" b="1" dirty="0">
                <a:solidFill>
                  <a:schemeClr val="bg1"/>
                </a:solidFill>
              </a:rPr>
              <a:t>为他们自己已经报明我们是怎样进到你们那里，你们是怎样离弃偶像归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向神</a:t>
            </a:r>
            <a:r>
              <a:rPr lang="zh-CN" altLang="en-US" sz="4400" b="1" dirty="0">
                <a:solidFill>
                  <a:schemeClr val="bg1"/>
                </a:solidFill>
              </a:rPr>
              <a:t>，要服事那又真又活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的神</a:t>
            </a:r>
            <a:r>
              <a:rPr lang="zh-CN" altLang="en-US" sz="4400" b="1" dirty="0">
                <a:solidFill>
                  <a:schemeClr val="bg1"/>
                </a:solidFill>
              </a:rPr>
              <a:t>，    </a:t>
            </a:r>
          </a:p>
        </p:txBody>
      </p:sp>
    </p:spTree>
    <p:extLst>
      <p:ext uri="{BB962C8B-B14F-4D97-AF65-F5344CB8AC3E}">
        <p14:creationId xmlns:p14="http://schemas.microsoft.com/office/powerpoint/2010/main" val="44340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1:9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4400" b="1" dirty="0">
                <a:solidFill>
                  <a:schemeClr val="bg1"/>
                </a:solidFill>
              </a:rPr>
              <a:t>为他们自己已经报明我们是怎样进到你们那里，你们是怎样</a:t>
            </a:r>
            <a:r>
              <a:rPr lang="zh-CN" altLang="en-US" sz="4400" b="1" dirty="0">
                <a:solidFill>
                  <a:srgbClr val="FF0000"/>
                </a:solidFill>
              </a:rPr>
              <a:t>离弃偶像</a:t>
            </a:r>
            <a:r>
              <a:rPr lang="zh-CN" altLang="en-US" sz="4400" b="1" dirty="0">
                <a:solidFill>
                  <a:schemeClr val="bg1"/>
                </a:solidFill>
              </a:rPr>
              <a:t>归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向神</a:t>
            </a:r>
            <a:r>
              <a:rPr lang="zh-CN" altLang="en-US" sz="4400" b="1" dirty="0">
                <a:solidFill>
                  <a:schemeClr val="bg1"/>
                </a:solidFill>
              </a:rPr>
              <a:t>，要</a:t>
            </a:r>
            <a:r>
              <a:rPr lang="zh-CN" altLang="en-US" sz="4400" b="1" dirty="0">
                <a:solidFill>
                  <a:srgbClr val="FF0000"/>
                </a:solidFill>
              </a:rPr>
              <a:t>服事</a:t>
            </a:r>
            <a:r>
              <a:rPr lang="zh-CN" altLang="en-US" sz="4400" b="1" dirty="0">
                <a:solidFill>
                  <a:schemeClr val="bg1"/>
                </a:solidFill>
              </a:rPr>
              <a:t>那</a:t>
            </a:r>
            <a:r>
              <a:rPr lang="zh-CN" altLang="en-US" sz="4400" b="1" dirty="0">
                <a:solidFill>
                  <a:srgbClr val="FF0000"/>
                </a:solidFill>
              </a:rPr>
              <a:t>又真又活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的神</a:t>
            </a:r>
            <a:r>
              <a:rPr lang="zh-CN" altLang="en-US" sz="4400" b="1" dirty="0">
                <a:solidFill>
                  <a:schemeClr val="bg1"/>
                </a:solidFill>
              </a:rPr>
              <a:t>，    </a:t>
            </a:r>
          </a:p>
        </p:txBody>
      </p:sp>
    </p:spTree>
    <p:extLst>
      <p:ext uri="{BB962C8B-B14F-4D97-AF65-F5344CB8AC3E}">
        <p14:creationId xmlns:p14="http://schemas.microsoft.com/office/powerpoint/2010/main" val="329937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1:10 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等</a:t>
            </a:r>
            <a:r>
              <a:rPr lang="zh-CN" altLang="en-US" sz="4400" b="1" dirty="0">
                <a:solidFill>
                  <a:srgbClr val="FF0000"/>
                </a:solidFill>
              </a:rPr>
              <a:t>候</a:t>
            </a:r>
            <a:r>
              <a:rPr lang="zh-CN" altLang="en-US" sz="4400" b="1" dirty="0">
                <a:solidFill>
                  <a:schemeClr val="bg1"/>
                </a:solidFill>
              </a:rPr>
              <a:t>他儿子从天</a:t>
            </a:r>
            <a:r>
              <a:rPr lang="zh-CN" altLang="en-US" sz="4400" b="1" dirty="0">
                <a:solidFill>
                  <a:srgbClr val="FF0000"/>
                </a:solidFill>
              </a:rPr>
              <a:t>降临</a:t>
            </a:r>
            <a:r>
              <a:rPr lang="zh-CN" altLang="en-US" sz="4400" b="1" dirty="0">
                <a:solidFill>
                  <a:schemeClr val="bg1"/>
                </a:solidFill>
              </a:rPr>
              <a:t>，就是他从死里复活的，那位救我们脱离将来忿怒的耶稣。     </a:t>
            </a:r>
          </a:p>
        </p:txBody>
      </p:sp>
    </p:spTree>
    <p:extLst>
      <p:ext uri="{BB962C8B-B14F-4D97-AF65-F5344CB8AC3E}">
        <p14:creationId xmlns:p14="http://schemas.microsoft.com/office/powerpoint/2010/main" val="339955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贴前 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1:5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>
                <a:solidFill>
                  <a:schemeClr val="bg1"/>
                </a:solidFill>
              </a:rPr>
              <a:t>1:5 </a:t>
            </a:r>
            <a:r>
              <a:rPr lang="zh-CN" altLang="en-US" sz="4400" dirty="0" smtClean="0">
                <a:solidFill>
                  <a:schemeClr val="bg1"/>
                </a:solidFill>
              </a:rPr>
              <a:t>因</a:t>
            </a:r>
            <a:r>
              <a:rPr lang="zh-CN" altLang="en-US" sz="4400" dirty="0">
                <a:solidFill>
                  <a:schemeClr val="bg1"/>
                </a:solidFill>
              </a:rPr>
              <a:t>为我们的福音传到你们那里，不独在乎</a:t>
            </a:r>
            <a:r>
              <a:rPr lang="zh-CN" altLang="en-US" sz="4400" b="1" dirty="0">
                <a:solidFill>
                  <a:srgbClr val="FF0000"/>
                </a:solidFill>
              </a:rPr>
              <a:t>言语</a:t>
            </a:r>
            <a:r>
              <a:rPr lang="zh-CN" altLang="en-US" sz="4400" dirty="0">
                <a:solidFill>
                  <a:schemeClr val="bg1"/>
                </a:solidFill>
              </a:rPr>
              <a:t>，也在乎</a:t>
            </a:r>
            <a:r>
              <a:rPr lang="zh-CN" altLang="en-US" sz="4400" b="1" dirty="0">
                <a:solidFill>
                  <a:srgbClr val="FF0000"/>
                </a:solidFill>
              </a:rPr>
              <a:t>权能和圣灵</a:t>
            </a:r>
            <a:r>
              <a:rPr lang="zh-CN" altLang="en-US" sz="4400" dirty="0">
                <a:solidFill>
                  <a:schemeClr val="bg1"/>
                </a:solidFill>
              </a:rPr>
              <a:t>，并充足的</a:t>
            </a:r>
            <a:r>
              <a:rPr lang="zh-CN" altLang="en-US" sz="4400" b="1" dirty="0">
                <a:solidFill>
                  <a:srgbClr val="FF0000"/>
                </a:solidFill>
              </a:rPr>
              <a:t>信心</a:t>
            </a:r>
            <a:r>
              <a:rPr lang="zh-CN" altLang="en-US" sz="4400" dirty="0">
                <a:solidFill>
                  <a:schemeClr val="bg1"/>
                </a:solidFill>
              </a:rPr>
              <a:t>，正如你们知道我们在你们那里，为你们的缘故是怎样为人。 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76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贴前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1-10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问候 </a:t>
            </a:r>
            <a:r>
              <a:rPr lang="en-US" altLang="zh-CN" sz="4400" b="1" dirty="0">
                <a:solidFill>
                  <a:schemeClr val="bg1"/>
                </a:solidFill>
              </a:rPr>
              <a:t>1: 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</a:t>
            </a:r>
            <a:r>
              <a:rPr lang="en-US" altLang="zh-CN" sz="4400" b="1" dirty="0" smtClean="0">
                <a:solidFill>
                  <a:prstClr val="white"/>
                </a:solidFill>
              </a:rPr>
              <a:t> 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感恩 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1: 2 - 10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11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1:1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保</a:t>
            </a:r>
            <a:r>
              <a:rPr lang="zh-CN" altLang="en-US" sz="4400" b="1" dirty="0">
                <a:solidFill>
                  <a:schemeClr val="bg1"/>
                </a:solidFill>
              </a:rPr>
              <a:t>罗，西拉，提摩太，写信给帖撒罗尼迦在父神和主耶稣基督里的教会。愿恩惠平安归与你们。</a:t>
            </a:r>
          </a:p>
        </p:txBody>
      </p:sp>
    </p:spTree>
    <p:extLst>
      <p:ext uri="{BB962C8B-B14F-4D97-AF65-F5344CB8AC3E}">
        <p14:creationId xmlns:p14="http://schemas.microsoft.com/office/powerpoint/2010/main" val="23350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1:1 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保</a:t>
            </a:r>
            <a:r>
              <a:rPr lang="zh-CN" altLang="en-US" sz="4400" b="1" dirty="0">
                <a:solidFill>
                  <a:srgbClr val="FF0000"/>
                </a:solidFill>
              </a:rPr>
              <a:t>罗</a:t>
            </a:r>
            <a:r>
              <a:rPr lang="zh-CN" altLang="en-US" sz="4400" b="1" dirty="0">
                <a:solidFill>
                  <a:schemeClr val="bg1"/>
                </a:solidFill>
              </a:rPr>
              <a:t>，</a:t>
            </a:r>
            <a:r>
              <a:rPr lang="zh-CN" altLang="en-US" sz="4400" b="1" dirty="0">
                <a:solidFill>
                  <a:srgbClr val="FF0000"/>
                </a:solidFill>
              </a:rPr>
              <a:t>西拉</a:t>
            </a:r>
            <a:r>
              <a:rPr lang="zh-CN" altLang="en-US" sz="4400" b="1" dirty="0">
                <a:solidFill>
                  <a:schemeClr val="bg1"/>
                </a:solidFill>
              </a:rPr>
              <a:t>，</a:t>
            </a:r>
            <a:r>
              <a:rPr lang="zh-CN" altLang="en-US" sz="4400" b="1" dirty="0">
                <a:solidFill>
                  <a:srgbClr val="FF0000"/>
                </a:solidFill>
              </a:rPr>
              <a:t>提摩太</a:t>
            </a:r>
            <a:r>
              <a:rPr lang="zh-CN" altLang="en-US" sz="4400" b="1" dirty="0">
                <a:solidFill>
                  <a:schemeClr val="bg1"/>
                </a:solidFill>
              </a:rPr>
              <a:t>，写信给帖撒罗尼迦在父神和主耶稣基督里的教会。愿恩惠平安归与你们。</a:t>
            </a:r>
          </a:p>
        </p:txBody>
      </p:sp>
    </p:spTree>
    <p:extLst>
      <p:ext uri="{BB962C8B-B14F-4D97-AF65-F5344CB8AC3E}">
        <p14:creationId xmlns:p14="http://schemas.microsoft.com/office/powerpoint/2010/main" val="312678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1:1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保</a:t>
            </a:r>
            <a:r>
              <a:rPr lang="zh-CN" altLang="en-US" sz="4400" b="1" dirty="0">
                <a:solidFill>
                  <a:schemeClr val="bg1"/>
                </a:solidFill>
              </a:rPr>
              <a:t>罗，西拉，提摩太，写信给帖撒罗尼迦在父神和主耶稣基督里的</a:t>
            </a:r>
            <a:r>
              <a:rPr lang="zh-CN" altLang="en-US" sz="4400" b="1" dirty="0">
                <a:solidFill>
                  <a:srgbClr val="FF0000"/>
                </a:solidFill>
              </a:rPr>
              <a:t>教会</a:t>
            </a:r>
            <a:r>
              <a:rPr lang="zh-CN" altLang="en-US" sz="4400" b="1" dirty="0">
                <a:solidFill>
                  <a:schemeClr val="bg1"/>
                </a:solidFill>
              </a:rPr>
              <a:t>。愿恩惠平安归与你们。</a:t>
            </a:r>
          </a:p>
        </p:txBody>
      </p:sp>
    </p:spTree>
    <p:extLst>
      <p:ext uri="{BB962C8B-B14F-4D97-AF65-F5344CB8AC3E}">
        <p14:creationId xmlns:p14="http://schemas.microsoft.com/office/powerpoint/2010/main" val="418871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1:1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保</a:t>
            </a:r>
            <a:r>
              <a:rPr lang="zh-CN" altLang="en-US" sz="4400" b="1" dirty="0">
                <a:solidFill>
                  <a:schemeClr val="bg1"/>
                </a:solidFill>
              </a:rPr>
              <a:t>罗，西拉，提摩太，写信给帖撒罗尼迦在父神和主耶稣基督里的教会。愿</a:t>
            </a:r>
            <a:r>
              <a:rPr lang="zh-CN" altLang="en-US" sz="4400" b="1" dirty="0">
                <a:solidFill>
                  <a:srgbClr val="FF0000"/>
                </a:solidFill>
              </a:rPr>
              <a:t>恩惠平安</a:t>
            </a:r>
            <a:r>
              <a:rPr lang="zh-CN" altLang="en-US" sz="4400" b="1" dirty="0">
                <a:solidFill>
                  <a:schemeClr val="bg1"/>
                </a:solidFill>
              </a:rPr>
              <a:t>归与你们。</a:t>
            </a:r>
          </a:p>
        </p:txBody>
      </p:sp>
    </p:spTree>
    <p:extLst>
      <p:ext uri="{BB962C8B-B14F-4D97-AF65-F5344CB8AC3E}">
        <p14:creationId xmlns:p14="http://schemas.microsoft.com/office/powerpoint/2010/main" val="404736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1:2 </a:t>
            </a:r>
            <a:r>
              <a:rPr lang="zh-CN" altLang="en-US" sz="4400" b="1" dirty="0">
                <a:solidFill>
                  <a:schemeClr val="bg1"/>
                </a:solidFill>
              </a:rPr>
              <a:t>我们为你们众人常常感谢神，祷告的时候提到你们。</a:t>
            </a:r>
          </a:p>
        </p:txBody>
      </p:sp>
    </p:spTree>
    <p:extLst>
      <p:ext uri="{BB962C8B-B14F-4D97-AF65-F5344CB8AC3E}">
        <p14:creationId xmlns:p14="http://schemas.microsoft.com/office/powerpoint/2010/main" val="145029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6896</TotalTime>
  <Words>4174</Words>
  <Application>Microsoft Office PowerPoint</Application>
  <PresentationFormat>On-screen Show (4:3)</PresentationFormat>
  <Paragraphs>258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三谷基督徒会堂成人主日学</vt:lpstr>
      <vt:lpstr>PowerPoint Presentation</vt:lpstr>
      <vt:lpstr>课程计划</vt:lpstr>
      <vt:lpstr>贴前1：1-10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直译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保罗所传的福音</vt:lpstr>
      <vt:lpstr>PowerPoint Presentation</vt:lpstr>
      <vt:lpstr>PowerPoint Presentation</vt:lpstr>
      <vt:lpstr>PowerPoint Presentation</vt:lpstr>
      <vt:lpstr>PowerPoint Presentation</vt:lpstr>
      <vt:lpstr>路加福音8: 12-15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贴前 1:5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帖撒罗尼迦前书</dc:title>
  <dc:creator>Guocai Shu</dc:creator>
  <cp:keywords>三谷基督徒会堂主日学</cp:keywords>
  <cp:lastModifiedBy>test</cp:lastModifiedBy>
  <cp:revision>107</cp:revision>
  <cp:lastPrinted>2017-06-11T15:05:33Z</cp:lastPrinted>
  <dcterms:created xsi:type="dcterms:W3CDTF">2014-12-20T19:43:08Z</dcterms:created>
  <dcterms:modified xsi:type="dcterms:W3CDTF">2017-06-11T15:17:41Z</dcterms:modified>
</cp:coreProperties>
</file>