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18" r:id="rId3"/>
    <p:sldId id="301" r:id="rId4"/>
    <p:sldId id="303" r:id="rId5"/>
    <p:sldId id="304" r:id="rId6"/>
    <p:sldId id="313" r:id="rId7"/>
    <p:sldId id="319" r:id="rId8"/>
    <p:sldId id="305" r:id="rId9"/>
    <p:sldId id="306" r:id="rId10"/>
    <p:sldId id="307" r:id="rId11"/>
    <p:sldId id="314" r:id="rId12"/>
    <p:sldId id="315" r:id="rId13"/>
    <p:sldId id="308" r:id="rId14"/>
    <p:sldId id="309" r:id="rId15"/>
    <p:sldId id="310" r:id="rId16"/>
    <p:sldId id="316" r:id="rId17"/>
    <p:sldId id="311" r:id="rId18"/>
    <p:sldId id="302" r:id="rId19"/>
    <p:sldId id="320" r:id="rId20"/>
    <p:sldId id="322" r:id="rId21"/>
    <p:sldId id="321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1" r:id="rId30"/>
    <p:sldId id="330" r:id="rId31"/>
    <p:sldId id="332" r:id="rId32"/>
    <p:sldId id="333" r:id="rId33"/>
    <p:sldId id="334" r:id="rId34"/>
    <p:sldId id="335" r:id="rId35"/>
    <p:sldId id="336" r:id="rId3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49264" autoAdjust="0"/>
  </p:normalViewPr>
  <p:slideViewPr>
    <p:cSldViewPr>
      <p:cViewPr>
        <p:scale>
          <a:sx n="60" d="100"/>
          <a:sy n="60" d="100"/>
        </p:scale>
        <p:origin x="-92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FC48C-74B2-468C-9434-03E9A9692FE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2AC0C-97F2-4618-88DD-37B7BB185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61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解释为什么我们知道你们是蒙拣选的。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原因之二：帖撒罗尼迦人对福音的反应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领受福音</a:t>
            </a:r>
            <a:endParaRPr lang="en-US" altLang="zh-TW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6</a:t>
            </a: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 smtClean="0">
                <a:ea typeface="SimSun"/>
                <a:cs typeface="Arial"/>
              </a:rPr>
              <a:t>活</a:t>
            </a:r>
            <a:r>
              <a:rPr lang="zh-TW" altLang="en-US" sz="1800" dirty="0">
                <a:ea typeface="SimSun"/>
                <a:cs typeface="Arial"/>
              </a:rPr>
              <a:t>出福音</a:t>
            </a:r>
            <a:endParaRPr lang="en-US" altLang="zh-TW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6</a:t>
            </a:r>
            <a:r>
              <a:rPr lang="zh-CN" altLang="en-US" sz="1800" dirty="0">
                <a:ea typeface="SimSun"/>
                <a:cs typeface="Arial"/>
              </a:rPr>
              <a:t>效法使徒，效法</a:t>
            </a:r>
            <a:r>
              <a:rPr lang="zh-CN" altLang="en-US" sz="1800" dirty="0" smtClean="0">
                <a:ea typeface="SimSun"/>
                <a:cs typeface="Arial"/>
              </a:rPr>
              <a:t>主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直译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你们成了我们的模仿者，也成了主的模仿者，在领受言语之后。是如何领受的呢？是在大难之中和在圣灵的喜乐之下。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效法，名词，模仿者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保罗不惧怕呼吁信徒效法他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效法我们的同时，界定最终的目标是效法主，林前</a:t>
            </a:r>
            <a:r>
              <a:rPr lang="en-US" sz="1800" dirty="0">
                <a:ea typeface="SimSun"/>
                <a:cs typeface="Arial"/>
              </a:rPr>
              <a:t>11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sz="1800" dirty="0">
                <a:ea typeface="SimSun"/>
                <a:cs typeface="Arial"/>
              </a:rPr>
              <a:t>1</a:t>
            </a: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在大难之中，领受</a:t>
            </a:r>
            <a:r>
              <a:rPr lang="zh-CN" altLang="en-US" sz="1800">
                <a:ea typeface="SimSun"/>
                <a:cs typeface="Arial"/>
              </a:rPr>
              <a:t>真道。苦难是很好的试验</a:t>
            </a:r>
            <a:endParaRPr lang="en-US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圣灵所赐的喜乐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福音奇妙的地方，圣灵的喜乐，加力量。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喜乐的持久性，马其顿教会乐捐的厚恩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人的得救是一个过程，如何开</a:t>
            </a:r>
            <a:r>
              <a:rPr lang="zh-CN" altLang="en-US" sz="1800" dirty="0" smtClean="0">
                <a:ea typeface="SimSun"/>
                <a:cs typeface="Arial"/>
              </a:rPr>
              <a:t>始很重</a:t>
            </a:r>
            <a:r>
              <a:rPr lang="zh-CN" altLang="en-US" sz="1800" dirty="0">
                <a:ea typeface="SimSun"/>
                <a:cs typeface="Arial"/>
              </a:rPr>
              <a:t>要</a:t>
            </a:r>
            <a:r>
              <a:rPr lang="zh-CN" altLang="en-US" sz="1800" dirty="0" smtClean="0">
                <a:ea typeface="SimSun"/>
                <a:cs typeface="Arial"/>
              </a:rPr>
              <a:t>，如</a:t>
            </a:r>
            <a:r>
              <a:rPr lang="zh-CN" altLang="en-US" sz="1800" dirty="0">
                <a:ea typeface="SimSun"/>
                <a:cs typeface="Arial"/>
              </a:rPr>
              <a:t>何结</a:t>
            </a:r>
            <a:r>
              <a:rPr lang="zh-CN" altLang="en-US" sz="1800" dirty="0" smtClean="0">
                <a:ea typeface="SimSun"/>
                <a:cs typeface="Arial"/>
              </a:rPr>
              <a:t>束更重要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解释为什么我们知道你们是蒙拣选的。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原因之三：你们成了怎样的人，榜样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帖撒罗尼迦是马其顿的首府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哥林多是压该亚的首府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因为保罗是在哥林多写这封书信</a:t>
            </a:r>
            <a:endParaRPr lang="en-US" altLang="zh-CN" sz="1800" dirty="0"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三个成了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为你们的缘故，我们成了什么样的人（</a:t>
            </a: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5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领受真道之后，你们成了效法者（</a:t>
            </a: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6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现在你们成了马其顿和压该亚所有信主之人的榜样（</a:t>
            </a: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；</a:t>
            </a:r>
            <a:r>
              <a:rPr lang="en-US" altLang="zh-CN" sz="1800" dirty="0">
                <a:ea typeface="SimSun"/>
                <a:cs typeface="Arial"/>
              </a:rPr>
              <a:t>7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三个言语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不独在乎言语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领受言语（真道）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主的道已经从你们那里传扬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主的道</a:t>
            </a:r>
            <a:r>
              <a:rPr lang="en-US" altLang="zh-CN" sz="1800" dirty="0">
                <a:ea typeface="SimSun"/>
                <a:cs typeface="Arial"/>
              </a:rPr>
              <a:t>=</a:t>
            </a:r>
            <a:r>
              <a:rPr lang="zh-TW" altLang="en-US" sz="1800" dirty="0">
                <a:ea typeface="SimSun"/>
                <a:cs typeface="Arial"/>
              </a:rPr>
              <a:t>向神的信心</a:t>
            </a:r>
            <a:r>
              <a:rPr lang="en-US" altLang="zh-CN" sz="1800" dirty="0">
                <a:ea typeface="SimSun"/>
                <a:cs typeface="Arial"/>
              </a:rPr>
              <a:t>=</a:t>
            </a:r>
            <a:r>
              <a:rPr lang="zh-CN" altLang="en-US" sz="1800" dirty="0">
                <a:ea typeface="SimSun"/>
                <a:cs typeface="Arial"/>
              </a:rPr>
              <a:t>接受真道</a:t>
            </a:r>
            <a:r>
              <a:rPr lang="en-US" altLang="zh-CN" sz="1800" dirty="0">
                <a:ea typeface="SimSun"/>
                <a:cs typeface="Arial"/>
              </a:rPr>
              <a:t>+</a:t>
            </a:r>
            <a:r>
              <a:rPr lang="zh-CN" altLang="en-US" sz="1800" dirty="0">
                <a:ea typeface="SimSun"/>
                <a:cs typeface="Arial"/>
              </a:rPr>
              <a:t>活出真道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传扬</a:t>
            </a:r>
            <a:endParaRPr lang="en-US" altLang="zh-TW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原意，大的响声的传播</a:t>
            </a:r>
            <a:r>
              <a:rPr lang="zh-CN" altLang="en-US" sz="1800" dirty="0">
                <a:ea typeface="SimSun"/>
                <a:cs typeface="Arial"/>
              </a:rPr>
              <a:t>，震荡回响</a:t>
            </a:r>
            <a:endParaRPr lang="zh-TW" alt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被动，也有主动</a:t>
            </a: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复兴的年代</a:t>
            </a:r>
            <a:r>
              <a:rPr lang="en-US" altLang="zh-CN" sz="1800" dirty="0">
                <a:ea typeface="SimSun"/>
                <a:cs typeface="Arial"/>
              </a:rPr>
              <a:t>revival</a:t>
            </a: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关于你们的信心，我不需要再向他们说什么了。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SimSun"/>
                <a:cs typeface="Arial"/>
              </a:rPr>
              <a:t>17:4 </a:t>
            </a:r>
            <a:r>
              <a:rPr lang="zh-CN" altLang="en-US" sz="1800" dirty="0">
                <a:ea typeface="SimSun"/>
                <a:cs typeface="Arial"/>
              </a:rPr>
              <a:t>他们中间有些人听了劝，就附从保罗和西拉。并有许多虔敬的希利尼人，尊贵的妇女也不少。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表明这时教会的组成已经是以外邦人为主。这也就是为什么第二章要教导他们远离淫乱的事。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他们，指马其顿和亚该亚和各处的人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抱明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我们的访问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你们的反应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两个对比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离弃，归向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偶像，又真又活的神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如果只停留在这里，这还不是完全的福音所要带出的果效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>
                <a:ea typeface="SimSun"/>
                <a:cs typeface="Arial"/>
              </a:rPr>
              <a:t>等候神的儿子</a:t>
            </a:r>
            <a:endParaRPr lang="en-US" altLang="zh-TW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等候这个词最能表明人的信心，真的信心就是等候</a:t>
            </a:r>
            <a:endParaRPr lang="en-US" altLang="zh-CN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来</a:t>
            </a:r>
            <a:r>
              <a:rPr lang="en-US" altLang="zh-CN" sz="1800" dirty="0">
                <a:ea typeface="SimSun"/>
                <a:cs typeface="Arial"/>
              </a:rPr>
              <a:t>11:13 </a:t>
            </a:r>
            <a:r>
              <a:rPr lang="zh-CN" altLang="en-US" sz="1800" dirty="0">
                <a:ea typeface="SimSun"/>
                <a:cs typeface="Arial"/>
              </a:rPr>
              <a:t>这些人都是存着信心死的，并没有得着所应许的，却从远处望见，且欢喜迎接，又承认自己在世上是客旅，是寄居的。 </a:t>
            </a:r>
            <a:endParaRPr lang="en-US" altLang="zh-CN" sz="1800" dirty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等候神的儿子，神的儿子是怎样的一个人呢？</a:t>
            </a:r>
            <a:endParaRPr lang="en-US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从死里复活</a:t>
            </a:r>
            <a:endParaRPr lang="en-US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救我们</a:t>
            </a:r>
            <a:endParaRPr lang="en-US" sz="1800" dirty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点出主题，主的再来</a:t>
            </a:r>
            <a:endParaRPr lang="en-US" sz="1800" dirty="0">
              <a:ea typeface="SimSun"/>
              <a:cs typeface="Arial"/>
            </a:endParaRPr>
          </a:p>
          <a:p>
            <a:pPr marL="645812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帖撒罗尼迦教会的特别之处，等候主的再来</a:t>
            </a:r>
            <a:endParaRPr lang="en-US" sz="1800" dirty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spcAft>
                <a:spcPts val="1027"/>
              </a:spcAft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神的愤怒，罗马书，现在的教会尽量避免提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2-10</a:t>
            </a:r>
            <a:r>
              <a:rPr lang="zh-CN" altLang="en-US" sz="1800" dirty="0">
                <a:ea typeface="SimSun"/>
                <a:cs typeface="Arial"/>
              </a:rPr>
              <a:t>节是一句话。</a:t>
            </a:r>
            <a:endParaRPr lang="en-US" altLang="zh-CN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 smtClean="0">
                <a:ea typeface="SimSun"/>
                <a:cs typeface="Arial"/>
              </a:rPr>
              <a:t>读希</a:t>
            </a:r>
            <a:r>
              <a:rPr lang="zh-CN" altLang="en-US" sz="1800" dirty="0">
                <a:ea typeface="SimSun"/>
                <a:cs typeface="Arial"/>
              </a:rPr>
              <a:t>腊文原文的好</a:t>
            </a:r>
            <a:r>
              <a:rPr lang="zh-CN" altLang="en-US" sz="1800" dirty="0" smtClean="0">
                <a:ea typeface="SimSun"/>
                <a:cs typeface="Arial"/>
              </a:rPr>
              <a:t>处，能够帮助你明白语法结构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贴前上半部结构</a:t>
            </a:r>
            <a:r>
              <a:rPr lang="en-US" altLang="zh-CN" sz="1800" dirty="0" smtClean="0">
                <a:ea typeface="SimSun"/>
                <a:cs typeface="Arial"/>
              </a:rPr>
              <a:t>1-3</a:t>
            </a:r>
            <a:r>
              <a:rPr lang="zh-CN" altLang="en-US" sz="1800" dirty="0" smtClean="0">
                <a:ea typeface="SimSun"/>
                <a:cs typeface="Arial"/>
              </a:rPr>
              <a:t>：感谢，回顾，感谢，回顾，祷告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为什么要回顾？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原因</a:t>
            </a:r>
            <a:r>
              <a:rPr lang="en-US" altLang="zh-CN" sz="1800" dirty="0" smtClean="0">
                <a:ea typeface="SimSun"/>
                <a:cs typeface="Arial"/>
              </a:rPr>
              <a:t>1</a:t>
            </a:r>
            <a:r>
              <a:rPr lang="zh-CN" altLang="en-US" sz="1800" dirty="0" smtClean="0">
                <a:ea typeface="SimSun"/>
                <a:cs typeface="Arial"/>
              </a:rPr>
              <a:t>：辩护（有一定的可能性）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TW" altLang="en-US" sz="1800" dirty="0" smtClean="0">
                <a:ea typeface="SimSun"/>
                <a:cs typeface="Arial"/>
              </a:rPr>
              <a:t>原因</a:t>
            </a: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TW" altLang="en-US" sz="1800" dirty="0" smtClean="0">
                <a:ea typeface="SimSun"/>
                <a:cs typeface="Arial"/>
              </a:rPr>
              <a:t>：</a:t>
            </a:r>
            <a:r>
              <a:rPr lang="zh-CN" altLang="en-US" sz="1800" dirty="0" smtClean="0">
                <a:ea typeface="SimSun"/>
                <a:cs typeface="Arial"/>
              </a:rPr>
              <a:t>建立关系，为后面的教导做准备（可能性大）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原因</a:t>
            </a:r>
            <a:r>
              <a:rPr lang="en-US" altLang="zh-CN" sz="1800" dirty="0" smtClean="0">
                <a:ea typeface="SimSun"/>
                <a:cs typeface="Arial"/>
              </a:rPr>
              <a:t>3</a:t>
            </a:r>
            <a:r>
              <a:rPr lang="zh-CN" altLang="en-US" sz="1800" dirty="0" smtClean="0">
                <a:ea typeface="SimSun"/>
                <a:cs typeface="Arial"/>
              </a:rPr>
              <a:t>：用榜样建立圣徒。是宣教事工的完美描述，是牧养教会的榜样（可能性最大）</a:t>
            </a:r>
            <a:endParaRPr lang="zh-TW" altLang="en-US" sz="1800" dirty="0" smtClean="0">
              <a:ea typeface="SimSun"/>
              <a:cs typeface="Arial"/>
            </a:endParaRPr>
          </a:p>
          <a:p>
            <a:pPr marL="633331" lvl="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/>
              <a:t>除了引言和结语，贴前可分为两大部分，分界点在第三章末了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lvl="0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这一句“如同我们爱你们一样”反映了用他们自己的榜样建立圣徒的目的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章中，“你们”和“知道”“晓得”“纪念”“见证”反复出现，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我们从前在腓立比被害受辱，这是你们知道的。 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5</a:t>
            </a:r>
            <a:r>
              <a:rPr lang="zh-CN" altLang="en-US" sz="1800" dirty="0" smtClean="0">
                <a:ea typeface="SimSun"/>
                <a:cs typeface="Arial"/>
              </a:rPr>
              <a:t>因为我们从来没有用过谄媚的话，这是你们知道的。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9</a:t>
            </a:r>
            <a:r>
              <a:rPr lang="zh-CN" altLang="en-US" sz="1800" dirty="0" smtClean="0">
                <a:ea typeface="SimSun"/>
                <a:cs typeface="Arial"/>
              </a:rPr>
              <a:t>弟兄们，你们记念我们的辛苦劳碌，昼夜作工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10</a:t>
            </a:r>
            <a:r>
              <a:rPr lang="zh-CN" altLang="en-US" sz="1800" dirty="0" smtClean="0">
                <a:ea typeface="SimSun"/>
                <a:cs typeface="Arial"/>
              </a:rPr>
              <a:t>我们向你们信主的人，是何等圣洁，公义，无可指摘，有你们作见证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76131" indent="-17613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11</a:t>
            </a:r>
            <a:r>
              <a:rPr lang="zh-CN" altLang="en-US" sz="1800" dirty="0" smtClean="0">
                <a:ea typeface="SimSun"/>
                <a:cs typeface="Arial"/>
              </a:rPr>
              <a:t>你们也晓得我们怎样劝勉你们，安慰你们，嘱咐你们各人</a:t>
            </a: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“我们进到你们”那里重拾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的“进到”和“为人”主题，就是以怎样的方式将福音传到帖撒罗尼迦。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徒然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两手空空，没有内容的（歌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虚空的妄言，弗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虚浮的话），就像马可福音中那个主人差他的仆人去圆户；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另一个意思是没有果效的。</a:t>
            </a:r>
            <a:endParaRPr 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这是一个主题句。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我们的经历（</a:t>
            </a: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1-12</a:t>
            </a:r>
            <a:r>
              <a:rPr lang="zh-CN" altLang="en-US" sz="1800" dirty="0" smtClean="0">
                <a:ea typeface="SimSun"/>
                <a:cs typeface="Arial"/>
              </a:rPr>
              <a:t>）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你们的反应（</a:t>
            </a:r>
            <a:r>
              <a:rPr lang="en-US" altLang="zh-CN" sz="1800" dirty="0" smtClean="0">
                <a:ea typeface="SimSun"/>
                <a:cs typeface="Arial"/>
              </a:rPr>
              <a:t>2</a:t>
            </a:r>
            <a:r>
              <a:rPr lang="zh-CN" altLang="en-US" sz="1800" dirty="0" smtClean="0">
                <a:ea typeface="SimSun"/>
                <a:cs typeface="Arial"/>
              </a:rPr>
              <a:t>：</a:t>
            </a:r>
            <a:r>
              <a:rPr lang="en-US" altLang="zh-CN" sz="1800" dirty="0" smtClean="0">
                <a:ea typeface="SimSun"/>
                <a:cs typeface="Arial"/>
              </a:rPr>
              <a:t>13-16</a:t>
            </a:r>
            <a:r>
              <a:rPr lang="zh-CN" altLang="en-US" sz="1800" dirty="0" smtClean="0">
                <a:ea typeface="SimSun"/>
                <a:cs typeface="Arial"/>
              </a:rPr>
              <a:t>）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sz="20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直译，然而，正如你们所知道的，我们先在腓立比被虐待害受羞辱，我们还是放胆直言，在神里面讲神的福音，在大争战中。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dirty="0" smtClean="0">
                <a:ea typeface="SimSun"/>
                <a:cs typeface="Arial"/>
              </a:rPr>
              <a:t>然而，我们无所畏惧地放胆直言，不是宗教的狂热，我们放胆直言乃是“在神里面”讲神的福音，内容和方法。</a:t>
            </a:r>
            <a:endParaRPr lang="en-US" altLang="zh-CN" sz="1800" dirty="0" smtClean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上一节讲到在神里面讲神的福音，这里就讲这福音的性质。这里省略了一个因为。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我们的劝勉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我们讲的福音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不是出于错误，因为是神的福音，是真理。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不是出于污秽，因为是神的圣言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错误，有幻觉，幻想的意思。比如共产主义。我们有时候所说的正能量，心灵鸡汤。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贴后，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2:10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并且在那沉沦的人身上，行各样出于不义的诡诈。因为他们不领受真理的心，使他们得救。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2:11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故此，神就给他们一个生发错误的心，叫他们信从虚谎。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this reason God sends them a powerful delusion so that they will believe the lie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污秽，不道德，尤其是性方面的不道德。因为当时的宗教人士，用宗教的外衣来达到淫乱的目的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不是用诡诈，讲福音的方法。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诡诈，原义是用诱饵来捕捉。错误是被动，用诡诈却是主动。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只要人可以信主，我们可以用任何方法，你同意吗？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我们的劝勉如果重点放在话语就是指福音，如果重点放在我们就是指传福音的人。下一节就要讲到传福音的人。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前一节更多的是与传福音的人有关。这一节解释了为什么不用诡诈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验中，在保罗时代几乎是个专用词，是人在为人为法官或是其它重要政治职位之前所受的详细考察，以及随后的正式任命。在这里的现在完成主动语态是说神查验了我们，并且一直在查验我们。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托付，这个词的原义是相信，这里的意思是因着被信任而托付。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Joel OSTEEN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例子，听众指出他的错误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bible clearly tells us that Jesus is the way, the truth and the light and the only way to the father is through him. That's not really a message of condemnation but of truth.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一万人的长老会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seeker sensitive "Till on that cross as Jesus died/the wrath of God was satisfied" to "Till on that cross as Jesus died/the love of God was magnified."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不是去故意冒犯人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戴德生留辫子，穿马褂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保罗在雅典对雅典人的称赞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去传福音的时候带上礼物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向什么样的人就做什么样的人意思是放弃自己的自由，成为服侍人的人，照顾人的需要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照顾人的需要不能到更改福音的程度。还是有基督的律法。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2261" indent="-352261">
              <a:lnSpc>
                <a:spcPct val="115000"/>
              </a:lnSpc>
              <a:buFont typeface="Symbol"/>
              <a:buChar char=""/>
            </a:pPr>
            <a:r>
              <a:rPr lang="zh-CN" altLang="en-US" sz="1800" dirty="0">
                <a:ea typeface="SimSun"/>
                <a:cs typeface="Arial"/>
              </a:rPr>
              <a:t>拣选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什么是拣选？</a:t>
            </a:r>
            <a:endParaRPr lang="en-US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buFont typeface="Wingdings"/>
              <a:buChar char=""/>
            </a:pPr>
            <a:r>
              <a:rPr lang="zh-CN" altLang="en-US" sz="1800" dirty="0" smtClean="0">
                <a:ea typeface="SimSun"/>
                <a:cs typeface="Arial"/>
              </a:rPr>
              <a:t>拣选是出于爱</a:t>
            </a:r>
            <a:endParaRPr lang="en-US" altLang="zh-CN" sz="1800" dirty="0" smtClean="0">
              <a:ea typeface="SimSun"/>
              <a:cs typeface="Arial"/>
            </a:endParaRPr>
          </a:p>
          <a:p>
            <a:pPr marL="1631404" lvl="3" indent="-234841">
              <a:lnSpc>
                <a:spcPct val="115000"/>
              </a:lnSpc>
              <a:buFont typeface="Wingdings"/>
              <a:buChar char=""/>
            </a:pPr>
            <a:r>
              <a:rPr lang="zh-CN" altLang="en-US" sz="1800" dirty="0" smtClean="0">
                <a:ea typeface="SimSun"/>
                <a:cs typeface="Arial"/>
              </a:rPr>
              <a:t>弗</a:t>
            </a:r>
            <a:r>
              <a:rPr lang="en-US" sz="1800" dirty="0" smtClean="0">
                <a:ea typeface="SimSun"/>
                <a:cs typeface="Arial"/>
              </a:rPr>
              <a:t>1:4 </a:t>
            </a:r>
            <a:r>
              <a:rPr lang="zh-CN" altLang="en-US" sz="1800" dirty="0" smtClean="0">
                <a:ea typeface="SimSun"/>
                <a:cs typeface="Arial"/>
              </a:rPr>
              <a:t>就如神从创立世界以前，在基督里拣选了我们，使我们在他面前成为圣洁，无有瑕疵。</a:t>
            </a:r>
            <a:endParaRPr lang="en-US" sz="1800" dirty="0" smtClean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buFont typeface="Wingdings"/>
              <a:buChar char=""/>
            </a:pPr>
            <a:r>
              <a:rPr lang="zh-CN" altLang="en-US" sz="1800" dirty="0" smtClean="0">
                <a:ea typeface="SimSun"/>
                <a:cs typeface="Arial"/>
              </a:rPr>
              <a:t>拣</a:t>
            </a:r>
            <a:r>
              <a:rPr lang="zh-CN" altLang="en-US" sz="1800" dirty="0">
                <a:ea typeface="SimSun"/>
                <a:cs typeface="Arial"/>
              </a:rPr>
              <a:t>选与行为无</a:t>
            </a:r>
            <a:r>
              <a:rPr lang="zh-CN" altLang="en-US" sz="1800" dirty="0" smtClean="0">
                <a:ea typeface="SimSun"/>
                <a:cs typeface="Arial"/>
              </a:rPr>
              <a:t>关</a:t>
            </a:r>
            <a:endParaRPr lang="en-US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Courier New"/>
              <a:buChar char="o"/>
            </a:pPr>
            <a:r>
              <a:rPr lang="zh-CN" altLang="en-US" sz="1800" dirty="0">
                <a:ea typeface="SimSun"/>
                <a:cs typeface="Arial"/>
              </a:rPr>
              <a:t>谁是被拣选的，我们不知道</a:t>
            </a:r>
            <a:endParaRPr lang="en-US" sz="1800" dirty="0">
              <a:ea typeface="SimSun"/>
              <a:cs typeface="Arial"/>
            </a:endParaRPr>
          </a:p>
          <a:p>
            <a:pPr marL="1174204" lvl="2" indent="-234841">
              <a:lnSpc>
                <a:spcPct val="115000"/>
              </a:lnSpc>
              <a:spcAft>
                <a:spcPts val="1027"/>
              </a:spcAft>
              <a:buFont typeface="Wingdings"/>
              <a:buChar char=""/>
            </a:pPr>
            <a:r>
              <a:rPr lang="zh-CN" altLang="en-US" sz="1800" dirty="0">
                <a:ea typeface="SimSun"/>
                <a:cs typeface="Arial"/>
              </a:rPr>
              <a:t>彼后</a:t>
            </a:r>
            <a:r>
              <a:rPr lang="en-US" sz="1800" dirty="0">
                <a:ea typeface="SimSun"/>
                <a:cs typeface="Arial"/>
              </a:rPr>
              <a:t>1:10 </a:t>
            </a:r>
            <a:r>
              <a:rPr lang="zh-CN" altLang="en-US" sz="1800" dirty="0">
                <a:ea typeface="SimSun"/>
                <a:cs typeface="Arial"/>
              </a:rPr>
              <a:t>所以弟兄们，应当更加殷勤，使你们所蒙的恩召和拣选坚定不移。</a:t>
            </a:r>
            <a:endParaRPr lang="en-US" sz="1800" dirty="0">
              <a:ea typeface="SimSun"/>
              <a:cs typeface="Arial"/>
            </a:endParaRPr>
          </a:p>
          <a:p>
            <a:pPr marL="352261" indent="-352261">
              <a:lnSpc>
                <a:spcPct val="115000"/>
              </a:lnSpc>
              <a:buFont typeface="Symbol"/>
              <a:buChar char=""/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神是查验我们的心，祂知道我们的动机。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用清洁的动机，无亏的良心，照圣经的真理传福音，就能讨神的喜欢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接续神是查验我们的心，保罗甚至呼吁神作见证。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谄媚的话，与放胆直言相对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藏着贪心，是由两个词组成，一个是隐藏，一个是贪心。这是比取悦人更严重的罪。只有神可以看到。以福音为糖衣，实际上是谋求自己的利益。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使徒，基督的使徒，十二使徒，保罗，有时候也用于基督所差派的人。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尊重，原义是沉重，这里可能是一语双关，金钱上的负担，或是有分量的人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 9:11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我们若把属灵的种子撒在你们中间，就是从你们收割奉养肉身之物，这还算大事吗？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 9:14 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主也是这样命定，叫传福音的靠着福音养生。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回到第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节，延续第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节的反而。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弟兄们，你们当然记得我们的劳苦，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节讲的是帖撒罗尼迦人处于爱心的劳苦。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作工是犹太拉比的传统。保罗也指出他有权靠福音养生。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为什么昼夜作工与传神的福音放在一起？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085850" lvl="2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可能保罗他们传福音是在作工的过程中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建立榜样模式，让帖撒罗尼迦人去效法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你們各人，保罗根据各人的需要劝勉，安慰，嘱咐。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你们知道，回想各人的经历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</a:t>
            </a: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母亲，强调爱，这里父亲，强调教导</a:t>
            </a:r>
            <a:endParaRPr lang="en-US" altLang="zh-CN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对得起神，指你的生活与你所事奉的神相配，相称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r>
              <a:rPr lang="zh-CN" altLang="en-US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神的国，基督的国度，将来的国度</a:t>
            </a: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 rtl="0">
              <a:buFont typeface="Arial" panose="020B0604020202020204" pitchFamily="34" charset="0"/>
              <a:buChar char="•"/>
            </a:pPr>
            <a:endParaRPr lang="zh-CN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解释为什么我们知道你们是蒙拣选的。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原因之一：福音是怎样传到你们那里去的（</a:t>
            </a:r>
            <a:r>
              <a:rPr lang="en-US" altLang="zh-CN" sz="1800" dirty="0">
                <a:ea typeface="SimSun"/>
                <a:cs typeface="Arial"/>
              </a:rPr>
              <a:t>1</a:t>
            </a:r>
            <a:r>
              <a:rPr lang="zh-CN" altLang="en-US" sz="1800" dirty="0">
                <a:ea typeface="SimSun"/>
                <a:cs typeface="Arial"/>
              </a:rPr>
              <a:t>：</a:t>
            </a:r>
            <a:r>
              <a:rPr lang="en-US" altLang="zh-CN" sz="1800" dirty="0">
                <a:ea typeface="SimSun"/>
                <a:cs typeface="Arial"/>
              </a:rPr>
              <a:t>5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传福音的人经验与感受</a:t>
            </a:r>
          </a:p>
          <a:p>
            <a:pPr>
              <a:lnSpc>
                <a:spcPct val="115000"/>
              </a:lnSpc>
            </a:pP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保罗不说我们传福音，而说我们的福音传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福音和传福音的人是一体的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福音是主，传福音的人为次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似乎传福音的人自己都感到惊讶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传福音，原意是福音来，就像一股有生命的力量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言语</a:t>
            </a:r>
            <a:endParaRPr lang="en-US" altLang="zh-CN" sz="1800" dirty="0">
              <a:ea typeface="SimSun"/>
              <a:cs typeface="Arial"/>
            </a:endParaRPr>
          </a:p>
          <a:p>
            <a:pPr marL="763233" lvl="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用一句话来描述福音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不独在乎言语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帖撒罗尼迦：徒</a:t>
            </a:r>
            <a:r>
              <a:rPr lang="en-US" altLang="zh-CN" sz="1800" dirty="0">
                <a:ea typeface="SimSun"/>
                <a:cs typeface="Arial"/>
              </a:rPr>
              <a:t>17:2 </a:t>
            </a:r>
            <a:r>
              <a:rPr lang="zh-CN" altLang="en-US" sz="1800" dirty="0">
                <a:ea typeface="SimSun"/>
                <a:cs typeface="Arial"/>
              </a:rPr>
              <a:t>保罗照他素常的规矩进去，一连三个安息日，本着圣经与他们辩论， </a:t>
            </a:r>
            <a:r>
              <a:rPr lang="en-US" altLang="zh-CN" sz="1800" dirty="0">
                <a:ea typeface="SimSun"/>
                <a:cs typeface="Arial"/>
              </a:rPr>
              <a:t>17:3 </a:t>
            </a:r>
            <a:r>
              <a:rPr lang="zh-CN" altLang="en-US" sz="1800" dirty="0">
                <a:ea typeface="SimSun"/>
                <a:cs typeface="Arial"/>
              </a:rPr>
              <a:t>讲解陈明基督必须受害，从死里复活。又说，我所传与你们的这位耶稣，就是基督。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雅典：徒</a:t>
            </a:r>
            <a:r>
              <a:rPr lang="en-US" altLang="zh-CN" sz="1800" dirty="0">
                <a:ea typeface="SimSun"/>
                <a:cs typeface="Arial"/>
              </a:rPr>
              <a:t>17:31  </a:t>
            </a:r>
            <a:r>
              <a:rPr lang="zh-CN" altLang="en-US" sz="1800" dirty="0">
                <a:ea typeface="SimSun"/>
                <a:cs typeface="Arial"/>
              </a:rPr>
              <a:t>因为他已经定了日子，要藉着他所设立的人，按公义审判天下。并且叫他从死里复活，给万人作可信的凭据。 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传福音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权能和圣灵，原文是能力和圣灵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帖撒罗尼迦人竟然能够信主，并且能够在大逼迫之下持守信心，这难道不是一个神迹吗？ 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权能布道的反思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zh-CN" altLang="en-US" sz="1800" dirty="0">
                <a:ea typeface="SimSun"/>
                <a:cs typeface="Arial"/>
              </a:rPr>
              <a:t>传福音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信心（确据和确信</a:t>
            </a:r>
            <a:r>
              <a:rPr lang="en-US" altLang="zh-CN" sz="1800" dirty="0">
                <a:ea typeface="SimSun"/>
                <a:cs typeface="Arial"/>
              </a:rPr>
              <a:t>Full Assurance</a:t>
            </a:r>
            <a:r>
              <a:rPr lang="zh-CN" altLang="en-US" sz="1800" dirty="0">
                <a:ea typeface="SimSun"/>
                <a:cs typeface="Arial"/>
              </a:rPr>
              <a:t>）</a:t>
            </a:r>
            <a:r>
              <a:rPr lang="en-US" altLang="zh-CN" sz="1800" dirty="0">
                <a:ea typeface="SimSun"/>
                <a:cs typeface="Arial"/>
              </a:rPr>
              <a:t>Assured persuasion of the preacher that the message was divine</a:t>
            </a: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谁的信心？两种可能性都有</a:t>
            </a:r>
            <a:endParaRPr lang="en-US" altLang="zh-CN" sz="1800" dirty="0">
              <a:ea typeface="SimSun"/>
              <a:cs typeface="Arial"/>
            </a:endParaRPr>
          </a:p>
          <a:p>
            <a:pPr marL="293551" indent="-29355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en-US" sz="1800" dirty="0">
                <a:ea typeface="SimSun"/>
                <a:cs typeface="Arial"/>
              </a:rPr>
              <a:t>正如你们知道（我知道）</a:t>
            </a:r>
            <a:endParaRPr lang="en-US" altLang="zh-CN" sz="1800" dirty="0">
              <a:ea typeface="SimSun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6/18/2017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lnSpcReduction="10000"/>
          </a:bodyPr>
          <a:lstStyle/>
          <a:p>
            <a:r>
              <a:rPr lang="zh-CN" altLang="en-US" sz="5400" b="1" dirty="0">
                <a:solidFill>
                  <a:schemeClr val="bg1"/>
                </a:solidFill>
              </a:rPr>
              <a:t>帖撒罗尼迦前书</a:t>
            </a:r>
            <a:endParaRPr lang="en-US" sz="5400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zh-TW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</a:t>
            </a:r>
            <a:r>
              <a:rPr lang="zh-CN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三</a:t>
            </a:r>
            <a:r>
              <a:rPr lang="zh-TW" altLang="en-US" b="1" dirty="0" smtClean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课</a:t>
            </a:r>
            <a:r>
              <a:rPr lang="zh-TW" altLang="en-US" b="1" dirty="0" smtClean="0">
                <a:solidFill>
                  <a:schemeClr val="bg1"/>
                </a:solidFill>
              </a:rPr>
              <a:t> 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06/</a:t>
            </a:r>
            <a:r>
              <a:rPr lang="en-US" altLang="zh-CN" b="1" dirty="0" smtClean="0">
                <a:solidFill>
                  <a:schemeClr val="bg1"/>
                </a:solidFill>
              </a:rPr>
              <a:t>18</a:t>
            </a:r>
            <a:r>
              <a:rPr lang="en-US" b="1" dirty="0" smtClean="0">
                <a:solidFill>
                  <a:schemeClr val="bg1"/>
                </a:solidFill>
              </a:rPr>
              <a:t>/2017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1:6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并</a:t>
            </a:r>
            <a:r>
              <a:rPr lang="zh-CN" altLang="en-US" sz="4400" b="1" dirty="0">
                <a:solidFill>
                  <a:schemeClr val="bg1"/>
                </a:solidFill>
              </a:rPr>
              <a:t>且你们在大难之中，蒙了圣灵所赐的喜乐，领受真道，就效法我们，也效法了主。 </a:t>
            </a:r>
          </a:p>
        </p:txBody>
      </p:sp>
    </p:spTree>
    <p:extLst>
      <p:ext uri="{BB962C8B-B14F-4D97-AF65-F5344CB8AC3E}">
        <p14:creationId xmlns:p14="http://schemas.microsoft.com/office/powerpoint/2010/main" val="46394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1:6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并</a:t>
            </a:r>
            <a:r>
              <a:rPr lang="zh-CN" altLang="en-US" sz="4400" b="1" dirty="0">
                <a:solidFill>
                  <a:schemeClr val="bg1"/>
                </a:solidFill>
              </a:rPr>
              <a:t>且</a:t>
            </a:r>
            <a:r>
              <a:rPr lang="zh-CN" altLang="en-US" sz="4400" b="1" dirty="0">
                <a:solidFill>
                  <a:srgbClr val="FF0000"/>
                </a:solidFill>
              </a:rPr>
              <a:t>你们</a:t>
            </a:r>
            <a:r>
              <a:rPr lang="zh-CN" altLang="en-US" sz="4400" b="1" dirty="0">
                <a:solidFill>
                  <a:schemeClr val="bg1"/>
                </a:solidFill>
              </a:rPr>
              <a:t>在大难之中，蒙了圣灵所赐的喜乐，领受真道，就</a:t>
            </a:r>
            <a:r>
              <a:rPr lang="zh-CN" altLang="en-US" sz="4400" b="1" dirty="0">
                <a:solidFill>
                  <a:srgbClr val="FF0000"/>
                </a:solidFill>
              </a:rPr>
              <a:t>效法我们</a:t>
            </a:r>
            <a:r>
              <a:rPr lang="zh-CN" altLang="en-US" sz="4400" b="1" dirty="0">
                <a:solidFill>
                  <a:schemeClr val="bg1"/>
                </a:solidFill>
              </a:rPr>
              <a:t>，也效法了主。 </a:t>
            </a:r>
          </a:p>
        </p:txBody>
      </p:sp>
    </p:spTree>
    <p:extLst>
      <p:ext uri="{BB962C8B-B14F-4D97-AF65-F5344CB8AC3E}">
        <p14:creationId xmlns:p14="http://schemas.microsoft.com/office/powerpoint/2010/main" val="12197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路加福音</a:t>
            </a:r>
            <a:r>
              <a:rPr lang="en-US" altLang="zh-CN" sz="4800" b="1" dirty="0">
                <a:solidFill>
                  <a:schemeClr val="bg1"/>
                </a:solidFill>
              </a:rPr>
              <a:t>8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: 12-15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8:12 </a:t>
            </a:r>
            <a:r>
              <a:rPr lang="zh-CN" altLang="en-US" sz="4400" b="1" dirty="0">
                <a:solidFill>
                  <a:schemeClr val="bg1"/>
                </a:solidFill>
              </a:rPr>
              <a:t>那些在路旁的，就是人听了道，随后魔鬼来，从他们心里把道夺去，恐怕他们信了得救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8:13 </a:t>
            </a:r>
            <a:r>
              <a:rPr lang="zh-CN" altLang="en-US" sz="4400" b="1" dirty="0">
                <a:solidFill>
                  <a:schemeClr val="bg1"/>
                </a:solidFill>
              </a:rPr>
              <a:t>那些在磐石上的，就是人听道，欢喜领受，但心中没有根，不过暂时相信，及至遇见试炼就退后了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8:14 </a:t>
            </a:r>
            <a:r>
              <a:rPr lang="zh-CN" altLang="en-US" sz="4400" b="1" dirty="0">
                <a:solidFill>
                  <a:schemeClr val="bg1"/>
                </a:solidFill>
              </a:rPr>
              <a:t>那落在荆棘里的，就是人听了道，走开以后，被今生的思虑钱财宴乐挤住了，便结不出成熟的子粒来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8:15 </a:t>
            </a:r>
            <a:r>
              <a:rPr lang="zh-CN" altLang="en-US" sz="4400" b="1" dirty="0">
                <a:solidFill>
                  <a:schemeClr val="bg1"/>
                </a:solidFill>
              </a:rPr>
              <a:t>那落在好土里的，就是</a:t>
            </a:r>
            <a:r>
              <a:rPr lang="zh-CN" altLang="en-US" sz="4400" b="1" dirty="0">
                <a:solidFill>
                  <a:srgbClr val="FF0000"/>
                </a:solidFill>
              </a:rPr>
              <a:t>人听了道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持守在</a:t>
            </a:r>
            <a:r>
              <a:rPr lang="zh-CN" altLang="en-US" sz="4400" b="1" dirty="0">
                <a:solidFill>
                  <a:schemeClr val="bg1"/>
                </a:solidFill>
              </a:rPr>
              <a:t>诚实善良的</a:t>
            </a:r>
            <a:r>
              <a:rPr lang="zh-CN" altLang="en-US" sz="4400" b="1" dirty="0">
                <a:solidFill>
                  <a:srgbClr val="FF0000"/>
                </a:solidFill>
              </a:rPr>
              <a:t>心里</a:t>
            </a:r>
            <a:r>
              <a:rPr lang="zh-CN" altLang="en-US" sz="4400" b="1" dirty="0">
                <a:solidFill>
                  <a:schemeClr val="bg1"/>
                </a:solidFill>
              </a:rPr>
              <a:t>，并且</a:t>
            </a:r>
            <a:r>
              <a:rPr lang="zh-CN" altLang="en-US" sz="4400" b="1" dirty="0">
                <a:solidFill>
                  <a:srgbClr val="FF0000"/>
                </a:solidFill>
              </a:rPr>
              <a:t>忍耐着结实</a:t>
            </a:r>
            <a:r>
              <a:rPr lang="zh-CN" altLang="en-US" sz="4400" b="1" dirty="0">
                <a:solidFill>
                  <a:schemeClr val="bg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53018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1:7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甚</a:t>
            </a:r>
            <a:r>
              <a:rPr lang="zh-CN" altLang="en-US" sz="4400" b="1" dirty="0">
                <a:solidFill>
                  <a:schemeClr val="bg1"/>
                </a:solidFill>
              </a:rPr>
              <a:t>至</a:t>
            </a:r>
            <a:r>
              <a:rPr lang="zh-CN" altLang="en-US" sz="4400" b="1" dirty="0">
                <a:solidFill>
                  <a:srgbClr val="FF0000"/>
                </a:solidFill>
              </a:rPr>
              <a:t>你们作了</a:t>
            </a:r>
            <a:r>
              <a:rPr lang="zh-CN" altLang="en-US" sz="4400" b="1" dirty="0">
                <a:solidFill>
                  <a:schemeClr val="bg1"/>
                </a:solidFill>
              </a:rPr>
              <a:t>马其顿和亚该亚，所有信主之人的</a:t>
            </a:r>
            <a:r>
              <a:rPr lang="zh-CN" altLang="en-US" sz="4400" b="1" dirty="0">
                <a:solidFill>
                  <a:srgbClr val="FF0000"/>
                </a:solidFill>
              </a:rPr>
              <a:t>榜样</a:t>
            </a:r>
            <a:r>
              <a:rPr lang="zh-CN" altLang="en-US" sz="4400" b="1" dirty="0">
                <a:solidFill>
                  <a:schemeClr val="bg1"/>
                </a:solidFill>
              </a:rPr>
              <a:t>。  </a:t>
            </a:r>
          </a:p>
        </p:txBody>
      </p:sp>
    </p:spTree>
    <p:extLst>
      <p:ext uri="{BB962C8B-B14F-4D97-AF65-F5344CB8AC3E}">
        <p14:creationId xmlns:p14="http://schemas.microsoft.com/office/powerpoint/2010/main" val="17572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1:8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</a:t>
            </a:r>
            <a:r>
              <a:rPr lang="zh-CN" altLang="en-US" sz="4400" b="1" dirty="0">
                <a:solidFill>
                  <a:srgbClr val="FF0000"/>
                </a:solidFill>
              </a:rPr>
              <a:t>主的道</a:t>
            </a:r>
            <a:r>
              <a:rPr lang="zh-CN" altLang="en-US" sz="4400" b="1" dirty="0">
                <a:solidFill>
                  <a:schemeClr val="bg1"/>
                </a:solidFill>
              </a:rPr>
              <a:t>从你们那里已经</a:t>
            </a:r>
            <a:r>
              <a:rPr lang="zh-CN" altLang="en-US" sz="4400" b="1" dirty="0">
                <a:solidFill>
                  <a:srgbClr val="FF0000"/>
                </a:solidFill>
              </a:rPr>
              <a:t>传扬</a:t>
            </a:r>
            <a:r>
              <a:rPr lang="zh-CN" altLang="en-US" sz="4400" b="1" dirty="0">
                <a:solidFill>
                  <a:schemeClr val="bg1"/>
                </a:solidFill>
              </a:rPr>
              <a:t>出来，你们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向神</a:t>
            </a:r>
            <a:r>
              <a:rPr lang="zh-CN" altLang="en-US" sz="4400" b="1" dirty="0">
                <a:solidFill>
                  <a:schemeClr val="bg1"/>
                </a:solidFill>
              </a:rPr>
              <a:t>的信心不但在马其顿和亚该亚，就是在各处，也都传开了。所以不用我们说什么话。   </a:t>
            </a:r>
          </a:p>
        </p:txBody>
      </p:sp>
    </p:spTree>
    <p:extLst>
      <p:ext uri="{BB962C8B-B14F-4D97-AF65-F5344CB8AC3E}">
        <p14:creationId xmlns:p14="http://schemas.microsoft.com/office/powerpoint/2010/main" val="307792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为他们自己已经报明我们是怎样进到你们那里，你们是怎样离弃偶像归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向神</a:t>
            </a:r>
            <a:r>
              <a:rPr lang="zh-CN" altLang="en-US" sz="4400" b="1" dirty="0">
                <a:solidFill>
                  <a:schemeClr val="bg1"/>
                </a:solidFill>
              </a:rPr>
              <a:t>，要服事那又真又活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的神</a:t>
            </a:r>
            <a:r>
              <a:rPr lang="zh-CN" altLang="en-US" sz="4400" b="1" dirty="0">
                <a:solidFill>
                  <a:schemeClr val="bg1"/>
                </a:solidFill>
              </a:rPr>
              <a:t>，    </a:t>
            </a:r>
          </a:p>
        </p:txBody>
      </p:sp>
    </p:spTree>
    <p:extLst>
      <p:ext uri="{BB962C8B-B14F-4D97-AF65-F5344CB8AC3E}">
        <p14:creationId xmlns:p14="http://schemas.microsoft.com/office/powerpoint/2010/main" val="4434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为他们自己已经报明我们是怎样进到你们那里，你们是怎样</a:t>
            </a:r>
            <a:r>
              <a:rPr lang="zh-CN" altLang="en-US" sz="4400" b="1" dirty="0">
                <a:solidFill>
                  <a:srgbClr val="FF0000"/>
                </a:solidFill>
              </a:rPr>
              <a:t>离弃偶像</a:t>
            </a:r>
            <a:r>
              <a:rPr lang="zh-CN" altLang="en-US" sz="4400" b="1" dirty="0">
                <a:solidFill>
                  <a:schemeClr val="bg1"/>
                </a:solidFill>
              </a:rPr>
              <a:t>归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向神</a:t>
            </a:r>
            <a:r>
              <a:rPr lang="zh-CN" altLang="en-US" sz="4400" b="1" dirty="0">
                <a:solidFill>
                  <a:schemeClr val="bg1"/>
                </a:solidFill>
              </a:rPr>
              <a:t>，要</a:t>
            </a:r>
            <a:r>
              <a:rPr lang="zh-CN" altLang="en-US" sz="4400" b="1" dirty="0">
                <a:solidFill>
                  <a:srgbClr val="FF0000"/>
                </a:solidFill>
              </a:rPr>
              <a:t>服事</a:t>
            </a:r>
            <a:r>
              <a:rPr lang="zh-CN" altLang="en-US" sz="4400" b="1" dirty="0">
                <a:solidFill>
                  <a:schemeClr val="bg1"/>
                </a:solidFill>
              </a:rPr>
              <a:t>那</a:t>
            </a:r>
            <a:r>
              <a:rPr lang="zh-CN" altLang="en-US" sz="4400" b="1" dirty="0">
                <a:solidFill>
                  <a:srgbClr val="FF0000"/>
                </a:solidFill>
              </a:rPr>
              <a:t>又真又活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的神</a:t>
            </a:r>
            <a:r>
              <a:rPr lang="zh-CN" altLang="en-US" sz="4400" b="1" dirty="0">
                <a:solidFill>
                  <a:schemeClr val="bg1"/>
                </a:solidFill>
              </a:rPr>
              <a:t>，    </a:t>
            </a:r>
          </a:p>
        </p:txBody>
      </p:sp>
    </p:spTree>
    <p:extLst>
      <p:ext uri="{BB962C8B-B14F-4D97-AF65-F5344CB8AC3E}">
        <p14:creationId xmlns:p14="http://schemas.microsoft.com/office/powerpoint/2010/main" val="32993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1:10 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等</a:t>
            </a:r>
            <a:r>
              <a:rPr lang="zh-CN" altLang="en-US" sz="4400" b="1" dirty="0">
                <a:solidFill>
                  <a:srgbClr val="FF0000"/>
                </a:solidFill>
              </a:rPr>
              <a:t>候</a:t>
            </a:r>
            <a:r>
              <a:rPr lang="zh-CN" altLang="en-US" sz="4400" b="1" dirty="0">
                <a:solidFill>
                  <a:schemeClr val="bg1"/>
                </a:solidFill>
              </a:rPr>
              <a:t>他儿子从天</a:t>
            </a:r>
            <a:r>
              <a:rPr lang="zh-CN" altLang="en-US" sz="4400" b="1" dirty="0">
                <a:solidFill>
                  <a:srgbClr val="FF0000"/>
                </a:solidFill>
              </a:rPr>
              <a:t>降临</a:t>
            </a:r>
            <a:r>
              <a:rPr lang="zh-CN" altLang="en-US" sz="4400" b="1" dirty="0">
                <a:solidFill>
                  <a:schemeClr val="bg1"/>
                </a:solidFill>
              </a:rPr>
              <a:t>，就是他从死里复活的，那位救我们脱离将来忿怒的耶稣。     </a:t>
            </a:r>
          </a:p>
        </p:txBody>
      </p:sp>
    </p:spTree>
    <p:extLst>
      <p:ext uri="{BB962C8B-B14F-4D97-AF65-F5344CB8AC3E}">
        <p14:creationId xmlns:p14="http://schemas.microsoft.com/office/powerpoint/2010/main" val="339955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我们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感谢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神（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2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祷告的时候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提到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你们（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2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不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住的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纪念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你们（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3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rgbClr val="FF0000"/>
                </a:solidFill>
              </a:rPr>
              <a:t>知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道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你们是蒙拣选的（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4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3600" b="1" dirty="0">
                <a:solidFill>
                  <a:schemeClr val="bg1"/>
                </a:solidFill>
              </a:rPr>
              <a:t>为：福音是怎样传到你们那里去的（</a:t>
            </a:r>
            <a:r>
              <a:rPr lang="en-US" altLang="zh-CN" sz="3600" b="1" dirty="0">
                <a:solidFill>
                  <a:schemeClr val="bg1"/>
                </a:solidFill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</a:rPr>
              <a:t>：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5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并</a:t>
            </a:r>
            <a:r>
              <a:rPr lang="zh-CN" altLang="en-US" sz="3600" b="1" dirty="0">
                <a:solidFill>
                  <a:schemeClr val="bg1"/>
                </a:solidFill>
              </a:rPr>
              <a:t>且：你们领受福音（</a:t>
            </a:r>
            <a:r>
              <a:rPr lang="en-US" altLang="zh-CN" sz="3600" b="1" dirty="0">
                <a:solidFill>
                  <a:schemeClr val="bg1"/>
                </a:solidFill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</a:rPr>
              <a:t>；</a:t>
            </a:r>
            <a:r>
              <a:rPr lang="en-US" altLang="zh-CN" sz="3600" b="1" dirty="0">
                <a:solidFill>
                  <a:schemeClr val="bg1"/>
                </a:solidFill>
              </a:rPr>
              <a:t>6</a:t>
            </a:r>
            <a:r>
              <a:rPr lang="zh-CN" altLang="en-US" sz="3600" b="1" dirty="0">
                <a:solidFill>
                  <a:schemeClr val="bg1"/>
                </a:solidFill>
              </a:rPr>
              <a:t>）</a:t>
            </a: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以</a:t>
            </a:r>
            <a:r>
              <a:rPr lang="zh-CN" altLang="en-US" sz="3600" b="1" dirty="0">
                <a:solidFill>
                  <a:schemeClr val="bg1"/>
                </a:solidFill>
              </a:rPr>
              <a:t>致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：你们成</a:t>
            </a:r>
            <a:r>
              <a:rPr lang="zh-CN" altLang="en-US" sz="3600" b="1" dirty="0">
                <a:solidFill>
                  <a:schemeClr val="bg1"/>
                </a:solidFill>
              </a:rPr>
              <a:t>了榜样（</a:t>
            </a:r>
            <a:r>
              <a:rPr lang="en-US" altLang="zh-CN" sz="3600" b="1" dirty="0">
                <a:solidFill>
                  <a:schemeClr val="bg1"/>
                </a:solidFill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</a:rPr>
              <a:t>7</a:t>
            </a:r>
            <a:r>
              <a:rPr lang="zh-CN" altLang="en-US" sz="3600" b="1" dirty="0">
                <a:solidFill>
                  <a:schemeClr val="bg1"/>
                </a:solidFill>
              </a:rPr>
              <a:t>）</a:t>
            </a:r>
          </a:p>
          <a:p>
            <a:pPr lvl="3"/>
            <a:r>
              <a:rPr lang="zh-CN" altLang="en-US" sz="32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3200" b="1" dirty="0">
                <a:solidFill>
                  <a:schemeClr val="bg1"/>
                </a:solidFill>
              </a:rPr>
              <a:t>为：你们传扬福音（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8</a:t>
            </a:r>
            <a:r>
              <a:rPr lang="zh-CN" altLang="en-US" sz="3200" b="1" dirty="0">
                <a:solidFill>
                  <a:schemeClr val="bg1"/>
                </a:solidFill>
              </a:rPr>
              <a:t>）</a:t>
            </a:r>
          </a:p>
          <a:p>
            <a:pPr lvl="3"/>
            <a:r>
              <a:rPr lang="zh-CN" altLang="en-US" sz="3200" b="1" dirty="0" smtClean="0">
                <a:solidFill>
                  <a:schemeClr val="bg1"/>
                </a:solidFill>
              </a:rPr>
              <a:t>因为：你们离弃偶像归向神（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9</a:t>
            </a:r>
            <a:r>
              <a:rPr lang="zh-CN" altLang="en-US" sz="3200" b="1" dirty="0">
                <a:solidFill>
                  <a:schemeClr val="bg1"/>
                </a:solidFill>
              </a:rPr>
              <a:t>）</a:t>
            </a:r>
          </a:p>
          <a:p>
            <a:pPr lvl="4"/>
            <a:r>
              <a:rPr lang="zh-CN" altLang="en-US" sz="3200" b="1" dirty="0" smtClean="0">
                <a:solidFill>
                  <a:schemeClr val="bg1"/>
                </a:solidFill>
              </a:rPr>
              <a:t>并且等候祂儿子从天降临（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</a:t>
            </a:r>
            <a:r>
              <a:rPr lang="zh-CN" altLang="en-US" sz="32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3200" b="1" dirty="0" smtClean="0">
                <a:solidFill>
                  <a:schemeClr val="bg1"/>
                </a:solidFill>
              </a:rPr>
              <a:t>10</a:t>
            </a:r>
            <a:r>
              <a:rPr lang="zh-CN" altLang="en-US" sz="3200" b="1" dirty="0">
                <a:solidFill>
                  <a:schemeClr val="bg1"/>
                </a:solidFill>
              </a:rPr>
              <a:t>）</a:t>
            </a:r>
          </a:p>
          <a:p>
            <a:pPr lvl="1"/>
            <a:endParaRPr lang="zh-CN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8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弟兄们，你们自己原晓得我们进到你们那里，并不是徒然的。     </a:t>
            </a:r>
          </a:p>
        </p:txBody>
      </p:sp>
    </p:spTree>
    <p:extLst>
      <p:ext uri="{BB962C8B-B14F-4D97-AF65-F5344CB8AC3E}">
        <p14:creationId xmlns:p14="http://schemas.microsoft.com/office/powerpoint/2010/main" val="17617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贴前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1-10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问候 </a:t>
            </a:r>
            <a:r>
              <a:rPr lang="en-US" altLang="zh-CN" sz="4400" b="1" dirty="0">
                <a:solidFill>
                  <a:schemeClr val="bg1"/>
                </a:solidFill>
              </a:rPr>
              <a:t>1: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</a:t>
            </a:r>
            <a:r>
              <a:rPr lang="en-US" altLang="zh-CN" sz="4400" b="1" dirty="0" smtClean="0">
                <a:solidFill>
                  <a:prstClr val="white"/>
                </a:solidFill>
              </a:rPr>
              <a:t> 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zh-CN" altLang="en-US" sz="4400" b="1" dirty="0" smtClean="0">
                <a:solidFill>
                  <a:schemeClr val="bg1"/>
                </a:solidFill>
              </a:rPr>
              <a:t>感恩 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1: 2 - 10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1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3:12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又</a:t>
            </a:r>
            <a:r>
              <a:rPr lang="zh-CN" altLang="en-US" sz="4400" b="1" dirty="0">
                <a:solidFill>
                  <a:schemeClr val="bg1"/>
                </a:solidFill>
              </a:rPr>
              <a:t>愿主叫你们彼此相爱的心，并爱众人的心，都能增长，充足，</a:t>
            </a:r>
            <a:r>
              <a:rPr lang="zh-CN" altLang="en-US" sz="4400" b="1" dirty="0">
                <a:solidFill>
                  <a:srgbClr val="FF0000"/>
                </a:solidFill>
              </a:rPr>
              <a:t>如同我们爱你们一样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r>
              <a:rPr lang="en-US" altLang="zh-CN" sz="4400" b="1" dirty="0" smtClean="0">
                <a:solidFill>
                  <a:schemeClr val="bg1"/>
                </a:solidFill>
              </a:rPr>
              <a:t>3:13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好</a:t>
            </a:r>
            <a:r>
              <a:rPr lang="zh-CN" altLang="en-US" sz="4400" b="1" dirty="0">
                <a:solidFill>
                  <a:schemeClr val="bg1"/>
                </a:solidFill>
              </a:rPr>
              <a:t>使你们，当我们主耶稣同他众圣徒来的时候，在我们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父神</a:t>
            </a:r>
            <a:r>
              <a:rPr lang="zh-CN" altLang="en-US" sz="4400" b="1" dirty="0">
                <a:solidFill>
                  <a:schemeClr val="bg1"/>
                </a:solidFill>
              </a:rPr>
              <a:t>面前，心里坚固，成为圣洁，无可责备。    </a:t>
            </a:r>
          </a:p>
        </p:txBody>
      </p:sp>
    </p:spTree>
    <p:extLst>
      <p:ext uri="{BB962C8B-B14F-4D97-AF65-F5344CB8AC3E}">
        <p14:creationId xmlns:p14="http://schemas.microsoft.com/office/powerpoint/2010/main" val="247301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</a:t>
            </a:r>
            <a:r>
              <a:rPr lang="zh-CN" altLang="en-US" sz="4400" b="1" dirty="0">
                <a:solidFill>
                  <a:srgbClr val="FF0000"/>
                </a:solidFill>
              </a:rPr>
              <a:t>你们</a:t>
            </a:r>
            <a:r>
              <a:rPr lang="zh-CN" altLang="en-US" sz="4400" b="1" dirty="0">
                <a:solidFill>
                  <a:schemeClr val="bg1"/>
                </a:solidFill>
              </a:rPr>
              <a:t>自己原</a:t>
            </a:r>
            <a:r>
              <a:rPr lang="zh-CN" altLang="en-US" sz="4400" b="1" dirty="0">
                <a:solidFill>
                  <a:srgbClr val="FF0000"/>
                </a:solidFill>
              </a:rPr>
              <a:t>晓得</a:t>
            </a:r>
            <a:r>
              <a:rPr lang="zh-CN" altLang="en-US" sz="4400" b="1" dirty="0">
                <a:solidFill>
                  <a:schemeClr val="bg1"/>
                </a:solidFill>
              </a:rPr>
              <a:t>我们进到你们那里，并不是徒然的。     </a:t>
            </a:r>
          </a:p>
        </p:txBody>
      </p:sp>
    </p:spTree>
    <p:extLst>
      <p:ext uri="{BB962C8B-B14F-4D97-AF65-F5344CB8AC3E}">
        <p14:creationId xmlns:p14="http://schemas.microsoft.com/office/powerpoint/2010/main" val="272370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弟兄们，你们自己原晓得我们进到你们那里，并不是</a:t>
            </a:r>
            <a:r>
              <a:rPr lang="zh-CN" altLang="en-US" sz="4400" b="1" dirty="0">
                <a:solidFill>
                  <a:srgbClr val="FF0000"/>
                </a:solidFill>
              </a:rPr>
              <a:t>徒然</a:t>
            </a:r>
            <a:r>
              <a:rPr lang="zh-CN" altLang="en-US" sz="4400" b="1" dirty="0">
                <a:solidFill>
                  <a:schemeClr val="bg1"/>
                </a:solidFill>
              </a:rPr>
              <a:t>的。     </a:t>
            </a:r>
          </a:p>
        </p:txBody>
      </p:sp>
    </p:spTree>
    <p:extLst>
      <p:ext uri="{BB962C8B-B14F-4D97-AF65-F5344CB8AC3E}">
        <p14:creationId xmlns:p14="http://schemas.microsoft.com/office/powerpoint/2010/main" val="278782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2:2 </a:t>
            </a:r>
            <a:r>
              <a:rPr lang="zh-CN" altLang="en-US" sz="4400" b="1" dirty="0">
                <a:solidFill>
                  <a:schemeClr val="bg1"/>
                </a:solidFill>
              </a:rPr>
              <a:t>我们从前在腓立比被害受辱，这是你们知道的。然而还是靠我们的神放开胆量，在大争战中把神的福音传给你们。     </a:t>
            </a:r>
          </a:p>
        </p:txBody>
      </p:sp>
    </p:spTree>
    <p:extLst>
      <p:ext uri="{BB962C8B-B14F-4D97-AF65-F5344CB8AC3E}">
        <p14:creationId xmlns:p14="http://schemas.microsoft.com/office/powerpoint/2010/main" val="420373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2:3 </a:t>
            </a:r>
            <a:r>
              <a:rPr lang="zh-CN" altLang="en-US" sz="4400" b="1" dirty="0">
                <a:solidFill>
                  <a:schemeClr val="bg1"/>
                </a:solidFill>
              </a:rPr>
              <a:t>我们的劝勉，不是出于错误，不是出于污秽，也不是用诡诈。     </a:t>
            </a:r>
          </a:p>
        </p:txBody>
      </p:sp>
    </p:spTree>
    <p:extLst>
      <p:ext uri="{BB962C8B-B14F-4D97-AF65-F5344CB8AC3E}">
        <p14:creationId xmlns:p14="http://schemas.microsoft.com/office/powerpoint/2010/main" val="181755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2:3 </a:t>
            </a:r>
            <a:r>
              <a:rPr lang="zh-CN" altLang="en-US" sz="4400" b="1" dirty="0">
                <a:solidFill>
                  <a:schemeClr val="bg1"/>
                </a:solidFill>
              </a:rPr>
              <a:t>我们的劝勉，不是出于</a:t>
            </a:r>
            <a:r>
              <a:rPr lang="zh-CN" altLang="en-US" sz="4400" b="1" dirty="0">
                <a:solidFill>
                  <a:srgbClr val="FF0000"/>
                </a:solidFill>
              </a:rPr>
              <a:t>错误</a:t>
            </a:r>
            <a:r>
              <a:rPr lang="zh-CN" altLang="en-US" sz="4400" b="1" dirty="0">
                <a:solidFill>
                  <a:schemeClr val="bg1"/>
                </a:solidFill>
              </a:rPr>
              <a:t>，不是出于</a:t>
            </a:r>
            <a:r>
              <a:rPr lang="zh-CN" altLang="en-US" sz="4400" b="1" dirty="0">
                <a:solidFill>
                  <a:srgbClr val="FF0000"/>
                </a:solidFill>
              </a:rPr>
              <a:t>污秽</a:t>
            </a:r>
            <a:r>
              <a:rPr lang="zh-CN" altLang="en-US" sz="4400" b="1" dirty="0">
                <a:solidFill>
                  <a:schemeClr val="bg1"/>
                </a:solidFill>
              </a:rPr>
              <a:t>，也不是用诡诈。     </a:t>
            </a:r>
          </a:p>
        </p:txBody>
      </p:sp>
    </p:spTree>
    <p:extLst>
      <p:ext uri="{BB962C8B-B14F-4D97-AF65-F5344CB8AC3E}">
        <p14:creationId xmlns:p14="http://schemas.microsoft.com/office/powerpoint/2010/main" val="20510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2:3 </a:t>
            </a:r>
            <a:r>
              <a:rPr lang="zh-CN" altLang="en-US" sz="4400" b="1" dirty="0">
                <a:solidFill>
                  <a:schemeClr val="bg1"/>
                </a:solidFill>
              </a:rPr>
              <a:t>我们的劝勉，不是出于错误，不是出于污秽，也不是用</a:t>
            </a:r>
            <a:r>
              <a:rPr lang="zh-CN" altLang="en-US" sz="4400" b="1" dirty="0">
                <a:solidFill>
                  <a:srgbClr val="FF0000"/>
                </a:solidFill>
              </a:rPr>
              <a:t>诡诈</a:t>
            </a:r>
            <a:r>
              <a:rPr lang="zh-CN" altLang="en-US" sz="4400" b="1" dirty="0">
                <a:solidFill>
                  <a:schemeClr val="bg1"/>
                </a:solidFill>
              </a:rPr>
              <a:t>。     </a:t>
            </a:r>
          </a:p>
        </p:txBody>
      </p:sp>
    </p:spTree>
    <p:extLst>
      <p:ext uri="{BB962C8B-B14F-4D97-AF65-F5344CB8AC3E}">
        <p14:creationId xmlns:p14="http://schemas.microsoft.com/office/powerpoint/2010/main" val="3924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2:4 </a:t>
            </a:r>
            <a:r>
              <a:rPr lang="zh-CN" altLang="en-US" sz="4400" b="1" dirty="0">
                <a:solidFill>
                  <a:schemeClr val="bg1"/>
                </a:solidFill>
              </a:rPr>
              <a:t>但神既然验中了我们，把福音托付我们，我们就照样讲，不是要讨人喜欢，乃是要讨那察验我们心的神喜欢。     </a:t>
            </a:r>
          </a:p>
        </p:txBody>
      </p:sp>
    </p:spTree>
    <p:extLst>
      <p:ext uri="{BB962C8B-B14F-4D97-AF65-F5344CB8AC3E}">
        <p14:creationId xmlns:p14="http://schemas.microsoft.com/office/powerpoint/2010/main" val="176432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2:4 </a:t>
            </a:r>
            <a:r>
              <a:rPr lang="zh-CN" altLang="en-US" sz="4400" b="1" dirty="0">
                <a:solidFill>
                  <a:schemeClr val="bg1"/>
                </a:solidFill>
              </a:rPr>
              <a:t>但神既然验中了我们，把福音托付我们，我们就照样讲，不是要</a:t>
            </a:r>
            <a:r>
              <a:rPr lang="zh-CN" altLang="en-US" sz="4400" b="1" dirty="0">
                <a:solidFill>
                  <a:srgbClr val="FF0000"/>
                </a:solidFill>
              </a:rPr>
              <a:t>讨人喜欢</a:t>
            </a:r>
            <a:r>
              <a:rPr lang="zh-CN" altLang="en-US" sz="4400" b="1" dirty="0">
                <a:solidFill>
                  <a:schemeClr val="bg1"/>
                </a:solidFill>
              </a:rPr>
              <a:t>，乃是要讨那察验我们心的神喜欢。     </a:t>
            </a:r>
          </a:p>
        </p:txBody>
      </p:sp>
    </p:spTree>
    <p:extLst>
      <p:ext uri="{BB962C8B-B14F-4D97-AF65-F5344CB8AC3E}">
        <p14:creationId xmlns:p14="http://schemas.microsoft.com/office/powerpoint/2010/main" val="207527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林前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9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19-23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9:19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我</a:t>
            </a:r>
            <a:r>
              <a:rPr lang="zh-CN" altLang="en-US" sz="4400" b="1" dirty="0">
                <a:solidFill>
                  <a:schemeClr val="bg1"/>
                </a:solidFill>
              </a:rPr>
              <a:t>虽是自由的，无人辖管，然而我</a:t>
            </a:r>
            <a:r>
              <a:rPr lang="zh-CN" altLang="en-US" sz="4400" b="1" dirty="0">
                <a:solidFill>
                  <a:srgbClr val="FF0000"/>
                </a:solidFill>
              </a:rPr>
              <a:t>甘心作了众人的仆人</a:t>
            </a:r>
            <a:r>
              <a:rPr lang="zh-CN" altLang="en-US" sz="4400" b="1" dirty="0">
                <a:solidFill>
                  <a:schemeClr val="bg1"/>
                </a:solidFill>
              </a:rPr>
              <a:t>，为要多得人。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向</a:t>
            </a:r>
            <a:r>
              <a:rPr lang="zh-CN" altLang="en-US" sz="4400" b="1" dirty="0">
                <a:solidFill>
                  <a:schemeClr val="bg1"/>
                </a:solidFill>
              </a:rPr>
              <a:t>犹太人，我就作犹太人，为要得犹太人。向律法以下的人，我虽不在律法以下，还是作律法以下的人，为要得律法以下的人。 </a:t>
            </a:r>
            <a:r>
              <a:rPr lang="en-US" altLang="zh-CN" sz="4400" b="1" dirty="0">
                <a:solidFill>
                  <a:schemeClr val="bg1"/>
                </a:solidFill>
              </a:rPr>
              <a:t>9:21 </a:t>
            </a:r>
            <a:r>
              <a:rPr lang="zh-CN" altLang="en-US" sz="4400" b="1" dirty="0">
                <a:solidFill>
                  <a:schemeClr val="bg1"/>
                </a:solidFill>
              </a:rPr>
              <a:t>向没有律法的人，我就作没有律法的人，为要得没有律法的人。</a:t>
            </a:r>
            <a:r>
              <a:rPr lang="zh-CN" altLang="en-US" sz="4400" b="1" dirty="0">
                <a:solidFill>
                  <a:srgbClr val="FF0000"/>
                </a:solidFill>
              </a:rPr>
              <a:t>其实我在神面前，不是没有律法，在基督面前，正在律法之下</a:t>
            </a:r>
            <a:r>
              <a:rPr lang="zh-CN" altLang="en-US" sz="4400" b="1" dirty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9:22 </a:t>
            </a:r>
            <a:r>
              <a:rPr lang="zh-CN" altLang="en-US" sz="4400" b="1" dirty="0">
                <a:solidFill>
                  <a:schemeClr val="bg1"/>
                </a:solidFill>
              </a:rPr>
              <a:t>向软弱的人，我就作软弱的人，为要得软弱的人。向什么样的人，我就作什么样的人。无论如何，总要救些人。</a:t>
            </a:r>
            <a:r>
              <a:rPr lang="en-US" altLang="zh-CN" sz="4400" b="1" dirty="0">
                <a:solidFill>
                  <a:schemeClr val="bg1"/>
                </a:solidFill>
              </a:rPr>
              <a:t>9:23 </a:t>
            </a:r>
            <a:r>
              <a:rPr lang="zh-CN" altLang="en-US" sz="4400" b="1" dirty="0">
                <a:solidFill>
                  <a:schemeClr val="bg1"/>
                </a:solidFill>
              </a:rPr>
              <a:t>凡我所行的，都是为福音的缘故，为要与人同得这福音的好处。     </a:t>
            </a:r>
          </a:p>
        </p:txBody>
      </p:sp>
    </p:spTree>
    <p:extLst>
      <p:ext uri="{BB962C8B-B14F-4D97-AF65-F5344CB8AC3E}">
        <p14:creationId xmlns:p14="http://schemas.microsoft.com/office/powerpoint/2010/main" val="2831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1:4 </a:t>
            </a:r>
            <a:r>
              <a:rPr lang="zh-CN" altLang="en-US" sz="4400" b="1" dirty="0">
                <a:solidFill>
                  <a:schemeClr val="bg1"/>
                </a:solidFill>
              </a:rPr>
              <a:t>被神所爱的弟兄阿，我知道你们是蒙</a:t>
            </a:r>
            <a:r>
              <a:rPr lang="zh-CN" altLang="en-US" sz="4400" b="1" dirty="0">
                <a:solidFill>
                  <a:srgbClr val="FF0000"/>
                </a:solidFill>
              </a:rPr>
              <a:t>拣选</a:t>
            </a:r>
            <a:r>
              <a:rPr lang="zh-CN" altLang="en-US" sz="4400" b="1" dirty="0">
                <a:solidFill>
                  <a:schemeClr val="bg1"/>
                </a:solidFill>
              </a:rPr>
              <a:t>的。</a:t>
            </a:r>
          </a:p>
        </p:txBody>
      </p:sp>
    </p:spTree>
    <p:extLst>
      <p:ext uri="{BB962C8B-B14F-4D97-AF65-F5344CB8AC3E}">
        <p14:creationId xmlns:p14="http://schemas.microsoft.com/office/powerpoint/2010/main" val="1650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2:4 </a:t>
            </a:r>
            <a:r>
              <a:rPr lang="zh-CN" altLang="en-US" sz="4400" b="1" dirty="0">
                <a:solidFill>
                  <a:schemeClr val="bg1"/>
                </a:solidFill>
              </a:rPr>
              <a:t>但神既然验中了我们，把福音托付我们，我们就照样讲，不是要讨人喜欢，乃是要讨那</a:t>
            </a:r>
            <a:r>
              <a:rPr lang="zh-CN" altLang="en-US" sz="4400" b="1" dirty="0">
                <a:solidFill>
                  <a:srgbClr val="FF0000"/>
                </a:solidFill>
              </a:rPr>
              <a:t>察验我们心</a:t>
            </a:r>
            <a:r>
              <a:rPr lang="zh-CN" altLang="en-US" sz="4400" b="1" dirty="0">
                <a:solidFill>
                  <a:schemeClr val="bg1"/>
                </a:solidFill>
              </a:rPr>
              <a:t>的神喜欢。     </a:t>
            </a:r>
          </a:p>
        </p:txBody>
      </p:sp>
    </p:spTree>
    <p:extLst>
      <p:ext uri="{BB962C8B-B14F-4D97-AF65-F5344CB8AC3E}">
        <p14:creationId xmlns:p14="http://schemas.microsoft.com/office/powerpoint/2010/main" val="424805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因为我们从来没有用过谄媚的话，这是你们知道的。也没有藏着贪心，这是神可以作见证的。     </a:t>
            </a:r>
          </a:p>
        </p:txBody>
      </p:sp>
    </p:spTree>
    <p:extLst>
      <p:ext uri="{BB962C8B-B14F-4D97-AF65-F5344CB8AC3E}">
        <p14:creationId xmlns:p14="http://schemas.microsoft.com/office/powerpoint/2010/main" val="362321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2:6</a:t>
            </a:r>
            <a:r>
              <a:rPr lang="zh-CN" altLang="en-US" sz="4400" b="1" dirty="0">
                <a:solidFill>
                  <a:schemeClr val="bg1"/>
                </a:solidFill>
              </a:rPr>
              <a:t>我们作基督的使徒，虽然可以叫人尊重，却没有向你们或向别人求荣</a:t>
            </a:r>
            <a:r>
              <a:rPr lang="zh-CN" altLang="en-US" sz="4400" b="1">
                <a:solidFill>
                  <a:schemeClr val="bg1"/>
                </a:solidFill>
              </a:rPr>
              <a:t>耀</a:t>
            </a:r>
            <a:r>
              <a:rPr lang="zh-CN" altLang="en-US" sz="4400" b="1" smtClean="0">
                <a:solidFill>
                  <a:schemeClr val="bg1"/>
                </a:solidFill>
              </a:rPr>
              <a:t>，</a:t>
            </a:r>
            <a:r>
              <a:rPr lang="en-US" altLang="zh-CN" sz="4400" b="1">
                <a:solidFill>
                  <a:schemeClr val="bg1"/>
                </a:solidFill>
              </a:rPr>
              <a:t>2:7 </a:t>
            </a:r>
            <a:r>
              <a:rPr lang="zh-CN" altLang="en-US" sz="4400" b="1">
                <a:solidFill>
                  <a:schemeClr val="bg1"/>
                </a:solidFill>
              </a:rPr>
              <a:t>只在你们中间存心温柔，如同母亲乳养自己的孩子。     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1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2:9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弟兄们，你们记念我们的辛苦劳碌，昼夜作工，传神的福音给你们，免得叫你们一人受累。      </a:t>
            </a:r>
          </a:p>
        </p:txBody>
      </p:sp>
    </p:spTree>
    <p:extLst>
      <p:ext uri="{BB962C8B-B14F-4D97-AF65-F5344CB8AC3E}">
        <p14:creationId xmlns:p14="http://schemas.microsoft.com/office/powerpoint/2010/main" val="6721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2:10 </a:t>
            </a:r>
            <a:r>
              <a:rPr lang="zh-CN" altLang="en-US" sz="4400" b="1" dirty="0">
                <a:solidFill>
                  <a:schemeClr val="bg1"/>
                </a:solidFill>
              </a:rPr>
              <a:t>我们向你们信主的人，是何等圣洁，公义，无可指摘，有你们作见证，也有神作见证。      </a:t>
            </a:r>
          </a:p>
        </p:txBody>
      </p:sp>
    </p:spTree>
    <p:extLst>
      <p:ext uri="{BB962C8B-B14F-4D97-AF65-F5344CB8AC3E}">
        <p14:creationId xmlns:p14="http://schemas.microsoft.com/office/powerpoint/2010/main" val="382723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2:11 </a:t>
            </a:r>
            <a:r>
              <a:rPr lang="zh-CN" altLang="en-US" sz="4400" b="1" dirty="0">
                <a:solidFill>
                  <a:schemeClr val="bg1"/>
                </a:solidFill>
              </a:rPr>
              <a:t>你们也晓得我们怎样劝勉你们，安慰你们，嘱咐你们各人，好像父亲待自己的儿女一样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2:12 </a:t>
            </a:r>
            <a:r>
              <a:rPr lang="zh-CN" altLang="en-US" sz="4400" b="1" dirty="0">
                <a:solidFill>
                  <a:schemeClr val="bg1"/>
                </a:solidFill>
              </a:rPr>
              <a:t>要叫你们行事对得起那召你们进他国得他荣耀的神。      </a:t>
            </a:r>
          </a:p>
        </p:txBody>
      </p:sp>
    </p:spTree>
    <p:extLst>
      <p:ext uri="{BB962C8B-B14F-4D97-AF65-F5344CB8AC3E}">
        <p14:creationId xmlns:p14="http://schemas.microsoft.com/office/powerpoint/2010/main" val="30608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因为我们的福音传到你们那里，不独在乎言语，也在乎权能和圣灵，并充足的信心，正如你们知道我们在你们那里，为你们的缘故是怎样为人。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6933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</a:t>
            </a:r>
            <a:r>
              <a:rPr lang="zh-CN" altLang="en-US" sz="4400" b="1" dirty="0">
                <a:solidFill>
                  <a:srgbClr val="FF0000"/>
                </a:solidFill>
              </a:rPr>
              <a:t>我们的福音</a:t>
            </a:r>
            <a:r>
              <a:rPr lang="zh-CN" altLang="en-US" sz="4400" b="1" dirty="0">
                <a:solidFill>
                  <a:schemeClr val="bg1"/>
                </a:solidFill>
              </a:rPr>
              <a:t>传到你们那里，不独在乎言语，也在乎权能和圣灵，并充足的信心，正如你们知道我们在你们那里，为你们的缘故是怎样为人。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311537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因为我们的</a:t>
            </a:r>
            <a:r>
              <a:rPr lang="zh-CN" altLang="en-US" sz="4400" b="1" dirty="0">
                <a:solidFill>
                  <a:srgbClr val="FF0000"/>
                </a:solidFill>
              </a:rPr>
              <a:t>福音传</a:t>
            </a:r>
            <a:r>
              <a:rPr lang="zh-CN" altLang="en-US" sz="4400" b="1" dirty="0">
                <a:solidFill>
                  <a:schemeClr val="bg1"/>
                </a:solidFill>
              </a:rPr>
              <a:t>到你们那里，不独在乎</a:t>
            </a:r>
            <a:r>
              <a:rPr lang="zh-CN" altLang="en-US" sz="4400" b="1" dirty="0">
                <a:solidFill>
                  <a:srgbClr val="FF0000"/>
                </a:solidFill>
              </a:rPr>
              <a:t>言语</a:t>
            </a:r>
            <a:r>
              <a:rPr lang="zh-CN" altLang="en-US" sz="4400" b="1" dirty="0">
                <a:solidFill>
                  <a:schemeClr val="bg1"/>
                </a:solidFill>
              </a:rPr>
              <a:t>，也在乎权能和圣灵，并充足的信心，正如你们知道我们在你们那里，为你们的缘故是怎样为人。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40703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保罗所传的福音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徒</a:t>
            </a:r>
            <a:r>
              <a:rPr lang="en-US" altLang="zh-CN" sz="4400" b="1" dirty="0">
                <a:solidFill>
                  <a:schemeClr val="bg1"/>
                </a:solidFill>
              </a:rPr>
              <a:t>17:2 </a:t>
            </a:r>
            <a:r>
              <a:rPr lang="zh-CN" altLang="en-US" sz="4400" b="1" dirty="0">
                <a:solidFill>
                  <a:schemeClr val="bg1"/>
                </a:solidFill>
              </a:rPr>
              <a:t>保罗照他素常的规矩进去，一连三个安息日，</a:t>
            </a:r>
            <a:r>
              <a:rPr lang="zh-CN" altLang="en-US" sz="4400" b="1" dirty="0">
                <a:solidFill>
                  <a:srgbClr val="FF0000"/>
                </a:solidFill>
              </a:rPr>
              <a:t>本着圣经</a:t>
            </a:r>
            <a:r>
              <a:rPr lang="zh-CN" altLang="en-US" sz="4400" b="1" dirty="0">
                <a:solidFill>
                  <a:schemeClr val="bg1"/>
                </a:solidFill>
              </a:rPr>
              <a:t>与他们辩论， </a:t>
            </a:r>
            <a:r>
              <a:rPr lang="en-US" altLang="zh-CN" sz="4400" b="1" dirty="0">
                <a:solidFill>
                  <a:schemeClr val="bg1"/>
                </a:solidFill>
              </a:rPr>
              <a:t>17:3 </a:t>
            </a:r>
            <a:r>
              <a:rPr lang="zh-CN" altLang="en-US" sz="4400" b="1" dirty="0">
                <a:solidFill>
                  <a:schemeClr val="bg1"/>
                </a:solidFill>
              </a:rPr>
              <a:t>讲解陈明</a:t>
            </a:r>
            <a:r>
              <a:rPr lang="zh-CN" altLang="en-US" sz="4400" b="1" dirty="0">
                <a:solidFill>
                  <a:srgbClr val="FF0000"/>
                </a:solidFill>
              </a:rPr>
              <a:t>基督必须受害</a:t>
            </a:r>
            <a:r>
              <a:rPr lang="zh-CN" altLang="en-US" sz="4400" b="1" dirty="0">
                <a:solidFill>
                  <a:schemeClr val="bg1"/>
                </a:solidFill>
              </a:rPr>
              <a:t>，</a:t>
            </a:r>
            <a:r>
              <a:rPr lang="zh-CN" altLang="en-US" sz="4400" b="1" dirty="0">
                <a:solidFill>
                  <a:srgbClr val="FF0000"/>
                </a:solidFill>
              </a:rPr>
              <a:t>从死里复活</a:t>
            </a:r>
            <a:r>
              <a:rPr lang="zh-CN" altLang="en-US" sz="4400" b="1" dirty="0">
                <a:solidFill>
                  <a:schemeClr val="bg1"/>
                </a:solidFill>
              </a:rPr>
              <a:t>。又说，我所传与你们的这位</a:t>
            </a:r>
            <a:r>
              <a:rPr lang="zh-CN" altLang="en-US" sz="4400" b="1" dirty="0">
                <a:solidFill>
                  <a:srgbClr val="FF0000"/>
                </a:solidFill>
              </a:rPr>
              <a:t>耶稣</a:t>
            </a:r>
            <a:r>
              <a:rPr lang="zh-CN" altLang="en-US" sz="4400" b="1" dirty="0">
                <a:solidFill>
                  <a:schemeClr val="bg1"/>
                </a:solidFill>
              </a:rPr>
              <a:t>，就是</a:t>
            </a:r>
            <a:r>
              <a:rPr lang="zh-CN" altLang="en-US" sz="4400" b="1" dirty="0">
                <a:solidFill>
                  <a:srgbClr val="FF0000"/>
                </a:solidFill>
              </a:rPr>
              <a:t>基督</a:t>
            </a:r>
            <a:r>
              <a:rPr lang="zh-CN" altLang="en-US" sz="4400" b="1" dirty="0">
                <a:solidFill>
                  <a:schemeClr val="bg1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314813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因为我们的</a:t>
            </a:r>
            <a:r>
              <a:rPr lang="zh-CN" altLang="en-US" sz="4400" b="1" dirty="0">
                <a:solidFill>
                  <a:srgbClr val="FF0000"/>
                </a:solidFill>
              </a:rPr>
              <a:t>福音传</a:t>
            </a:r>
            <a:r>
              <a:rPr lang="zh-CN" altLang="en-US" sz="4400" b="1" dirty="0">
                <a:solidFill>
                  <a:schemeClr val="bg1"/>
                </a:solidFill>
              </a:rPr>
              <a:t>到你们那里，不独在乎言语，也在乎</a:t>
            </a:r>
            <a:r>
              <a:rPr lang="zh-CN" altLang="en-US" sz="4400" b="1" dirty="0">
                <a:solidFill>
                  <a:srgbClr val="FF0000"/>
                </a:solidFill>
              </a:rPr>
              <a:t>权能和圣灵</a:t>
            </a:r>
            <a:r>
              <a:rPr lang="zh-CN" altLang="en-US" sz="4400" b="1" dirty="0">
                <a:solidFill>
                  <a:schemeClr val="bg1"/>
                </a:solidFill>
              </a:rPr>
              <a:t>，并充足的信心，正如你们知道我们在你们那里，为你们的缘故是怎样为人。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14279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1:5 </a:t>
            </a:r>
            <a:r>
              <a:rPr lang="zh-CN" altLang="en-US" sz="4400" b="1" dirty="0">
                <a:solidFill>
                  <a:schemeClr val="bg1"/>
                </a:solidFill>
              </a:rPr>
              <a:t>因为我们的</a:t>
            </a:r>
            <a:r>
              <a:rPr lang="zh-CN" altLang="en-US" sz="4400" b="1" dirty="0">
                <a:solidFill>
                  <a:srgbClr val="FF0000"/>
                </a:solidFill>
              </a:rPr>
              <a:t>福音传</a:t>
            </a:r>
            <a:r>
              <a:rPr lang="zh-CN" altLang="en-US" sz="4400" b="1" dirty="0">
                <a:solidFill>
                  <a:schemeClr val="bg1"/>
                </a:solidFill>
              </a:rPr>
              <a:t>到你们那里，不独在乎言语，也在乎权能和圣灵，并充足的</a:t>
            </a:r>
            <a:r>
              <a:rPr lang="zh-CN" altLang="en-US" sz="4400" b="1" dirty="0">
                <a:solidFill>
                  <a:srgbClr val="FF0000"/>
                </a:solidFill>
              </a:rPr>
              <a:t>信心</a:t>
            </a:r>
            <a:r>
              <a:rPr lang="zh-CN" altLang="en-US" sz="4400" b="1" dirty="0">
                <a:solidFill>
                  <a:schemeClr val="bg1"/>
                </a:solidFill>
              </a:rPr>
              <a:t>，正如你们知道我们在你们那里，为你们的缘故是怎样为人。</a:t>
            </a:r>
          </a:p>
        </p:txBody>
      </p:sp>
    </p:spTree>
    <p:extLst>
      <p:ext uri="{BB962C8B-B14F-4D97-AF65-F5344CB8AC3E}">
        <p14:creationId xmlns:p14="http://schemas.microsoft.com/office/powerpoint/2010/main" val="382208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7190</TotalTime>
  <Words>5093</Words>
  <Application>Microsoft Office PowerPoint</Application>
  <PresentationFormat>On-screen Show (4:3)</PresentationFormat>
  <Paragraphs>238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三谷基督徒会堂成人主日学</vt:lpstr>
      <vt:lpstr>贴前1：1-10</vt:lpstr>
      <vt:lpstr>PowerPoint Presentation</vt:lpstr>
      <vt:lpstr>PowerPoint Presentation</vt:lpstr>
      <vt:lpstr>PowerPoint Presentation</vt:lpstr>
      <vt:lpstr>PowerPoint Presentation</vt:lpstr>
      <vt:lpstr>保罗所传的福音</vt:lpstr>
      <vt:lpstr>PowerPoint Presentation</vt:lpstr>
      <vt:lpstr>PowerPoint Presentation</vt:lpstr>
      <vt:lpstr>PowerPoint Presentation</vt:lpstr>
      <vt:lpstr>PowerPoint Presentation</vt:lpstr>
      <vt:lpstr>路加福音8: 12-15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林前9：19-23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帖撒罗尼迦前书</dc:title>
  <dc:creator>Guocai Shu</dc:creator>
  <cp:keywords>三谷基督徒会堂主日学</cp:keywords>
  <cp:lastModifiedBy>test</cp:lastModifiedBy>
  <cp:revision>129</cp:revision>
  <cp:lastPrinted>2017-06-11T15:05:33Z</cp:lastPrinted>
  <dcterms:created xsi:type="dcterms:W3CDTF">2014-12-20T19:43:08Z</dcterms:created>
  <dcterms:modified xsi:type="dcterms:W3CDTF">2017-06-18T14:33:40Z</dcterms:modified>
</cp:coreProperties>
</file>