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20" r:id="rId3"/>
    <p:sldId id="321" r:id="rId4"/>
    <p:sldId id="323" r:id="rId5"/>
    <p:sldId id="324" r:id="rId6"/>
    <p:sldId id="338" r:id="rId7"/>
    <p:sldId id="339" r:id="rId8"/>
    <p:sldId id="340" r:id="rId9"/>
    <p:sldId id="325" r:id="rId10"/>
    <p:sldId id="326" r:id="rId11"/>
    <p:sldId id="341" r:id="rId12"/>
    <p:sldId id="327" r:id="rId13"/>
    <p:sldId id="328" r:id="rId14"/>
    <p:sldId id="342" r:id="rId15"/>
    <p:sldId id="329" r:id="rId16"/>
    <p:sldId id="331" r:id="rId17"/>
    <p:sldId id="330" r:id="rId18"/>
    <p:sldId id="332" r:id="rId19"/>
    <p:sldId id="333" r:id="rId20"/>
    <p:sldId id="343" r:id="rId21"/>
    <p:sldId id="334" r:id="rId22"/>
    <p:sldId id="335" r:id="rId23"/>
    <p:sldId id="336" r:id="rId24"/>
    <p:sldId id="345" r:id="rId25"/>
    <p:sldId id="337" r:id="rId26"/>
    <p:sldId id="344" r:id="rId27"/>
    <p:sldId id="346" r:id="rId28"/>
    <p:sldId id="347" r:id="rId29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9264" autoAdjust="0"/>
  </p:normalViewPr>
  <p:slideViewPr>
    <p:cSldViewPr>
      <p:cViewPr>
        <p:scale>
          <a:sx n="60" d="100"/>
          <a:sy n="60" d="100"/>
        </p:scale>
        <p:origin x="-30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FC48C-74B2-468C-9434-03E9A9692FE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2AC0C-97F2-4618-88DD-37B7BB18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61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错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误，有幻觉，幻想的意思。比如共产主义。我们有时候所说的正能量，心灵鸡汤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不是出于错误，因为是神的福音，是真理。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污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秽，不道德，尤其是性方面的不道德。因为当时的宗教人士，用宗教的外衣来达到淫乱的目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不是出于污秽，因为是神的圣言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诡诈，原义是用诱饵来捕捉。错误是被动，用诡诈却是主动。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是用诡诈，讲福音的方法。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要人可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以决志，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我们可以用任何方法，你同意吗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决志的人数与最后在教会持续聚会的人数差别很大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查尔斯芬尼，我必须传讲神的律法让人知罪，才能预备人心让人悔改和接受福音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我们的劝勉如果重点放在话语就是指福音，如果重点放在我们就是指传福音的人。下一节就要讲到传福音的人。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前一节更多的是与传福音的人有关。这一节解释了为什么不用诡诈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验中，在保罗时代几乎是个专用词，是人在为人为法官或是其它重要政治职位之前所受的详细考察，以及随后的正式任命。在这里的现在完成主动语态是说神查验了我们，并且一直在查验我们。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托付，这个词的原义是相信，这里的意思是因着被信任而托付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使徒保罗的特别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照样讲，照什么样讲呢？神的福音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Joel OSTEEN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例子，听众指出他的错误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bible clearly tells us that Jesus is the way, the truth and the light and the only way to the father is through him. That's not really a message of condemnation but of truth.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一万人的长老会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seeker sensitive "Till on that cross as Jesus died/the wrath of God was satisfied" to "Till on that cross as Jesus died/the love of God was magnified."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不是去故意冒犯人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戴德生留辫子，穿马褂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保罗在雅典对雅典人的称赞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去传福音的时候带上礼物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向什么样的人就做什么样的人意思是放弃自己的自由，成为服侍人的人，照顾人的需要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照顾人的需要不能到更改福音的程度。还是有基督的律法。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神是查验我们的心，祂知道我们的动机。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用清洁的动机，无亏的良心，照圣经的真理传福音，就能讨神的喜欢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接续神是查验我们的心，保罗甚至呼吁神作见证。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谄媚的话，与放胆直言相对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藏着贪心，是由两个词组成，一个是隐藏，一个是贪心。这是比取悦人更严重的罪。只有神可以看到。以福音为糖衣，实际上是谋求自己的利益。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使徒，基督的使徒，十二使徒，保罗，有时候也用于基督所差派的人。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尊重，原义是沉重，这里可能是一语双关，金钱上的负担，或是有分量的人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 9:11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我们若把属灵的种子撒在你们中间，就是从你们收割奉养肉身之物，这还算大事吗？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 9:14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主也是这样命定，叫传福音的靠着福音养生。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贴前上半部结构</a:t>
            </a:r>
            <a:r>
              <a:rPr lang="en-US" altLang="zh-CN" sz="1800" dirty="0" smtClean="0">
                <a:ea typeface="SimSun"/>
                <a:cs typeface="Arial"/>
              </a:rPr>
              <a:t>1-3</a:t>
            </a:r>
            <a:r>
              <a:rPr lang="zh-CN" altLang="en-US" sz="1800" dirty="0" smtClean="0">
                <a:ea typeface="SimSun"/>
                <a:cs typeface="Arial"/>
              </a:rPr>
              <a:t>：感谢，回顾，感谢，回顾，祷告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为什么要回顾？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原因</a:t>
            </a:r>
            <a:r>
              <a:rPr lang="en-US" altLang="zh-CN" sz="1800" dirty="0" smtClean="0">
                <a:ea typeface="SimSun"/>
                <a:cs typeface="Arial"/>
              </a:rPr>
              <a:t>1</a:t>
            </a:r>
            <a:r>
              <a:rPr lang="zh-CN" altLang="en-US" sz="1800" dirty="0" smtClean="0">
                <a:ea typeface="SimSun"/>
                <a:cs typeface="Arial"/>
              </a:rPr>
              <a:t>：辩护（有一定的可能性）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 smtClean="0">
                <a:ea typeface="SimSun"/>
                <a:cs typeface="Arial"/>
              </a:rPr>
              <a:t>原因</a:t>
            </a: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TW" altLang="en-US" sz="1800" dirty="0" smtClean="0">
                <a:ea typeface="SimSun"/>
                <a:cs typeface="Arial"/>
              </a:rPr>
              <a:t>：</a:t>
            </a:r>
            <a:r>
              <a:rPr lang="zh-CN" altLang="en-US" sz="1800" dirty="0" smtClean="0">
                <a:ea typeface="SimSun"/>
                <a:cs typeface="Arial"/>
              </a:rPr>
              <a:t>建立关系，为后面的教导做准备（可能性大）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原因</a:t>
            </a:r>
            <a:r>
              <a:rPr lang="en-US" altLang="zh-CN" sz="1800" dirty="0" smtClean="0">
                <a:ea typeface="SimSun"/>
                <a:cs typeface="Arial"/>
              </a:rPr>
              <a:t>3</a:t>
            </a:r>
            <a:r>
              <a:rPr lang="zh-CN" altLang="en-US" sz="1800" dirty="0" smtClean="0">
                <a:ea typeface="SimSun"/>
                <a:cs typeface="Arial"/>
              </a:rPr>
              <a:t>：用榜样建立圣徒。是宣教事工的完美描述，是牧养教会的榜样（可能性最大）</a:t>
            </a:r>
            <a:endParaRPr lang="zh-TW" altLang="en-US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这里有两个爱，用了不同的字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第一个爱你们，与你们感情强烈的连接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第二个爱，因你们是我们所疼爱的，因为你们成为我们所爱的，语法表明这个爱是逐渐增加的。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愿意给，原义是愿意分享神的福音，和我们自己的性命（灵魂），整全的人。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母亲所给的不仅是乳汁，更是她的全人。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TW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</a:t>
            </a:r>
            <a:r>
              <a:rPr lang="en-US" altLang="zh-TW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TW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altLang="zh-TW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3:16 </a:t>
            </a:r>
            <a:r>
              <a:rPr lang="zh-TW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主为我们舍命，我们从此就知道何为爱。我们也应当为弟兄舍命。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how we know what love is: Jesus Christ laid down his life for us. And we ought to lay down our lives for our brothers.  </a:t>
            </a:r>
            <a:r>
              <a:rPr lang="zh-TW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为弟兄舍命，放下你的灵魂，不是为弟兄死。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TW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不要轻易说圣经上的话我们做不到</a:t>
            </a:r>
          </a:p>
          <a:p>
            <a:pPr marL="0" lvl="0" indent="0" rtl="0">
              <a:buFont typeface="Arial" panose="020B0604020202020204" pitchFamily="34" charset="0"/>
              <a:buNone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回到第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节，延续第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节的反而。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弟兄们，你们当然记得我们的劳苦，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节讲的是帖撒罗尼迦人处于爱心的劳苦。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作工是犹太拉比的传统。保罗也指出他有权靠福音养生。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为什么昼夜作工与传神的福音放在一起？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可能保罗他们传福音是在作工的过程中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建立榜样模式，让帖撒罗尼迦人去效法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前面是传福音，下面两节就进入牧养教会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你們各人，保罗根据各人的需要劝勉，安慰，嘱咐。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你们知道，回想各人的经历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母亲，强调爱，这里父亲，强调教导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召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Rom 8:29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因为他预先所知道的人，就预先定下效法他儿子的模样，使他儿子在许多弟兄中作长子。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8:30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预先所定下的人又召他们来。所召来的人，又称他们为义。所称为义的人，又叫他们得荣耀。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对得起神，指你的生活与你所事奉的神相配，相称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好的福音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好的牧养，不能 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guarantee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结果，但是遇见拣选的人（好种子遇到好土），就会有果效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领受了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人的道，神的道。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运行的结果，忍受逼迫和苦难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好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的福音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好的牧养，不能 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guarantee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结果，但是遇见拣选的人（好种子遇到好土），就会有果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效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为此是一个转折词，引出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13-16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新单元，焦点由传福音的人转到接受福音的人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领受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了，原意是接待客人</a:t>
            </a: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人的道（我们所传的），神的道。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加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1:11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弟兄们，我告诉你们，我素来所传的福音，不是出于人的意思。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1:12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因为我不是从人领受的，也不是人教导我的，乃是从耶稣基督启示来的。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运行，神的道的一个基本特征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Heb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4:12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神的道是活泼的，是有功效的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运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行的结果，忍受逼迫和苦难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神的道运行的功效。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14-16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开始将保罗他们离开之后的光景，为第三章做铺垫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领受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效法，门徒的原意是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Learner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，学徒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太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28:19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所以你们要去，使万民作我的门徒，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这两节的争议</a:t>
            </a: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章中，“你们”和“知道”“晓得”“纪念”“见证”反复出现，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我们从前在腓立比被害受辱，这是你们知道的。 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5</a:t>
            </a:r>
            <a:r>
              <a:rPr lang="zh-CN" altLang="en-US" sz="1800" dirty="0" smtClean="0">
                <a:ea typeface="SimSun"/>
                <a:cs typeface="Arial"/>
              </a:rPr>
              <a:t>因为我们从来没有用过谄媚的话，这是你们知道的。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9</a:t>
            </a:r>
            <a:r>
              <a:rPr lang="zh-CN" altLang="en-US" sz="1800" dirty="0" smtClean="0">
                <a:ea typeface="SimSun"/>
                <a:cs typeface="Arial"/>
              </a:rPr>
              <a:t>弟兄们，你们记念我们的辛苦劳碌，昼夜作工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10</a:t>
            </a:r>
            <a:r>
              <a:rPr lang="zh-CN" altLang="en-US" sz="1800" dirty="0" smtClean="0">
                <a:ea typeface="SimSun"/>
                <a:cs typeface="Arial"/>
              </a:rPr>
              <a:t>我们向你们信主的人，是何等圣洁，公义，无可指摘，有你们作见证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11</a:t>
            </a:r>
            <a:r>
              <a:rPr lang="zh-CN" altLang="en-US" sz="1800" dirty="0" smtClean="0">
                <a:ea typeface="SimSun"/>
                <a:cs typeface="Arial"/>
              </a:rPr>
              <a:t>你们也晓得我们怎样劝勉你们，安慰你们，嘱咐你们各人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目的，借助回憶，建立榜樣</a:t>
            </a: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“我们进到你们”那里重拾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的“进到”和“为人”主题，就是以怎样的方式将福音传到帖撒罗尼迦。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1:9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因为他们自己已经报明我们是怎样进到你们那里，你们是怎样离弃偶像归向神，要服事那又真又活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的神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 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徒然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两手空空，没有内容的（歌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虚空的妄言，弗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虚浮的话），就像马可福音中那个主人差他的仆人去圆户；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另一个意思是没有果效的。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这是一个主题句。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我们的经历（</a:t>
            </a: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1-12</a:t>
            </a:r>
            <a:r>
              <a:rPr lang="zh-CN" altLang="en-US" sz="1800" dirty="0" smtClean="0">
                <a:ea typeface="SimSun"/>
                <a:cs typeface="Arial"/>
              </a:rPr>
              <a:t>）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你们的反应（</a:t>
            </a: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13-16</a:t>
            </a:r>
            <a:r>
              <a:rPr lang="zh-CN" altLang="en-US" sz="1800" dirty="0" smtClean="0">
                <a:ea typeface="SimSun"/>
                <a:cs typeface="Arial"/>
              </a:rPr>
              <a:t>）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20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直译，然而，正如你们所知道的，我们先在腓立比被虐待害受羞辱，我们还是放胆直言，在神里面讲神的福音，在大争战中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被害：遭患难。受辱；被羞辱，被蛮横无礼地对待。身体上，精神上。</a:t>
            </a: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在神里面讲神的福音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争战，比赛，搏击，战斗。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可以是“外在的争战”绯</a:t>
            </a:r>
            <a:r>
              <a:rPr lang="en-US" altLang="zh-CN" sz="1800" dirty="0" smtClean="0">
                <a:ea typeface="SimSun"/>
                <a:cs typeface="Arial"/>
              </a:rPr>
              <a:t>1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29-30</a:t>
            </a:r>
            <a:r>
              <a:rPr lang="zh-CN" altLang="en-US" sz="1800" dirty="0" smtClean="0">
                <a:ea typeface="SimSun"/>
                <a:cs typeface="Arial"/>
              </a:rPr>
              <a:t>，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1:29 [</a:t>
            </a:r>
            <a:r>
              <a:rPr lang="en-US" altLang="zh-CN" sz="1800" dirty="0" err="1" smtClean="0">
                <a:ea typeface="SimSun"/>
                <a:cs typeface="Arial"/>
              </a:rPr>
              <a:t>cbgb</a:t>
            </a:r>
            <a:r>
              <a:rPr lang="en-US" altLang="zh-CN" sz="1800" dirty="0" smtClean="0">
                <a:ea typeface="SimSun"/>
                <a:cs typeface="Arial"/>
              </a:rPr>
              <a:t>] </a:t>
            </a:r>
            <a:r>
              <a:rPr lang="zh-CN" altLang="en-US" sz="1800" dirty="0" smtClean="0">
                <a:ea typeface="SimSun"/>
                <a:cs typeface="Arial"/>
              </a:rPr>
              <a:t>因为你们蒙恩，不但得以信服基督，并要为他受苦。</a:t>
            </a:r>
            <a:r>
              <a:rPr lang="en-US" altLang="zh-CN" sz="1800" dirty="0" smtClean="0">
                <a:ea typeface="SimSun"/>
                <a:cs typeface="Arial"/>
              </a:rPr>
              <a:t>1:30 [</a:t>
            </a:r>
            <a:r>
              <a:rPr lang="en-US" altLang="zh-CN" sz="1800" dirty="0" err="1" smtClean="0">
                <a:ea typeface="SimSun"/>
                <a:cs typeface="Arial"/>
              </a:rPr>
              <a:t>cbgb</a:t>
            </a:r>
            <a:r>
              <a:rPr lang="en-US" altLang="zh-CN" sz="1800" dirty="0" smtClean="0">
                <a:ea typeface="SimSun"/>
                <a:cs typeface="Arial"/>
              </a:rPr>
              <a:t>] </a:t>
            </a:r>
            <a:r>
              <a:rPr lang="zh-CN" altLang="en-US" sz="1800" dirty="0" smtClean="0">
                <a:ea typeface="SimSun"/>
                <a:cs typeface="Arial"/>
              </a:rPr>
              <a:t>你们的争战，就与你们在我身上从前所看见，现在所听见的一样。  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可以指“内在的焦虑”西</a:t>
            </a: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</a:t>
            </a: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西</a:t>
            </a:r>
            <a:r>
              <a:rPr lang="en-US" altLang="zh-CN" sz="1800" dirty="0" smtClean="0">
                <a:ea typeface="SimSun"/>
                <a:cs typeface="Arial"/>
              </a:rPr>
              <a:t>2:1 </a:t>
            </a:r>
            <a:r>
              <a:rPr lang="zh-CN" altLang="en-US" sz="1800" dirty="0" smtClean="0">
                <a:ea typeface="SimSun"/>
                <a:cs typeface="Arial"/>
              </a:rPr>
              <a:t>我愿意你们晓得我为你们和老底嘉人，并一切没有与我亲自见面的人，是何等的尽心竭力。 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然而，我们无所畏惧地放胆直言，不是宗教的狂热，我们放胆直言乃是“在神里面”讲神的福音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上一节讲到在神里面讲神的福音，这里就讲这福音的性质。这里省略了一个因为。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我们的劝勉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我们讲的福音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lnSpcReduction="10000"/>
          </a:bodyPr>
          <a:lstStyle/>
          <a:p>
            <a:r>
              <a:rPr lang="zh-CN" altLang="en-US" sz="5400" b="1" dirty="0">
                <a:solidFill>
                  <a:schemeClr val="bg1"/>
                </a:solidFill>
              </a:rPr>
              <a:t>帖撒罗尼迦前书</a:t>
            </a:r>
            <a:endParaRPr lang="en-US" sz="5400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</a:t>
            </a:r>
            <a:r>
              <a:rPr lang="zh-CN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四</a:t>
            </a:r>
            <a:r>
              <a:rPr lang="zh-TW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课</a:t>
            </a:r>
            <a:r>
              <a:rPr lang="zh-TW" altLang="en-US" b="1" dirty="0" smtClean="0">
                <a:solidFill>
                  <a:schemeClr val="bg1"/>
                </a:solidFill>
              </a:rPr>
              <a:t> 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06/</a:t>
            </a:r>
            <a:r>
              <a:rPr lang="en-US" altLang="zh-CN" b="1" dirty="0" smtClean="0">
                <a:solidFill>
                  <a:schemeClr val="bg1"/>
                </a:solidFill>
              </a:rPr>
              <a:t>25</a:t>
            </a:r>
            <a:r>
              <a:rPr lang="en-US" b="1" dirty="0" smtClean="0">
                <a:solidFill>
                  <a:schemeClr val="bg1"/>
                </a:solidFill>
              </a:rPr>
              <a:t>/2017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2:3 </a:t>
            </a:r>
            <a:r>
              <a:rPr lang="zh-CN" altLang="en-US" sz="4400" b="1" dirty="0">
                <a:solidFill>
                  <a:schemeClr val="bg1"/>
                </a:solidFill>
              </a:rPr>
              <a:t>我们的劝勉，不是出于</a:t>
            </a:r>
            <a:r>
              <a:rPr lang="zh-CN" altLang="en-US" sz="4400" b="1" dirty="0">
                <a:solidFill>
                  <a:srgbClr val="FF0000"/>
                </a:solidFill>
              </a:rPr>
              <a:t>错误</a:t>
            </a:r>
            <a:r>
              <a:rPr lang="zh-CN" altLang="en-US" sz="4400" b="1" dirty="0">
                <a:solidFill>
                  <a:schemeClr val="bg1"/>
                </a:solidFill>
              </a:rPr>
              <a:t>，不是出于污秽，也不是用诡诈。     </a:t>
            </a:r>
          </a:p>
        </p:txBody>
      </p:sp>
    </p:spTree>
    <p:extLst>
      <p:ext uri="{BB962C8B-B14F-4D97-AF65-F5344CB8AC3E}">
        <p14:creationId xmlns:p14="http://schemas.microsoft.com/office/powerpoint/2010/main" val="20510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2:3 </a:t>
            </a:r>
            <a:r>
              <a:rPr lang="zh-CN" altLang="en-US" sz="4400" b="1" dirty="0">
                <a:solidFill>
                  <a:schemeClr val="bg1"/>
                </a:solidFill>
              </a:rPr>
              <a:t>我们的劝勉，不是出于错误，不是出于</a:t>
            </a:r>
            <a:r>
              <a:rPr lang="zh-CN" altLang="en-US" sz="4400" b="1" dirty="0">
                <a:solidFill>
                  <a:srgbClr val="FF0000"/>
                </a:solidFill>
              </a:rPr>
              <a:t>污秽</a:t>
            </a:r>
            <a:r>
              <a:rPr lang="zh-CN" altLang="en-US" sz="4400" b="1" dirty="0">
                <a:solidFill>
                  <a:schemeClr val="bg1"/>
                </a:solidFill>
              </a:rPr>
              <a:t>，也不是用诡诈。     </a:t>
            </a:r>
          </a:p>
        </p:txBody>
      </p:sp>
    </p:spTree>
    <p:extLst>
      <p:ext uri="{BB962C8B-B14F-4D97-AF65-F5344CB8AC3E}">
        <p14:creationId xmlns:p14="http://schemas.microsoft.com/office/powerpoint/2010/main" val="392680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2:3 </a:t>
            </a:r>
            <a:r>
              <a:rPr lang="zh-CN" altLang="en-US" sz="4400" b="1" dirty="0">
                <a:solidFill>
                  <a:schemeClr val="bg1"/>
                </a:solidFill>
              </a:rPr>
              <a:t>我们的劝勉，不是出于错误，不是出于污秽，也不是用</a:t>
            </a:r>
            <a:r>
              <a:rPr lang="zh-CN" altLang="en-US" sz="4400" b="1" dirty="0">
                <a:solidFill>
                  <a:srgbClr val="FF0000"/>
                </a:solidFill>
              </a:rPr>
              <a:t>诡诈</a:t>
            </a:r>
            <a:r>
              <a:rPr lang="zh-CN" altLang="en-US" sz="4400" b="1" dirty="0">
                <a:solidFill>
                  <a:schemeClr val="bg1"/>
                </a:solidFill>
              </a:rPr>
              <a:t>。     </a:t>
            </a:r>
          </a:p>
        </p:txBody>
      </p:sp>
    </p:spTree>
    <p:extLst>
      <p:ext uri="{BB962C8B-B14F-4D97-AF65-F5344CB8AC3E}">
        <p14:creationId xmlns:p14="http://schemas.microsoft.com/office/powerpoint/2010/main" val="3924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2:4 </a:t>
            </a:r>
            <a:r>
              <a:rPr lang="zh-CN" altLang="en-US" sz="4400" b="1" dirty="0">
                <a:solidFill>
                  <a:schemeClr val="bg1"/>
                </a:solidFill>
              </a:rPr>
              <a:t>但神既然</a:t>
            </a:r>
            <a:r>
              <a:rPr lang="zh-CN" altLang="en-US" sz="4400" b="1" dirty="0">
                <a:solidFill>
                  <a:srgbClr val="FF0000"/>
                </a:solidFill>
              </a:rPr>
              <a:t>验中</a:t>
            </a:r>
            <a:r>
              <a:rPr lang="zh-CN" altLang="en-US" sz="4400" b="1" dirty="0">
                <a:solidFill>
                  <a:schemeClr val="bg1"/>
                </a:solidFill>
              </a:rPr>
              <a:t>了我们，把福音</a:t>
            </a:r>
            <a:r>
              <a:rPr lang="zh-CN" altLang="en-US" sz="4400" b="1" dirty="0">
                <a:solidFill>
                  <a:srgbClr val="FF0000"/>
                </a:solidFill>
              </a:rPr>
              <a:t>托付</a:t>
            </a:r>
            <a:r>
              <a:rPr lang="zh-CN" altLang="en-US" sz="4400" b="1" dirty="0">
                <a:solidFill>
                  <a:schemeClr val="bg1"/>
                </a:solidFill>
              </a:rPr>
              <a:t>我们，我们就照样讲，不是要讨人喜欢，乃是要讨那察验我们心的神喜欢。     </a:t>
            </a:r>
          </a:p>
        </p:txBody>
      </p:sp>
    </p:spTree>
    <p:extLst>
      <p:ext uri="{BB962C8B-B14F-4D97-AF65-F5344CB8AC3E}">
        <p14:creationId xmlns:p14="http://schemas.microsoft.com/office/powerpoint/2010/main" val="176432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2:4 </a:t>
            </a:r>
            <a:r>
              <a:rPr lang="zh-CN" altLang="en-US" sz="4400" b="1" dirty="0">
                <a:solidFill>
                  <a:schemeClr val="bg1"/>
                </a:solidFill>
              </a:rPr>
              <a:t>但神既然验中了我们，把福音托付我们，我们就</a:t>
            </a:r>
            <a:r>
              <a:rPr lang="zh-CN" altLang="en-US" sz="4400" b="1" dirty="0">
                <a:solidFill>
                  <a:srgbClr val="FF0000"/>
                </a:solidFill>
              </a:rPr>
              <a:t>照样讲</a:t>
            </a:r>
            <a:r>
              <a:rPr lang="zh-CN" altLang="en-US" sz="4400" b="1" dirty="0">
                <a:solidFill>
                  <a:schemeClr val="bg1"/>
                </a:solidFill>
              </a:rPr>
              <a:t>，不是要讨人喜欢，乃是要讨那察验我们心的神喜欢。     </a:t>
            </a:r>
          </a:p>
        </p:txBody>
      </p:sp>
    </p:spTree>
    <p:extLst>
      <p:ext uri="{BB962C8B-B14F-4D97-AF65-F5344CB8AC3E}">
        <p14:creationId xmlns:p14="http://schemas.microsoft.com/office/powerpoint/2010/main" val="18696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2:4 </a:t>
            </a:r>
            <a:r>
              <a:rPr lang="zh-CN" altLang="en-US" sz="4400" b="1" dirty="0">
                <a:solidFill>
                  <a:schemeClr val="bg1"/>
                </a:solidFill>
              </a:rPr>
              <a:t>但神既然验中了我们，把福音托付我们，我们就照样讲，不是要</a:t>
            </a:r>
            <a:r>
              <a:rPr lang="zh-CN" altLang="en-US" sz="4400" b="1" dirty="0">
                <a:solidFill>
                  <a:srgbClr val="FF0000"/>
                </a:solidFill>
              </a:rPr>
              <a:t>讨人喜欢</a:t>
            </a:r>
            <a:r>
              <a:rPr lang="zh-CN" altLang="en-US" sz="4400" b="1" dirty="0">
                <a:solidFill>
                  <a:schemeClr val="bg1"/>
                </a:solidFill>
              </a:rPr>
              <a:t>，乃是要</a:t>
            </a:r>
            <a:r>
              <a:rPr lang="zh-CN" altLang="en-US" sz="4400" b="1" dirty="0">
                <a:solidFill>
                  <a:srgbClr val="FF0000"/>
                </a:solidFill>
              </a:rPr>
              <a:t>讨</a:t>
            </a:r>
            <a:r>
              <a:rPr lang="zh-CN" altLang="en-US" sz="4400" b="1" dirty="0">
                <a:solidFill>
                  <a:schemeClr val="bg1"/>
                </a:solidFill>
              </a:rPr>
              <a:t>那察验我们心的</a:t>
            </a:r>
            <a:r>
              <a:rPr lang="zh-CN" altLang="en-US" sz="4400" b="1" dirty="0">
                <a:solidFill>
                  <a:srgbClr val="FF0000"/>
                </a:solidFill>
              </a:rPr>
              <a:t>神喜欢</a:t>
            </a:r>
            <a:r>
              <a:rPr lang="zh-CN" altLang="en-US" sz="4400" b="1" dirty="0">
                <a:solidFill>
                  <a:schemeClr val="bg1"/>
                </a:solidFill>
              </a:rPr>
              <a:t>。     </a:t>
            </a:r>
          </a:p>
        </p:txBody>
      </p:sp>
    </p:spTree>
    <p:extLst>
      <p:ext uri="{BB962C8B-B14F-4D97-AF65-F5344CB8AC3E}">
        <p14:creationId xmlns:p14="http://schemas.microsoft.com/office/powerpoint/2010/main" val="207527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林前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9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19-23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9:19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我</a:t>
            </a:r>
            <a:r>
              <a:rPr lang="zh-CN" altLang="en-US" sz="4400" b="1" dirty="0">
                <a:solidFill>
                  <a:schemeClr val="bg1"/>
                </a:solidFill>
              </a:rPr>
              <a:t>虽是自由的，无人辖管，然而我</a:t>
            </a:r>
            <a:r>
              <a:rPr lang="zh-CN" altLang="en-US" sz="4400" b="1" dirty="0">
                <a:solidFill>
                  <a:srgbClr val="FF0000"/>
                </a:solidFill>
              </a:rPr>
              <a:t>甘心作了众人的仆人</a:t>
            </a:r>
            <a:r>
              <a:rPr lang="zh-CN" altLang="en-US" sz="4400" b="1" dirty="0">
                <a:solidFill>
                  <a:schemeClr val="bg1"/>
                </a:solidFill>
              </a:rPr>
              <a:t>，为要多得人。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向</a:t>
            </a:r>
            <a:r>
              <a:rPr lang="zh-CN" altLang="en-US" sz="4400" b="1" dirty="0">
                <a:solidFill>
                  <a:schemeClr val="bg1"/>
                </a:solidFill>
              </a:rPr>
              <a:t>犹太人，我就作犹太人，为要得犹太人。向律法以下的人，我虽不在律法以下，还是作律法以下的人，为要得律法以下的人。 </a:t>
            </a:r>
            <a:r>
              <a:rPr lang="en-US" altLang="zh-CN" sz="4400" b="1" dirty="0">
                <a:solidFill>
                  <a:schemeClr val="bg1"/>
                </a:solidFill>
              </a:rPr>
              <a:t>9:21 </a:t>
            </a:r>
            <a:r>
              <a:rPr lang="zh-CN" altLang="en-US" sz="4400" b="1" dirty="0">
                <a:solidFill>
                  <a:schemeClr val="bg1"/>
                </a:solidFill>
              </a:rPr>
              <a:t>向没有律法的人，我就作没有律法的人，为要得没有律法的人。</a:t>
            </a:r>
            <a:r>
              <a:rPr lang="zh-CN" altLang="en-US" sz="4400" b="1" dirty="0">
                <a:solidFill>
                  <a:srgbClr val="FF0000"/>
                </a:solidFill>
              </a:rPr>
              <a:t>其实我在神面前，不是没有律法，在基督面前，正在律法之下</a:t>
            </a:r>
            <a:r>
              <a:rPr lang="zh-CN" altLang="en-US" sz="4400" b="1" dirty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9:22 </a:t>
            </a:r>
            <a:r>
              <a:rPr lang="zh-CN" altLang="en-US" sz="4400" b="1" dirty="0">
                <a:solidFill>
                  <a:schemeClr val="bg1"/>
                </a:solidFill>
              </a:rPr>
              <a:t>向软弱的人，我就作软弱的人，为要得软弱的人。向什么样的人，我就作什么样的人。无论如何，总要救些人。</a:t>
            </a:r>
            <a:r>
              <a:rPr lang="en-US" altLang="zh-CN" sz="4400" b="1" dirty="0">
                <a:solidFill>
                  <a:schemeClr val="bg1"/>
                </a:solidFill>
              </a:rPr>
              <a:t>9:23 </a:t>
            </a:r>
            <a:r>
              <a:rPr lang="zh-CN" altLang="en-US" sz="4400" b="1" dirty="0">
                <a:solidFill>
                  <a:schemeClr val="bg1"/>
                </a:solidFill>
              </a:rPr>
              <a:t>凡我所行的，都是为福音的缘故，为要与人同得这福音的好处。     </a:t>
            </a:r>
          </a:p>
        </p:txBody>
      </p:sp>
    </p:spTree>
    <p:extLst>
      <p:ext uri="{BB962C8B-B14F-4D97-AF65-F5344CB8AC3E}">
        <p14:creationId xmlns:p14="http://schemas.microsoft.com/office/powerpoint/2010/main" val="2831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2:4 </a:t>
            </a:r>
            <a:r>
              <a:rPr lang="zh-CN" altLang="en-US" sz="4400" b="1" dirty="0">
                <a:solidFill>
                  <a:schemeClr val="bg1"/>
                </a:solidFill>
              </a:rPr>
              <a:t>但神既然验中了我们，把福音托付我们，我们就照样讲，不是要讨人喜欢，乃是要讨那</a:t>
            </a:r>
            <a:r>
              <a:rPr lang="zh-CN" altLang="en-US" sz="4400" b="1" dirty="0">
                <a:solidFill>
                  <a:srgbClr val="FF0000"/>
                </a:solidFill>
              </a:rPr>
              <a:t>察验我们心</a:t>
            </a:r>
            <a:r>
              <a:rPr lang="zh-CN" altLang="en-US" sz="4400" b="1" dirty="0">
                <a:solidFill>
                  <a:schemeClr val="bg1"/>
                </a:solidFill>
              </a:rPr>
              <a:t>的神喜欢。     </a:t>
            </a:r>
          </a:p>
        </p:txBody>
      </p:sp>
    </p:spTree>
    <p:extLst>
      <p:ext uri="{BB962C8B-B14F-4D97-AF65-F5344CB8AC3E}">
        <p14:creationId xmlns:p14="http://schemas.microsoft.com/office/powerpoint/2010/main" val="424805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因为我们从来没有用过</a:t>
            </a:r>
            <a:r>
              <a:rPr lang="zh-CN" altLang="en-US" sz="4400" b="1" dirty="0">
                <a:solidFill>
                  <a:srgbClr val="FF0000"/>
                </a:solidFill>
              </a:rPr>
              <a:t>谄媚的话</a:t>
            </a:r>
            <a:r>
              <a:rPr lang="zh-CN" altLang="en-US" sz="4400" b="1" dirty="0">
                <a:solidFill>
                  <a:schemeClr val="bg1"/>
                </a:solidFill>
              </a:rPr>
              <a:t>，这是你们知道的。也没有</a:t>
            </a:r>
            <a:r>
              <a:rPr lang="zh-CN" altLang="en-US" sz="4400" b="1" dirty="0">
                <a:solidFill>
                  <a:srgbClr val="FF0000"/>
                </a:solidFill>
              </a:rPr>
              <a:t>藏着贪心</a:t>
            </a:r>
            <a:r>
              <a:rPr lang="zh-CN" altLang="en-US" sz="4400" b="1" dirty="0">
                <a:solidFill>
                  <a:schemeClr val="bg1"/>
                </a:solidFill>
              </a:rPr>
              <a:t>，这是神可以作见证的。     </a:t>
            </a:r>
          </a:p>
        </p:txBody>
      </p:sp>
    </p:spTree>
    <p:extLst>
      <p:ext uri="{BB962C8B-B14F-4D97-AF65-F5344CB8AC3E}">
        <p14:creationId xmlns:p14="http://schemas.microsoft.com/office/powerpoint/2010/main" val="362321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2:6</a:t>
            </a:r>
            <a:r>
              <a:rPr lang="zh-CN" altLang="en-US" sz="4400" b="1" dirty="0">
                <a:solidFill>
                  <a:schemeClr val="bg1"/>
                </a:solidFill>
              </a:rPr>
              <a:t>我们作基督的使徒，虽然可以叫人尊重，却没有向你们或向别人求荣</a:t>
            </a:r>
            <a:r>
              <a:rPr lang="zh-CN" altLang="en-US" sz="4400" b="1">
                <a:solidFill>
                  <a:schemeClr val="bg1"/>
                </a:solidFill>
              </a:rPr>
              <a:t>耀</a:t>
            </a:r>
            <a:r>
              <a:rPr lang="zh-CN" altLang="en-US" sz="4400" b="1" smtClean="0">
                <a:solidFill>
                  <a:schemeClr val="bg1"/>
                </a:solidFill>
              </a:rPr>
              <a:t>，</a:t>
            </a:r>
            <a:r>
              <a:rPr lang="en-US" altLang="zh-CN" sz="4400" b="1">
                <a:solidFill>
                  <a:schemeClr val="bg1"/>
                </a:solidFill>
              </a:rPr>
              <a:t>2:7 </a:t>
            </a:r>
            <a:r>
              <a:rPr lang="zh-CN" altLang="en-US" sz="4400" b="1">
                <a:solidFill>
                  <a:schemeClr val="bg1"/>
                </a:solidFill>
              </a:rPr>
              <a:t>只在你们中间存心温柔，如同母亲乳养自己的孩子。   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1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弟兄们，你们自己原晓得我们进到你们那里，并不是徒然的。     </a:t>
            </a:r>
          </a:p>
        </p:txBody>
      </p:sp>
    </p:spTree>
    <p:extLst>
      <p:ext uri="{BB962C8B-B14F-4D97-AF65-F5344CB8AC3E}">
        <p14:creationId xmlns:p14="http://schemas.microsoft.com/office/powerpoint/2010/main" val="17617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2:8 </a:t>
            </a:r>
            <a:r>
              <a:rPr lang="zh-CN" altLang="en-US" sz="4400" b="1" dirty="0">
                <a:solidFill>
                  <a:schemeClr val="bg1"/>
                </a:solidFill>
              </a:rPr>
              <a:t>我们既是这样爱你们，不但愿意将神的福音给你们，连自己的性命也愿意给你们，因你们是我们所疼爱的。   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35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2:9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弟兄们，你们记念我们的辛苦劳碌，昼夜作工，传神的福音给你们，免得叫你们一人受累。      </a:t>
            </a:r>
          </a:p>
        </p:txBody>
      </p:sp>
    </p:spTree>
    <p:extLst>
      <p:ext uri="{BB962C8B-B14F-4D97-AF65-F5344CB8AC3E}">
        <p14:creationId xmlns:p14="http://schemas.microsoft.com/office/powerpoint/2010/main" val="6721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2:10 </a:t>
            </a:r>
            <a:r>
              <a:rPr lang="zh-CN" altLang="en-US" sz="4400" b="1" dirty="0">
                <a:solidFill>
                  <a:schemeClr val="bg1"/>
                </a:solidFill>
              </a:rPr>
              <a:t>我们向你们信主的人，是何等圣洁，公义，无可指摘，有你们作见证，也有神作见证。      </a:t>
            </a:r>
          </a:p>
        </p:txBody>
      </p:sp>
    </p:spTree>
    <p:extLst>
      <p:ext uri="{BB962C8B-B14F-4D97-AF65-F5344CB8AC3E}">
        <p14:creationId xmlns:p14="http://schemas.microsoft.com/office/powerpoint/2010/main" val="382723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2:11 </a:t>
            </a:r>
            <a:r>
              <a:rPr lang="zh-CN" altLang="en-US" sz="4400" b="1" dirty="0">
                <a:solidFill>
                  <a:schemeClr val="bg1"/>
                </a:solidFill>
              </a:rPr>
              <a:t>你们也晓得我们怎样劝勉你们，安慰你们，嘱咐你们各人，好像父亲待自己的儿女一样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8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2:12 </a:t>
            </a:r>
            <a:r>
              <a:rPr lang="zh-CN" altLang="en-US" sz="4400" b="1" dirty="0">
                <a:solidFill>
                  <a:schemeClr val="bg1"/>
                </a:solidFill>
              </a:rPr>
              <a:t>要叫你们行事对得起那召你们进他国得他荣耀的神。      </a:t>
            </a:r>
          </a:p>
        </p:txBody>
      </p:sp>
    </p:spTree>
    <p:extLst>
      <p:ext uri="{BB962C8B-B14F-4D97-AF65-F5344CB8AC3E}">
        <p14:creationId xmlns:p14="http://schemas.microsoft.com/office/powerpoint/2010/main" val="13579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2:13</a:t>
            </a:r>
            <a:r>
              <a:rPr lang="zh-CN" altLang="en-US" sz="4400" b="1" dirty="0">
                <a:solidFill>
                  <a:schemeClr val="bg1"/>
                </a:solidFill>
              </a:rPr>
              <a:t>为此，我们也不住的感谢神，因你们听见我们所传神的道，就</a:t>
            </a:r>
            <a:r>
              <a:rPr lang="zh-CN" altLang="en-US" sz="4400" b="1" dirty="0">
                <a:solidFill>
                  <a:srgbClr val="FF0000"/>
                </a:solidFill>
              </a:rPr>
              <a:t>领受</a:t>
            </a:r>
            <a:r>
              <a:rPr lang="zh-CN" altLang="en-US" sz="4400" b="1" dirty="0">
                <a:solidFill>
                  <a:schemeClr val="bg1"/>
                </a:solidFill>
              </a:rPr>
              <a:t>了，不以为是人的道，乃以为是神的道。这道实在是神的，并且</a:t>
            </a:r>
            <a:r>
              <a:rPr lang="zh-CN" altLang="en-US" sz="4400" b="1" dirty="0">
                <a:solidFill>
                  <a:srgbClr val="FF0000"/>
                </a:solidFill>
              </a:rPr>
              <a:t>运行</a:t>
            </a:r>
            <a:r>
              <a:rPr lang="zh-CN" altLang="en-US" sz="4400" b="1" dirty="0">
                <a:solidFill>
                  <a:schemeClr val="bg1"/>
                </a:solidFill>
              </a:rPr>
              <a:t>在你们信主的人心中。      </a:t>
            </a:r>
          </a:p>
        </p:txBody>
      </p:sp>
    </p:spTree>
    <p:extLst>
      <p:ext uri="{BB962C8B-B14F-4D97-AF65-F5344CB8AC3E}">
        <p14:creationId xmlns:p14="http://schemas.microsoft.com/office/powerpoint/2010/main" val="22437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2:13</a:t>
            </a:r>
            <a:r>
              <a:rPr lang="zh-CN" altLang="en-US" sz="4400" b="1" dirty="0">
                <a:solidFill>
                  <a:schemeClr val="bg1"/>
                </a:solidFill>
              </a:rPr>
              <a:t>为此，我们也不住的感谢神，因你们听见我们所传神的道，就</a:t>
            </a:r>
            <a:r>
              <a:rPr lang="zh-CN" altLang="en-US" sz="4400" b="1" dirty="0">
                <a:solidFill>
                  <a:srgbClr val="FF0000"/>
                </a:solidFill>
              </a:rPr>
              <a:t>领受</a:t>
            </a:r>
            <a:r>
              <a:rPr lang="zh-CN" altLang="en-US" sz="4400" b="1" dirty="0">
                <a:solidFill>
                  <a:schemeClr val="bg1"/>
                </a:solidFill>
              </a:rPr>
              <a:t>了，不以为是人的道，乃以为是神的道。这道实在是神的，并且</a:t>
            </a:r>
            <a:r>
              <a:rPr lang="zh-CN" altLang="en-US" sz="4400" b="1" dirty="0">
                <a:solidFill>
                  <a:srgbClr val="FF0000"/>
                </a:solidFill>
              </a:rPr>
              <a:t>运行</a:t>
            </a:r>
            <a:r>
              <a:rPr lang="zh-CN" altLang="en-US" sz="4400" b="1" dirty="0">
                <a:solidFill>
                  <a:schemeClr val="bg1"/>
                </a:solidFill>
              </a:rPr>
              <a:t>在你们信主的人心中。      </a:t>
            </a:r>
          </a:p>
        </p:txBody>
      </p:sp>
    </p:spTree>
    <p:extLst>
      <p:ext uri="{BB962C8B-B14F-4D97-AF65-F5344CB8AC3E}">
        <p14:creationId xmlns:p14="http://schemas.microsoft.com/office/powerpoint/2010/main" val="196686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2:14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弟兄们，你们曾效法犹太中，在基督耶稣里神的各教会。因为你们也受了本地人的苦害，像他们受了犹太人的苦害一样。    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这</a:t>
            </a:r>
            <a:r>
              <a:rPr lang="zh-CN" altLang="en-US" sz="4400" b="1" dirty="0">
                <a:solidFill>
                  <a:schemeClr val="bg1"/>
                </a:solidFill>
              </a:rPr>
              <a:t>犹太人杀了主耶稣和先知，又把我们赶出去。他们不得　神的喜悦，且与众人为敌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2:16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不</a:t>
            </a:r>
            <a:r>
              <a:rPr lang="zh-CN" altLang="en-US" sz="4400" b="1" dirty="0">
                <a:solidFill>
                  <a:schemeClr val="bg1"/>
                </a:solidFill>
              </a:rPr>
              <a:t>许我们传道给外邦人使外邦人得救，常常充满自己的罪恶。　神的忿怒临在他们身上已经到了极处。      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35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</a:t>
            </a:r>
            <a:r>
              <a:rPr lang="zh-CN" altLang="en-US" sz="4400" b="1" dirty="0">
                <a:solidFill>
                  <a:srgbClr val="FF0000"/>
                </a:solidFill>
              </a:rPr>
              <a:t>你们</a:t>
            </a:r>
            <a:r>
              <a:rPr lang="zh-CN" altLang="en-US" sz="4400" b="1" dirty="0">
                <a:solidFill>
                  <a:schemeClr val="bg1"/>
                </a:solidFill>
              </a:rPr>
              <a:t>自己原</a:t>
            </a:r>
            <a:r>
              <a:rPr lang="zh-CN" altLang="en-US" sz="4400" b="1" dirty="0">
                <a:solidFill>
                  <a:srgbClr val="FF0000"/>
                </a:solidFill>
              </a:rPr>
              <a:t>晓得</a:t>
            </a:r>
            <a:r>
              <a:rPr lang="zh-CN" altLang="en-US" sz="4400" b="1" dirty="0">
                <a:solidFill>
                  <a:schemeClr val="bg1"/>
                </a:solidFill>
              </a:rPr>
              <a:t>我们进到你们那里，并不是徒然的。     </a:t>
            </a:r>
          </a:p>
        </p:txBody>
      </p:sp>
    </p:spTree>
    <p:extLst>
      <p:ext uri="{BB962C8B-B14F-4D97-AF65-F5344CB8AC3E}">
        <p14:creationId xmlns:p14="http://schemas.microsoft.com/office/powerpoint/2010/main" val="272370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弟兄们，你们自己原晓得我们进到你们那里，并不是</a:t>
            </a:r>
            <a:r>
              <a:rPr lang="zh-CN" altLang="en-US" sz="4400" b="1" dirty="0">
                <a:solidFill>
                  <a:srgbClr val="FF0000"/>
                </a:solidFill>
              </a:rPr>
              <a:t>徒然</a:t>
            </a:r>
            <a:r>
              <a:rPr lang="zh-CN" altLang="en-US" sz="4400" b="1" dirty="0">
                <a:solidFill>
                  <a:schemeClr val="bg1"/>
                </a:solidFill>
              </a:rPr>
              <a:t>的。     </a:t>
            </a:r>
          </a:p>
        </p:txBody>
      </p:sp>
    </p:spTree>
    <p:extLst>
      <p:ext uri="{BB962C8B-B14F-4D97-AF65-F5344CB8AC3E}">
        <p14:creationId xmlns:p14="http://schemas.microsoft.com/office/powerpoint/2010/main" val="278782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2:2 </a:t>
            </a:r>
            <a:r>
              <a:rPr lang="zh-CN" altLang="en-US" sz="4400" b="1" dirty="0">
                <a:solidFill>
                  <a:schemeClr val="bg1"/>
                </a:solidFill>
              </a:rPr>
              <a:t>我们从前在腓立比被害受辱，这是你们知道的。然而还是靠我们的神放开胆量，在大争战中把神的福音传给你们。     </a:t>
            </a:r>
          </a:p>
        </p:txBody>
      </p:sp>
    </p:spTree>
    <p:extLst>
      <p:ext uri="{BB962C8B-B14F-4D97-AF65-F5344CB8AC3E}">
        <p14:creationId xmlns:p14="http://schemas.microsoft.com/office/powerpoint/2010/main" val="420373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2:2 </a:t>
            </a:r>
            <a:r>
              <a:rPr lang="zh-CN" altLang="en-US" sz="4400" b="1" dirty="0">
                <a:solidFill>
                  <a:schemeClr val="bg1"/>
                </a:solidFill>
              </a:rPr>
              <a:t>我们从前</a:t>
            </a:r>
            <a:r>
              <a:rPr lang="zh-CN" altLang="en-US" sz="4400" b="1" dirty="0">
                <a:solidFill>
                  <a:srgbClr val="FF0000"/>
                </a:solidFill>
              </a:rPr>
              <a:t>在腓立比被害受辱</a:t>
            </a:r>
            <a:r>
              <a:rPr lang="zh-CN" altLang="en-US" sz="4400" b="1" dirty="0">
                <a:solidFill>
                  <a:schemeClr val="bg1"/>
                </a:solidFill>
              </a:rPr>
              <a:t>，这是你们知道的。然而还是靠我们的神放开胆量，在大争战中把神的福音传给你们。     </a:t>
            </a:r>
          </a:p>
        </p:txBody>
      </p:sp>
    </p:spTree>
    <p:extLst>
      <p:ext uri="{BB962C8B-B14F-4D97-AF65-F5344CB8AC3E}">
        <p14:creationId xmlns:p14="http://schemas.microsoft.com/office/powerpoint/2010/main" val="41453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2:2 </a:t>
            </a:r>
            <a:r>
              <a:rPr lang="zh-CN" altLang="en-US" sz="4400" b="1" dirty="0">
                <a:solidFill>
                  <a:schemeClr val="bg1"/>
                </a:solidFill>
              </a:rPr>
              <a:t>我们从前在腓立比被害受辱，这是你们知道的。然而还是</a:t>
            </a:r>
            <a:r>
              <a:rPr lang="zh-CN" altLang="en-US" sz="4400" b="1" dirty="0">
                <a:solidFill>
                  <a:srgbClr val="FF0000"/>
                </a:solidFill>
              </a:rPr>
              <a:t>靠我们的神</a:t>
            </a:r>
            <a:r>
              <a:rPr lang="zh-CN" altLang="en-US" sz="4400" b="1" dirty="0">
                <a:solidFill>
                  <a:schemeClr val="bg1"/>
                </a:solidFill>
              </a:rPr>
              <a:t>放开胆量，在大争战中把</a:t>
            </a:r>
            <a:r>
              <a:rPr lang="zh-CN" altLang="en-US" sz="4400" b="1" dirty="0">
                <a:solidFill>
                  <a:srgbClr val="FF0000"/>
                </a:solidFill>
              </a:rPr>
              <a:t>神的福音</a:t>
            </a:r>
            <a:r>
              <a:rPr lang="zh-CN" altLang="en-US" sz="4400" b="1" dirty="0">
                <a:solidFill>
                  <a:schemeClr val="bg1"/>
                </a:solidFill>
              </a:rPr>
              <a:t>传给你们。     </a:t>
            </a:r>
          </a:p>
        </p:txBody>
      </p:sp>
    </p:spTree>
    <p:extLst>
      <p:ext uri="{BB962C8B-B14F-4D97-AF65-F5344CB8AC3E}">
        <p14:creationId xmlns:p14="http://schemas.microsoft.com/office/powerpoint/2010/main" val="344459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2:2 </a:t>
            </a:r>
            <a:r>
              <a:rPr lang="zh-CN" altLang="en-US" sz="4400" b="1" dirty="0">
                <a:solidFill>
                  <a:schemeClr val="bg1"/>
                </a:solidFill>
              </a:rPr>
              <a:t>我们从前在腓立比被害受辱，这是你们知道的。然而还是靠我们的神</a:t>
            </a:r>
            <a:r>
              <a:rPr lang="zh-CN" altLang="en-US" sz="4400" b="1" dirty="0">
                <a:solidFill>
                  <a:srgbClr val="FF0000"/>
                </a:solidFill>
              </a:rPr>
              <a:t>放开胆量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在大争战中</a:t>
            </a:r>
            <a:r>
              <a:rPr lang="zh-CN" altLang="en-US" sz="4400" b="1" dirty="0">
                <a:solidFill>
                  <a:schemeClr val="bg1"/>
                </a:solidFill>
              </a:rPr>
              <a:t>把神的福音传给你们。     </a:t>
            </a:r>
          </a:p>
        </p:txBody>
      </p:sp>
    </p:spTree>
    <p:extLst>
      <p:ext uri="{BB962C8B-B14F-4D97-AF65-F5344CB8AC3E}">
        <p14:creationId xmlns:p14="http://schemas.microsoft.com/office/powerpoint/2010/main" val="37746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2:3 </a:t>
            </a:r>
            <a:r>
              <a:rPr lang="zh-CN" altLang="en-US" sz="4400" b="1" dirty="0">
                <a:solidFill>
                  <a:schemeClr val="bg1"/>
                </a:solidFill>
              </a:rPr>
              <a:t>我们的劝勉，不是出于错误，不是出于污秽，也不是用诡诈。     </a:t>
            </a:r>
          </a:p>
        </p:txBody>
      </p:sp>
    </p:spTree>
    <p:extLst>
      <p:ext uri="{BB962C8B-B14F-4D97-AF65-F5344CB8AC3E}">
        <p14:creationId xmlns:p14="http://schemas.microsoft.com/office/powerpoint/2010/main" val="181755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7284</TotalTime>
  <Words>3955</Words>
  <Application>Microsoft Office PowerPoint</Application>
  <PresentationFormat>On-screen Show (4:3)</PresentationFormat>
  <Paragraphs>160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三谷基督徒会堂成人主日学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林前9：19-23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帖撒罗尼迦前书</dc:title>
  <dc:creator>Guocai Shu</dc:creator>
  <cp:keywords>三谷基督徒会堂主日学</cp:keywords>
  <cp:lastModifiedBy>test</cp:lastModifiedBy>
  <cp:revision>140</cp:revision>
  <cp:lastPrinted>2017-06-11T15:05:33Z</cp:lastPrinted>
  <dcterms:created xsi:type="dcterms:W3CDTF">2014-12-20T19:43:08Z</dcterms:created>
  <dcterms:modified xsi:type="dcterms:W3CDTF">2017-06-25T15:05:26Z</dcterms:modified>
</cp:coreProperties>
</file>