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363" r:id="rId3"/>
    <p:sldId id="365" r:id="rId4"/>
    <p:sldId id="364" r:id="rId5"/>
    <p:sldId id="359" r:id="rId6"/>
    <p:sldId id="360" r:id="rId7"/>
    <p:sldId id="361" r:id="rId8"/>
    <p:sldId id="362" r:id="rId9"/>
    <p:sldId id="358" r:id="rId10"/>
    <p:sldId id="320" r:id="rId11"/>
    <p:sldId id="348" r:id="rId12"/>
    <p:sldId id="321" r:id="rId13"/>
    <p:sldId id="323" r:id="rId14"/>
    <p:sldId id="324" r:id="rId15"/>
    <p:sldId id="338" r:id="rId16"/>
    <p:sldId id="339" r:id="rId17"/>
    <p:sldId id="340" r:id="rId18"/>
    <p:sldId id="325" r:id="rId19"/>
    <p:sldId id="349" r:id="rId20"/>
    <p:sldId id="351" r:id="rId21"/>
    <p:sldId id="350" r:id="rId22"/>
    <p:sldId id="366" r:id="rId23"/>
    <p:sldId id="367" r:id="rId24"/>
    <p:sldId id="368" r:id="rId25"/>
    <p:sldId id="352" r:id="rId26"/>
    <p:sldId id="369" r:id="rId27"/>
    <p:sldId id="326" r:id="rId28"/>
    <p:sldId id="341" r:id="rId29"/>
    <p:sldId id="353" r:id="rId30"/>
    <p:sldId id="354" r:id="rId31"/>
    <p:sldId id="355" r:id="rId32"/>
    <p:sldId id="356" r:id="rId33"/>
    <p:sldId id="357" r:id="rId34"/>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49264" autoAdjust="0"/>
  </p:normalViewPr>
  <p:slideViewPr>
    <p:cSldViewPr>
      <p:cViewPr>
        <p:scale>
          <a:sx n="60" d="100"/>
          <a:sy n="60" d="100"/>
        </p:scale>
        <p:origin x="-3072"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83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68313"/>
          </a:xfrm>
          <a:prstGeom prst="rect">
            <a:avLst/>
          </a:prstGeom>
        </p:spPr>
        <p:txBody>
          <a:bodyPr vert="horz" lIns="91440" tIns="45720" rIns="91440" bIns="45720" rtlCol="0"/>
          <a:lstStyle>
            <a:lvl1pPr algn="r">
              <a:defRPr sz="1200"/>
            </a:lvl1pPr>
          </a:lstStyle>
          <a:p>
            <a:fld id="{617FC48C-74B2-468C-9434-03E9A9692FEF}" type="datetimeFigureOut">
              <a:rPr lang="en-US" smtClean="0"/>
              <a:t>7/9/2017</a:t>
            </a:fld>
            <a:endParaRPr lang="en-US"/>
          </a:p>
        </p:txBody>
      </p:sp>
      <p:sp>
        <p:nvSpPr>
          <p:cNvPr id="4" name="Footer Placeholder 3"/>
          <p:cNvSpPr>
            <a:spLocks noGrp="1"/>
          </p:cNvSpPr>
          <p:nvPr>
            <p:ph type="ftr" sz="quarter" idx="2"/>
          </p:nvPr>
        </p:nvSpPr>
        <p:spPr>
          <a:xfrm>
            <a:off x="0" y="8893175"/>
            <a:ext cx="3067050" cy="46831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893175"/>
            <a:ext cx="3067050" cy="468313"/>
          </a:xfrm>
          <a:prstGeom prst="rect">
            <a:avLst/>
          </a:prstGeom>
        </p:spPr>
        <p:txBody>
          <a:bodyPr vert="horz" lIns="91440" tIns="45720" rIns="91440" bIns="45720" rtlCol="0" anchor="b"/>
          <a:lstStyle>
            <a:lvl1pPr algn="r">
              <a:defRPr sz="1200"/>
            </a:lvl1pPr>
          </a:lstStyle>
          <a:p>
            <a:fld id="{0A52AC0C-97F2-4618-88DD-37B7BB18516E}" type="slidenum">
              <a:rPr lang="en-US" smtClean="0"/>
              <a:t>‹#›</a:t>
            </a:fld>
            <a:endParaRPr lang="en-US"/>
          </a:p>
        </p:txBody>
      </p:sp>
    </p:spTree>
    <p:extLst>
      <p:ext uri="{BB962C8B-B14F-4D97-AF65-F5344CB8AC3E}">
        <p14:creationId xmlns:p14="http://schemas.microsoft.com/office/powerpoint/2010/main" val="2691361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B5085793-4952-4EC9-AD43-A2D8E28C51C3}" type="datetimeFigureOut">
              <a:rPr lang="en-US" smtClean="0"/>
              <a:t>7/9/2017</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DFFB6782-E22B-44B8-BE55-B98FFE7079DD}" type="slidenum">
              <a:rPr lang="en-US" smtClean="0"/>
              <a:t>‹#›</a:t>
            </a:fld>
            <a:endParaRPr lang="en-US"/>
          </a:p>
        </p:txBody>
      </p:sp>
    </p:spTree>
    <p:extLst>
      <p:ext uri="{BB962C8B-B14F-4D97-AF65-F5344CB8AC3E}">
        <p14:creationId xmlns:p14="http://schemas.microsoft.com/office/powerpoint/2010/main" val="3923446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FB6782-E22B-44B8-BE55-B98FFE7079DD}" type="slidenum">
              <a:rPr lang="en-US" smtClean="0"/>
              <a:t>1</a:t>
            </a:fld>
            <a:endParaRPr lang="en-US"/>
          </a:p>
        </p:txBody>
      </p:sp>
    </p:spTree>
    <p:extLst>
      <p:ext uri="{BB962C8B-B14F-4D97-AF65-F5344CB8AC3E}">
        <p14:creationId xmlns:p14="http://schemas.microsoft.com/office/powerpoint/2010/main" val="33499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6131" indent="-176131">
              <a:lnSpc>
                <a:spcPct val="115000"/>
              </a:lnSpc>
              <a:buFont typeface="Arial" panose="020B0604020202020204" pitchFamily="34" charset="0"/>
              <a:buChar char="•"/>
            </a:pPr>
            <a:r>
              <a:rPr lang="zh-CN" altLang="en-US" sz="1800" dirty="0" smtClean="0">
                <a:ea typeface="SimSun"/>
                <a:cs typeface="Arial"/>
              </a:rPr>
              <a:t>贴前上半部结构</a:t>
            </a:r>
            <a:r>
              <a:rPr lang="en-US" altLang="zh-CN" sz="1800" dirty="0" smtClean="0">
                <a:ea typeface="SimSun"/>
                <a:cs typeface="Arial"/>
              </a:rPr>
              <a:t>1-3</a:t>
            </a:r>
            <a:r>
              <a:rPr lang="zh-CN" altLang="en-US" sz="1800" dirty="0" smtClean="0">
                <a:ea typeface="SimSun"/>
                <a:cs typeface="Arial"/>
              </a:rPr>
              <a:t>：感谢，回顾，感谢，回顾，祷告</a:t>
            </a:r>
            <a:endParaRPr lang="en-US" altLang="zh-CN" sz="1800" dirty="0" smtClean="0">
              <a:ea typeface="SimSun"/>
              <a:cs typeface="Arial"/>
            </a:endParaRPr>
          </a:p>
          <a:p>
            <a:pPr marL="176131" indent="-176131">
              <a:lnSpc>
                <a:spcPct val="115000"/>
              </a:lnSpc>
              <a:buFont typeface="Arial" panose="020B0604020202020204" pitchFamily="34" charset="0"/>
              <a:buChar char="•"/>
            </a:pPr>
            <a:r>
              <a:rPr lang="zh-CN" altLang="en-US" sz="1800" dirty="0" smtClean="0">
                <a:ea typeface="SimSun"/>
                <a:cs typeface="Arial"/>
              </a:rPr>
              <a:t>为什么要回顾？</a:t>
            </a:r>
            <a:endParaRPr lang="en-US" altLang="zh-CN" sz="1800" dirty="0" smtClean="0">
              <a:ea typeface="SimSun"/>
              <a:cs typeface="Arial"/>
            </a:endParaRPr>
          </a:p>
          <a:p>
            <a:pPr marL="633331" lvl="1" indent="-176131">
              <a:lnSpc>
                <a:spcPct val="115000"/>
              </a:lnSpc>
              <a:buFont typeface="Arial" panose="020B0604020202020204" pitchFamily="34" charset="0"/>
              <a:buChar char="•"/>
            </a:pPr>
            <a:r>
              <a:rPr lang="zh-CN" altLang="en-US" sz="1800" dirty="0" smtClean="0">
                <a:ea typeface="SimSun"/>
                <a:cs typeface="Arial"/>
              </a:rPr>
              <a:t>原因</a:t>
            </a:r>
            <a:r>
              <a:rPr lang="en-US" altLang="zh-CN" sz="1800" dirty="0" smtClean="0">
                <a:ea typeface="SimSun"/>
                <a:cs typeface="Arial"/>
              </a:rPr>
              <a:t>1</a:t>
            </a:r>
            <a:r>
              <a:rPr lang="zh-CN" altLang="en-US" sz="1800" dirty="0" smtClean="0">
                <a:ea typeface="SimSun"/>
                <a:cs typeface="Arial"/>
              </a:rPr>
              <a:t>：辩护（有一定的可能性）</a:t>
            </a:r>
            <a:endParaRPr lang="en-US" altLang="zh-CN" sz="1800" dirty="0" smtClean="0">
              <a:ea typeface="SimSun"/>
              <a:cs typeface="Arial"/>
            </a:endParaRPr>
          </a:p>
          <a:p>
            <a:pPr marL="633331" lvl="1" indent="-176131">
              <a:lnSpc>
                <a:spcPct val="115000"/>
              </a:lnSpc>
              <a:buFont typeface="Arial" panose="020B0604020202020204" pitchFamily="34" charset="0"/>
              <a:buChar char="•"/>
            </a:pPr>
            <a:r>
              <a:rPr lang="zh-TW" altLang="en-US" sz="1800" dirty="0" smtClean="0">
                <a:ea typeface="SimSun"/>
                <a:cs typeface="Arial"/>
              </a:rPr>
              <a:t>原因</a:t>
            </a:r>
            <a:r>
              <a:rPr lang="en-US" altLang="zh-CN" sz="1800" dirty="0" smtClean="0">
                <a:ea typeface="SimSun"/>
                <a:cs typeface="Arial"/>
              </a:rPr>
              <a:t>2</a:t>
            </a:r>
            <a:r>
              <a:rPr lang="zh-TW" altLang="en-US" sz="1800" dirty="0" smtClean="0">
                <a:ea typeface="SimSun"/>
                <a:cs typeface="Arial"/>
              </a:rPr>
              <a:t>：</a:t>
            </a:r>
            <a:r>
              <a:rPr lang="zh-CN" altLang="en-US" sz="1800" dirty="0" smtClean="0">
                <a:ea typeface="SimSun"/>
                <a:cs typeface="Arial"/>
              </a:rPr>
              <a:t>建立关系，为后面的教导做准备（可能性大）</a:t>
            </a:r>
            <a:endParaRPr lang="en-US" altLang="zh-CN" sz="1800" dirty="0" smtClean="0">
              <a:ea typeface="SimSun"/>
              <a:cs typeface="Arial"/>
            </a:endParaRPr>
          </a:p>
          <a:p>
            <a:pPr marL="633331" lvl="1" indent="-176131">
              <a:lnSpc>
                <a:spcPct val="115000"/>
              </a:lnSpc>
              <a:buFont typeface="Arial" panose="020B0604020202020204" pitchFamily="34" charset="0"/>
              <a:buChar char="•"/>
            </a:pPr>
            <a:r>
              <a:rPr lang="zh-CN" altLang="en-US" sz="1800" dirty="0" smtClean="0">
                <a:ea typeface="SimSun"/>
                <a:cs typeface="Arial"/>
              </a:rPr>
              <a:t>原因</a:t>
            </a:r>
            <a:r>
              <a:rPr lang="en-US" altLang="zh-CN" sz="1800" dirty="0" smtClean="0">
                <a:ea typeface="SimSun"/>
                <a:cs typeface="Arial"/>
              </a:rPr>
              <a:t>3</a:t>
            </a:r>
            <a:r>
              <a:rPr lang="zh-CN" altLang="en-US" sz="1800" dirty="0" smtClean="0">
                <a:ea typeface="SimSun"/>
                <a:cs typeface="Arial"/>
              </a:rPr>
              <a:t>：用榜样建立圣徒。是宣教事工的完美描述，是牧养教会的榜样（可能性最大）</a:t>
            </a:r>
            <a:endParaRPr lang="en-US" altLang="zh-CN" sz="1800" dirty="0" smtClean="0">
              <a:ea typeface="SimSun"/>
              <a:cs typeface="Arial"/>
            </a:endParaRPr>
          </a:p>
          <a:p>
            <a:pPr marL="176131" lvl="0" indent="-176131">
              <a:lnSpc>
                <a:spcPct val="115000"/>
              </a:lnSpc>
              <a:buFont typeface="Arial" panose="020B0604020202020204" pitchFamily="34" charset="0"/>
              <a:buChar char="•"/>
            </a:pPr>
            <a:r>
              <a:rPr lang="en-US" altLang="zh-CN" sz="1800" dirty="0" smtClean="0">
                <a:ea typeface="SimSun"/>
                <a:cs typeface="Arial"/>
              </a:rPr>
              <a:t>2</a:t>
            </a:r>
            <a:r>
              <a:rPr lang="zh-CN" altLang="en-US" sz="1800" dirty="0" smtClean="0">
                <a:ea typeface="SimSun"/>
                <a:cs typeface="Arial"/>
              </a:rPr>
              <a:t>：</a:t>
            </a:r>
            <a:r>
              <a:rPr lang="en-US" altLang="zh-CN" sz="1800" dirty="0" smtClean="0">
                <a:ea typeface="SimSun"/>
                <a:cs typeface="Arial"/>
              </a:rPr>
              <a:t>16-3</a:t>
            </a:r>
            <a:r>
              <a:rPr lang="zh-CN" altLang="en-US" sz="1800" dirty="0" smtClean="0">
                <a:ea typeface="SimSun"/>
                <a:cs typeface="Arial"/>
              </a:rPr>
              <a:t>：</a:t>
            </a:r>
            <a:r>
              <a:rPr lang="en-US" altLang="zh-CN" sz="1800" dirty="0" smtClean="0">
                <a:ea typeface="SimSun"/>
                <a:cs typeface="Arial"/>
              </a:rPr>
              <a:t>13</a:t>
            </a:r>
            <a:r>
              <a:rPr lang="zh-CN" altLang="en-US" sz="1800" dirty="0" smtClean="0">
                <a:ea typeface="SimSun"/>
                <a:cs typeface="Arial"/>
              </a:rPr>
              <a:t>更多的是解释为什么保罗离开帖撒罗尼迦以后没能再回去</a:t>
            </a:r>
            <a:endParaRPr lang="zh-TW" altLang="en-US" sz="1800" dirty="0" smtClean="0">
              <a:ea typeface="SimSun"/>
              <a:cs typeface="Arial"/>
            </a:endParaRPr>
          </a:p>
          <a:p>
            <a:pPr marL="633331" lvl="1" indent="-176131">
              <a:lnSpc>
                <a:spcPct val="115000"/>
              </a:lnSpc>
              <a:buFont typeface="Arial" panose="020B0604020202020204" pitchFamily="34" charset="0"/>
              <a:buChar char="•"/>
            </a:pPr>
            <a:endParaRPr lang="en-US" altLang="zh-CN" sz="1800" dirty="0">
              <a:ea typeface="SimSun"/>
              <a:cs typeface="Arial"/>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10</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6131" indent="-176131">
              <a:lnSpc>
                <a:spcPct val="115000"/>
              </a:lnSpc>
              <a:buFont typeface="Arial" panose="020B0604020202020204" pitchFamily="34" charset="0"/>
              <a:buChar char="•"/>
            </a:pPr>
            <a:r>
              <a:rPr lang="zh-CN" altLang="en-US" sz="1800" dirty="0" smtClean="0">
                <a:ea typeface="SimSun"/>
                <a:cs typeface="Arial"/>
              </a:rPr>
              <a:t>回顾的开始句。</a:t>
            </a:r>
            <a:endParaRPr lang="en-US" altLang="zh-CN" sz="1800" dirty="0" smtClean="0">
              <a:ea typeface="SimSun"/>
              <a:cs typeface="Arial"/>
            </a:endParaRPr>
          </a:p>
          <a:p>
            <a:pPr marL="176131" indent="-176131">
              <a:lnSpc>
                <a:spcPct val="115000"/>
              </a:lnSpc>
              <a:buFont typeface="Arial" panose="020B0604020202020204" pitchFamily="34" charset="0"/>
              <a:buChar char="•"/>
            </a:pPr>
            <a:r>
              <a:rPr lang="zh-CN" altLang="en-US" sz="1800" dirty="0" smtClean="0">
                <a:ea typeface="SimSun"/>
                <a:cs typeface="Arial"/>
              </a:rPr>
              <a:t>重点是：我们曾经极力想法子要见你们的面。</a:t>
            </a:r>
            <a:endParaRPr lang="en-US" altLang="zh-CN" sz="1800" dirty="0">
              <a:ea typeface="SimSun"/>
              <a:cs typeface="Arial"/>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11</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6131" indent="-176131">
              <a:lnSpc>
                <a:spcPct val="115000"/>
              </a:lnSpc>
              <a:buFont typeface="Arial" panose="020B0604020202020204" pitchFamily="34" charset="0"/>
              <a:buChar char="•"/>
            </a:pPr>
            <a:r>
              <a:rPr lang="zh-CN" altLang="en-US" sz="1800" dirty="0" smtClean="0">
                <a:ea typeface="SimSun"/>
                <a:cs typeface="Arial"/>
              </a:rPr>
              <a:t>没有成功的原因：撒旦的阻挡</a:t>
            </a:r>
            <a:endParaRPr lang="en-US" altLang="zh-CN" sz="1800" dirty="0" smtClean="0">
              <a:ea typeface="SimSun"/>
              <a:cs typeface="Arial"/>
            </a:endParaRPr>
          </a:p>
          <a:p>
            <a:pPr marL="176131" indent="-176131">
              <a:lnSpc>
                <a:spcPct val="115000"/>
              </a:lnSpc>
              <a:buFont typeface="Arial" panose="020B0604020202020204" pitchFamily="34" charset="0"/>
              <a:buChar char="•"/>
            </a:pPr>
            <a:r>
              <a:rPr lang="zh-CN" altLang="en-US" sz="1800" dirty="0" smtClean="0">
                <a:ea typeface="SimSun"/>
                <a:cs typeface="Arial"/>
              </a:rPr>
              <a:t>什么是撒旦的阻拦？</a:t>
            </a:r>
            <a:endParaRPr lang="en-US" altLang="zh-CN" sz="1800" dirty="0" smtClean="0">
              <a:ea typeface="SimSun"/>
              <a:cs typeface="Arial"/>
            </a:endParaRPr>
          </a:p>
          <a:p>
            <a:pPr marL="633331" lvl="1" indent="-176131">
              <a:lnSpc>
                <a:spcPct val="115000"/>
              </a:lnSpc>
              <a:buFont typeface="Arial" panose="020B0604020202020204" pitchFamily="34" charset="0"/>
              <a:buChar char="•"/>
            </a:pPr>
            <a:r>
              <a:rPr lang="zh-CN" altLang="en-US" sz="1800" dirty="0" smtClean="0">
                <a:ea typeface="SimSun"/>
                <a:cs typeface="Arial"/>
              </a:rPr>
              <a:t>徒</a:t>
            </a:r>
            <a:r>
              <a:rPr lang="en-US" altLang="zh-CN" sz="1800" dirty="0" smtClean="0">
                <a:ea typeface="SimSun"/>
                <a:cs typeface="Arial"/>
              </a:rPr>
              <a:t>17:9 </a:t>
            </a:r>
            <a:r>
              <a:rPr lang="zh-CN" altLang="en-US" sz="1800" dirty="0" smtClean="0">
                <a:ea typeface="SimSun"/>
                <a:cs typeface="Arial"/>
              </a:rPr>
              <a:t>于是取了耶孙和其馀之人的保状，就释放了他们。</a:t>
            </a:r>
            <a:endParaRPr lang="en-US" altLang="zh-CN" sz="1800" dirty="0" smtClean="0">
              <a:ea typeface="SimSun"/>
              <a:cs typeface="Arial"/>
            </a:endParaRPr>
          </a:p>
          <a:p>
            <a:pPr marL="633331" lvl="1" indent="-176131">
              <a:lnSpc>
                <a:spcPct val="115000"/>
              </a:lnSpc>
              <a:buFont typeface="Arial" panose="020B0604020202020204" pitchFamily="34" charset="0"/>
              <a:buChar char="•"/>
            </a:pPr>
            <a:r>
              <a:rPr lang="zh-CN" altLang="en-US" sz="1800" dirty="0" smtClean="0">
                <a:ea typeface="SimSun"/>
                <a:cs typeface="Arial"/>
              </a:rPr>
              <a:t>取了保状，通常是希腊人以金钱具保，保证以判决行事。可能是耶孙等人被迫保证保罗和西拉将离开贴城，且不再回来。</a:t>
            </a:r>
            <a:endParaRPr lang="en-US" altLang="zh-CN" sz="1800" dirty="0" smtClean="0">
              <a:ea typeface="SimSun"/>
              <a:cs typeface="Arial"/>
            </a:endParaRPr>
          </a:p>
          <a:p>
            <a:pPr marL="176131" lvl="0" indent="-176131">
              <a:lnSpc>
                <a:spcPct val="115000"/>
              </a:lnSpc>
              <a:buFont typeface="Arial" panose="020B0604020202020204" pitchFamily="34" charset="0"/>
              <a:buChar char="•"/>
            </a:pPr>
            <a:r>
              <a:rPr lang="zh-CN" altLang="en-US" sz="1800" dirty="0" smtClean="0">
                <a:ea typeface="SimSun"/>
                <a:cs typeface="Arial"/>
              </a:rPr>
              <a:t>神容许撒旦的阻拦，于是就有了一个模范教会，而我们就有了帖撒罗尼迦前后书。神容许撒旦在约伯身上的工作，于是就有了一个经受试炼的约伯。</a:t>
            </a:r>
            <a:endParaRPr lang="en-US" altLang="zh-CN" sz="1800" dirty="0" smtClean="0">
              <a:ea typeface="SimSun"/>
              <a:cs typeface="Arial"/>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12</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en-US" altLang="zh-CN" sz="1800" kern="1200" dirty="0" smtClean="0">
                <a:solidFill>
                  <a:schemeClr val="tx1"/>
                </a:solidFill>
                <a:effectLst/>
                <a:latin typeface="+mn-lt"/>
                <a:ea typeface="+mn-ea"/>
                <a:cs typeface="+mn-cs"/>
              </a:rPr>
              <a:t>2:19</a:t>
            </a:r>
            <a:r>
              <a:rPr lang="zh-CN" altLang="en-US" sz="1800" kern="1200" dirty="0" smtClean="0">
                <a:solidFill>
                  <a:schemeClr val="tx1"/>
                </a:solidFill>
                <a:effectLst/>
                <a:latin typeface="+mn-lt"/>
                <a:ea typeface="+mn-ea"/>
                <a:cs typeface="+mn-cs"/>
              </a:rPr>
              <a:t>直译，</a:t>
            </a:r>
            <a:r>
              <a:rPr lang="en-US" altLang="zh-CN" sz="1800" kern="1200" dirty="0" smtClean="0">
                <a:solidFill>
                  <a:schemeClr val="tx1"/>
                </a:solidFill>
                <a:effectLst/>
                <a:latin typeface="+mn-lt"/>
                <a:ea typeface="+mn-ea"/>
                <a:cs typeface="+mn-cs"/>
              </a:rPr>
              <a:t> </a:t>
            </a:r>
            <a:r>
              <a:rPr lang="zh-CN" altLang="en-US" sz="1800" kern="1200" dirty="0" smtClean="0">
                <a:solidFill>
                  <a:schemeClr val="tx1"/>
                </a:solidFill>
                <a:effectLst/>
                <a:latin typeface="+mn-lt"/>
                <a:ea typeface="+mn-ea"/>
                <a:cs typeface="+mn-cs"/>
              </a:rPr>
              <a:t>我们的盼望和喜乐，并所夸的冠冕，是什么呢？岂不是你们在我们主耶稣基督的面前，当他来的时候？</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这个来有一般的来到的意思，但更多的时候是专指耶稣基督的再来，</a:t>
            </a:r>
            <a:r>
              <a:rPr lang="en-US" altLang="zh-CN" sz="1800" kern="1200" dirty="0" err="1" smtClean="0">
                <a:solidFill>
                  <a:schemeClr val="tx1"/>
                </a:solidFill>
                <a:effectLst/>
                <a:latin typeface="+mn-lt"/>
                <a:ea typeface="+mn-ea"/>
                <a:cs typeface="+mn-cs"/>
              </a:rPr>
              <a:t>parousia</a:t>
            </a:r>
            <a:endParaRPr lang="zh-CN" altLang="en-US" sz="18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zh-CN" altLang="en-US" sz="2000" dirty="0" smtClean="0">
                <a:ea typeface="SimSun"/>
                <a:cs typeface="Arial"/>
              </a:rPr>
              <a:t>贴前用了</a:t>
            </a:r>
            <a:r>
              <a:rPr lang="en-US" altLang="zh-CN" sz="2000" dirty="0" smtClean="0">
                <a:ea typeface="SimSun"/>
                <a:cs typeface="Arial"/>
              </a:rPr>
              <a:t>4</a:t>
            </a:r>
            <a:r>
              <a:rPr lang="zh-CN" altLang="en-US" sz="2000" dirty="0" smtClean="0">
                <a:ea typeface="SimSun"/>
                <a:cs typeface="Arial"/>
              </a:rPr>
              <a:t>次，贴后用了</a:t>
            </a:r>
            <a:r>
              <a:rPr lang="en-US" altLang="zh-CN" sz="2000" dirty="0" smtClean="0">
                <a:ea typeface="SimSun"/>
                <a:cs typeface="Arial"/>
              </a:rPr>
              <a:t>4</a:t>
            </a:r>
            <a:r>
              <a:rPr lang="zh-CN" altLang="en-US" sz="2000" dirty="0" smtClean="0">
                <a:ea typeface="SimSun"/>
                <a:cs typeface="Arial"/>
              </a:rPr>
              <a:t>次</a:t>
            </a:r>
            <a:endParaRPr lang="en-US" altLang="zh-CN" sz="2000" dirty="0" smtClean="0">
              <a:ea typeface="SimSun"/>
              <a:cs typeface="Arial"/>
            </a:endParaRPr>
          </a:p>
          <a:p>
            <a:pPr marL="171450" indent="-171450">
              <a:buFont typeface="Arial" panose="020B0604020202020204" pitchFamily="34" charset="0"/>
              <a:buChar char="•"/>
            </a:pPr>
            <a:r>
              <a:rPr lang="zh-CN" altLang="en-US" sz="2000" dirty="0" smtClean="0">
                <a:ea typeface="SimSun"/>
                <a:cs typeface="Arial"/>
              </a:rPr>
              <a:t>我们主耶稣来的时候你们在他面前，隐含保罗要重回贴城的目的，也是本书所要达到的目的。</a:t>
            </a:r>
            <a:endParaRPr lang="en-US" altLang="zh-CN" sz="2000" dirty="0" smtClean="0">
              <a:ea typeface="SimSun"/>
              <a:cs typeface="Arial"/>
            </a:endParaRPr>
          </a:p>
          <a:p>
            <a:pPr marL="171450" indent="-171450">
              <a:buFont typeface="Arial" panose="020B0604020202020204" pitchFamily="34" charset="0"/>
              <a:buChar char="•"/>
            </a:pPr>
            <a:r>
              <a:rPr lang="zh-CN" altLang="en-US" sz="2000" dirty="0" smtClean="0">
                <a:ea typeface="SimSun"/>
                <a:cs typeface="Arial"/>
              </a:rPr>
              <a:t>你们就是我们的荣耀，我们的喜乐。是以人为本，不是以事为本。</a:t>
            </a:r>
            <a:endParaRPr lang="en-US" altLang="zh-CN" sz="2000" dirty="0" smtClean="0">
              <a:ea typeface="SimSun"/>
              <a:cs typeface="Arial"/>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13</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不能再忍，不能再忍耐。</a:t>
            </a:r>
            <a:endParaRPr lang="en-US" altLang="zh-CN" sz="1800" kern="1200" dirty="0" smtClean="0">
              <a:solidFill>
                <a:schemeClr val="tx1"/>
              </a:solidFill>
              <a:effectLst/>
              <a:latin typeface="+mn-lt"/>
              <a:ea typeface="+mn-ea"/>
              <a:cs typeface="+mn-cs"/>
            </a:endParaRP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独自是复数。</a:t>
            </a:r>
            <a:endParaRPr lang="en-US" altLang="zh-CN" sz="18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14</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en-US" altLang="zh-CN" sz="1800" kern="1200" dirty="0" smtClean="0">
                <a:solidFill>
                  <a:schemeClr val="tx1"/>
                </a:solidFill>
                <a:effectLst/>
                <a:latin typeface="+mn-lt"/>
                <a:ea typeface="+mn-ea"/>
                <a:cs typeface="+mn-cs"/>
              </a:rPr>
              <a:t>3</a:t>
            </a:r>
            <a:r>
              <a:rPr lang="zh-CN" altLang="en-US" sz="1800" kern="1200" dirty="0" smtClean="0">
                <a:solidFill>
                  <a:schemeClr val="tx1"/>
                </a:solidFill>
                <a:effectLst/>
                <a:latin typeface="+mn-lt"/>
                <a:ea typeface="+mn-ea"/>
                <a:cs typeface="+mn-cs"/>
              </a:rPr>
              <a:t>：</a:t>
            </a:r>
            <a:r>
              <a:rPr lang="en-US" altLang="zh-CN" sz="1800" kern="1200" dirty="0" smtClean="0">
                <a:solidFill>
                  <a:schemeClr val="tx1"/>
                </a:solidFill>
                <a:effectLst/>
                <a:latin typeface="+mn-lt"/>
                <a:ea typeface="+mn-ea"/>
                <a:cs typeface="+mn-cs"/>
              </a:rPr>
              <a:t>2</a:t>
            </a:r>
            <a:r>
              <a:rPr lang="zh-CN" altLang="en-US" sz="1800" kern="1200" dirty="0" smtClean="0">
                <a:solidFill>
                  <a:schemeClr val="tx1"/>
                </a:solidFill>
                <a:effectLst/>
                <a:latin typeface="+mn-lt"/>
                <a:ea typeface="+mn-ea"/>
                <a:cs typeface="+mn-cs"/>
              </a:rPr>
              <a:t>省略（我们）打发</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关于提摩太有两个形容词</a:t>
            </a:r>
          </a:p>
          <a:p>
            <a:pPr marL="628650" lvl="1"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我们的兄弟</a:t>
            </a:r>
          </a:p>
          <a:p>
            <a:pPr marL="628650" lvl="1"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神的仆役，有可能原文是神的同工。（作神执事的有古卷作与神同工的）</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基督福音，属基督的福音，关于基督的福音</a:t>
            </a:r>
            <a:endParaRPr lang="en-US" altLang="zh-CN" sz="1800" kern="1200" dirty="0" smtClean="0">
              <a:solidFill>
                <a:schemeClr val="tx1"/>
              </a:solidFill>
              <a:effectLst/>
              <a:latin typeface="+mn-lt"/>
              <a:ea typeface="+mn-ea"/>
              <a:cs typeface="+mn-cs"/>
            </a:endParaRP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和合本没有翻译（为了要）坚固你们</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在你们所信的道上，应该是在你们的信上，坚固你们，安慰你们。</a:t>
            </a:r>
          </a:p>
        </p:txBody>
      </p:sp>
      <p:sp>
        <p:nvSpPr>
          <p:cNvPr id="4" name="Slide Number Placeholder 3"/>
          <p:cNvSpPr>
            <a:spLocks noGrp="1"/>
          </p:cNvSpPr>
          <p:nvPr>
            <p:ph type="sldNum" sz="quarter" idx="10"/>
          </p:nvPr>
        </p:nvSpPr>
        <p:spPr/>
        <p:txBody>
          <a:bodyPr/>
          <a:lstStyle/>
          <a:p>
            <a:fld id="{DFFB6782-E22B-44B8-BE55-B98FFE7079DD}" type="slidenum">
              <a:rPr lang="en-US" smtClean="0"/>
              <a:t>15</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另一个主题出现，患难。</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命定，是被放进去的，是被派的</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教会受患难是常态，基督徒受患难是常态。范围是我们（所有人），如果神选你为带领的人，可能要受更多的患难</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那么喜乐又从哪里来呢？力量又从哪里来呢</a:t>
            </a:r>
            <a:r>
              <a:rPr lang="zh-CN" altLang="en-US" sz="1800" kern="1200" dirty="0" smtClean="0">
                <a:solidFill>
                  <a:schemeClr val="tx1"/>
                </a:solidFill>
                <a:effectLst/>
                <a:latin typeface="+mn-lt"/>
                <a:ea typeface="+mn-ea"/>
                <a:cs typeface="+mn-cs"/>
              </a:rPr>
              <a:t>？</a:t>
            </a:r>
            <a:endParaRPr lang="en-US" altLang="zh-CN" sz="1800" kern="1200" smtClean="0">
              <a:solidFill>
                <a:schemeClr val="tx1"/>
              </a:solidFill>
              <a:effectLst/>
              <a:latin typeface="+mn-lt"/>
              <a:ea typeface="+mn-ea"/>
              <a:cs typeface="+mn-cs"/>
            </a:endParaRPr>
          </a:p>
          <a:p>
            <a:pPr marL="628650" lvl="1" indent="-171450" rtl="0">
              <a:buFont typeface="Arial" panose="020B0604020202020204" pitchFamily="34" charset="0"/>
              <a:buChar char="•"/>
            </a:pPr>
            <a:r>
              <a:rPr lang="en-US" altLang="zh-CN" sz="1800" kern="1200" smtClean="0">
                <a:solidFill>
                  <a:schemeClr val="tx1"/>
                </a:solidFill>
                <a:effectLst/>
                <a:latin typeface="+mn-lt"/>
                <a:ea typeface="+mn-ea"/>
                <a:cs typeface="+mn-cs"/>
              </a:rPr>
              <a:t>Isa </a:t>
            </a:r>
            <a:r>
              <a:rPr lang="en-US" altLang="zh-CN" sz="1800" kern="1200" dirty="0" smtClean="0">
                <a:solidFill>
                  <a:schemeClr val="tx1"/>
                </a:solidFill>
                <a:effectLst/>
                <a:latin typeface="+mn-lt"/>
                <a:ea typeface="+mn-ea"/>
                <a:cs typeface="+mn-cs"/>
              </a:rPr>
              <a:t>43:2 </a:t>
            </a:r>
            <a:r>
              <a:rPr lang="zh-CN" altLang="en-US" sz="1800" kern="1200" dirty="0" smtClean="0">
                <a:solidFill>
                  <a:schemeClr val="tx1"/>
                </a:solidFill>
                <a:effectLst/>
                <a:latin typeface="+mn-lt"/>
                <a:ea typeface="+mn-ea"/>
                <a:cs typeface="+mn-cs"/>
              </a:rPr>
              <a:t>你从水中经过，我必与你同在。你趟过江河，水必不漫过你。你从火中行过，必不被烧，火焰也不着在你身上。</a:t>
            </a:r>
          </a:p>
          <a:p>
            <a:pPr marL="628650" lvl="1"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诗篇</a:t>
            </a:r>
            <a:r>
              <a:rPr lang="en-US" altLang="zh-CN" sz="1800" kern="1200" dirty="0" smtClean="0">
                <a:solidFill>
                  <a:schemeClr val="tx1"/>
                </a:solidFill>
                <a:effectLst/>
                <a:latin typeface="+mn-lt"/>
                <a:ea typeface="+mn-ea"/>
                <a:cs typeface="+mn-cs"/>
              </a:rPr>
              <a:t>23:4 </a:t>
            </a:r>
            <a:r>
              <a:rPr lang="zh-CN" altLang="en-US" sz="1800" kern="1200" dirty="0" smtClean="0">
                <a:solidFill>
                  <a:schemeClr val="tx1"/>
                </a:solidFill>
                <a:effectLst/>
                <a:latin typeface="+mn-lt"/>
                <a:ea typeface="+mn-ea"/>
                <a:cs typeface="+mn-cs"/>
              </a:rPr>
              <a:t>我虽然行过死阴的幽谷，也不怕遭害。因为你与我同在。</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神的同在不是让你避免患难，乃是在患难中借着你信靠祂伴你一起度过。所以信心需要坚固，信心需要安慰。</a:t>
            </a:r>
          </a:p>
          <a:p>
            <a:pPr marL="171450" lvl="0" indent="-171450" rtl="0">
              <a:buFont typeface="Arial" panose="020B0604020202020204" pitchFamily="34" charset="0"/>
              <a:buChar char="•"/>
            </a:pPr>
            <a:endParaRPr lang="en-US" altLang="zh-CN" sz="1800" dirty="0" smtClean="0">
              <a:ea typeface="SimSun"/>
              <a:cs typeface="Arial"/>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16</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dirty="0" smtClean="0">
                <a:ea typeface="SimSun"/>
                <a:cs typeface="Arial"/>
              </a:rPr>
              <a:t>（而且因为），未翻译，与上一节平行</a:t>
            </a:r>
          </a:p>
          <a:p>
            <a:pPr marL="171450" lvl="0" indent="-171450" rtl="0">
              <a:buFont typeface="Arial" panose="020B0604020202020204" pitchFamily="34" charset="0"/>
              <a:buChar char="•"/>
            </a:pPr>
            <a:r>
              <a:rPr lang="zh-CN" altLang="en-US" sz="1800" dirty="0" smtClean="0">
                <a:ea typeface="SimSun"/>
                <a:cs typeface="Arial"/>
              </a:rPr>
              <a:t>（一直在）预先告诉你们</a:t>
            </a:r>
            <a:endParaRPr lang="en-US" altLang="zh-CN" sz="1800" dirty="0" smtClean="0">
              <a:ea typeface="SimSun"/>
              <a:cs typeface="Arial"/>
            </a:endParaRPr>
          </a:p>
          <a:p>
            <a:pPr marL="628650" lvl="1" indent="-171450" rtl="0">
              <a:buFont typeface="Arial" panose="020B0604020202020204" pitchFamily="34" charset="0"/>
              <a:buChar char="•"/>
            </a:pPr>
            <a:r>
              <a:rPr lang="zh-CN" altLang="en-US" sz="1800" dirty="0" smtClean="0">
                <a:ea typeface="SimSun"/>
                <a:cs typeface="Arial"/>
              </a:rPr>
              <a:t>第一次旅行布道，路司得，以哥念，安提阿徒</a:t>
            </a:r>
            <a:r>
              <a:rPr lang="en-US" altLang="zh-CN" sz="1800" dirty="0" smtClean="0">
                <a:ea typeface="SimSun"/>
                <a:cs typeface="Arial"/>
              </a:rPr>
              <a:t>14:22</a:t>
            </a:r>
            <a:r>
              <a:rPr lang="zh-CN" altLang="en-US" sz="1800" dirty="0" smtClean="0">
                <a:ea typeface="SimSun"/>
                <a:cs typeface="Arial"/>
              </a:rPr>
              <a:t>坚固门徒的心，劝他们恒守所信的道。又说，我们进入神的国，必须经历许多艰难。</a:t>
            </a:r>
          </a:p>
          <a:p>
            <a:pPr marL="171450" lvl="0" indent="-171450" rtl="0">
              <a:buFont typeface="Arial" panose="020B0604020202020204" pitchFamily="34" charset="0"/>
              <a:buChar char="•"/>
            </a:pPr>
            <a:r>
              <a:rPr lang="zh-CN" altLang="en-US" sz="1800" dirty="0" smtClean="0">
                <a:ea typeface="SimSun"/>
                <a:cs typeface="Arial"/>
              </a:rPr>
              <a:t>这里的“必”后接现在式不定词，在新约圣经里常常指按神的旨意发生的事</a:t>
            </a:r>
          </a:p>
          <a:p>
            <a:pPr marL="628650" lvl="1" indent="-171450" rtl="0">
              <a:buFont typeface="Arial" panose="020B0604020202020204" pitchFamily="34" charset="0"/>
              <a:buChar char="•"/>
            </a:pPr>
            <a:r>
              <a:rPr lang="zh-CN" altLang="en-US" sz="1800" dirty="0" smtClean="0">
                <a:ea typeface="SimSun"/>
                <a:cs typeface="Arial"/>
              </a:rPr>
              <a:t>太</a:t>
            </a:r>
            <a:r>
              <a:rPr lang="en-US" altLang="zh-CN" sz="1800" dirty="0" smtClean="0">
                <a:ea typeface="SimSun"/>
                <a:cs typeface="Arial"/>
              </a:rPr>
              <a:t>17:22 </a:t>
            </a:r>
            <a:r>
              <a:rPr lang="zh-CN" altLang="en-US" sz="1800" dirty="0" smtClean="0">
                <a:ea typeface="SimSun"/>
                <a:cs typeface="Arial"/>
              </a:rPr>
              <a:t>他们还住在加利利的时候，耶稣对门徒说，人子将要（必要）被交在人手里。</a:t>
            </a:r>
          </a:p>
          <a:p>
            <a:pPr marL="628650" lvl="1" indent="-171450" rtl="0">
              <a:buFont typeface="Arial" panose="020B0604020202020204" pitchFamily="34" charset="0"/>
              <a:buChar char="•"/>
            </a:pPr>
            <a:r>
              <a:rPr lang="zh-CN" altLang="en-US" sz="1800" dirty="0" smtClean="0">
                <a:ea typeface="SimSun"/>
                <a:cs typeface="Arial"/>
              </a:rPr>
              <a:t>启示录</a:t>
            </a:r>
            <a:r>
              <a:rPr lang="en-US" altLang="zh-CN" sz="1800" dirty="0" smtClean="0">
                <a:ea typeface="SimSun"/>
                <a:cs typeface="Arial"/>
              </a:rPr>
              <a:t>1:19</a:t>
            </a:r>
            <a:r>
              <a:rPr lang="zh-CN" altLang="en-US" sz="1800" dirty="0" smtClean="0">
                <a:ea typeface="SimSun"/>
                <a:cs typeface="Arial"/>
              </a:rPr>
              <a:t>所以你要把所看见的，和现在的事，并将来必成的事，都写出来。</a:t>
            </a:r>
          </a:p>
          <a:p>
            <a:pPr marL="171450" lvl="0" indent="-171450" rtl="0">
              <a:buFont typeface="Arial" panose="020B0604020202020204" pitchFamily="34" charset="0"/>
              <a:buChar char="•"/>
            </a:pPr>
            <a:endParaRPr lang="en-US" altLang="zh-CN" sz="1800" dirty="0" smtClean="0">
              <a:ea typeface="SimSun"/>
              <a:cs typeface="Arial"/>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17</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重新回到不能再忍这个主题。解释为什么</a:t>
            </a:r>
            <a:r>
              <a:rPr lang="en-US" altLang="zh-CN" sz="1800" kern="1200" dirty="0" smtClean="0">
                <a:solidFill>
                  <a:schemeClr val="tx1"/>
                </a:solidFill>
                <a:effectLst/>
                <a:latin typeface="+mn-lt"/>
                <a:ea typeface="+mn-ea"/>
                <a:cs typeface="+mn-cs"/>
              </a:rPr>
              <a:t>3</a:t>
            </a:r>
            <a:r>
              <a:rPr lang="zh-CN" altLang="en-US" sz="1800" kern="1200" dirty="0" smtClean="0">
                <a:solidFill>
                  <a:schemeClr val="tx1"/>
                </a:solidFill>
                <a:effectLst/>
                <a:latin typeface="+mn-lt"/>
                <a:ea typeface="+mn-ea"/>
                <a:cs typeface="+mn-cs"/>
              </a:rPr>
              <a:t>：</a:t>
            </a:r>
            <a:r>
              <a:rPr lang="en-US" altLang="zh-CN" sz="1800" kern="1200" dirty="0" smtClean="0">
                <a:solidFill>
                  <a:schemeClr val="tx1"/>
                </a:solidFill>
                <a:effectLst/>
                <a:latin typeface="+mn-lt"/>
                <a:ea typeface="+mn-ea"/>
                <a:cs typeface="+mn-cs"/>
              </a:rPr>
              <a:t>1</a:t>
            </a:r>
            <a:r>
              <a:rPr lang="zh-CN" altLang="en-US" sz="1800" kern="1200" dirty="0" smtClean="0">
                <a:solidFill>
                  <a:schemeClr val="tx1"/>
                </a:solidFill>
                <a:effectLst/>
                <a:latin typeface="+mn-lt"/>
                <a:ea typeface="+mn-ea"/>
                <a:cs typeface="+mn-cs"/>
              </a:rPr>
              <a:t>不能再忍的原因。</a:t>
            </a:r>
            <a:endParaRPr lang="en-US" altLang="zh-CN" sz="1800" kern="1200" dirty="0" smtClean="0">
              <a:solidFill>
                <a:schemeClr val="tx1"/>
              </a:solidFill>
              <a:effectLst/>
              <a:latin typeface="+mn-lt"/>
              <a:ea typeface="+mn-ea"/>
              <a:cs typeface="+mn-cs"/>
            </a:endParaRP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打发提摩太重回贴城的原因有两个方面：</a:t>
            </a:r>
            <a:endParaRPr lang="en-US" altLang="zh-CN" sz="1800" kern="1200" dirty="0" smtClean="0">
              <a:solidFill>
                <a:schemeClr val="tx1"/>
              </a:solidFill>
              <a:effectLst/>
              <a:latin typeface="+mn-lt"/>
              <a:ea typeface="+mn-ea"/>
              <a:cs typeface="+mn-cs"/>
            </a:endParaRPr>
          </a:p>
          <a:p>
            <a:pPr marL="628650" lvl="1"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要晓得你们的信心</a:t>
            </a:r>
            <a:endParaRPr lang="en-US" altLang="zh-CN" sz="1800" kern="1200" dirty="0" smtClean="0">
              <a:solidFill>
                <a:schemeClr val="tx1"/>
              </a:solidFill>
              <a:effectLst/>
              <a:latin typeface="+mn-lt"/>
              <a:ea typeface="+mn-ea"/>
              <a:cs typeface="+mn-cs"/>
            </a:endParaRPr>
          </a:p>
          <a:p>
            <a:pPr marL="628650" lvl="1"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恐怕撒旦诱惑了你们</a:t>
            </a:r>
          </a:p>
        </p:txBody>
      </p:sp>
      <p:sp>
        <p:nvSpPr>
          <p:cNvPr id="4" name="Slide Number Placeholder 3"/>
          <p:cNvSpPr>
            <a:spLocks noGrp="1"/>
          </p:cNvSpPr>
          <p:nvPr>
            <p:ph type="sldNum" sz="quarter" idx="10"/>
          </p:nvPr>
        </p:nvSpPr>
        <p:spPr/>
        <p:txBody>
          <a:bodyPr/>
          <a:lstStyle/>
          <a:p>
            <a:fld id="{DFFB6782-E22B-44B8-BE55-B98FFE7079DD}" type="slidenum">
              <a:rPr lang="en-US" smtClean="0"/>
              <a:t>18</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两种力量</a:t>
            </a:r>
          </a:p>
          <a:p>
            <a:pPr marL="628650" lvl="1"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撒旦的工作</a:t>
            </a:r>
          </a:p>
          <a:p>
            <a:pPr marL="628650" lvl="1"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圣灵的工作</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信心表现出来就是你做的决定。你的心（自由意志），做决定的中枢</a:t>
            </a:r>
          </a:p>
          <a:p>
            <a:pPr marL="628650" lvl="1" indent="-171450" rtl="0">
              <a:buFont typeface="Arial" panose="020B0604020202020204" pitchFamily="34" charset="0"/>
              <a:buChar char="•"/>
            </a:pPr>
            <a:r>
              <a:rPr lang="en-US" altLang="zh-CN" sz="1800" kern="1200" dirty="0" smtClean="0">
                <a:solidFill>
                  <a:schemeClr val="tx1"/>
                </a:solidFill>
                <a:effectLst/>
                <a:latin typeface="+mn-lt"/>
                <a:ea typeface="+mn-ea"/>
                <a:cs typeface="+mn-cs"/>
              </a:rPr>
              <a:t>Pro 4:23 </a:t>
            </a:r>
            <a:r>
              <a:rPr lang="zh-CN" altLang="en-US" sz="1800" kern="1200" dirty="0" smtClean="0">
                <a:solidFill>
                  <a:schemeClr val="tx1"/>
                </a:solidFill>
                <a:effectLst/>
                <a:latin typeface="+mn-lt"/>
                <a:ea typeface="+mn-ea"/>
                <a:cs typeface="+mn-cs"/>
              </a:rPr>
              <a:t>你要保守你心，胜过保守一切。（或作你要切切保守你心）因为一生的果效，是由心发出。</a:t>
            </a:r>
          </a:p>
          <a:p>
            <a:pPr marL="628650" lvl="1"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希伯来书</a:t>
            </a:r>
            <a:r>
              <a:rPr lang="en-US" altLang="zh-CN" sz="1800" kern="1200" dirty="0" smtClean="0">
                <a:solidFill>
                  <a:schemeClr val="tx1"/>
                </a:solidFill>
                <a:effectLst/>
                <a:latin typeface="+mn-lt"/>
                <a:ea typeface="+mn-ea"/>
                <a:cs typeface="+mn-cs"/>
              </a:rPr>
              <a:t>11</a:t>
            </a:r>
            <a:r>
              <a:rPr lang="zh-CN" altLang="en-US" sz="1800" kern="1200" dirty="0" smtClean="0">
                <a:solidFill>
                  <a:schemeClr val="tx1"/>
                </a:solidFill>
                <a:effectLst/>
                <a:latin typeface="+mn-lt"/>
                <a:ea typeface="+mn-ea"/>
                <a:cs typeface="+mn-cs"/>
              </a:rPr>
              <a:t>：</a:t>
            </a:r>
            <a:r>
              <a:rPr lang="en-US" altLang="zh-CN" sz="1800" kern="1200" dirty="0" smtClean="0">
                <a:solidFill>
                  <a:schemeClr val="tx1"/>
                </a:solidFill>
                <a:effectLst/>
                <a:latin typeface="+mn-lt"/>
                <a:ea typeface="+mn-ea"/>
                <a:cs typeface="+mn-cs"/>
              </a:rPr>
              <a:t>1 </a:t>
            </a:r>
            <a:r>
              <a:rPr lang="zh-CN" altLang="en-US" sz="1800" kern="1200" dirty="0" smtClean="0">
                <a:solidFill>
                  <a:schemeClr val="tx1"/>
                </a:solidFill>
                <a:effectLst/>
                <a:latin typeface="+mn-lt"/>
                <a:ea typeface="+mn-ea"/>
                <a:cs typeface="+mn-cs"/>
              </a:rPr>
              <a:t>信是所望之事的实底，是未见之事的确据。都是基于神的话。</a:t>
            </a:r>
            <a:endParaRPr lang="en-US" altLang="zh-CN" sz="1800" kern="1200" dirty="0" smtClean="0">
              <a:solidFill>
                <a:schemeClr val="tx1"/>
              </a:solidFill>
              <a:effectLst/>
              <a:latin typeface="+mn-lt"/>
              <a:ea typeface="+mn-ea"/>
              <a:cs typeface="+mn-cs"/>
            </a:endParaRP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信心的表现就是基于神的话，顺从圣灵的感动和带领来做出决定。</a:t>
            </a:r>
          </a:p>
        </p:txBody>
      </p:sp>
      <p:sp>
        <p:nvSpPr>
          <p:cNvPr id="4" name="Slide Number Placeholder 3"/>
          <p:cNvSpPr>
            <a:spLocks noGrp="1"/>
          </p:cNvSpPr>
          <p:nvPr>
            <p:ph type="sldNum" sz="quarter" idx="10"/>
          </p:nvPr>
        </p:nvSpPr>
        <p:spPr/>
        <p:txBody>
          <a:bodyPr/>
          <a:lstStyle/>
          <a:p>
            <a:fld id="{DFFB6782-E22B-44B8-BE55-B98FFE7079DD}" type="slidenum">
              <a:rPr lang="en-US" smtClean="0"/>
              <a:t>19</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为此是一个转折词，引出</a:t>
            </a:r>
            <a:r>
              <a:rPr lang="en-US" altLang="zh-CN" sz="1800" kern="1200" dirty="0" smtClean="0">
                <a:solidFill>
                  <a:schemeClr val="tx1"/>
                </a:solidFill>
                <a:effectLst/>
                <a:latin typeface="+mn-lt"/>
                <a:ea typeface="+mn-ea"/>
                <a:cs typeface="+mn-cs"/>
              </a:rPr>
              <a:t>13-16</a:t>
            </a:r>
            <a:r>
              <a:rPr lang="zh-CN" altLang="en-US" sz="1800" kern="1200" dirty="0" smtClean="0">
                <a:solidFill>
                  <a:schemeClr val="tx1"/>
                </a:solidFill>
                <a:effectLst/>
                <a:latin typeface="+mn-lt"/>
                <a:ea typeface="+mn-ea"/>
                <a:cs typeface="+mn-cs"/>
              </a:rPr>
              <a:t>新单元，焦点由传福音的人转到接受福音的人</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领受了，原意是接待客人，</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人的道（我们所传的），神的道。</a:t>
            </a:r>
          </a:p>
          <a:p>
            <a:pPr marL="628650" lvl="1"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加</a:t>
            </a:r>
            <a:r>
              <a:rPr lang="en-US" altLang="zh-CN" sz="1800" kern="1200" dirty="0" smtClean="0">
                <a:solidFill>
                  <a:schemeClr val="tx1"/>
                </a:solidFill>
                <a:effectLst/>
                <a:latin typeface="+mn-lt"/>
                <a:ea typeface="+mn-ea"/>
                <a:cs typeface="+mn-cs"/>
              </a:rPr>
              <a:t>1:11 </a:t>
            </a:r>
            <a:r>
              <a:rPr lang="zh-CN" altLang="en-US" sz="1800" kern="1200" dirty="0" smtClean="0">
                <a:solidFill>
                  <a:schemeClr val="tx1"/>
                </a:solidFill>
                <a:effectLst/>
                <a:latin typeface="+mn-lt"/>
                <a:ea typeface="+mn-ea"/>
                <a:cs typeface="+mn-cs"/>
              </a:rPr>
              <a:t>弟兄们，我告诉你们，我素来所传的福音，不是出于人的意思。</a:t>
            </a:r>
            <a:r>
              <a:rPr lang="en-US" altLang="zh-CN" sz="1800" kern="1200" dirty="0" smtClean="0">
                <a:solidFill>
                  <a:schemeClr val="tx1"/>
                </a:solidFill>
                <a:effectLst/>
                <a:latin typeface="+mn-lt"/>
                <a:ea typeface="+mn-ea"/>
                <a:cs typeface="+mn-cs"/>
              </a:rPr>
              <a:t>1:12</a:t>
            </a:r>
            <a:r>
              <a:rPr lang="zh-CN" altLang="en-US" sz="1800" kern="1200" dirty="0" smtClean="0">
                <a:solidFill>
                  <a:schemeClr val="tx1"/>
                </a:solidFill>
                <a:effectLst/>
                <a:latin typeface="+mn-lt"/>
                <a:ea typeface="+mn-ea"/>
                <a:cs typeface="+mn-cs"/>
              </a:rPr>
              <a:t>因为我不是从人领受的，也不是人教导我的，乃是从耶稣基督启示来的。</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运行，神的道的一个基本特征</a:t>
            </a:r>
          </a:p>
          <a:p>
            <a:pPr marL="628650" lvl="1" indent="-171450" rtl="0">
              <a:buFont typeface="Arial" panose="020B0604020202020204" pitchFamily="34" charset="0"/>
              <a:buChar char="•"/>
            </a:pPr>
            <a:r>
              <a:rPr lang="en-US" altLang="zh-CN" sz="1800" kern="1200" dirty="0" err="1" smtClean="0">
                <a:solidFill>
                  <a:schemeClr val="tx1"/>
                </a:solidFill>
                <a:effectLst/>
                <a:latin typeface="+mn-lt"/>
                <a:ea typeface="+mn-ea"/>
                <a:cs typeface="+mn-cs"/>
              </a:rPr>
              <a:t>Heb</a:t>
            </a:r>
            <a:r>
              <a:rPr lang="en-US" altLang="zh-CN" sz="1800" kern="1200" dirty="0" smtClean="0">
                <a:solidFill>
                  <a:schemeClr val="tx1"/>
                </a:solidFill>
                <a:effectLst/>
                <a:latin typeface="+mn-lt"/>
                <a:ea typeface="+mn-ea"/>
                <a:cs typeface="+mn-cs"/>
              </a:rPr>
              <a:t> 4:12 </a:t>
            </a:r>
            <a:r>
              <a:rPr lang="zh-CN" altLang="en-US" sz="1800" kern="1200" dirty="0" smtClean="0">
                <a:solidFill>
                  <a:schemeClr val="tx1"/>
                </a:solidFill>
                <a:effectLst/>
                <a:latin typeface="+mn-lt"/>
                <a:ea typeface="+mn-ea"/>
                <a:cs typeface="+mn-cs"/>
              </a:rPr>
              <a:t>神的道是活泼的，是有功效的</a:t>
            </a:r>
          </a:p>
          <a:p>
            <a:pPr marL="171450" lvl="0" indent="-171450" rtl="0">
              <a:buFont typeface="Arial" panose="020B0604020202020204" pitchFamily="34" charset="0"/>
              <a:buChar char="•"/>
            </a:pPr>
            <a:endParaRPr lang="zh-CN" alt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2</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两种力量</a:t>
            </a:r>
          </a:p>
          <a:p>
            <a:pPr marL="628650" lvl="1"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圣灵的工作</a:t>
            </a:r>
            <a:endParaRPr lang="en-US" altLang="zh-CN" sz="1800" kern="1200" dirty="0" smtClean="0">
              <a:solidFill>
                <a:schemeClr val="tx1"/>
              </a:solidFill>
              <a:effectLst/>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1800" kern="1200" dirty="0" smtClean="0">
                <a:solidFill>
                  <a:schemeClr val="tx1"/>
                </a:solidFill>
                <a:effectLst/>
                <a:latin typeface="+mn-lt"/>
                <a:ea typeface="+mn-ea"/>
                <a:cs typeface="+mn-cs"/>
              </a:rPr>
              <a:t>撒旦的工作</a:t>
            </a:r>
            <a:endParaRPr lang="en-US" altLang="zh-CN" sz="18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1800" kern="1200" dirty="0" smtClean="0">
                <a:solidFill>
                  <a:schemeClr val="tx1"/>
                </a:solidFill>
                <a:effectLst/>
                <a:latin typeface="+mn-lt"/>
                <a:ea typeface="+mn-ea"/>
                <a:cs typeface="+mn-cs"/>
              </a:rPr>
              <a:t>面对患难，撒旦的工作是让人怀疑，放弃。</a:t>
            </a:r>
            <a:endParaRPr lang="en-US" altLang="zh-CN" sz="1800" kern="1200" dirty="0" smtClean="0">
              <a:solidFill>
                <a:schemeClr val="tx1"/>
              </a:solidFill>
              <a:effectLst/>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1800" kern="1200" dirty="0" smtClean="0">
                <a:solidFill>
                  <a:schemeClr val="tx1"/>
                </a:solidFill>
                <a:effectLst/>
                <a:latin typeface="+mn-lt"/>
                <a:ea typeface="+mn-ea"/>
                <a:cs typeface="+mn-cs"/>
              </a:rPr>
              <a:t>约伯记</a:t>
            </a:r>
            <a:r>
              <a:rPr lang="en-US" altLang="zh-CN" sz="1800" kern="1200" dirty="0" smtClean="0">
                <a:solidFill>
                  <a:schemeClr val="tx1"/>
                </a:solidFill>
                <a:effectLst/>
                <a:latin typeface="+mn-lt"/>
                <a:ea typeface="+mn-ea"/>
                <a:cs typeface="+mn-cs"/>
              </a:rPr>
              <a:t>2:9 </a:t>
            </a:r>
            <a:r>
              <a:rPr lang="zh-CN" altLang="en-US" sz="1800" kern="1200" dirty="0" smtClean="0">
                <a:solidFill>
                  <a:schemeClr val="tx1"/>
                </a:solidFill>
                <a:effectLst/>
                <a:latin typeface="+mn-lt"/>
                <a:ea typeface="+mn-ea"/>
                <a:cs typeface="+mn-cs"/>
              </a:rPr>
              <a:t>他的妻子对他说，你仍然持守你的纯正麽？你弃掉神，死了吧。</a:t>
            </a:r>
            <a:r>
              <a:rPr lang="en-US" altLang="zh-CN" sz="1800" kern="1200" dirty="0" smtClean="0">
                <a:solidFill>
                  <a:schemeClr val="tx1"/>
                </a:solidFill>
                <a:effectLst/>
                <a:latin typeface="+mn-lt"/>
                <a:ea typeface="+mn-ea"/>
                <a:cs typeface="+mn-cs"/>
              </a:rPr>
              <a:t>His wife said to him, "Are you still holding on to your integrity? Curse God and die!"</a:t>
            </a:r>
            <a:r>
              <a:rPr lang="zh-CN" altLang="en-US" sz="18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DFFB6782-E22B-44B8-BE55-B98FFE7079DD}" type="slidenum">
              <a:rPr lang="en-US" smtClean="0"/>
              <a:t>20</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我们的劳苦归于徒然</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有一种工作的果效叫做徒劳。</a:t>
            </a:r>
            <a:endParaRPr lang="en-US" altLang="zh-CN" sz="1800" kern="1200" dirty="0" smtClean="0">
              <a:solidFill>
                <a:schemeClr val="tx1"/>
              </a:solidFill>
              <a:effectLst/>
              <a:latin typeface="+mn-lt"/>
              <a:ea typeface="+mn-ea"/>
              <a:cs typeface="+mn-cs"/>
            </a:endParaRP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徒劳的意思就是白做了。可能有两方面的含义</a:t>
            </a:r>
            <a:endParaRPr lang="en-US" altLang="zh-CN" sz="1800" kern="1200" dirty="0" smtClean="0">
              <a:solidFill>
                <a:schemeClr val="tx1"/>
              </a:solidFill>
              <a:effectLst/>
              <a:latin typeface="+mn-lt"/>
              <a:ea typeface="+mn-ea"/>
              <a:cs typeface="+mn-cs"/>
            </a:endParaRPr>
          </a:p>
          <a:p>
            <a:pPr marL="628650" lvl="1"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第一，帖撒罗尼迦的信徒不信主耶稣了</a:t>
            </a:r>
            <a:endParaRPr lang="en-US" altLang="zh-CN" sz="1800" kern="1200" dirty="0" smtClean="0">
              <a:solidFill>
                <a:schemeClr val="tx1"/>
              </a:solidFill>
              <a:effectLst/>
              <a:latin typeface="+mn-lt"/>
              <a:ea typeface="+mn-ea"/>
              <a:cs typeface="+mn-cs"/>
            </a:endParaRP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救恩的确据</a:t>
            </a:r>
            <a:endParaRPr lang="en-US" altLang="zh-CN" sz="1800" kern="1200" dirty="0" smtClean="0">
              <a:solidFill>
                <a:schemeClr val="tx1"/>
              </a:solidFill>
              <a:effectLst/>
              <a:latin typeface="+mn-lt"/>
              <a:ea typeface="+mn-ea"/>
              <a:cs typeface="+mn-cs"/>
            </a:endParaRPr>
          </a:p>
          <a:p>
            <a:pPr marL="628650" lvl="1"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人得救以后可能失去救恩吗</a:t>
            </a:r>
            <a:r>
              <a:rPr lang="zh-CN" altLang="en-US" sz="1800" kern="1200" dirty="0" smtClean="0">
                <a:solidFill>
                  <a:schemeClr val="tx1"/>
                </a:solidFill>
                <a:effectLst/>
                <a:latin typeface="+mn-lt"/>
                <a:ea typeface="+mn-ea"/>
                <a:cs typeface="+mn-cs"/>
              </a:rPr>
              <a:t>？</a:t>
            </a:r>
            <a:endParaRPr lang="en-US" altLang="zh-CN" sz="18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21</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rtl="0">
              <a:buFont typeface="Arial" panose="020B0604020202020204" pitchFamily="34" charset="0"/>
              <a:buChar char="•"/>
            </a:pPr>
            <a:r>
              <a:rPr lang="zh-CN" altLang="en-US" sz="1800" kern="1200" dirty="0" smtClean="0">
                <a:solidFill>
                  <a:schemeClr val="tx1"/>
                </a:solidFill>
                <a:effectLst/>
                <a:latin typeface="+mn-lt"/>
                <a:ea typeface="+mn-ea"/>
                <a:cs typeface="+mn-cs"/>
              </a:rPr>
              <a:t>救</a:t>
            </a:r>
            <a:r>
              <a:rPr lang="zh-CN" altLang="en-US" sz="1800" kern="1200" dirty="0" smtClean="0">
                <a:solidFill>
                  <a:schemeClr val="tx1"/>
                </a:solidFill>
                <a:effectLst/>
                <a:latin typeface="+mn-lt"/>
                <a:ea typeface="+mn-ea"/>
                <a:cs typeface="+mn-cs"/>
              </a:rPr>
              <a:t>恩的确据</a:t>
            </a:r>
            <a:r>
              <a:rPr lang="zh-CN" altLang="en-US" sz="1800" kern="1200" dirty="0" smtClean="0">
                <a:solidFill>
                  <a:schemeClr val="tx1"/>
                </a:solidFill>
                <a:effectLst/>
                <a:latin typeface="+mn-lt"/>
                <a:ea typeface="+mn-ea"/>
                <a:cs typeface="+mn-cs"/>
              </a:rPr>
              <a:t>：</a:t>
            </a:r>
            <a:endParaRPr lang="en-US" altLang="zh-CN" sz="18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22</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rtl="0">
              <a:buFont typeface="Arial" panose="020B0604020202020204" pitchFamily="34" charset="0"/>
              <a:buChar char="•"/>
            </a:pPr>
            <a:r>
              <a:rPr lang="zh-CN" altLang="en-US" sz="1800" kern="1200" dirty="0" smtClean="0">
                <a:solidFill>
                  <a:schemeClr val="tx1"/>
                </a:solidFill>
                <a:effectLst/>
                <a:latin typeface="+mn-lt"/>
                <a:ea typeface="+mn-ea"/>
                <a:cs typeface="+mn-cs"/>
              </a:rPr>
              <a:t>救</a:t>
            </a:r>
            <a:r>
              <a:rPr lang="zh-CN" altLang="en-US" sz="1800" kern="1200" dirty="0" smtClean="0">
                <a:solidFill>
                  <a:schemeClr val="tx1"/>
                </a:solidFill>
                <a:effectLst/>
                <a:latin typeface="+mn-lt"/>
                <a:ea typeface="+mn-ea"/>
                <a:cs typeface="+mn-cs"/>
              </a:rPr>
              <a:t>恩的确</a:t>
            </a:r>
            <a:r>
              <a:rPr lang="zh-CN" altLang="en-US" sz="1800" kern="1200" dirty="0" smtClean="0">
                <a:solidFill>
                  <a:schemeClr val="tx1"/>
                </a:solidFill>
                <a:effectLst/>
                <a:latin typeface="+mn-lt"/>
                <a:ea typeface="+mn-ea"/>
                <a:cs typeface="+mn-cs"/>
              </a:rPr>
              <a:t>据</a:t>
            </a:r>
            <a:endParaRPr lang="en-US" altLang="zh-CN" sz="18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23</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救</a:t>
            </a:r>
            <a:r>
              <a:rPr lang="zh-CN" altLang="en-US" sz="1800" kern="1200" dirty="0" smtClean="0">
                <a:solidFill>
                  <a:schemeClr val="tx1"/>
                </a:solidFill>
                <a:effectLst/>
                <a:latin typeface="+mn-lt"/>
                <a:ea typeface="+mn-ea"/>
                <a:cs typeface="+mn-cs"/>
              </a:rPr>
              <a:t>恩似乎又是可能失去的</a:t>
            </a:r>
            <a:endParaRPr lang="en-US" altLang="zh-CN" sz="1800" kern="1200" dirty="0" smtClean="0">
              <a:solidFill>
                <a:schemeClr val="tx1"/>
              </a:solidFill>
              <a:effectLst/>
              <a:latin typeface="+mn-lt"/>
              <a:ea typeface="+mn-ea"/>
              <a:cs typeface="+mn-cs"/>
            </a:endParaRPr>
          </a:p>
          <a:p>
            <a:pPr marL="628650" lvl="1" indent="-171450" rtl="0">
              <a:buFont typeface="Arial" panose="020B0604020202020204" pitchFamily="34" charset="0"/>
              <a:buChar char="•"/>
            </a:pPr>
            <a:r>
              <a:rPr lang="en-US" altLang="zh-CN" sz="1800" kern="1200" dirty="0" smtClean="0">
                <a:solidFill>
                  <a:schemeClr val="tx1"/>
                </a:solidFill>
                <a:effectLst/>
                <a:latin typeface="+mn-lt"/>
                <a:ea typeface="+mn-ea"/>
                <a:cs typeface="+mn-cs"/>
              </a:rPr>
              <a:t>Gal </a:t>
            </a:r>
            <a:r>
              <a:rPr lang="en-US" altLang="zh-CN" sz="1800" kern="1200" dirty="0" smtClean="0">
                <a:solidFill>
                  <a:schemeClr val="tx1"/>
                </a:solidFill>
                <a:effectLst/>
                <a:latin typeface="+mn-lt"/>
                <a:ea typeface="+mn-ea"/>
                <a:cs typeface="+mn-cs"/>
              </a:rPr>
              <a:t>4:19 </a:t>
            </a:r>
            <a:r>
              <a:rPr lang="zh-CN" altLang="en-US" sz="1800" kern="1200" dirty="0" smtClean="0">
                <a:solidFill>
                  <a:schemeClr val="tx1"/>
                </a:solidFill>
                <a:effectLst/>
                <a:latin typeface="+mn-lt"/>
                <a:ea typeface="+mn-ea"/>
                <a:cs typeface="+mn-cs"/>
              </a:rPr>
              <a:t>我小子阿，我为你们再受生产之苦，直等到基督成形在你们心里</a:t>
            </a:r>
            <a:r>
              <a:rPr lang="zh-CN" altLang="en-US" sz="1800" kern="1200" dirty="0" smtClean="0">
                <a:solidFill>
                  <a:schemeClr val="tx1"/>
                </a:solidFill>
                <a:effectLst/>
                <a:latin typeface="+mn-lt"/>
                <a:ea typeface="+mn-ea"/>
                <a:cs typeface="+mn-cs"/>
              </a:rPr>
              <a:t>。</a:t>
            </a:r>
            <a:endParaRPr lang="en-US" altLang="zh-CN" sz="1800" kern="1200" dirty="0" smtClean="0">
              <a:solidFill>
                <a:schemeClr val="tx1"/>
              </a:solidFill>
              <a:effectLst/>
              <a:latin typeface="+mn-lt"/>
              <a:ea typeface="+mn-ea"/>
              <a:cs typeface="+mn-cs"/>
            </a:endParaRPr>
          </a:p>
          <a:p>
            <a:pPr marL="628650" lvl="1" indent="-171450" rtl="0">
              <a:buFont typeface="Arial" panose="020B0604020202020204" pitchFamily="34" charset="0"/>
              <a:buChar char="•"/>
            </a:pPr>
            <a:r>
              <a:rPr lang="en-US" altLang="zh-CN" sz="1800" kern="1200" dirty="0" smtClean="0">
                <a:solidFill>
                  <a:schemeClr val="tx1"/>
                </a:solidFill>
                <a:effectLst/>
                <a:latin typeface="+mn-lt"/>
                <a:ea typeface="+mn-ea"/>
                <a:cs typeface="+mn-cs"/>
              </a:rPr>
              <a:t>Gal 5:4 </a:t>
            </a:r>
            <a:r>
              <a:rPr lang="zh-CN" altLang="en-US" sz="1800" kern="1200" dirty="0" smtClean="0">
                <a:solidFill>
                  <a:schemeClr val="tx1"/>
                </a:solidFill>
                <a:effectLst/>
                <a:latin typeface="+mn-lt"/>
                <a:ea typeface="+mn-ea"/>
                <a:cs typeface="+mn-cs"/>
              </a:rPr>
              <a:t>你们这要靠律法称义的，是与基督隔绝，从恩典中坠落了。</a:t>
            </a:r>
            <a:endParaRPr lang="en-US" altLang="zh-CN" sz="1800" kern="1200" dirty="0" smtClean="0">
              <a:solidFill>
                <a:schemeClr val="tx1"/>
              </a:solidFill>
              <a:effectLst/>
              <a:latin typeface="+mn-lt"/>
              <a:ea typeface="+mn-ea"/>
              <a:cs typeface="+mn-cs"/>
            </a:endParaRPr>
          </a:p>
          <a:p>
            <a:pPr marL="628650" lvl="1" indent="-171450" rtl="0">
              <a:buFont typeface="Arial" panose="020B0604020202020204" pitchFamily="34" charset="0"/>
              <a:buChar char="•"/>
            </a:pPr>
            <a:r>
              <a:rPr lang="en-US" altLang="zh-CN" sz="1800" kern="1200" dirty="0" smtClean="0">
                <a:solidFill>
                  <a:schemeClr val="tx1"/>
                </a:solidFill>
                <a:effectLst/>
                <a:latin typeface="+mn-lt"/>
                <a:ea typeface="+mn-ea"/>
                <a:cs typeface="+mn-cs"/>
              </a:rPr>
              <a:t>Mat 7:13 </a:t>
            </a:r>
            <a:r>
              <a:rPr lang="zh-CN" altLang="en-US" sz="1800" kern="1200" dirty="0" smtClean="0">
                <a:solidFill>
                  <a:schemeClr val="tx1"/>
                </a:solidFill>
                <a:effectLst/>
                <a:latin typeface="+mn-lt"/>
                <a:ea typeface="+mn-ea"/>
                <a:cs typeface="+mn-cs"/>
              </a:rPr>
              <a:t>你们要进窄门。因为引到灭亡，那门是宽的，路是大的，进去的人也多。</a:t>
            </a:r>
            <a:r>
              <a:rPr lang="en-US" altLang="zh-CN" sz="1800" kern="1200" dirty="0" smtClean="0">
                <a:solidFill>
                  <a:schemeClr val="tx1"/>
                </a:solidFill>
                <a:effectLst/>
                <a:latin typeface="+mn-lt"/>
                <a:ea typeface="+mn-ea"/>
                <a:cs typeface="+mn-cs"/>
              </a:rPr>
              <a:t>7:14 </a:t>
            </a:r>
            <a:r>
              <a:rPr lang="zh-CN" altLang="en-US" sz="1800" kern="1200" dirty="0" smtClean="0">
                <a:solidFill>
                  <a:schemeClr val="tx1"/>
                </a:solidFill>
                <a:effectLst/>
                <a:latin typeface="+mn-lt"/>
                <a:ea typeface="+mn-ea"/>
                <a:cs typeface="+mn-cs"/>
              </a:rPr>
              <a:t>引到永生，那门是窄的，路是小的，找着的人也少。</a:t>
            </a:r>
          </a:p>
          <a:p>
            <a:pPr marL="628650" lvl="1" indent="-171450" rtl="0">
              <a:buFont typeface="Arial" panose="020B0604020202020204" pitchFamily="34" charset="0"/>
              <a:buChar char="•"/>
            </a:pPr>
            <a:endParaRPr lang="en-US" altLang="zh-CN" sz="18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24</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徒</a:t>
            </a:r>
            <a:r>
              <a:rPr lang="zh-CN" altLang="en-US" sz="1800" kern="1200" dirty="0" smtClean="0">
                <a:solidFill>
                  <a:schemeClr val="tx1"/>
                </a:solidFill>
                <a:effectLst/>
                <a:latin typeface="+mn-lt"/>
                <a:ea typeface="+mn-ea"/>
                <a:cs typeface="+mn-cs"/>
              </a:rPr>
              <a:t>劳的第二层意思，帖撒罗尼迦的信徒没有实现主耶稣基督救恩所有达到的境界，层次</a:t>
            </a:r>
            <a:endParaRPr lang="en-US" altLang="zh-CN" sz="1800" kern="1200" dirty="0" smtClean="0">
              <a:solidFill>
                <a:schemeClr val="tx1"/>
              </a:solidFill>
              <a:effectLst/>
              <a:latin typeface="+mn-lt"/>
              <a:ea typeface="+mn-ea"/>
              <a:cs typeface="+mn-cs"/>
            </a:endParaRPr>
          </a:p>
          <a:p>
            <a:pPr marL="628650" lvl="1" indent="-171450" rtl="0">
              <a:buFont typeface="Arial" panose="020B0604020202020204" pitchFamily="34" charset="0"/>
              <a:buChar char="•"/>
            </a:pPr>
            <a:r>
              <a:rPr lang="en-US" altLang="zh-CN" sz="1800" kern="1200" dirty="0" err="1" smtClean="0">
                <a:solidFill>
                  <a:schemeClr val="tx1"/>
                </a:solidFill>
                <a:effectLst/>
                <a:latin typeface="+mn-lt"/>
                <a:ea typeface="+mn-ea"/>
                <a:cs typeface="+mn-cs"/>
              </a:rPr>
              <a:t>Phl</a:t>
            </a:r>
            <a:r>
              <a:rPr lang="en-US" altLang="zh-CN" sz="1800" kern="1200" dirty="0" smtClean="0">
                <a:solidFill>
                  <a:schemeClr val="tx1"/>
                </a:solidFill>
                <a:effectLst/>
                <a:latin typeface="+mn-lt"/>
                <a:ea typeface="+mn-ea"/>
                <a:cs typeface="+mn-cs"/>
              </a:rPr>
              <a:t> 2:15 </a:t>
            </a:r>
            <a:r>
              <a:rPr lang="zh-CN" altLang="en-US" sz="1800" kern="1200" dirty="0" smtClean="0">
                <a:solidFill>
                  <a:schemeClr val="tx1"/>
                </a:solidFill>
                <a:effectLst/>
                <a:latin typeface="+mn-lt"/>
                <a:ea typeface="+mn-ea"/>
                <a:cs typeface="+mn-cs"/>
              </a:rPr>
              <a:t>使你们无可指摘，诚实无伪，在这弯曲悖谬的世代，作神无瑕疵的儿女。你们显在这世代中，好像明光照耀，</a:t>
            </a:r>
            <a:r>
              <a:rPr lang="en-US" altLang="zh-CN" sz="1800" kern="1200" dirty="0" smtClean="0">
                <a:solidFill>
                  <a:schemeClr val="tx1"/>
                </a:solidFill>
                <a:effectLst/>
                <a:latin typeface="+mn-lt"/>
                <a:ea typeface="+mn-ea"/>
                <a:cs typeface="+mn-cs"/>
              </a:rPr>
              <a:t>2:16 </a:t>
            </a:r>
            <a:r>
              <a:rPr lang="zh-CN" altLang="en-US" sz="1800" kern="1200" dirty="0" smtClean="0">
                <a:solidFill>
                  <a:schemeClr val="tx1"/>
                </a:solidFill>
                <a:effectLst/>
                <a:latin typeface="+mn-lt"/>
                <a:ea typeface="+mn-ea"/>
                <a:cs typeface="+mn-cs"/>
              </a:rPr>
              <a:t>将生命的道表明出来，叫我在基督的日子，好夸我没有空跑，也没有徒劳。</a:t>
            </a:r>
          </a:p>
          <a:p>
            <a:pPr marL="0" lvl="0" indent="0" rtl="0">
              <a:buFont typeface="Arial" panose="020B0604020202020204" pitchFamily="34" charset="0"/>
              <a:buNone/>
            </a:pPr>
            <a:endParaRPr lang="zh-CN" altLang="en-US" sz="18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25</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rtl="0">
              <a:buFont typeface="Arial" panose="020B0604020202020204" pitchFamily="34" charset="0"/>
              <a:buChar char="•"/>
            </a:pPr>
            <a:r>
              <a:rPr lang="zh-CN" altLang="en-US" sz="1800" kern="1200" dirty="0" smtClean="0">
                <a:solidFill>
                  <a:schemeClr val="tx1"/>
                </a:solidFill>
                <a:effectLst/>
                <a:latin typeface="+mn-lt"/>
                <a:ea typeface="+mn-ea"/>
                <a:cs typeface="+mn-cs"/>
              </a:rPr>
              <a:t>救恩的过程性</a:t>
            </a:r>
            <a:endParaRPr lang="en-US" altLang="zh-CN" sz="1800" kern="1200" dirty="0" smtClean="0">
              <a:solidFill>
                <a:schemeClr val="tx1"/>
              </a:solidFill>
              <a:effectLst/>
              <a:latin typeface="+mn-lt"/>
              <a:ea typeface="+mn-ea"/>
              <a:cs typeface="+mn-cs"/>
            </a:endParaRPr>
          </a:p>
          <a:p>
            <a:pPr marL="285750" lvl="0" indent="-285750" rtl="0">
              <a:buFont typeface="Arial" panose="020B0604020202020204" pitchFamily="34" charset="0"/>
              <a:buChar char="•"/>
            </a:pPr>
            <a:r>
              <a:rPr lang="zh-CN" altLang="en-US" sz="1800" kern="1200" dirty="0" smtClean="0">
                <a:solidFill>
                  <a:schemeClr val="tx1"/>
                </a:solidFill>
                <a:effectLst/>
                <a:latin typeface="+mn-lt"/>
                <a:ea typeface="+mn-ea"/>
                <a:cs typeface="+mn-cs"/>
              </a:rPr>
              <a:t>救恩的确据不再我们，乃在基督里</a:t>
            </a:r>
          </a:p>
          <a:p>
            <a:pPr marL="285750" lvl="0" indent="-285750" rtl="0">
              <a:buFont typeface="Arial" panose="020B0604020202020204" pitchFamily="34" charset="0"/>
              <a:buChar char="•"/>
            </a:pPr>
            <a:r>
              <a:rPr lang="zh-CN" altLang="en-US" sz="1800" kern="1200" dirty="0" smtClean="0">
                <a:solidFill>
                  <a:schemeClr val="tx1"/>
                </a:solidFill>
                <a:effectLst/>
                <a:latin typeface="+mn-lt"/>
                <a:ea typeface="+mn-ea"/>
                <a:cs typeface="+mn-cs"/>
              </a:rPr>
              <a:t>一次得救永远得救？得救的定义是决志？受洗？不要太看重决志。</a:t>
            </a:r>
          </a:p>
        </p:txBody>
      </p:sp>
      <p:sp>
        <p:nvSpPr>
          <p:cNvPr id="4" name="Slide Number Placeholder 3"/>
          <p:cNvSpPr>
            <a:spLocks noGrp="1"/>
          </p:cNvSpPr>
          <p:nvPr>
            <p:ph type="sldNum" sz="quarter" idx="10"/>
          </p:nvPr>
        </p:nvSpPr>
        <p:spPr/>
        <p:txBody>
          <a:bodyPr/>
          <a:lstStyle/>
          <a:p>
            <a:fld id="{DFFB6782-E22B-44B8-BE55-B98FFE7079DD}" type="slidenum">
              <a:rPr lang="en-US" smtClean="0"/>
              <a:t>26</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不管徒劳指的是那一种意思。</a:t>
            </a:r>
            <a:endParaRPr lang="en-US" altLang="zh-CN" sz="1800" kern="1200" dirty="0" smtClean="0">
              <a:solidFill>
                <a:schemeClr val="tx1"/>
              </a:solidFill>
              <a:effectLst/>
              <a:latin typeface="+mn-lt"/>
              <a:ea typeface="+mn-ea"/>
              <a:cs typeface="+mn-cs"/>
            </a:endParaRP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但提摩太刚才从你们那里回到我们这里来，似乎暗示西拉先回来。</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将你们信心和爱心的好消息，保罗在这里用来与“福音”相同的词，表明帖撒罗尼迦信徒经历患难仍然坚定对与保罗而言是何等大好的消息。</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又说你们常常记念我们，切切的想见我们，如同我们想见你们一样。</a:t>
            </a:r>
          </a:p>
          <a:p>
            <a:pPr marL="628650" lvl="1"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似乎保罗特别在意帖撒罗尼迦信徒对福音使者的态度。恐怕因为他们不能回去而拒接他们。</a:t>
            </a:r>
          </a:p>
          <a:p>
            <a:pPr marL="171450" lvl="0" indent="-171450" rtl="0">
              <a:buFont typeface="Arial" panose="020B0604020202020204" pitchFamily="34" charset="0"/>
              <a:buChar char="•"/>
            </a:pPr>
            <a:endParaRPr lang="zh-CN" altLang="en-US" sz="18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27</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因着你们通过你们的信心得了安慰。传福音的人也需要被安慰。</a:t>
            </a:r>
          </a:p>
        </p:txBody>
      </p:sp>
      <p:sp>
        <p:nvSpPr>
          <p:cNvPr id="4" name="Slide Number Placeholder 3"/>
          <p:cNvSpPr>
            <a:spLocks noGrp="1"/>
          </p:cNvSpPr>
          <p:nvPr>
            <p:ph type="sldNum" sz="quarter" idx="10"/>
          </p:nvPr>
        </p:nvSpPr>
        <p:spPr/>
        <p:txBody>
          <a:bodyPr/>
          <a:lstStyle/>
          <a:p>
            <a:fld id="{DFFB6782-E22B-44B8-BE55-B98FFE7079DD}" type="slidenum">
              <a:rPr lang="en-US" smtClean="0"/>
              <a:t>28</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我们现在实在是活了，你们在主里面站立的稳。</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作者因帖撒罗尼迦人的坚立深受激励，得以重新得力面对艰难的传福音工厂</a:t>
            </a:r>
          </a:p>
          <a:p>
            <a:pPr marL="628650" lvl="1"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徒</a:t>
            </a:r>
            <a:r>
              <a:rPr lang="en-US" altLang="zh-CN" sz="1800" kern="1200" dirty="0" smtClean="0">
                <a:solidFill>
                  <a:schemeClr val="tx1"/>
                </a:solidFill>
                <a:effectLst/>
                <a:latin typeface="+mn-lt"/>
                <a:ea typeface="+mn-ea"/>
                <a:cs typeface="+mn-cs"/>
              </a:rPr>
              <a:t>18:5 </a:t>
            </a:r>
            <a:r>
              <a:rPr lang="zh-CN" altLang="en-US" sz="1800" kern="1200" dirty="0" smtClean="0">
                <a:solidFill>
                  <a:schemeClr val="tx1"/>
                </a:solidFill>
                <a:effectLst/>
                <a:latin typeface="+mn-lt"/>
                <a:ea typeface="+mn-ea"/>
                <a:cs typeface="+mn-cs"/>
              </a:rPr>
              <a:t>西拉和提摩太从马其顿来的时候，保罗为道迫切，向犹太人证明耶稣是基督。</a:t>
            </a:r>
          </a:p>
          <a:p>
            <a:pPr marL="628650" lvl="1" indent="-171450" rtl="0">
              <a:buFont typeface="Arial" panose="020B0604020202020204" pitchFamily="34" charset="0"/>
              <a:buChar char="•"/>
            </a:pPr>
            <a:r>
              <a:rPr lang="en-US" altLang="zh-CN" sz="1800" kern="1200" dirty="0" smtClean="0">
                <a:solidFill>
                  <a:schemeClr val="tx1"/>
                </a:solidFill>
                <a:effectLst/>
                <a:latin typeface="+mn-lt"/>
                <a:ea typeface="+mn-ea"/>
                <a:cs typeface="+mn-cs"/>
              </a:rPr>
              <a:t>When Silas and Timothy came from Macedonia, Paul devoted himself exclusively to preaching, testifying to the Jews that Jesus was the Christ.</a:t>
            </a:r>
          </a:p>
          <a:p>
            <a:pPr marL="628650" lvl="1"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保罗为道迫切，保罗就专心传扬主的道（新译本）。可能保罗不必亲手作工，和可能因着提摩太的消息，让保罗得以激励。</a:t>
            </a:r>
          </a:p>
        </p:txBody>
      </p:sp>
      <p:sp>
        <p:nvSpPr>
          <p:cNvPr id="4" name="Slide Number Placeholder 3"/>
          <p:cNvSpPr>
            <a:spLocks noGrp="1"/>
          </p:cNvSpPr>
          <p:nvPr>
            <p:ph type="sldNum" sz="quarter" idx="10"/>
          </p:nvPr>
        </p:nvSpPr>
        <p:spPr/>
        <p:txBody>
          <a:bodyPr/>
          <a:lstStyle/>
          <a:p>
            <a:fld id="{DFFB6782-E22B-44B8-BE55-B98FFE7079DD}" type="slidenum">
              <a:rPr lang="en-US" smtClean="0"/>
              <a:t>29</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神的道运行的功效。</a:t>
            </a:r>
            <a:r>
              <a:rPr lang="en-US" altLang="zh-CN" sz="1800" kern="1200" dirty="0" smtClean="0">
                <a:solidFill>
                  <a:schemeClr val="tx1"/>
                </a:solidFill>
                <a:effectLst/>
                <a:latin typeface="+mn-lt"/>
                <a:ea typeface="+mn-ea"/>
                <a:cs typeface="+mn-cs"/>
              </a:rPr>
              <a:t>14-16</a:t>
            </a:r>
            <a:r>
              <a:rPr lang="zh-CN" altLang="en-US" sz="1800" kern="1200" dirty="0" smtClean="0">
                <a:solidFill>
                  <a:schemeClr val="tx1"/>
                </a:solidFill>
                <a:effectLst/>
                <a:latin typeface="+mn-lt"/>
                <a:ea typeface="+mn-ea"/>
                <a:cs typeface="+mn-cs"/>
              </a:rPr>
              <a:t>开始将保罗他们离开之后的光景，为第三章做铺垫</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领受</a:t>
            </a:r>
            <a:r>
              <a:rPr lang="en-US" altLang="zh-CN" sz="1800" kern="1200" dirty="0" smtClean="0">
                <a:solidFill>
                  <a:schemeClr val="tx1"/>
                </a:solidFill>
                <a:effectLst/>
                <a:latin typeface="+mn-lt"/>
                <a:ea typeface="+mn-ea"/>
                <a:cs typeface="+mn-cs"/>
              </a:rPr>
              <a:t>-&gt;</a:t>
            </a:r>
            <a:r>
              <a:rPr lang="zh-CN" altLang="en-US" sz="1800" kern="1200" dirty="0" smtClean="0">
                <a:solidFill>
                  <a:schemeClr val="tx1"/>
                </a:solidFill>
                <a:effectLst/>
                <a:latin typeface="+mn-lt"/>
                <a:ea typeface="+mn-ea"/>
                <a:cs typeface="+mn-cs"/>
              </a:rPr>
              <a:t>效法，门徒的原意是</a:t>
            </a:r>
            <a:r>
              <a:rPr lang="en-US" altLang="zh-CN" sz="1800" kern="1200" dirty="0" smtClean="0">
                <a:solidFill>
                  <a:schemeClr val="tx1"/>
                </a:solidFill>
                <a:effectLst/>
                <a:latin typeface="+mn-lt"/>
                <a:ea typeface="+mn-ea"/>
                <a:cs typeface="+mn-cs"/>
              </a:rPr>
              <a:t>Learner</a:t>
            </a:r>
            <a:r>
              <a:rPr lang="zh-CN" altLang="en-US" sz="1800" kern="1200" dirty="0" smtClean="0">
                <a:solidFill>
                  <a:schemeClr val="tx1"/>
                </a:solidFill>
                <a:effectLst/>
                <a:latin typeface="+mn-lt"/>
                <a:ea typeface="+mn-ea"/>
                <a:cs typeface="+mn-cs"/>
              </a:rPr>
              <a:t>，学徒</a:t>
            </a:r>
          </a:p>
          <a:p>
            <a:pPr marL="628650" lvl="1"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太</a:t>
            </a:r>
            <a:r>
              <a:rPr lang="en-US" altLang="zh-CN" sz="1800" kern="1200" dirty="0" smtClean="0">
                <a:solidFill>
                  <a:schemeClr val="tx1"/>
                </a:solidFill>
                <a:effectLst/>
                <a:latin typeface="+mn-lt"/>
                <a:ea typeface="+mn-ea"/>
                <a:cs typeface="+mn-cs"/>
              </a:rPr>
              <a:t>28:19 </a:t>
            </a:r>
            <a:r>
              <a:rPr lang="zh-CN" altLang="en-US" sz="1800" kern="1200" dirty="0" smtClean="0">
                <a:solidFill>
                  <a:schemeClr val="tx1"/>
                </a:solidFill>
                <a:effectLst/>
                <a:latin typeface="+mn-lt"/>
                <a:ea typeface="+mn-ea"/>
                <a:cs typeface="+mn-cs"/>
              </a:rPr>
              <a:t>所以你们要去，使万民作我的门徒，</a:t>
            </a:r>
          </a:p>
          <a:p>
            <a:pPr marL="171450" lvl="0" indent="-171450" rtl="0">
              <a:buFont typeface="Arial" panose="020B0604020202020204" pitchFamily="34" charset="0"/>
              <a:buChar char="•"/>
            </a:pPr>
            <a:endParaRPr lang="zh-CN" alt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3</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这两句是一个句子，</a:t>
            </a:r>
            <a:r>
              <a:rPr lang="en-US" altLang="zh-CN" sz="1800" kern="1200" dirty="0" smtClean="0">
                <a:solidFill>
                  <a:schemeClr val="tx1"/>
                </a:solidFill>
                <a:effectLst/>
                <a:latin typeface="+mn-lt"/>
                <a:ea typeface="+mn-ea"/>
                <a:cs typeface="+mn-cs"/>
              </a:rPr>
              <a:t>10</a:t>
            </a:r>
            <a:r>
              <a:rPr lang="zh-CN" altLang="en-US" sz="1800" kern="1200" dirty="0" smtClean="0">
                <a:solidFill>
                  <a:schemeClr val="tx1"/>
                </a:solidFill>
                <a:effectLst/>
                <a:latin typeface="+mn-lt"/>
                <a:ea typeface="+mn-ea"/>
                <a:cs typeface="+mn-cs"/>
              </a:rPr>
              <a:t>节是一个表结果的分词句。</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在一切困苦患难之中的喜乐，在神面前。</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见你们的面，回应</a:t>
            </a:r>
            <a:r>
              <a:rPr lang="en-US" altLang="zh-CN" sz="1800" kern="1200" dirty="0" smtClean="0">
                <a:solidFill>
                  <a:schemeClr val="tx1"/>
                </a:solidFill>
                <a:effectLst/>
                <a:latin typeface="+mn-lt"/>
                <a:ea typeface="+mn-ea"/>
                <a:cs typeface="+mn-cs"/>
              </a:rPr>
              <a:t>2</a:t>
            </a:r>
            <a:r>
              <a:rPr lang="zh-CN" altLang="en-US" sz="1800" kern="1200" dirty="0" smtClean="0">
                <a:solidFill>
                  <a:schemeClr val="tx1"/>
                </a:solidFill>
                <a:effectLst/>
                <a:latin typeface="+mn-lt"/>
                <a:ea typeface="+mn-ea"/>
                <a:cs typeface="+mn-cs"/>
              </a:rPr>
              <a:t>：</a:t>
            </a:r>
            <a:r>
              <a:rPr lang="en-US" altLang="zh-CN" sz="1800" kern="1200" dirty="0" smtClean="0">
                <a:solidFill>
                  <a:schemeClr val="tx1"/>
                </a:solidFill>
                <a:effectLst/>
                <a:latin typeface="+mn-lt"/>
                <a:ea typeface="+mn-ea"/>
                <a:cs typeface="+mn-cs"/>
              </a:rPr>
              <a:t>17</a:t>
            </a:r>
            <a:r>
              <a:rPr lang="zh-CN" altLang="en-US" sz="1800" kern="1200" dirty="0" smtClean="0">
                <a:solidFill>
                  <a:schemeClr val="tx1"/>
                </a:solidFill>
                <a:effectLst/>
                <a:latin typeface="+mn-lt"/>
                <a:ea typeface="+mn-ea"/>
                <a:cs typeface="+mn-cs"/>
              </a:rPr>
              <a:t>，但那时是不知道帖撒罗尼迦信徒的境况，这时是已经知道他们的境况，还是要见面。</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信心的不足，信心是单数，不足是复数，表明不止一项的不足。</a:t>
            </a:r>
          </a:p>
        </p:txBody>
      </p:sp>
      <p:sp>
        <p:nvSpPr>
          <p:cNvPr id="4" name="Slide Number Placeholder 3"/>
          <p:cNvSpPr>
            <a:spLocks noGrp="1"/>
          </p:cNvSpPr>
          <p:nvPr>
            <p:ph type="sldNum" sz="quarter" idx="10"/>
          </p:nvPr>
        </p:nvSpPr>
        <p:spPr/>
        <p:txBody>
          <a:bodyPr/>
          <a:lstStyle/>
          <a:p>
            <a:fld id="{DFFB6782-E22B-44B8-BE55-B98FFE7079DD}" type="slidenum">
              <a:rPr lang="en-US" smtClean="0"/>
              <a:t>30</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有关系才能祷告，神我们的父，我们的主耶稣</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引领，修直我们的道路</a:t>
            </a:r>
          </a:p>
        </p:txBody>
      </p:sp>
      <p:sp>
        <p:nvSpPr>
          <p:cNvPr id="4" name="Slide Number Placeholder 3"/>
          <p:cNvSpPr>
            <a:spLocks noGrp="1"/>
          </p:cNvSpPr>
          <p:nvPr>
            <p:ph type="sldNum" sz="quarter" idx="10"/>
          </p:nvPr>
        </p:nvSpPr>
        <p:spPr/>
        <p:txBody>
          <a:bodyPr/>
          <a:lstStyle/>
          <a:p>
            <a:fld id="{DFFB6782-E22B-44B8-BE55-B98FFE7079DD}" type="slidenum">
              <a:rPr lang="en-US" smtClean="0"/>
              <a:t>31</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彼此相爱，在教会内部，弟兄姐妹之间，第一优先</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爱众人，扩展到教会之外</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增长，数量的增加；充足，数量上的有余，并且质量上的丰富。</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如同我们爱你们一样，非常的直接，保罗对于年轻教会非常形象的教导。</a:t>
            </a:r>
          </a:p>
        </p:txBody>
      </p:sp>
      <p:sp>
        <p:nvSpPr>
          <p:cNvPr id="4" name="Slide Number Placeholder 3"/>
          <p:cNvSpPr>
            <a:spLocks noGrp="1"/>
          </p:cNvSpPr>
          <p:nvPr>
            <p:ph type="sldNum" sz="quarter" idx="10"/>
          </p:nvPr>
        </p:nvSpPr>
        <p:spPr/>
        <p:txBody>
          <a:bodyPr/>
          <a:lstStyle/>
          <a:p>
            <a:fld id="{DFFB6782-E22B-44B8-BE55-B98FFE7079DD}" type="slidenum">
              <a:rPr lang="en-US" smtClean="0"/>
              <a:t>32</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两节连起来，愿主增长充足我们的爱，以致我们的心得以坚固，因而在圣洁上无可指责。</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通往圣洁之路不是停止犯罪，而是求主耶稣增长我们的爱直到有余</a:t>
            </a:r>
            <a:endParaRPr lang="en-US" altLang="zh-CN" sz="1800" kern="1200" dirty="0" smtClean="0">
              <a:solidFill>
                <a:schemeClr val="tx1"/>
              </a:solidFill>
              <a:effectLst/>
              <a:latin typeface="+mn-lt"/>
              <a:ea typeface="+mn-ea"/>
              <a:cs typeface="+mn-cs"/>
            </a:endParaRPr>
          </a:p>
          <a:p>
            <a:pPr marL="171450" lvl="0" indent="-171450" rtl="0">
              <a:buFont typeface="Arial" panose="020B0604020202020204" pitchFamily="34" charset="0"/>
              <a:buChar char="•"/>
            </a:pPr>
            <a:endParaRPr lang="en-US" altLang="zh-CN" sz="1800" kern="1200" dirty="0" smtClean="0">
              <a:solidFill>
                <a:schemeClr val="tx1"/>
              </a:solidFill>
              <a:effectLst/>
              <a:latin typeface="+mn-lt"/>
              <a:ea typeface="+mn-ea"/>
              <a:cs typeface="+mn-cs"/>
            </a:endParaRP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总结</a:t>
            </a:r>
            <a:r>
              <a:rPr lang="en-US" altLang="zh-CN" sz="1800" kern="1200" dirty="0" smtClean="0">
                <a:solidFill>
                  <a:schemeClr val="tx1"/>
                </a:solidFill>
                <a:effectLst/>
                <a:latin typeface="+mn-lt"/>
                <a:ea typeface="+mn-ea"/>
                <a:cs typeface="+mn-cs"/>
              </a:rPr>
              <a:t>2</a:t>
            </a:r>
            <a:r>
              <a:rPr lang="zh-CN" altLang="en-US" sz="1800" kern="1200" dirty="0" smtClean="0">
                <a:solidFill>
                  <a:schemeClr val="tx1"/>
                </a:solidFill>
                <a:effectLst/>
                <a:latin typeface="+mn-lt"/>
                <a:ea typeface="+mn-ea"/>
                <a:cs typeface="+mn-cs"/>
              </a:rPr>
              <a:t>：</a:t>
            </a:r>
            <a:r>
              <a:rPr lang="en-US" altLang="zh-CN" sz="1800" kern="1200" dirty="0" smtClean="0">
                <a:solidFill>
                  <a:schemeClr val="tx1"/>
                </a:solidFill>
                <a:effectLst/>
                <a:latin typeface="+mn-lt"/>
                <a:ea typeface="+mn-ea"/>
                <a:cs typeface="+mn-cs"/>
              </a:rPr>
              <a:t>17-3</a:t>
            </a:r>
            <a:r>
              <a:rPr lang="zh-CN" altLang="en-US" sz="1800" kern="1200" dirty="0" smtClean="0">
                <a:solidFill>
                  <a:schemeClr val="tx1"/>
                </a:solidFill>
                <a:effectLst/>
                <a:latin typeface="+mn-lt"/>
                <a:ea typeface="+mn-ea"/>
                <a:cs typeface="+mn-cs"/>
              </a:rPr>
              <a:t>：</a:t>
            </a:r>
            <a:r>
              <a:rPr lang="en-US" altLang="zh-CN" sz="1800" kern="1200" dirty="0" smtClean="0">
                <a:solidFill>
                  <a:schemeClr val="tx1"/>
                </a:solidFill>
                <a:effectLst/>
                <a:latin typeface="+mn-lt"/>
                <a:ea typeface="+mn-ea"/>
                <a:cs typeface="+mn-cs"/>
              </a:rPr>
              <a:t>13</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回顾，树立榜样（受苦），澄清误解（</a:t>
            </a:r>
            <a:r>
              <a:rPr lang="en-US" altLang="zh-CN" sz="1800" kern="1200" dirty="0" smtClean="0">
                <a:solidFill>
                  <a:schemeClr val="tx1"/>
                </a:solidFill>
                <a:effectLst/>
                <a:latin typeface="+mn-lt"/>
                <a:ea typeface="+mn-ea"/>
                <a:cs typeface="+mn-cs"/>
              </a:rPr>
              <a:t>2</a:t>
            </a:r>
            <a:r>
              <a:rPr lang="zh-CN" altLang="en-US" sz="1800" kern="1200" dirty="0" smtClean="0">
                <a:solidFill>
                  <a:schemeClr val="tx1"/>
                </a:solidFill>
                <a:effectLst/>
                <a:latin typeface="+mn-lt"/>
                <a:ea typeface="+mn-ea"/>
                <a:cs typeface="+mn-cs"/>
              </a:rPr>
              <a:t>：</a:t>
            </a:r>
            <a:r>
              <a:rPr lang="en-US" altLang="zh-CN" sz="1800" kern="1200" dirty="0" smtClean="0">
                <a:solidFill>
                  <a:schemeClr val="tx1"/>
                </a:solidFill>
                <a:effectLst/>
                <a:latin typeface="+mn-lt"/>
                <a:ea typeface="+mn-ea"/>
                <a:cs typeface="+mn-cs"/>
              </a:rPr>
              <a:t>17-3</a:t>
            </a:r>
            <a:r>
              <a:rPr lang="zh-CN" altLang="en-US" sz="1800" kern="1200" dirty="0" smtClean="0">
                <a:solidFill>
                  <a:schemeClr val="tx1"/>
                </a:solidFill>
                <a:effectLst/>
                <a:latin typeface="+mn-lt"/>
                <a:ea typeface="+mn-ea"/>
                <a:cs typeface="+mn-cs"/>
              </a:rPr>
              <a:t>：</a:t>
            </a:r>
            <a:r>
              <a:rPr lang="en-US" altLang="zh-CN" sz="1800" kern="1200" dirty="0" smtClean="0">
                <a:solidFill>
                  <a:schemeClr val="tx1"/>
                </a:solidFill>
                <a:effectLst/>
                <a:latin typeface="+mn-lt"/>
                <a:ea typeface="+mn-ea"/>
                <a:cs typeface="+mn-cs"/>
              </a:rPr>
              <a:t>5</a:t>
            </a:r>
            <a:r>
              <a:rPr lang="zh-CN" altLang="en-US" sz="1800" kern="1200" dirty="0" smtClean="0">
                <a:solidFill>
                  <a:schemeClr val="tx1"/>
                </a:solidFill>
                <a:effectLst/>
                <a:latin typeface="+mn-lt"/>
                <a:ea typeface="+mn-ea"/>
                <a:cs typeface="+mn-cs"/>
              </a:rPr>
              <a:t>）</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感谢，建立巩固关系，为下面的劝勉打下基础（</a:t>
            </a:r>
            <a:r>
              <a:rPr lang="en-US" altLang="zh-CN" sz="1800" kern="1200" dirty="0" smtClean="0">
                <a:solidFill>
                  <a:schemeClr val="tx1"/>
                </a:solidFill>
                <a:effectLst/>
                <a:latin typeface="+mn-lt"/>
                <a:ea typeface="+mn-ea"/>
                <a:cs typeface="+mn-cs"/>
              </a:rPr>
              <a:t>3</a:t>
            </a:r>
            <a:r>
              <a:rPr lang="zh-CN" altLang="en-US" sz="1800" kern="1200" dirty="0" smtClean="0">
                <a:solidFill>
                  <a:schemeClr val="tx1"/>
                </a:solidFill>
                <a:effectLst/>
                <a:latin typeface="+mn-lt"/>
                <a:ea typeface="+mn-ea"/>
                <a:cs typeface="+mn-cs"/>
              </a:rPr>
              <a:t>：</a:t>
            </a:r>
            <a:r>
              <a:rPr lang="en-US" altLang="zh-CN" sz="1800" kern="1200" dirty="0" smtClean="0">
                <a:solidFill>
                  <a:schemeClr val="tx1"/>
                </a:solidFill>
                <a:effectLst/>
                <a:latin typeface="+mn-lt"/>
                <a:ea typeface="+mn-ea"/>
                <a:cs typeface="+mn-cs"/>
              </a:rPr>
              <a:t>6-10</a:t>
            </a:r>
            <a:r>
              <a:rPr lang="zh-CN" altLang="en-US" sz="1800" kern="1200" dirty="0" smtClean="0">
                <a:solidFill>
                  <a:schemeClr val="tx1"/>
                </a:solidFill>
                <a:effectLst/>
                <a:latin typeface="+mn-lt"/>
                <a:ea typeface="+mn-ea"/>
                <a:cs typeface="+mn-cs"/>
              </a:rPr>
              <a:t>）</a:t>
            </a:r>
          </a:p>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祷告，第一部分到第二部分的过渡（</a:t>
            </a:r>
            <a:r>
              <a:rPr lang="en-US" altLang="zh-CN" sz="1800" kern="1200" dirty="0" smtClean="0">
                <a:solidFill>
                  <a:schemeClr val="tx1"/>
                </a:solidFill>
                <a:effectLst/>
                <a:latin typeface="+mn-lt"/>
                <a:ea typeface="+mn-ea"/>
                <a:cs typeface="+mn-cs"/>
              </a:rPr>
              <a:t>3</a:t>
            </a:r>
            <a:r>
              <a:rPr lang="zh-CN" altLang="en-US" sz="1800" kern="1200" dirty="0" smtClean="0">
                <a:solidFill>
                  <a:schemeClr val="tx1"/>
                </a:solidFill>
                <a:effectLst/>
                <a:latin typeface="+mn-lt"/>
                <a:ea typeface="+mn-ea"/>
                <a:cs typeface="+mn-cs"/>
              </a:rPr>
              <a:t>：</a:t>
            </a:r>
            <a:r>
              <a:rPr lang="en-US" altLang="zh-CN" sz="1800" kern="1200" dirty="0" smtClean="0">
                <a:solidFill>
                  <a:schemeClr val="tx1"/>
                </a:solidFill>
                <a:effectLst/>
                <a:latin typeface="+mn-lt"/>
                <a:ea typeface="+mn-ea"/>
                <a:cs typeface="+mn-cs"/>
              </a:rPr>
              <a:t>11-13</a:t>
            </a:r>
            <a:r>
              <a:rPr lang="zh-CN" altLang="en-US" sz="1800" kern="1200" dirty="0" smtClean="0">
                <a:solidFill>
                  <a:schemeClr val="tx1"/>
                </a:solidFill>
                <a:effectLst/>
                <a:latin typeface="+mn-lt"/>
                <a:ea typeface="+mn-ea"/>
                <a:cs typeface="+mn-cs"/>
              </a:rPr>
              <a:t>）</a:t>
            </a:r>
          </a:p>
          <a:p>
            <a:pPr marL="628650" lvl="1"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重返帖撒罗尼迦（</a:t>
            </a:r>
            <a:r>
              <a:rPr lang="en-US" altLang="zh-CN" sz="1800" kern="1200" dirty="0" smtClean="0">
                <a:solidFill>
                  <a:schemeClr val="tx1"/>
                </a:solidFill>
                <a:effectLst/>
                <a:latin typeface="+mn-lt"/>
                <a:ea typeface="+mn-ea"/>
                <a:cs typeface="+mn-cs"/>
              </a:rPr>
              <a:t>3</a:t>
            </a:r>
            <a:r>
              <a:rPr lang="zh-CN" altLang="en-US" sz="1800" kern="1200" dirty="0" smtClean="0">
                <a:solidFill>
                  <a:schemeClr val="tx1"/>
                </a:solidFill>
                <a:effectLst/>
                <a:latin typeface="+mn-lt"/>
                <a:ea typeface="+mn-ea"/>
                <a:cs typeface="+mn-cs"/>
              </a:rPr>
              <a:t>：</a:t>
            </a:r>
            <a:r>
              <a:rPr lang="en-US" altLang="zh-CN" sz="1800" kern="1200" dirty="0" smtClean="0">
                <a:solidFill>
                  <a:schemeClr val="tx1"/>
                </a:solidFill>
                <a:effectLst/>
                <a:latin typeface="+mn-lt"/>
                <a:ea typeface="+mn-ea"/>
                <a:cs typeface="+mn-cs"/>
              </a:rPr>
              <a:t>11</a:t>
            </a:r>
            <a:r>
              <a:rPr lang="zh-CN" altLang="en-US" sz="1800" kern="1200" dirty="0" smtClean="0">
                <a:solidFill>
                  <a:schemeClr val="tx1"/>
                </a:solidFill>
                <a:effectLst/>
                <a:latin typeface="+mn-lt"/>
                <a:ea typeface="+mn-ea"/>
                <a:cs typeface="+mn-cs"/>
              </a:rPr>
              <a:t>）</a:t>
            </a:r>
          </a:p>
          <a:p>
            <a:pPr marL="628650" lvl="1"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爱心增长充足（</a:t>
            </a:r>
            <a:r>
              <a:rPr lang="en-US" altLang="zh-CN" sz="1800" kern="1200" dirty="0" smtClean="0">
                <a:solidFill>
                  <a:schemeClr val="tx1"/>
                </a:solidFill>
                <a:effectLst/>
                <a:latin typeface="+mn-lt"/>
                <a:ea typeface="+mn-ea"/>
                <a:cs typeface="+mn-cs"/>
              </a:rPr>
              <a:t>3</a:t>
            </a:r>
            <a:r>
              <a:rPr lang="zh-CN" altLang="en-US" sz="1800" kern="1200" dirty="0" smtClean="0">
                <a:solidFill>
                  <a:schemeClr val="tx1"/>
                </a:solidFill>
                <a:effectLst/>
                <a:latin typeface="+mn-lt"/>
                <a:ea typeface="+mn-ea"/>
                <a:cs typeface="+mn-cs"/>
              </a:rPr>
              <a:t>：</a:t>
            </a:r>
            <a:r>
              <a:rPr lang="en-US" altLang="zh-CN" sz="1800" kern="1200" dirty="0" smtClean="0">
                <a:solidFill>
                  <a:schemeClr val="tx1"/>
                </a:solidFill>
                <a:effectLst/>
                <a:latin typeface="+mn-lt"/>
                <a:ea typeface="+mn-ea"/>
                <a:cs typeface="+mn-cs"/>
              </a:rPr>
              <a:t>12</a:t>
            </a:r>
            <a:r>
              <a:rPr lang="zh-CN" altLang="en-US" sz="1800" kern="1200" dirty="0" smtClean="0">
                <a:solidFill>
                  <a:schemeClr val="tx1"/>
                </a:solidFill>
                <a:effectLst/>
                <a:latin typeface="+mn-lt"/>
                <a:ea typeface="+mn-ea"/>
                <a:cs typeface="+mn-cs"/>
              </a:rPr>
              <a:t>）</a:t>
            </a:r>
          </a:p>
          <a:p>
            <a:pPr marL="628650" lvl="1"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保守帖撒罗尼迦信徒坚定圣洁，直到主再来（</a:t>
            </a:r>
            <a:r>
              <a:rPr lang="en-US" altLang="zh-CN" sz="1800" kern="1200" dirty="0" smtClean="0">
                <a:solidFill>
                  <a:schemeClr val="tx1"/>
                </a:solidFill>
                <a:effectLst/>
                <a:latin typeface="+mn-lt"/>
                <a:ea typeface="+mn-ea"/>
                <a:cs typeface="+mn-cs"/>
              </a:rPr>
              <a:t>3</a:t>
            </a:r>
            <a:r>
              <a:rPr lang="zh-CN" altLang="en-US" sz="1800" kern="1200" dirty="0" smtClean="0">
                <a:solidFill>
                  <a:schemeClr val="tx1"/>
                </a:solidFill>
                <a:effectLst/>
                <a:latin typeface="+mn-lt"/>
                <a:ea typeface="+mn-ea"/>
                <a:cs typeface="+mn-cs"/>
              </a:rPr>
              <a:t>：</a:t>
            </a:r>
            <a:r>
              <a:rPr lang="en-US" altLang="zh-CN" sz="1800" kern="1200" dirty="0" smtClean="0">
                <a:solidFill>
                  <a:schemeClr val="tx1"/>
                </a:solidFill>
                <a:effectLst/>
                <a:latin typeface="+mn-lt"/>
                <a:ea typeface="+mn-ea"/>
                <a:cs typeface="+mn-cs"/>
              </a:rPr>
              <a:t>13</a:t>
            </a:r>
            <a:r>
              <a:rPr lang="zh-CN" altLang="en-US" sz="1800" kern="1200" dirty="0" smtClean="0">
                <a:solidFill>
                  <a:schemeClr val="tx1"/>
                </a:solidFill>
                <a:effectLst/>
                <a:latin typeface="+mn-lt"/>
                <a:ea typeface="+mn-ea"/>
                <a:cs typeface="+mn-cs"/>
              </a:rPr>
              <a:t>）</a:t>
            </a:r>
          </a:p>
          <a:p>
            <a:pPr marL="171450" lvl="0" indent="-171450" rtl="0">
              <a:buFont typeface="Arial" panose="020B0604020202020204" pitchFamily="34" charset="0"/>
              <a:buChar char="•"/>
            </a:pPr>
            <a:endParaRPr lang="zh-CN" altLang="en-US" sz="18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33</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这两节的争</a:t>
            </a:r>
            <a:r>
              <a:rPr lang="zh-CN" altLang="en-US" sz="1800" kern="1200" dirty="0" smtClean="0">
                <a:solidFill>
                  <a:schemeClr val="tx1"/>
                </a:solidFill>
                <a:effectLst/>
                <a:latin typeface="+mn-lt"/>
                <a:ea typeface="+mn-ea"/>
                <a:cs typeface="+mn-cs"/>
              </a:rPr>
              <a:t>议</a:t>
            </a:r>
            <a:endParaRPr lang="zh-CN" altLang="en-US" sz="1800" kern="1200" dirty="0" smtClean="0">
              <a:solidFill>
                <a:schemeClr val="tx1"/>
              </a:solidFill>
              <a:effectLst/>
              <a:latin typeface="+mn-lt"/>
              <a:ea typeface="+mn-ea"/>
              <a:cs typeface="+mn-cs"/>
            </a:endParaRPr>
          </a:p>
          <a:p>
            <a:pPr marL="171450" lvl="0" indent="-171450" rtl="0">
              <a:buFont typeface="Arial" panose="020B0604020202020204" pitchFamily="34" charset="0"/>
              <a:buChar char="•"/>
            </a:pPr>
            <a:endParaRPr lang="zh-CN" alt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4</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犹太人的问题：嫉妒</a:t>
            </a:r>
          </a:p>
          <a:p>
            <a:pPr marL="171450" lvl="0" indent="-171450" rtl="0">
              <a:buFont typeface="Arial" panose="020B0604020202020204" pitchFamily="34" charset="0"/>
              <a:buChar char="•"/>
            </a:pPr>
            <a:endParaRPr lang="zh-CN" altLang="en-US" sz="1200" kern="1200" dirty="0" smtClean="0">
              <a:solidFill>
                <a:schemeClr val="tx1"/>
              </a:solidFill>
              <a:effectLst/>
              <a:latin typeface="+mn-lt"/>
              <a:ea typeface="+mn-ea"/>
              <a:cs typeface="+mn-cs"/>
            </a:endParaRPr>
          </a:p>
          <a:p>
            <a:pPr marL="171450" lvl="0" indent="-171450" rtl="0">
              <a:buFont typeface="Arial" panose="020B0604020202020204" pitchFamily="34" charset="0"/>
              <a:buChar char="•"/>
            </a:pPr>
            <a:endParaRPr lang="zh-CN" alt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5</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犹太人的问题：嫉妒</a:t>
            </a:r>
            <a:endParaRPr lang="zh-CN" altLang="en-US" sz="1800" kern="1200" dirty="0" smtClean="0">
              <a:solidFill>
                <a:schemeClr val="tx1"/>
              </a:solidFill>
              <a:effectLst/>
              <a:latin typeface="+mn-lt"/>
              <a:ea typeface="+mn-ea"/>
              <a:cs typeface="+mn-cs"/>
            </a:endParaRPr>
          </a:p>
          <a:p>
            <a:pPr marL="171450" lvl="0" indent="-171450" rtl="0">
              <a:buFont typeface="Arial" panose="020B0604020202020204" pitchFamily="34" charset="0"/>
              <a:buChar char="•"/>
            </a:pPr>
            <a:endParaRPr lang="zh-CN" alt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6</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为什么犹太人嫉妒：因为他们也传教</a:t>
            </a:r>
          </a:p>
          <a:p>
            <a:pPr marL="171450" lvl="0" indent="-171450" rtl="0">
              <a:buFont typeface="Arial" panose="020B0604020202020204" pitchFamily="34" charset="0"/>
              <a:buChar char="•"/>
            </a:pPr>
            <a:endParaRPr lang="zh-CN" altLang="en-US" sz="1200" kern="1200" dirty="0" smtClean="0">
              <a:solidFill>
                <a:schemeClr val="tx1"/>
              </a:solidFill>
              <a:effectLst/>
              <a:latin typeface="+mn-lt"/>
              <a:ea typeface="+mn-ea"/>
              <a:cs typeface="+mn-cs"/>
            </a:endParaRPr>
          </a:p>
          <a:p>
            <a:pPr marL="171450" lvl="0" indent="-171450" rtl="0">
              <a:buFont typeface="Arial" panose="020B0604020202020204" pitchFamily="34" charset="0"/>
              <a:buChar char="•"/>
            </a:pPr>
            <a:endParaRPr lang="zh-CN" alt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7</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为什么犹太人嫉妒：因为他们也传教</a:t>
            </a:r>
          </a:p>
          <a:p>
            <a:pPr marL="171450" lvl="0" indent="-171450" rtl="0">
              <a:buFont typeface="Arial" panose="020B0604020202020204" pitchFamily="34" charset="0"/>
              <a:buChar char="•"/>
            </a:pPr>
            <a:endParaRPr lang="zh-CN" altLang="en-US" sz="1200" kern="1200" dirty="0" smtClean="0">
              <a:solidFill>
                <a:schemeClr val="tx1"/>
              </a:solidFill>
              <a:effectLst/>
              <a:latin typeface="+mn-lt"/>
              <a:ea typeface="+mn-ea"/>
              <a:cs typeface="+mn-cs"/>
            </a:endParaRPr>
          </a:p>
          <a:p>
            <a:pPr marL="171450" lvl="0" indent="-171450" rtl="0">
              <a:buFont typeface="Arial" panose="020B0604020202020204" pitchFamily="34" charset="0"/>
              <a:buChar char="•"/>
            </a:pPr>
            <a:endParaRPr lang="zh-CN" alt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8</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rtl="0">
              <a:buFont typeface="Arial" panose="020B0604020202020204" pitchFamily="34" charset="0"/>
              <a:buChar char="•"/>
            </a:pPr>
            <a:r>
              <a:rPr lang="zh-CN" altLang="en-US" sz="1800" kern="1200" dirty="0" smtClean="0">
                <a:solidFill>
                  <a:schemeClr val="tx1"/>
                </a:solidFill>
                <a:effectLst/>
                <a:latin typeface="+mn-lt"/>
                <a:ea typeface="+mn-ea"/>
                <a:cs typeface="+mn-cs"/>
              </a:rPr>
              <a:t>神的忿怒</a:t>
            </a:r>
          </a:p>
          <a:p>
            <a:pPr marL="171450" lvl="0" indent="-171450" rtl="0">
              <a:buFont typeface="Arial" panose="020B0604020202020204" pitchFamily="34" charset="0"/>
              <a:buChar char="•"/>
            </a:pPr>
            <a:endParaRPr lang="zh-CN" alt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9</a:t>
            </a:fld>
            <a:endParaRPr lang="en-US"/>
          </a:p>
        </p:txBody>
      </p:sp>
    </p:spTree>
    <p:extLst>
      <p:ext uri="{BB962C8B-B14F-4D97-AF65-F5344CB8AC3E}">
        <p14:creationId xmlns:p14="http://schemas.microsoft.com/office/powerpoint/2010/main" val="2288100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7/9/2017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50210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7/9/2017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793809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7/9/2017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885191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7/9/2017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3093458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75EF15-3EF8-4F9E-8F11-377A17F2942F}" type="datetimeFigureOut">
              <a:rPr lang="en-US" smtClean="0"/>
              <a:t>7/9/2017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2925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75EF15-3EF8-4F9E-8F11-377A17F2942F}" type="datetimeFigureOut">
              <a:rPr lang="en-US" smtClean="0"/>
              <a:t>7/9/2017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376041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75EF15-3EF8-4F9E-8F11-377A17F2942F}" type="datetimeFigureOut">
              <a:rPr lang="en-US" smtClean="0"/>
              <a:t>7/9/2017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59226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75EF15-3EF8-4F9E-8F11-377A17F2942F}" type="datetimeFigureOut">
              <a:rPr lang="en-US" smtClean="0"/>
              <a:t>7/9/2017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41331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75EF15-3EF8-4F9E-8F11-377A17F2942F}" type="datetimeFigureOut">
              <a:rPr lang="en-US" smtClean="0"/>
              <a:t>7/9/2017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37868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EF15-3EF8-4F9E-8F11-377A17F2942F}" type="datetimeFigureOut">
              <a:rPr lang="en-US" smtClean="0"/>
              <a:t>7/9/2017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263828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EF15-3EF8-4F9E-8F11-377A17F2942F}" type="datetimeFigureOut">
              <a:rPr lang="en-US" smtClean="0"/>
              <a:t>7/9/2017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781135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sharpenSoften amount="-20000"/>
                    </a14:imgEffect>
                    <a14:imgEffect>
                      <a14:colorTemperature colorTemp="4875"/>
                    </a14:imgEffect>
                    <a14:imgEffect>
                      <a14:brightnessContrast bright="-59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5EF15-3EF8-4F9E-8F11-377A17F2942F}" type="datetimeFigureOut">
              <a:rPr lang="en-US" smtClean="0"/>
              <a:t>7/9/2017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8ED36-A6FE-4E88-82AE-5122906DCF6E}" type="slidenum">
              <a:rPr lang="en-US" smtClean="0"/>
              <a:t>‹#›</a:t>
            </a:fld>
            <a:endParaRPr lang="en-US"/>
          </a:p>
        </p:txBody>
      </p:sp>
    </p:spTree>
    <p:extLst>
      <p:ext uri="{BB962C8B-B14F-4D97-AF65-F5344CB8AC3E}">
        <p14:creationId xmlns:p14="http://schemas.microsoft.com/office/powerpoint/2010/main" val="4246164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470025"/>
          </a:xfrm>
        </p:spPr>
        <p:txBody>
          <a:bodyPr>
            <a:normAutofit/>
          </a:bodyPr>
          <a:lstStyle/>
          <a:p>
            <a:r>
              <a:rPr lang="zh-CN" altLang="en-US" b="1" dirty="0">
                <a:solidFill>
                  <a:schemeClr val="bg1"/>
                </a:solidFill>
              </a:rPr>
              <a:t>三谷基督徒会堂成人主日学</a:t>
            </a:r>
            <a:endParaRPr lang="en-US" b="1" dirty="0">
              <a:solidFill>
                <a:schemeClr val="bg1"/>
              </a:solidFill>
            </a:endParaRPr>
          </a:p>
        </p:txBody>
      </p:sp>
      <p:sp>
        <p:nvSpPr>
          <p:cNvPr id="3" name="Subtitle 2"/>
          <p:cNvSpPr>
            <a:spLocks noGrp="1"/>
          </p:cNvSpPr>
          <p:nvPr>
            <p:ph type="subTitle" idx="1"/>
          </p:nvPr>
        </p:nvSpPr>
        <p:spPr>
          <a:xfrm>
            <a:off x="1371600" y="3124200"/>
            <a:ext cx="6400800" cy="2514600"/>
          </a:xfrm>
        </p:spPr>
        <p:txBody>
          <a:bodyPr>
            <a:normAutofit lnSpcReduction="10000"/>
          </a:bodyPr>
          <a:lstStyle/>
          <a:p>
            <a:r>
              <a:rPr lang="zh-CN" altLang="en-US" sz="5400" b="1" dirty="0">
                <a:solidFill>
                  <a:schemeClr val="bg1"/>
                </a:solidFill>
              </a:rPr>
              <a:t>帖撒罗尼迦前书</a:t>
            </a:r>
            <a:endParaRPr lang="en-US" sz="5400" b="1" dirty="0" smtClean="0">
              <a:solidFill>
                <a:schemeClr val="bg1"/>
              </a:solidFill>
            </a:endParaRPr>
          </a:p>
          <a:p>
            <a:endParaRPr lang="en-US" dirty="0">
              <a:solidFill>
                <a:schemeClr val="bg1"/>
              </a:solidFill>
            </a:endParaRPr>
          </a:p>
          <a:p>
            <a:r>
              <a:rPr lang="zh-TW" altLang="en-US" b="1" dirty="0" smtClean="0">
                <a:solidFill>
                  <a:schemeClr val="bg1"/>
                </a:solidFill>
                <a:latin typeface="SimSun" panose="02010600030101010101" pitchFamily="2" charset="-122"/>
                <a:ea typeface="SimSun" panose="02010600030101010101" pitchFamily="2" charset="-122"/>
              </a:rPr>
              <a:t>第</a:t>
            </a:r>
            <a:r>
              <a:rPr lang="zh-CN" altLang="en-US" b="1" dirty="0">
                <a:solidFill>
                  <a:schemeClr val="bg1"/>
                </a:solidFill>
                <a:latin typeface="SimSun" panose="02010600030101010101" pitchFamily="2" charset="-122"/>
                <a:ea typeface="SimSun" panose="02010600030101010101" pitchFamily="2" charset="-122"/>
              </a:rPr>
              <a:t>五</a:t>
            </a:r>
            <a:r>
              <a:rPr lang="zh-TW" altLang="en-US" b="1" dirty="0" smtClean="0">
                <a:solidFill>
                  <a:schemeClr val="bg1"/>
                </a:solidFill>
                <a:latin typeface="SimSun" panose="02010600030101010101" pitchFamily="2" charset="-122"/>
                <a:ea typeface="SimSun" panose="02010600030101010101" pitchFamily="2" charset="-122"/>
              </a:rPr>
              <a:t>课</a:t>
            </a:r>
            <a:r>
              <a:rPr lang="zh-TW" altLang="en-US" b="1" dirty="0" smtClean="0">
                <a:solidFill>
                  <a:schemeClr val="bg1"/>
                </a:solidFill>
              </a:rPr>
              <a:t> </a:t>
            </a:r>
            <a:endParaRPr lang="en-US" b="1" dirty="0" smtClean="0">
              <a:solidFill>
                <a:schemeClr val="bg1"/>
              </a:solidFill>
            </a:endParaRPr>
          </a:p>
          <a:p>
            <a:r>
              <a:rPr lang="en-US" b="1" dirty="0" smtClean="0">
                <a:solidFill>
                  <a:schemeClr val="bg1"/>
                </a:solidFill>
              </a:rPr>
              <a:t>0</a:t>
            </a:r>
            <a:r>
              <a:rPr lang="en-US" altLang="zh-CN" b="1" dirty="0" smtClean="0">
                <a:solidFill>
                  <a:schemeClr val="bg1"/>
                </a:solidFill>
              </a:rPr>
              <a:t>7</a:t>
            </a:r>
            <a:r>
              <a:rPr lang="en-US" b="1" dirty="0" smtClean="0">
                <a:solidFill>
                  <a:schemeClr val="bg1"/>
                </a:solidFill>
              </a:rPr>
              <a:t>/</a:t>
            </a:r>
            <a:r>
              <a:rPr lang="en-US" altLang="zh-CN" b="1" dirty="0" smtClean="0">
                <a:solidFill>
                  <a:schemeClr val="bg1"/>
                </a:solidFill>
              </a:rPr>
              <a:t>09</a:t>
            </a:r>
            <a:r>
              <a:rPr lang="en-US" b="1" dirty="0" smtClean="0">
                <a:solidFill>
                  <a:schemeClr val="bg1"/>
                </a:solidFill>
              </a:rPr>
              <a:t>/2017</a:t>
            </a:r>
            <a:endParaRPr lang="en-US" b="1" dirty="0">
              <a:solidFill>
                <a:schemeClr val="bg1"/>
              </a:solidFill>
            </a:endParaRPr>
          </a:p>
        </p:txBody>
      </p:sp>
      <p:sp>
        <p:nvSpPr>
          <p:cNvPr id="4" name="AutoShape 2" descr="http://www.desktopnexus.com/dl/inline/893590/1920x1080/ngdon64tcf1b6lvle5iigbvku05495d5e2f2617"/>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4160533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a:solidFill>
                  <a:schemeClr val="bg1"/>
                </a:solidFill>
              </a:rPr>
              <a:t>感恩与回顾（</a:t>
            </a:r>
            <a:r>
              <a:rPr lang="en-US" altLang="zh-CN" sz="4800" b="1" dirty="0">
                <a:solidFill>
                  <a:schemeClr val="bg1"/>
                </a:solidFill>
              </a:rPr>
              <a:t>1</a:t>
            </a:r>
            <a:r>
              <a:rPr lang="zh-CN" altLang="en-US" sz="4800" b="1" dirty="0">
                <a:solidFill>
                  <a:schemeClr val="bg1"/>
                </a:solidFill>
              </a:rPr>
              <a:t>：</a:t>
            </a:r>
            <a:r>
              <a:rPr lang="en-US" altLang="zh-CN" sz="4800" b="1" dirty="0">
                <a:solidFill>
                  <a:schemeClr val="bg1"/>
                </a:solidFill>
              </a:rPr>
              <a:t>2-3</a:t>
            </a:r>
            <a:r>
              <a:rPr lang="zh-CN" altLang="en-US" sz="4800" b="1" dirty="0">
                <a:solidFill>
                  <a:schemeClr val="bg1"/>
                </a:solidFill>
              </a:rPr>
              <a:t>：</a:t>
            </a:r>
            <a:r>
              <a:rPr lang="en-US" altLang="zh-CN" sz="4800" b="1" dirty="0">
                <a:solidFill>
                  <a:schemeClr val="bg1"/>
                </a:solidFill>
              </a:rPr>
              <a:t>13</a:t>
            </a:r>
            <a:r>
              <a:rPr lang="zh-CN" altLang="en-US" sz="4800" b="1" dirty="0" smtClean="0">
                <a:solidFill>
                  <a:schemeClr val="bg1"/>
                </a:solidFill>
              </a:rPr>
              <a:t>）</a:t>
            </a:r>
            <a:endParaRPr lang="en-US" sz="4800" b="1" dirty="0">
              <a:solidFill>
                <a:schemeClr val="bg1"/>
              </a:solidFill>
            </a:endParaRPr>
          </a:p>
        </p:txBody>
      </p:sp>
      <p:sp>
        <p:nvSpPr>
          <p:cNvPr id="3" name="Content Placeholder 2"/>
          <p:cNvSpPr>
            <a:spLocks noGrp="1"/>
          </p:cNvSpPr>
          <p:nvPr>
            <p:ph idx="1"/>
          </p:nvPr>
        </p:nvSpPr>
        <p:spPr/>
        <p:txBody>
          <a:bodyPr>
            <a:normAutofit fontScale="85000" lnSpcReduction="10000"/>
          </a:bodyPr>
          <a:lstStyle/>
          <a:p>
            <a:r>
              <a:rPr lang="zh-TW" altLang="en-US" sz="4400" b="1" dirty="0" smtClean="0">
                <a:solidFill>
                  <a:schemeClr val="bg1"/>
                </a:solidFill>
              </a:rPr>
              <a:t>感</a:t>
            </a:r>
            <a:r>
              <a:rPr lang="zh-TW" altLang="en-US" sz="4400" b="1" dirty="0">
                <a:solidFill>
                  <a:schemeClr val="bg1"/>
                </a:solidFill>
              </a:rPr>
              <a:t>恩：你们的蒙拣选（</a:t>
            </a:r>
            <a:r>
              <a:rPr lang="en-US" altLang="zh-TW" sz="4400" b="1" dirty="0">
                <a:solidFill>
                  <a:schemeClr val="bg1"/>
                </a:solidFill>
              </a:rPr>
              <a:t>1</a:t>
            </a:r>
            <a:r>
              <a:rPr lang="zh-TW" altLang="en-US" sz="4400" b="1" dirty="0">
                <a:solidFill>
                  <a:schemeClr val="bg1"/>
                </a:solidFill>
              </a:rPr>
              <a:t>：</a:t>
            </a:r>
            <a:r>
              <a:rPr lang="en-US" altLang="zh-TW" sz="4400" b="1" dirty="0">
                <a:solidFill>
                  <a:schemeClr val="bg1"/>
                </a:solidFill>
              </a:rPr>
              <a:t>2-10</a:t>
            </a:r>
            <a:r>
              <a:rPr lang="zh-TW" altLang="en-US" sz="4400" b="1" dirty="0">
                <a:solidFill>
                  <a:schemeClr val="bg1"/>
                </a:solidFill>
              </a:rPr>
              <a:t>）</a:t>
            </a:r>
          </a:p>
          <a:p>
            <a:r>
              <a:rPr lang="zh-CN" altLang="en-US" sz="4400" b="1" dirty="0" smtClean="0">
                <a:solidFill>
                  <a:schemeClr val="bg1"/>
                </a:solidFill>
              </a:rPr>
              <a:t>回顾</a:t>
            </a:r>
            <a:r>
              <a:rPr lang="zh-TW" altLang="en-US" sz="4400" b="1" dirty="0" smtClean="0">
                <a:solidFill>
                  <a:schemeClr val="bg1"/>
                </a:solidFill>
              </a:rPr>
              <a:t>：</a:t>
            </a:r>
            <a:r>
              <a:rPr lang="zh-TW" altLang="en-US" sz="4400" b="1" dirty="0">
                <a:solidFill>
                  <a:schemeClr val="bg1"/>
                </a:solidFill>
              </a:rPr>
              <a:t>我</a:t>
            </a:r>
            <a:r>
              <a:rPr lang="zh-TW" altLang="en-US" sz="4400" b="1" dirty="0" smtClean="0">
                <a:solidFill>
                  <a:schemeClr val="bg1"/>
                </a:solidFill>
              </a:rPr>
              <a:t>们</a:t>
            </a:r>
            <a:r>
              <a:rPr lang="zh-CN" altLang="en-US" sz="4400" b="1" dirty="0" smtClean="0">
                <a:solidFill>
                  <a:schemeClr val="bg1"/>
                </a:solidFill>
              </a:rPr>
              <a:t>进到你们那里</a:t>
            </a:r>
            <a:r>
              <a:rPr lang="zh-TW" altLang="en-US" sz="4400" b="1" dirty="0" smtClean="0">
                <a:solidFill>
                  <a:schemeClr val="bg1"/>
                </a:solidFill>
              </a:rPr>
              <a:t>（</a:t>
            </a:r>
            <a:r>
              <a:rPr lang="en-US" altLang="zh-TW" sz="4400" b="1" dirty="0">
                <a:solidFill>
                  <a:schemeClr val="bg1"/>
                </a:solidFill>
              </a:rPr>
              <a:t>2</a:t>
            </a:r>
            <a:r>
              <a:rPr lang="zh-TW" altLang="en-US" sz="4400" b="1" dirty="0">
                <a:solidFill>
                  <a:schemeClr val="bg1"/>
                </a:solidFill>
              </a:rPr>
              <a:t>：</a:t>
            </a:r>
            <a:r>
              <a:rPr lang="en-US" altLang="zh-TW" sz="4400" b="1" dirty="0">
                <a:solidFill>
                  <a:schemeClr val="bg1"/>
                </a:solidFill>
              </a:rPr>
              <a:t>1-12</a:t>
            </a:r>
            <a:r>
              <a:rPr lang="zh-TW" altLang="en-US" sz="4400" b="1" dirty="0">
                <a:solidFill>
                  <a:schemeClr val="bg1"/>
                </a:solidFill>
              </a:rPr>
              <a:t>）</a:t>
            </a:r>
          </a:p>
          <a:p>
            <a:r>
              <a:rPr lang="zh-TW" altLang="en-US" sz="4400" b="1" dirty="0" smtClean="0">
                <a:solidFill>
                  <a:schemeClr val="bg1"/>
                </a:solidFill>
              </a:rPr>
              <a:t>感</a:t>
            </a:r>
            <a:r>
              <a:rPr lang="zh-TW" altLang="en-US" sz="4400" b="1" dirty="0">
                <a:solidFill>
                  <a:schemeClr val="bg1"/>
                </a:solidFill>
              </a:rPr>
              <a:t>恩：你</a:t>
            </a:r>
            <a:r>
              <a:rPr lang="zh-TW" altLang="en-US" sz="4400" b="1" dirty="0" smtClean="0">
                <a:solidFill>
                  <a:schemeClr val="bg1"/>
                </a:solidFill>
              </a:rPr>
              <a:t>们</a:t>
            </a:r>
            <a:r>
              <a:rPr lang="zh-CN" altLang="en-US" sz="4400" b="1" dirty="0" smtClean="0">
                <a:solidFill>
                  <a:schemeClr val="bg1"/>
                </a:solidFill>
              </a:rPr>
              <a:t>对福音</a:t>
            </a:r>
            <a:r>
              <a:rPr lang="zh-TW" altLang="en-US" sz="4400" b="1" dirty="0" smtClean="0">
                <a:solidFill>
                  <a:schemeClr val="bg1"/>
                </a:solidFill>
              </a:rPr>
              <a:t>的</a:t>
            </a:r>
            <a:r>
              <a:rPr lang="zh-TW" altLang="en-US" sz="4400" b="1" dirty="0">
                <a:solidFill>
                  <a:schemeClr val="bg1"/>
                </a:solidFill>
              </a:rPr>
              <a:t>反应（</a:t>
            </a:r>
            <a:r>
              <a:rPr lang="en-US" altLang="zh-TW" sz="4400" b="1" dirty="0">
                <a:solidFill>
                  <a:schemeClr val="bg1"/>
                </a:solidFill>
              </a:rPr>
              <a:t>2</a:t>
            </a:r>
            <a:r>
              <a:rPr lang="zh-TW" altLang="en-US" sz="4400" b="1" dirty="0">
                <a:solidFill>
                  <a:schemeClr val="bg1"/>
                </a:solidFill>
              </a:rPr>
              <a:t>：</a:t>
            </a:r>
            <a:r>
              <a:rPr lang="en-US" altLang="zh-TW" sz="4400" b="1" dirty="0">
                <a:solidFill>
                  <a:schemeClr val="bg1"/>
                </a:solidFill>
              </a:rPr>
              <a:t>13-16</a:t>
            </a:r>
            <a:r>
              <a:rPr lang="zh-TW" altLang="en-US" sz="4400" b="1" dirty="0">
                <a:solidFill>
                  <a:schemeClr val="bg1"/>
                </a:solidFill>
              </a:rPr>
              <a:t>）</a:t>
            </a:r>
          </a:p>
          <a:p>
            <a:r>
              <a:rPr lang="zh-CN" altLang="en-US" sz="4400" b="1" dirty="0">
                <a:solidFill>
                  <a:schemeClr val="bg1"/>
                </a:solidFill>
              </a:rPr>
              <a:t>回顾</a:t>
            </a:r>
            <a:r>
              <a:rPr lang="zh-TW" altLang="en-US" sz="4400" b="1" dirty="0" smtClean="0">
                <a:solidFill>
                  <a:schemeClr val="bg1"/>
                </a:solidFill>
              </a:rPr>
              <a:t>：</a:t>
            </a:r>
            <a:r>
              <a:rPr lang="zh-CN" altLang="en-US" sz="4400" b="1" dirty="0" smtClean="0">
                <a:solidFill>
                  <a:schemeClr val="bg1"/>
                </a:solidFill>
              </a:rPr>
              <a:t>有意再到你们那里</a:t>
            </a:r>
            <a:r>
              <a:rPr lang="zh-TW" altLang="en-US" sz="4400" b="1" dirty="0" smtClean="0">
                <a:solidFill>
                  <a:schemeClr val="bg1"/>
                </a:solidFill>
              </a:rPr>
              <a:t>（</a:t>
            </a:r>
            <a:r>
              <a:rPr lang="en-US" altLang="zh-TW" sz="4400" b="1" dirty="0">
                <a:solidFill>
                  <a:schemeClr val="bg1"/>
                </a:solidFill>
              </a:rPr>
              <a:t>2</a:t>
            </a:r>
            <a:r>
              <a:rPr lang="zh-TW" altLang="en-US" sz="4400" b="1" dirty="0">
                <a:solidFill>
                  <a:schemeClr val="bg1"/>
                </a:solidFill>
              </a:rPr>
              <a:t>：</a:t>
            </a:r>
            <a:r>
              <a:rPr lang="en-US" altLang="zh-TW" sz="4400" b="1" dirty="0">
                <a:solidFill>
                  <a:schemeClr val="bg1"/>
                </a:solidFill>
              </a:rPr>
              <a:t>17-3</a:t>
            </a:r>
            <a:r>
              <a:rPr lang="zh-TW" altLang="en-US" sz="4400" b="1" dirty="0">
                <a:solidFill>
                  <a:schemeClr val="bg1"/>
                </a:solidFill>
              </a:rPr>
              <a:t>：</a:t>
            </a:r>
            <a:r>
              <a:rPr lang="en-US" altLang="zh-TW" sz="4400" b="1" dirty="0">
                <a:solidFill>
                  <a:schemeClr val="bg1"/>
                </a:solidFill>
              </a:rPr>
              <a:t>10</a:t>
            </a:r>
            <a:r>
              <a:rPr lang="zh-TW" altLang="en-US" sz="4400" b="1" dirty="0">
                <a:solidFill>
                  <a:schemeClr val="bg1"/>
                </a:solidFill>
              </a:rPr>
              <a:t>）</a:t>
            </a:r>
          </a:p>
          <a:p>
            <a:r>
              <a:rPr lang="zh-TW" altLang="en-US" sz="4400" b="1" dirty="0" smtClean="0">
                <a:solidFill>
                  <a:schemeClr val="bg1"/>
                </a:solidFill>
              </a:rPr>
              <a:t>祷告</a:t>
            </a:r>
            <a:r>
              <a:rPr lang="zh-CN" altLang="en-US" sz="4400" b="1" dirty="0" smtClean="0">
                <a:solidFill>
                  <a:schemeClr val="bg1"/>
                </a:solidFill>
              </a:rPr>
              <a:t>：作者要达到的目的</a:t>
            </a:r>
            <a:r>
              <a:rPr lang="zh-TW" altLang="en-US" sz="4400" b="1" dirty="0" smtClean="0">
                <a:solidFill>
                  <a:schemeClr val="bg1"/>
                </a:solidFill>
              </a:rPr>
              <a:t>（</a:t>
            </a:r>
            <a:r>
              <a:rPr lang="en-US" altLang="zh-TW" sz="4400" b="1" dirty="0">
                <a:solidFill>
                  <a:schemeClr val="bg1"/>
                </a:solidFill>
              </a:rPr>
              <a:t>3</a:t>
            </a:r>
            <a:r>
              <a:rPr lang="zh-TW" altLang="en-US" sz="4400" b="1" dirty="0">
                <a:solidFill>
                  <a:schemeClr val="bg1"/>
                </a:solidFill>
              </a:rPr>
              <a:t>：</a:t>
            </a:r>
            <a:r>
              <a:rPr lang="en-US" altLang="zh-TW" sz="4400" b="1" dirty="0">
                <a:solidFill>
                  <a:schemeClr val="bg1"/>
                </a:solidFill>
              </a:rPr>
              <a:t>11-13</a:t>
            </a:r>
            <a:r>
              <a:rPr lang="zh-TW" altLang="en-US" sz="4400" b="1" dirty="0">
                <a:solidFill>
                  <a:schemeClr val="bg1"/>
                </a:solidFill>
              </a:rPr>
              <a:t>）</a:t>
            </a:r>
          </a:p>
        </p:txBody>
      </p:sp>
    </p:spTree>
    <p:extLst>
      <p:ext uri="{BB962C8B-B14F-4D97-AF65-F5344CB8AC3E}">
        <p14:creationId xmlns:p14="http://schemas.microsoft.com/office/powerpoint/2010/main" val="1761776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2:17 </a:t>
            </a:r>
            <a:r>
              <a:rPr lang="zh-CN" altLang="en-US" sz="4400" b="1" dirty="0">
                <a:solidFill>
                  <a:schemeClr val="bg1"/>
                </a:solidFill>
              </a:rPr>
              <a:t>弟兄们，我们暂时与你们离别，是面目离别，心里却不离别，</a:t>
            </a:r>
            <a:r>
              <a:rPr lang="zh-CN" altLang="en-US" sz="4400" b="1" dirty="0">
                <a:solidFill>
                  <a:srgbClr val="FF0000"/>
                </a:solidFill>
              </a:rPr>
              <a:t>我们极力的想法子，很愿意见你们的面</a:t>
            </a:r>
            <a:r>
              <a:rPr lang="zh-CN" altLang="en-US" sz="4400" b="1" dirty="0" smtClean="0">
                <a:solidFill>
                  <a:srgbClr val="FF0000"/>
                </a:solidFill>
              </a:rPr>
              <a:t>。</a:t>
            </a:r>
            <a:endParaRPr lang="zh-CN" altLang="en-US" sz="4400" b="1" dirty="0">
              <a:solidFill>
                <a:srgbClr val="FF0000"/>
              </a:solidFill>
            </a:endParaRPr>
          </a:p>
        </p:txBody>
      </p:sp>
    </p:spTree>
    <p:extLst>
      <p:ext uri="{BB962C8B-B14F-4D97-AF65-F5344CB8AC3E}">
        <p14:creationId xmlns:p14="http://schemas.microsoft.com/office/powerpoint/2010/main" val="31362388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2:18 </a:t>
            </a:r>
            <a:r>
              <a:rPr lang="zh-CN" altLang="en-US" sz="4400" b="1" dirty="0">
                <a:solidFill>
                  <a:schemeClr val="bg1"/>
                </a:solidFill>
              </a:rPr>
              <a:t>所以我们有意到你们那里，我保罗有一两次要去，只是撒但阻挡了我们。     </a:t>
            </a:r>
          </a:p>
        </p:txBody>
      </p:sp>
    </p:spTree>
    <p:extLst>
      <p:ext uri="{BB962C8B-B14F-4D97-AF65-F5344CB8AC3E}">
        <p14:creationId xmlns:p14="http://schemas.microsoft.com/office/powerpoint/2010/main" val="2723709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2:19 </a:t>
            </a:r>
            <a:r>
              <a:rPr lang="zh-CN" altLang="en-US" sz="4400" b="1" dirty="0">
                <a:solidFill>
                  <a:schemeClr val="bg1"/>
                </a:solidFill>
              </a:rPr>
              <a:t>我们的盼望和喜乐，并所夸的冠冕，是什么呢？岂不是我们</a:t>
            </a:r>
            <a:r>
              <a:rPr lang="zh-CN" altLang="en-US" sz="4400" b="1" dirty="0">
                <a:solidFill>
                  <a:srgbClr val="FF0000"/>
                </a:solidFill>
              </a:rPr>
              <a:t>主耶稣来</a:t>
            </a:r>
            <a:r>
              <a:rPr lang="zh-CN" altLang="en-US" sz="4400" b="1" dirty="0">
                <a:solidFill>
                  <a:schemeClr val="bg1"/>
                </a:solidFill>
              </a:rPr>
              <a:t>的时候</a:t>
            </a:r>
            <a:r>
              <a:rPr lang="zh-CN" altLang="en-US" sz="4400" b="1" dirty="0">
                <a:solidFill>
                  <a:srgbClr val="FF0000"/>
                </a:solidFill>
              </a:rPr>
              <a:t>你们在他面前</a:t>
            </a:r>
            <a:r>
              <a:rPr lang="zh-CN" altLang="en-US" sz="4400" b="1" dirty="0">
                <a:solidFill>
                  <a:schemeClr val="bg1"/>
                </a:solidFill>
              </a:rPr>
              <a:t>站立得住麽？ </a:t>
            </a:r>
            <a:r>
              <a:rPr lang="en-US" altLang="zh-CN" sz="4400" b="1" dirty="0">
                <a:solidFill>
                  <a:schemeClr val="bg1"/>
                </a:solidFill>
              </a:rPr>
              <a:t>2:20 </a:t>
            </a:r>
            <a:r>
              <a:rPr lang="zh-CN" altLang="en-US" sz="4400" b="1" dirty="0">
                <a:solidFill>
                  <a:schemeClr val="bg1"/>
                </a:solidFill>
              </a:rPr>
              <a:t>因为你们就是我们的荣耀，我们的喜乐。    </a:t>
            </a:r>
          </a:p>
        </p:txBody>
      </p:sp>
    </p:spTree>
    <p:extLst>
      <p:ext uri="{BB962C8B-B14F-4D97-AF65-F5344CB8AC3E}">
        <p14:creationId xmlns:p14="http://schemas.microsoft.com/office/powerpoint/2010/main" val="27878236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3:1</a:t>
            </a:r>
            <a:r>
              <a:rPr lang="zh-CN" altLang="en-US" sz="4400" b="1" dirty="0">
                <a:solidFill>
                  <a:schemeClr val="bg1"/>
                </a:solidFill>
              </a:rPr>
              <a:t>我们既不能再忍，就愿意独自等在雅典。     </a:t>
            </a:r>
          </a:p>
        </p:txBody>
      </p:sp>
    </p:spTree>
    <p:extLst>
      <p:ext uri="{BB962C8B-B14F-4D97-AF65-F5344CB8AC3E}">
        <p14:creationId xmlns:p14="http://schemas.microsoft.com/office/powerpoint/2010/main" val="42037391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3:2 </a:t>
            </a:r>
            <a:r>
              <a:rPr lang="zh-CN" altLang="en-US" sz="4400" b="1" dirty="0">
                <a:solidFill>
                  <a:schemeClr val="bg1"/>
                </a:solidFill>
              </a:rPr>
              <a:t>打发我们的兄弟在基督福音上作神执事的提摩太前</a:t>
            </a:r>
            <a:r>
              <a:rPr lang="zh-CN" altLang="en-US" sz="4400" b="1" dirty="0" smtClean="0">
                <a:solidFill>
                  <a:schemeClr val="bg1"/>
                </a:solidFill>
              </a:rPr>
              <a:t>去</a:t>
            </a:r>
            <a:r>
              <a:rPr lang="zh-CN" altLang="en-US" sz="4400" b="1" dirty="0" smtClean="0">
                <a:solidFill>
                  <a:srgbClr val="FF0000"/>
                </a:solidFill>
              </a:rPr>
              <a:t>坚</a:t>
            </a:r>
            <a:r>
              <a:rPr lang="zh-CN" altLang="en-US" sz="4400" b="1" dirty="0">
                <a:solidFill>
                  <a:srgbClr val="FF0000"/>
                </a:solidFill>
              </a:rPr>
              <a:t>固</a:t>
            </a:r>
            <a:r>
              <a:rPr lang="zh-CN" altLang="en-US" sz="4400" b="1" dirty="0">
                <a:solidFill>
                  <a:schemeClr val="bg1"/>
                </a:solidFill>
              </a:rPr>
              <a:t>你们，并在你们所信的道上</a:t>
            </a:r>
            <a:r>
              <a:rPr lang="zh-CN" altLang="en-US" sz="4400" b="1" dirty="0">
                <a:solidFill>
                  <a:srgbClr val="FF0000"/>
                </a:solidFill>
              </a:rPr>
              <a:t>劝慰</a:t>
            </a:r>
            <a:r>
              <a:rPr lang="zh-CN" altLang="en-US" sz="4400" b="1" dirty="0">
                <a:solidFill>
                  <a:schemeClr val="bg1"/>
                </a:solidFill>
              </a:rPr>
              <a:t>你们。     </a:t>
            </a:r>
          </a:p>
        </p:txBody>
      </p:sp>
    </p:spTree>
    <p:extLst>
      <p:ext uri="{BB962C8B-B14F-4D97-AF65-F5344CB8AC3E}">
        <p14:creationId xmlns:p14="http://schemas.microsoft.com/office/powerpoint/2010/main" val="41453753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3:3 </a:t>
            </a:r>
            <a:r>
              <a:rPr lang="zh-CN" altLang="en-US" sz="4400" b="1" dirty="0">
                <a:solidFill>
                  <a:schemeClr val="bg1"/>
                </a:solidFill>
              </a:rPr>
              <a:t>免得有人被诸般</a:t>
            </a:r>
            <a:r>
              <a:rPr lang="zh-CN" altLang="en-US" sz="4400" b="1" dirty="0">
                <a:solidFill>
                  <a:srgbClr val="FF0000"/>
                </a:solidFill>
              </a:rPr>
              <a:t>患难</a:t>
            </a:r>
            <a:r>
              <a:rPr lang="zh-CN" altLang="en-US" sz="4400" b="1" dirty="0">
                <a:solidFill>
                  <a:schemeClr val="bg1"/>
                </a:solidFill>
              </a:rPr>
              <a:t>摇动。因为你们自己知道我们受患难原是</a:t>
            </a:r>
            <a:r>
              <a:rPr lang="zh-CN" altLang="en-US" sz="4400" b="1" dirty="0">
                <a:solidFill>
                  <a:srgbClr val="FF0000"/>
                </a:solidFill>
              </a:rPr>
              <a:t>命定</a:t>
            </a:r>
            <a:r>
              <a:rPr lang="zh-CN" altLang="en-US" sz="4400" b="1" dirty="0">
                <a:solidFill>
                  <a:schemeClr val="bg1"/>
                </a:solidFill>
              </a:rPr>
              <a:t>的     </a:t>
            </a:r>
          </a:p>
        </p:txBody>
      </p:sp>
    </p:spTree>
    <p:extLst>
      <p:ext uri="{BB962C8B-B14F-4D97-AF65-F5344CB8AC3E}">
        <p14:creationId xmlns:p14="http://schemas.microsoft.com/office/powerpoint/2010/main" val="34445938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3:4 </a:t>
            </a:r>
            <a:r>
              <a:rPr lang="zh-CN" altLang="en-US" sz="4400" b="1" dirty="0">
                <a:solidFill>
                  <a:schemeClr val="bg1"/>
                </a:solidFill>
              </a:rPr>
              <a:t>我们在你们那里的时候，预先告诉你们，我们</a:t>
            </a:r>
            <a:r>
              <a:rPr lang="zh-CN" altLang="en-US" sz="4400" b="1" dirty="0">
                <a:solidFill>
                  <a:srgbClr val="FF0000"/>
                </a:solidFill>
              </a:rPr>
              <a:t>必受患难</a:t>
            </a:r>
            <a:r>
              <a:rPr lang="zh-CN" altLang="en-US" sz="4400" b="1" dirty="0">
                <a:solidFill>
                  <a:schemeClr val="bg1"/>
                </a:solidFill>
              </a:rPr>
              <a:t>，以后果然应验了，你们也知道。     </a:t>
            </a:r>
          </a:p>
        </p:txBody>
      </p:sp>
    </p:spTree>
    <p:extLst>
      <p:ext uri="{BB962C8B-B14F-4D97-AF65-F5344CB8AC3E}">
        <p14:creationId xmlns:p14="http://schemas.microsoft.com/office/powerpoint/2010/main" val="3774611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3:5 </a:t>
            </a:r>
            <a:r>
              <a:rPr lang="zh-CN" altLang="en-US" sz="4400" b="1" dirty="0">
                <a:solidFill>
                  <a:schemeClr val="bg1"/>
                </a:solidFill>
              </a:rPr>
              <a:t>为此，我既不能再忍，就打发人去，要晓得你们的信心如何，恐怕那诱惑人的到底诱惑了你们，叫我们的劳苦归于徒然。     </a:t>
            </a:r>
          </a:p>
        </p:txBody>
      </p:sp>
    </p:spTree>
    <p:extLst>
      <p:ext uri="{BB962C8B-B14F-4D97-AF65-F5344CB8AC3E}">
        <p14:creationId xmlns:p14="http://schemas.microsoft.com/office/powerpoint/2010/main" val="18175545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3:5 </a:t>
            </a:r>
            <a:r>
              <a:rPr lang="zh-CN" altLang="en-US" sz="4400" b="1" dirty="0">
                <a:solidFill>
                  <a:schemeClr val="bg1"/>
                </a:solidFill>
              </a:rPr>
              <a:t>为此，我既不能再忍，就打发人去，要晓得你们的</a:t>
            </a:r>
            <a:r>
              <a:rPr lang="zh-CN" altLang="en-US" sz="4400" b="1" dirty="0">
                <a:solidFill>
                  <a:srgbClr val="FF0000"/>
                </a:solidFill>
              </a:rPr>
              <a:t>信心</a:t>
            </a:r>
            <a:r>
              <a:rPr lang="zh-CN" altLang="en-US" sz="4400" b="1" dirty="0">
                <a:solidFill>
                  <a:schemeClr val="bg1"/>
                </a:solidFill>
              </a:rPr>
              <a:t>如何，恐怕那诱惑人的到底诱惑了你们，叫我们的劳苦归于徒然。     </a:t>
            </a:r>
          </a:p>
        </p:txBody>
      </p:sp>
    </p:spTree>
    <p:extLst>
      <p:ext uri="{BB962C8B-B14F-4D97-AF65-F5344CB8AC3E}">
        <p14:creationId xmlns:p14="http://schemas.microsoft.com/office/powerpoint/2010/main" val="16220053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2:13</a:t>
            </a:r>
            <a:r>
              <a:rPr lang="zh-CN" altLang="en-US" sz="4400" b="1" dirty="0">
                <a:solidFill>
                  <a:schemeClr val="bg1"/>
                </a:solidFill>
              </a:rPr>
              <a:t>为此，我们也不住的感谢神，因你们听见我们所传</a:t>
            </a:r>
            <a:r>
              <a:rPr lang="zh-CN" altLang="en-US" sz="4400" b="1" dirty="0">
                <a:solidFill>
                  <a:srgbClr val="FF0000"/>
                </a:solidFill>
              </a:rPr>
              <a:t>神的道</a:t>
            </a:r>
            <a:r>
              <a:rPr lang="zh-CN" altLang="en-US" sz="4400" b="1" dirty="0">
                <a:solidFill>
                  <a:schemeClr val="bg1"/>
                </a:solidFill>
              </a:rPr>
              <a:t>，就领受了，不以为是</a:t>
            </a:r>
            <a:r>
              <a:rPr lang="zh-CN" altLang="en-US" sz="4400" b="1" dirty="0">
                <a:solidFill>
                  <a:srgbClr val="FF0000"/>
                </a:solidFill>
              </a:rPr>
              <a:t>人的道</a:t>
            </a:r>
            <a:r>
              <a:rPr lang="zh-CN" altLang="en-US" sz="4400" b="1" dirty="0">
                <a:solidFill>
                  <a:schemeClr val="bg1"/>
                </a:solidFill>
              </a:rPr>
              <a:t>，乃以为是</a:t>
            </a:r>
            <a:r>
              <a:rPr lang="zh-CN" altLang="en-US" sz="4400" b="1" dirty="0">
                <a:solidFill>
                  <a:srgbClr val="FF0000"/>
                </a:solidFill>
              </a:rPr>
              <a:t>神的道</a:t>
            </a:r>
            <a:r>
              <a:rPr lang="zh-CN" altLang="en-US" sz="4400" b="1" dirty="0">
                <a:solidFill>
                  <a:schemeClr val="bg1"/>
                </a:solidFill>
              </a:rPr>
              <a:t>。这道实在是神的，并且</a:t>
            </a:r>
            <a:r>
              <a:rPr lang="zh-CN" altLang="en-US" sz="4400" b="1" dirty="0">
                <a:solidFill>
                  <a:srgbClr val="FF0000"/>
                </a:solidFill>
              </a:rPr>
              <a:t>运行</a:t>
            </a:r>
            <a:r>
              <a:rPr lang="zh-CN" altLang="en-US" sz="4400" b="1" dirty="0">
                <a:solidFill>
                  <a:schemeClr val="bg1"/>
                </a:solidFill>
              </a:rPr>
              <a:t>在你们信主的人心中。</a:t>
            </a:r>
            <a:endParaRPr lang="zh-CN" altLang="en-US" sz="4400" b="1" dirty="0">
              <a:solidFill>
                <a:schemeClr val="bg1"/>
              </a:solidFill>
            </a:endParaRPr>
          </a:p>
        </p:txBody>
      </p:sp>
    </p:spTree>
    <p:extLst>
      <p:ext uri="{BB962C8B-B14F-4D97-AF65-F5344CB8AC3E}">
        <p14:creationId xmlns:p14="http://schemas.microsoft.com/office/powerpoint/2010/main" val="14761046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3:5 </a:t>
            </a:r>
            <a:r>
              <a:rPr lang="zh-CN" altLang="en-US" sz="4400" b="1" dirty="0">
                <a:solidFill>
                  <a:schemeClr val="bg1"/>
                </a:solidFill>
              </a:rPr>
              <a:t>为此，我既不能再忍，就打发人去，要晓得你们的信心如何，恐怕那</a:t>
            </a:r>
            <a:r>
              <a:rPr lang="zh-CN" altLang="en-US" sz="4400" b="1" dirty="0">
                <a:solidFill>
                  <a:srgbClr val="FF0000"/>
                </a:solidFill>
              </a:rPr>
              <a:t>诱惑人的</a:t>
            </a:r>
            <a:r>
              <a:rPr lang="zh-CN" altLang="en-US" sz="4400" b="1" dirty="0">
                <a:solidFill>
                  <a:schemeClr val="bg1"/>
                </a:solidFill>
              </a:rPr>
              <a:t>到底诱惑了你们，叫我们的劳苦归于徒然。     </a:t>
            </a:r>
          </a:p>
        </p:txBody>
      </p:sp>
    </p:spTree>
    <p:extLst>
      <p:ext uri="{BB962C8B-B14F-4D97-AF65-F5344CB8AC3E}">
        <p14:creationId xmlns:p14="http://schemas.microsoft.com/office/powerpoint/2010/main" val="20569325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3:5 </a:t>
            </a:r>
            <a:r>
              <a:rPr lang="zh-CN" altLang="en-US" sz="4400" b="1" dirty="0">
                <a:solidFill>
                  <a:schemeClr val="bg1"/>
                </a:solidFill>
              </a:rPr>
              <a:t>为此，我既不能再忍，就打发人去，要晓得你们的信心如何，恐怕那诱惑人的到底诱惑了你们，叫我们的劳苦归于</a:t>
            </a:r>
            <a:r>
              <a:rPr lang="zh-CN" altLang="en-US" sz="4400" b="1" dirty="0">
                <a:solidFill>
                  <a:srgbClr val="FF0000"/>
                </a:solidFill>
              </a:rPr>
              <a:t>徒然</a:t>
            </a:r>
            <a:r>
              <a:rPr lang="zh-CN" altLang="en-US" sz="4400" b="1" dirty="0">
                <a:solidFill>
                  <a:schemeClr val="bg1"/>
                </a:solidFill>
              </a:rPr>
              <a:t>。     </a:t>
            </a:r>
          </a:p>
        </p:txBody>
      </p:sp>
    </p:spTree>
    <p:extLst>
      <p:ext uri="{BB962C8B-B14F-4D97-AF65-F5344CB8AC3E}">
        <p14:creationId xmlns:p14="http://schemas.microsoft.com/office/powerpoint/2010/main" val="2082203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sz="4800" b="1" dirty="0">
                <a:solidFill>
                  <a:schemeClr val="bg1"/>
                </a:solidFill>
              </a:rPr>
              <a:t>救恩的确据</a:t>
            </a:r>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zh-CN" altLang="en-US" sz="4400" b="1" dirty="0">
                <a:solidFill>
                  <a:schemeClr val="bg1"/>
                </a:solidFill>
              </a:rPr>
              <a:t>约</a:t>
            </a:r>
            <a:r>
              <a:rPr lang="zh-CN" altLang="en-US" sz="4400" b="1" dirty="0" smtClean="0">
                <a:solidFill>
                  <a:schemeClr val="bg1"/>
                </a:solidFill>
              </a:rPr>
              <a:t>翰福音</a:t>
            </a:r>
            <a:r>
              <a:rPr lang="en-US" altLang="zh-CN" sz="4400" b="1" dirty="0" smtClean="0">
                <a:solidFill>
                  <a:schemeClr val="bg1"/>
                </a:solidFill>
              </a:rPr>
              <a:t>10:28 </a:t>
            </a:r>
            <a:r>
              <a:rPr lang="zh-CN" altLang="en-US" sz="4400" b="1" dirty="0">
                <a:solidFill>
                  <a:schemeClr val="bg1"/>
                </a:solidFill>
              </a:rPr>
              <a:t>我又赐给他们永生。他们永不灭亡，</a:t>
            </a:r>
            <a:r>
              <a:rPr lang="zh-CN" altLang="en-US" sz="4400" b="1" dirty="0">
                <a:solidFill>
                  <a:srgbClr val="FF0000"/>
                </a:solidFill>
              </a:rPr>
              <a:t>谁也不能从我手里把他们夺去</a:t>
            </a:r>
            <a:r>
              <a:rPr lang="zh-CN" altLang="en-US" sz="4400" b="1" dirty="0">
                <a:solidFill>
                  <a:schemeClr val="bg1"/>
                </a:solidFill>
              </a:rPr>
              <a:t>。</a:t>
            </a:r>
            <a:r>
              <a:rPr lang="en-US" altLang="zh-CN" sz="4400" b="1" dirty="0">
                <a:solidFill>
                  <a:schemeClr val="bg1"/>
                </a:solidFill>
              </a:rPr>
              <a:t>10:29 </a:t>
            </a:r>
            <a:r>
              <a:rPr lang="zh-CN" altLang="en-US" sz="4400" b="1" dirty="0">
                <a:solidFill>
                  <a:schemeClr val="bg1"/>
                </a:solidFill>
              </a:rPr>
              <a:t>我父把羊赐给我，他比万有都大。</a:t>
            </a:r>
            <a:r>
              <a:rPr lang="zh-CN" altLang="en-US" sz="4400" b="1" dirty="0">
                <a:solidFill>
                  <a:srgbClr val="FF0000"/>
                </a:solidFill>
              </a:rPr>
              <a:t>谁也不能从我父手里把他们夺去</a:t>
            </a:r>
            <a:r>
              <a:rPr lang="zh-CN" altLang="en-US" sz="4400" b="1" dirty="0" smtClean="0">
                <a:solidFill>
                  <a:schemeClr val="bg1"/>
                </a:solidFill>
              </a:rPr>
              <a:t>。</a:t>
            </a:r>
            <a:r>
              <a:rPr lang="zh-CN" altLang="en-US" sz="4400" b="1" dirty="0" smtClean="0">
                <a:solidFill>
                  <a:schemeClr val="bg1"/>
                </a:solidFill>
              </a:rPr>
              <a:t>     </a:t>
            </a:r>
            <a:endParaRPr lang="zh-CN" altLang="en-US" sz="4400" b="1" dirty="0">
              <a:solidFill>
                <a:schemeClr val="bg1"/>
              </a:solidFill>
            </a:endParaRPr>
          </a:p>
        </p:txBody>
      </p:sp>
    </p:spTree>
    <p:extLst>
      <p:ext uri="{BB962C8B-B14F-4D97-AF65-F5344CB8AC3E}">
        <p14:creationId xmlns:p14="http://schemas.microsoft.com/office/powerpoint/2010/main" val="8516460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sz="4800" b="1" dirty="0">
                <a:solidFill>
                  <a:schemeClr val="bg1"/>
                </a:solidFill>
              </a:rPr>
              <a:t>救恩的确据</a:t>
            </a:r>
            <a:endParaRPr lang="en-US" sz="4800" b="1" dirty="0">
              <a:solidFill>
                <a:schemeClr val="bg1"/>
              </a:solidFill>
            </a:endParaRPr>
          </a:p>
        </p:txBody>
      </p:sp>
      <p:sp>
        <p:nvSpPr>
          <p:cNvPr id="3" name="Content Placeholder 2"/>
          <p:cNvSpPr>
            <a:spLocks noGrp="1"/>
          </p:cNvSpPr>
          <p:nvPr>
            <p:ph idx="1"/>
          </p:nvPr>
        </p:nvSpPr>
        <p:spPr/>
        <p:txBody>
          <a:bodyPr>
            <a:normAutofit lnSpcReduction="10000"/>
          </a:bodyPr>
          <a:lstStyle/>
          <a:p>
            <a:r>
              <a:rPr lang="zh-CN" altLang="en-US" sz="4400" b="1" dirty="0" smtClean="0">
                <a:solidFill>
                  <a:schemeClr val="bg1"/>
                </a:solidFill>
              </a:rPr>
              <a:t>罗马书</a:t>
            </a:r>
            <a:r>
              <a:rPr lang="en-US" altLang="zh-CN" sz="4400" b="1" dirty="0" smtClean="0">
                <a:solidFill>
                  <a:schemeClr val="bg1"/>
                </a:solidFill>
              </a:rPr>
              <a:t> </a:t>
            </a:r>
            <a:r>
              <a:rPr lang="en-US" altLang="zh-CN" sz="4400" b="1" dirty="0">
                <a:solidFill>
                  <a:schemeClr val="bg1"/>
                </a:solidFill>
              </a:rPr>
              <a:t>8:38 </a:t>
            </a:r>
            <a:r>
              <a:rPr lang="zh-CN" altLang="en-US" sz="4400" b="1" dirty="0">
                <a:solidFill>
                  <a:schemeClr val="bg1"/>
                </a:solidFill>
              </a:rPr>
              <a:t>因为我深信无论是死，是生，是天使，是掌权的，是有能的，是现在的事，是将来的事，</a:t>
            </a:r>
            <a:r>
              <a:rPr lang="en-US" altLang="zh-CN" sz="4400" b="1" dirty="0">
                <a:solidFill>
                  <a:schemeClr val="bg1"/>
                </a:solidFill>
              </a:rPr>
              <a:t>8:39 </a:t>
            </a:r>
            <a:r>
              <a:rPr lang="zh-CN" altLang="en-US" sz="4400" b="1" dirty="0">
                <a:solidFill>
                  <a:schemeClr val="bg1"/>
                </a:solidFill>
              </a:rPr>
              <a:t>是高处的，是低处的，是别的受造之物，</a:t>
            </a:r>
            <a:r>
              <a:rPr lang="zh-CN" altLang="en-US" sz="4400" b="1" dirty="0">
                <a:solidFill>
                  <a:srgbClr val="FF0000"/>
                </a:solidFill>
              </a:rPr>
              <a:t>都不能叫我们与神的爱隔绝</a:t>
            </a:r>
            <a:r>
              <a:rPr lang="zh-CN" altLang="en-US" sz="4400" b="1" dirty="0">
                <a:solidFill>
                  <a:schemeClr val="bg1"/>
                </a:solidFill>
              </a:rPr>
              <a:t>。这爱是在我们的主基督耶稣里的</a:t>
            </a:r>
            <a:r>
              <a:rPr lang="zh-CN" altLang="en-US" sz="4400" b="1" dirty="0" smtClean="0">
                <a:solidFill>
                  <a:schemeClr val="bg1"/>
                </a:solidFill>
              </a:rPr>
              <a:t>。</a:t>
            </a:r>
            <a:r>
              <a:rPr lang="zh-CN" altLang="en-US" sz="4400" b="1" dirty="0" smtClean="0">
                <a:solidFill>
                  <a:schemeClr val="bg1"/>
                </a:solidFill>
              </a:rPr>
              <a:t>     </a:t>
            </a:r>
            <a:endParaRPr lang="zh-CN" altLang="en-US" sz="4400" b="1" dirty="0">
              <a:solidFill>
                <a:schemeClr val="bg1"/>
              </a:solidFill>
            </a:endParaRPr>
          </a:p>
        </p:txBody>
      </p:sp>
    </p:spTree>
    <p:extLst>
      <p:ext uri="{BB962C8B-B14F-4D97-AF65-F5344CB8AC3E}">
        <p14:creationId xmlns:p14="http://schemas.microsoft.com/office/powerpoint/2010/main" val="33781889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smtClean="0">
                <a:solidFill>
                  <a:schemeClr val="bg1"/>
                </a:solidFill>
              </a:rPr>
              <a:t>圣经的警告</a:t>
            </a:r>
            <a:endParaRPr lang="en-US" sz="4800" b="1" dirty="0">
              <a:solidFill>
                <a:schemeClr val="bg1"/>
              </a:solidFill>
            </a:endParaRPr>
          </a:p>
        </p:txBody>
      </p:sp>
      <p:sp>
        <p:nvSpPr>
          <p:cNvPr id="3" name="Content Placeholder 2"/>
          <p:cNvSpPr>
            <a:spLocks noGrp="1"/>
          </p:cNvSpPr>
          <p:nvPr>
            <p:ph idx="1"/>
          </p:nvPr>
        </p:nvSpPr>
        <p:spPr/>
        <p:txBody>
          <a:bodyPr>
            <a:normAutofit lnSpcReduction="10000"/>
          </a:bodyPr>
          <a:lstStyle/>
          <a:p>
            <a:r>
              <a:rPr lang="zh-CN" altLang="en-US" sz="4400" b="1" dirty="0" smtClean="0">
                <a:solidFill>
                  <a:schemeClr val="bg1"/>
                </a:solidFill>
              </a:rPr>
              <a:t>马太福音</a:t>
            </a:r>
            <a:r>
              <a:rPr lang="en-US" altLang="zh-CN" sz="4400" b="1" dirty="0" smtClean="0">
                <a:solidFill>
                  <a:schemeClr val="bg1"/>
                </a:solidFill>
              </a:rPr>
              <a:t> </a:t>
            </a:r>
            <a:r>
              <a:rPr lang="en-US" altLang="zh-CN" sz="4400" b="1" dirty="0">
                <a:solidFill>
                  <a:schemeClr val="bg1"/>
                </a:solidFill>
              </a:rPr>
              <a:t>12:31 </a:t>
            </a:r>
            <a:r>
              <a:rPr lang="zh-CN" altLang="en-US" sz="4400" b="1" dirty="0">
                <a:solidFill>
                  <a:schemeClr val="bg1"/>
                </a:solidFill>
              </a:rPr>
              <a:t>所以我告诉你们，人一切的罪，和亵渎的话，都可得赦免。惟独亵渎圣灵，总不得赦免</a:t>
            </a:r>
          </a:p>
          <a:p>
            <a:r>
              <a:rPr lang="zh-CN" altLang="en-US" sz="4400" b="1" dirty="0" smtClean="0">
                <a:solidFill>
                  <a:schemeClr val="bg1"/>
                </a:solidFill>
              </a:rPr>
              <a:t> 希伯来书</a:t>
            </a:r>
            <a:r>
              <a:rPr lang="en-US" altLang="zh-CN" sz="4400" b="1" dirty="0" smtClean="0">
                <a:solidFill>
                  <a:schemeClr val="bg1"/>
                </a:solidFill>
              </a:rPr>
              <a:t> </a:t>
            </a:r>
            <a:r>
              <a:rPr lang="en-US" altLang="zh-CN" sz="4400" b="1" dirty="0">
                <a:solidFill>
                  <a:schemeClr val="bg1"/>
                </a:solidFill>
              </a:rPr>
              <a:t>10:26 </a:t>
            </a:r>
            <a:r>
              <a:rPr lang="zh-CN" altLang="en-US" sz="4400" b="1" dirty="0">
                <a:solidFill>
                  <a:schemeClr val="bg1"/>
                </a:solidFill>
              </a:rPr>
              <a:t>因为我们得知真道以后，若故意犯罪，赎罪的祭就再没有了</a:t>
            </a:r>
            <a:r>
              <a:rPr lang="zh-CN" altLang="en-US" sz="4400" b="1" dirty="0" smtClean="0">
                <a:solidFill>
                  <a:schemeClr val="bg1"/>
                </a:solidFill>
              </a:rPr>
              <a:t>。</a:t>
            </a:r>
            <a:r>
              <a:rPr lang="zh-CN" altLang="en-US" sz="4400" b="1" dirty="0" smtClean="0">
                <a:solidFill>
                  <a:schemeClr val="bg1"/>
                </a:solidFill>
              </a:rPr>
              <a:t>    </a:t>
            </a:r>
            <a:endParaRPr lang="zh-CN" altLang="en-US" sz="4400" b="1" dirty="0">
              <a:solidFill>
                <a:schemeClr val="bg1"/>
              </a:solidFill>
            </a:endParaRPr>
          </a:p>
        </p:txBody>
      </p:sp>
    </p:spTree>
    <p:extLst>
      <p:ext uri="{BB962C8B-B14F-4D97-AF65-F5344CB8AC3E}">
        <p14:creationId xmlns:p14="http://schemas.microsoft.com/office/powerpoint/2010/main" val="799111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3:5 </a:t>
            </a:r>
            <a:r>
              <a:rPr lang="zh-CN" altLang="en-US" sz="4400" b="1" dirty="0">
                <a:solidFill>
                  <a:schemeClr val="bg1"/>
                </a:solidFill>
              </a:rPr>
              <a:t>为此，我既不能再忍，就打发人去，要晓得你们的信心如何，恐怕那诱惑人的到底诱惑了你们，叫我们的劳苦归于</a:t>
            </a:r>
            <a:r>
              <a:rPr lang="zh-CN" altLang="en-US" sz="4400" b="1" dirty="0">
                <a:solidFill>
                  <a:srgbClr val="FF0000"/>
                </a:solidFill>
              </a:rPr>
              <a:t>徒然</a:t>
            </a:r>
            <a:r>
              <a:rPr lang="zh-CN" altLang="en-US" sz="4400" b="1" dirty="0">
                <a:solidFill>
                  <a:schemeClr val="bg1"/>
                </a:solidFill>
              </a:rPr>
              <a:t>。     </a:t>
            </a:r>
          </a:p>
        </p:txBody>
      </p:sp>
    </p:spTree>
    <p:extLst>
      <p:ext uri="{BB962C8B-B14F-4D97-AF65-F5344CB8AC3E}">
        <p14:creationId xmlns:p14="http://schemas.microsoft.com/office/powerpoint/2010/main" val="5758288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lnSpcReduction="10000"/>
          </a:bodyPr>
          <a:lstStyle/>
          <a:p>
            <a:r>
              <a:rPr lang="zh-CN" altLang="en-US" sz="4400" b="1" dirty="0" smtClean="0">
                <a:solidFill>
                  <a:schemeClr val="bg1"/>
                </a:solidFill>
              </a:rPr>
              <a:t>腓利比书</a:t>
            </a:r>
            <a:r>
              <a:rPr lang="en-US" altLang="zh-CN" sz="4400" b="1" dirty="0" smtClean="0">
                <a:solidFill>
                  <a:schemeClr val="bg1"/>
                </a:solidFill>
              </a:rPr>
              <a:t> </a:t>
            </a:r>
            <a:r>
              <a:rPr lang="en-US" altLang="zh-CN" sz="4400" b="1" dirty="0">
                <a:solidFill>
                  <a:schemeClr val="bg1"/>
                </a:solidFill>
              </a:rPr>
              <a:t>2:15 </a:t>
            </a:r>
            <a:r>
              <a:rPr lang="zh-CN" altLang="en-US" sz="4400" b="1" dirty="0">
                <a:solidFill>
                  <a:schemeClr val="bg1"/>
                </a:solidFill>
              </a:rPr>
              <a:t>使你们无可指摘，诚实无伪，在这弯曲悖谬的世代，作神无瑕疵的儿女。你们显在这世代中，好像明光照耀，</a:t>
            </a:r>
            <a:r>
              <a:rPr lang="en-US" altLang="zh-CN" sz="4400" b="1" dirty="0">
                <a:solidFill>
                  <a:schemeClr val="bg1"/>
                </a:solidFill>
              </a:rPr>
              <a:t>2:16 </a:t>
            </a:r>
            <a:r>
              <a:rPr lang="zh-CN" altLang="en-US" sz="4400" b="1" dirty="0">
                <a:solidFill>
                  <a:schemeClr val="bg1"/>
                </a:solidFill>
              </a:rPr>
              <a:t>将生命的道表明出来，叫我在基督的日子，好夸我没有</a:t>
            </a:r>
            <a:r>
              <a:rPr lang="zh-CN" altLang="en-US" sz="4400" b="1" dirty="0">
                <a:solidFill>
                  <a:srgbClr val="FF0000"/>
                </a:solidFill>
              </a:rPr>
              <a:t>空跑</a:t>
            </a:r>
            <a:r>
              <a:rPr lang="zh-CN" altLang="en-US" sz="4400" b="1" dirty="0">
                <a:solidFill>
                  <a:schemeClr val="bg1"/>
                </a:solidFill>
              </a:rPr>
              <a:t>，也没有</a:t>
            </a:r>
            <a:r>
              <a:rPr lang="zh-CN" altLang="en-US" sz="4400" b="1" dirty="0">
                <a:solidFill>
                  <a:srgbClr val="FF0000"/>
                </a:solidFill>
              </a:rPr>
              <a:t>徒劳</a:t>
            </a:r>
            <a:r>
              <a:rPr lang="zh-CN" altLang="en-US" sz="4400" b="1" dirty="0">
                <a:solidFill>
                  <a:schemeClr val="bg1"/>
                </a:solidFill>
              </a:rPr>
              <a:t>。</a:t>
            </a:r>
            <a:endParaRPr lang="zh-CN" altLang="en-US" sz="4400" b="1" dirty="0">
              <a:solidFill>
                <a:schemeClr val="bg1"/>
              </a:solidFill>
            </a:endParaRPr>
          </a:p>
        </p:txBody>
      </p:sp>
    </p:spTree>
    <p:extLst>
      <p:ext uri="{BB962C8B-B14F-4D97-AF65-F5344CB8AC3E}">
        <p14:creationId xmlns:p14="http://schemas.microsoft.com/office/powerpoint/2010/main" val="10378380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3:6 </a:t>
            </a:r>
            <a:r>
              <a:rPr lang="zh-CN" altLang="en-US" sz="4400" b="1" dirty="0">
                <a:solidFill>
                  <a:schemeClr val="bg1"/>
                </a:solidFill>
              </a:rPr>
              <a:t>但提摩太刚才从你们那里回来，将你们</a:t>
            </a:r>
            <a:r>
              <a:rPr lang="zh-CN" altLang="en-US" sz="4400" b="1" dirty="0">
                <a:solidFill>
                  <a:srgbClr val="FF0000"/>
                </a:solidFill>
              </a:rPr>
              <a:t>信心和爱心的好消息</a:t>
            </a:r>
            <a:r>
              <a:rPr lang="zh-CN" altLang="en-US" sz="4400" b="1" dirty="0">
                <a:solidFill>
                  <a:schemeClr val="bg1"/>
                </a:solidFill>
              </a:rPr>
              <a:t>报给我们，又说你们常常记念我们，切切的想见我们，如同我们想见你们一样。     </a:t>
            </a:r>
          </a:p>
        </p:txBody>
      </p:sp>
    </p:spTree>
    <p:extLst>
      <p:ext uri="{BB962C8B-B14F-4D97-AF65-F5344CB8AC3E}">
        <p14:creationId xmlns:p14="http://schemas.microsoft.com/office/powerpoint/2010/main" val="2051008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3:7 </a:t>
            </a:r>
            <a:r>
              <a:rPr lang="zh-CN" altLang="en-US" sz="4400" b="1" dirty="0">
                <a:solidFill>
                  <a:schemeClr val="bg1"/>
                </a:solidFill>
              </a:rPr>
              <a:t>所以弟兄们，我们在一切困苦患难之中，因着你们的信心就得了安慰。     </a:t>
            </a:r>
          </a:p>
        </p:txBody>
      </p:sp>
    </p:spTree>
    <p:extLst>
      <p:ext uri="{BB962C8B-B14F-4D97-AF65-F5344CB8AC3E}">
        <p14:creationId xmlns:p14="http://schemas.microsoft.com/office/powerpoint/2010/main" val="39268099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3:8 </a:t>
            </a:r>
            <a:r>
              <a:rPr lang="zh-CN" altLang="en-US" sz="4400" b="1" dirty="0">
                <a:solidFill>
                  <a:schemeClr val="bg1"/>
                </a:solidFill>
              </a:rPr>
              <a:t>你们若靠主站立得稳，我们就活了。     </a:t>
            </a:r>
          </a:p>
        </p:txBody>
      </p:sp>
    </p:spTree>
    <p:extLst>
      <p:ext uri="{BB962C8B-B14F-4D97-AF65-F5344CB8AC3E}">
        <p14:creationId xmlns:p14="http://schemas.microsoft.com/office/powerpoint/2010/main" val="1151806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2:14 </a:t>
            </a:r>
            <a:r>
              <a:rPr lang="zh-CN" altLang="en-US" sz="4400" b="1" dirty="0">
                <a:solidFill>
                  <a:schemeClr val="bg1"/>
                </a:solidFill>
              </a:rPr>
              <a:t>弟兄们，你们曾效法犹太中，在基督耶稣里神的各教会。因为你们也受了</a:t>
            </a:r>
            <a:r>
              <a:rPr lang="zh-CN" altLang="en-US" sz="4400" b="1" dirty="0">
                <a:solidFill>
                  <a:srgbClr val="FF0000"/>
                </a:solidFill>
              </a:rPr>
              <a:t>本地人的苦害</a:t>
            </a:r>
            <a:r>
              <a:rPr lang="zh-CN" altLang="en-US" sz="4400" b="1" dirty="0">
                <a:solidFill>
                  <a:schemeClr val="bg1"/>
                </a:solidFill>
              </a:rPr>
              <a:t>，像他们受了</a:t>
            </a:r>
            <a:r>
              <a:rPr lang="zh-CN" altLang="en-US" sz="4400" b="1" dirty="0">
                <a:solidFill>
                  <a:srgbClr val="FF0000"/>
                </a:solidFill>
              </a:rPr>
              <a:t>犹太人的苦害</a:t>
            </a:r>
            <a:r>
              <a:rPr lang="zh-CN" altLang="en-US" sz="4400" b="1" dirty="0">
                <a:solidFill>
                  <a:schemeClr val="bg1"/>
                </a:solidFill>
              </a:rPr>
              <a:t>一样。</a:t>
            </a:r>
            <a:endParaRPr lang="zh-CN" altLang="en-US" sz="4400" b="1" dirty="0">
              <a:solidFill>
                <a:schemeClr val="bg1"/>
              </a:solidFill>
            </a:endParaRPr>
          </a:p>
        </p:txBody>
      </p:sp>
    </p:spTree>
    <p:extLst>
      <p:ext uri="{BB962C8B-B14F-4D97-AF65-F5344CB8AC3E}">
        <p14:creationId xmlns:p14="http://schemas.microsoft.com/office/powerpoint/2010/main" val="1471440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3:9 </a:t>
            </a:r>
            <a:r>
              <a:rPr lang="zh-CN" altLang="en-US" sz="4400" b="1" dirty="0">
                <a:solidFill>
                  <a:schemeClr val="bg1"/>
                </a:solidFill>
              </a:rPr>
              <a:t>我们在神面前，因着你们甚是喜乐，为这一切喜乐，可用何等的感谢，为你们报答神呢？</a:t>
            </a:r>
            <a:r>
              <a:rPr lang="en-US" altLang="zh-CN" sz="4400" b="1" dirty="0">
                <a:solidFill>
                  <a:schemeClr val="bg1"/>
                </a:solidFill>
              </a:rPr>
              <a:t>3:10 </a:t>
            </a:r>
            <a:r>
              <a:rPr lang="zh-CN" altLang="en-US" sz="4400" b="1" dirty="0">
                <a:solidFill>
                  <a:schemeClr val="bg1"/>
                </a:solidFill>
              </a:rPr>
              <a:t>我们昼夜切切的祈求，要见你们的面，补满你们信心的不足。     </a:t>
            </a:r>
          </a:p>
        </p:txBody>
      </p:sp>
    </p:spTree>
    <p:extLst>
      <p:ext uri="{BB962C8B-B14F-4D97-AF65-F5344CB8AC3E}">
        <p14:creationId xmlns:p14="http://schemas.microsoft.com/office/powerpoint/2010/main" val="15590975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3:11 </a:t>
            </a:r>
            <a:r>
              <a:rPr lang="zh-CN" altLang="en-US" sz="4400" b="1" dirty="0">
                <a:solidFill>
                  <a:schemeClr val="bg1"/>
                </a:solidFill>
              </a:rPr>
              <a:t>愿神我们的父，和我们的主耶稣，一直引领我们到你们那里去。     </a:t>
            </a:r>
          </a:p>
        </p:txBody>
      </p:sp>
    </p:spTree>
    <p:extLst>
      <p:ext uri="{BB962C8B-B14F-4D97-AF65-F5344CB8AC3E}">
        <p14:creationId xmlns:p14="http://schemas.microsoft.com/office/powerpoint/2010/main" val="16761342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3:12 </a:t>
            </a:r>
            <a:r>
              <a:rPr lang="zh-CN" altLang="en-US" sz="4400" b="1" dirty="0">
                <a:solidFill>
                  <a:schemeClr val="bg1"/>
                </a:solidFill>
              </a:rPr>
              <a:t>又愿主叫你们彼此相爱的心，并爱众人的心，都能增长，充足，如同我们爱你们一样。     </a:t>
            </a:r>
          </a:p>
        </p:txBody>
      </p:sp>
    </p:spTree>
    <p:extLst>
      <p:ext uri="{BB962C8B-B14F-4D97-AF65-F5344CB8AC3E}">
        <p14:creationId xmlns:p14="http://schemas.microsoft.com/office/powerpoint/2010/main" val="792658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3:13 </a:t>
            </a:r>
            <a:r>
              <a:rPr lang="zh-CN" altLang="en-US" sz="4400" b="1" dirty="0">
                <a:solidFill>
                  <a:schemeClr val="bg1"/>
                </a:solidFill>
              </a:rPr>
              <a:t>好使你们，当我们主耶稣同他众圣徒来的时候，在我们父神面前，心里坚固，成为圣洁，无可责备。     </a:t>
            </a:r>
          </a:p>
        </p:txBody>
      </p:sp>
    </p:spTree>
    <p:extLst>
      <p:ext uri="{BB962C8B-B14F-4D97-AF65-F5344CB8AC3E}">
        <p14:creationId xmlns:p14="http://schemas.microsoft.com/office/powerpoint/2010/main" val="1539975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lnSpcReduction="10000"/>
          </a:bodyPr>
          <a:lstStyle/>
          <a:p>
            <a:r>
              <a:rPr lang="en-US" altLang="zh-CN" sz="4400" b="1" dirty="0">
                <a:solidFill>
                  <a:schemeClr val="bg1"/>
                </a:solidFill>
              </a:rPr>
              <a:t>2:15 </a:t>
            </a:r>
            <a:r>
              <a:rPr lang="zh-CN" altLang="en-US" sz="4400" b="1" dirty="0" smtClean="0">
                <a:solidFill>
                  <a:schemeClr val="bg1"/>
                </a:solidFill>
              </a:rPr>
              <a:t>这</a:t>
            </a:r>
            <a:r>
              <a:rPr lang="zh-CN" altLang="en-US" sz="4400" b="1" dirty="0">
                <a:solidFill>
                  <a:schemeClr val="bg1"/>
                </a:solidFill>
              </a:rPr>
              <a:t>犹太人杀了主耶稣和先知，又把我们赶出去。他们</a:t>
            </a:r>
            <a:r>
              <a:rPr lang="zh-CN" altLang="en-US" sz="4400" b="1">
                <a:solidFill>
                  <a:schemeClr val="bg1"/>
                </a:solidFill>
              </a:rPr>
              <a:t>不</a:t>
            </a:r>
            <a:r>
              <a:rPr lang="zh-CN" altLang="en-US" sz="4400" b="1" smtClean="0">
                <a:solidFill>
                  <a:schemeClr val="bg1"/>
                </a:solidFill>
              </a:rPr>
              <a:t>得神</a:t>
            </a:r>
            <a:r>
              <a:rPr lang="zh-CN" altLang="en-US" sz="4400" b="1" dirty="0">
                <a:solidFill>
                  <a:schemeClr val="bg1"/>
                </a:solidFill>
              </a:rPr>
              <a:t>的喜悦，且与众人为敌</a:t>
            </a:r>
            <a:r>
              <a:rPr lang="zh-CN" altLang="en-US" sz="4400" b="1" dirty="0" smtClean="0">
                <a:solidFill>
                  <a:schemeClr val="bg1"/>
                </a:solidFill>
              </a:rPr>
              <a:t>。</a:t>
            </a:r>
            <a:r>
              <a:rPr lang="en-US" altLang="zh-CN" sz="4400" b="1" dirty="0">
                <a:solidFill>
                  <a:schemeClr val="bg1"/>
                </a:solidFill>
              </a:rPr>
              <a:t>2:16 </a:t>
            </a:r>
            <a:r>
              <a:rPr lang="zh-CN" altLang="en-US" sz="4400" b="1" dirty="0" smtClean="0">
                <a:solidFill>
                  <a:schemeClr val="bg1"/>
                </a:solidFill>
              </a:rPr>
              <a:t>不</a:t>
            </a:r>
            <a:r>
              <a:rPr lang="zh-CN" altLang="en-US" sz="4400" b="1" dirty="0">
                <a:solidFill>
                  <a:schemeClr val="bg1"/>
                </a:solidFill>
              </a:rPr>
              <a:t>许我们传道给外邦人使外邦人得救，常常充满自己的罪恶</a:t>
            </a:r>
            <a:r>
              <a:rPr lang="zh-CN" altLang="en-US" sz="4400" b="1" dirty="0" smtClean="0">
                <a:solidFill>
                  <a:schemeClr val="bg1"/>
                </a:solidFill>
              </a:rPr>
              <a:t>。神</a:t>
            </a:r>
            <a:r>
              <a:rPr lang="zh-CN" altLang="en-US" sz="4400" b="1" dirty="0">
                <a:solidFill>
                  <a:schemeClr val="bg1"/>
                </a:solidFill>
              </a:rPr>
              <a:t>的忿怒临在他们身上已经到了极处。        </a:t>
            </a:r>
          </a:p>
        </p:txBody>
      </p:sp>
    </p:spTree>
    <p:extLst>
      <p:ext uri="{BB962C8B-B14F-4D97-AF65-F5344CB8AC3E}">
        <p14:creationId xmlns:p14="http://schemas.microsoft.com/office/powerpoint/2010/main" val="1359236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a:solidFill>
                  <a:schemeClr val="bg1"/>
                </a:solidFill>
              </a:rPr>
              <a:t>犹太人的问</a:t>
            </a:r>
            <a:r>
              <a:rPr lang="zh-CN" altLang="en-US" sz="4800" b="1" dirty="0" smtClean="0">
                <a:solidFill>
                  <a:schemeClr val="bg1"/>
                </a:solidFill>
              </a:rPr>
              <a:t>题</a:t>
            </a:r>
            <a:endParaRPr lang="en-US" sz="4800" b="1" dirty="0">
              <a:solidFill>
                <a:schemeClr val="bg1"/>
              </a:solidFill>
            </a:endParaRPr>
          </a:p>
        </p:txBody>
      </p:sp>
      <p:sp>
        <p:nvSpPr>
          <p:cNvPr id="3" name="Content Placeholder 2"/>
          <p:cNvSpPr>
            <a:spLocks noGrp="1"/>
          </p:cNvSpPr>
          <p:nvPr>
            <p:ph idx="1"/>
          </p:nvPr>
        </p:nvSpPr>
        <p:spPr/>
        <p:txBody>
          <a:bodyPr>
            <a:normAutofit fontScale="92500" lnSpcReduction="10000"/>
          </a:bodyPr>
          <a:lstStyle/>
          <a:p>
            <a:r>
              <a:rPr lang="zh-CN" altLang="en-US" sz="4400" b="1" dirty="0">
                <a:solidFill>
                  <a:schemeClr val="bg1"/>
                </a:solidFill>
              </a:rPr>
              <a:t>太</a:t>
            </a:r>
            <a:r>
              <a:rPr lang="en-US" altLang="zh-CN" sz="4400" b="1" dirty="0" smtClean="0">
                <a:solidFill>
                  <a:schemeClr val="bg1"/>
                </a:solidFill>
              </a:rPr>
              <a:t> </a:t>
            </a:r>
            <a:r>
              <a:rPr lang="en-US" altLang="zh-CN" sz="4400" b="1" dirty="0">
                <a:solidFill>
                  <a:schemeClr val="bg1"/>
                </a:solidFill>
              </a:rPr>
              <a:t>27:18 </a:t>
            </a:r>
            <a:r>
              <a:rPr lang="zh-CN" altLang="en-US" sz="4400" b="1" dirty="0">
                <a:solidFill>
                  <a:schemeClr val="bg1"/>
                </a:solidFill>
              </a:rPr>
              <a:t>巡抚原知道，他们是因为</a:t>
            </a:r>
            <a:r>
              <a:rPr lang="zh-CN" altLang="en-US" sz="4400" b="1" dirty="0">
                <a:solidFill>
                  <a:srgbClr val="FF0000"/>
                </a:solidFill>
              </a:rPr>
              <a:t>嫉妒</a:t>
            </a:r>
            <a:r>
              <a:rPr lang="zh-CN" altLang="en-US" sz="4400" b="1" dirty="0">
                <a:solidFill>
                  <a:schemeClr val="bg1"/>
                </a:solidFill>
              </a:rPr>
              <a:t>才把他解了来。</a:t>
            </a:r>
          </a:p>
          <a:p>
            <a:r>
              <a:rPr lang="zh-CN" altLang="en-US" sz="4400" b="1" dirty="0" smtClean="0">
                <a:solidFill>
                  <a:schemeClr val="bg1"/>
                </a:solidFill>
              </a:rPr>
              <a:t>徒</a:t>
            </a:r>
            <a:r>
              <a:rPr lang="en-US" altLang="zh-CN" sz="4400" b="1" dirty="0" smtClean="0">
                <a:solidFill>
                  <a:schemeClr val="bg1"/>
                </a:solidFill>
              </a:rPr>
              <a:t>13:44 </a:t>
            </a:r>
            <a:r>
              <a:rPr lang="zh-CN" altLang="en-US" sz="4400" b="1" dirty="0">
                <a:solidFill>
                  <a:schemeClr val="bg1"/>
                </a:solidFill>
              </a:rPr>
              <a:t>到下安息日，合城的人，几乎都来聚集，要听神的道。</a:t>
            </a:r>
            <a:r>
              <a:rPr lang="en-US" altLang="zh-CN" sz="4400" b="1" dirty="0">
                <a:solidFill>
                  <a:schemeClr val="bg1"/>
                </a:solidFill>
              </a:rPr>
              <a:t>13:45 </a:t>
            </a:r>
            <a:r>
              <a:rPr lang="zh-CN" altLang="en-US" sz="4400" b="1" dirty="0">
                <a:solidFill>
                  <a:schemeClr val="bg1"/>
                </a:solidFill>
              </a:rPr>
              <a:t>但犹太人看见人这样多，就满心</a:t>
            </a:r>
            <a:r>
              <a:rPr lang="zh-CN" altLang="en-US" sz="4400" b="1" dirty="0">
                <a:solidFill>
                  <a:srgbClr val="FF0000"/>
                </a:solidFill>
              </a:rPr>
              <a:t>嫉妒</a:t>
            </a:r>
            <a:r>
              <a:rPr lang="zh-CN" altLang="en-US" sz="4400" b="1" dirty="0">
                <a:solidFill>
                  <a:schemeClr val="bg1"/>
                </a:solidFill>
              </a:rPr>
              <a:t>，硬驳保罗所说的话，并且毁谤</a:t>
            </a:r>
            <a:r>
              <a:rPr lang="zh-CN" altLang="en-US" sz="4400" b="1" dirty="0" smtClean="0">
                <a:solidFill>
                  <a:schemeClr val="bg1"/>
                </a:solidFill>
              </a:rPr>
              <a:t>。</a:t>
            </a:r>
            <a:r>
              <a:rPr lang="zh-CN" altLang="en-US" sz="4400" b="1" dirty="0" smtClean="0">
                <a:solidFill>
                  <a:schemeClr val="bg1"/>
                </a:solidFill>
              </a:rPr>
              <a:t>    </a:t>
            </a:r>
            <a:endParaRPr lang="zh-CN" altLang="en-US" sz="4400" b="1" dirty="0">
              <a:solidFill>
                <a:schemeClr val="bg1"/>
              </a:solidFill>
            </a:endParaRPr>
          </a:p>
        </p:txBody>
      </p:sp>
    </p:spTree>
    <p:extLst>
      <p:ext uri="{BB962C8B-B14F-4D97-AF65-F5344CB8AC3E}">
        <p14:creationId xmlns:p14="http://schemas.microsoft.com/office/powerpoint/2010/main" val="4036086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a:solidFill>
                  <a:schemeClr val="bg1"/>
                </a:solidFill>
              </a:rPr>
              <a:t>犹太人的问</a:t>
            </a:r>
            <a:r>
              <a:rPr lang="zh-CN" altLang="en-US" sz="4800" b="1" dirty="0" smtClean="0">
                <a:solidFill>
                  <a:schemeClr val="bg1"/>
                </a:solidFill>
              </a:rPr>
              <a:t>题</a:t>
            </a:r>
            <a:endParaRPr lang="en-US" sz="4800" b="1" dirty="0">
              <a:solidFill>
                <a:schemeClr val="bg1"/>
              </a:solidFill>
            </a:endParaRPr>
          </a:p>
        </p:txBody>
      </p:sp>
      <p:sp>
        <p:nvSpPr>
          <p:cNvPr id="3" name="Content Placeholder 2"/>
          <p:cNvSpPr>
            <a:spLocks noGrp="1"/>
          </p:cNvSpPr>
          <p:nvPr>
            <p:ph idx="1"/>
          </p:nvPr>
        </p:nvSpPr>
        <p:spPr/>
        <p:txBody>
          <a:bodyPr>
            <a:normAutofit fontScale="92500" lnSpcReduction="20000"/>
          </a:bodyPr>
          <a:lstStyle/>
          <a:p>
            <a:r>
              <a:rPr lang="zh-CN" altLang="en-US" sz="4400" b="1" dirty="0">
                <a:solidFill>
                  <a:schemeClr val="bg1"/>
                </a:solidFill>
              </a:rPr>
              <a:t>徒</a:t>
            </a:r>
            <a:r>
              <a:rPr lang="en-US" altLang="zh-CN" sz="4400" b="1" dirty="0" smtClean="0">
                <a:solidFill>
                  <a:schemeClr val="bg1"/>
                </a:solidFill>
              </a:rPr>
              <a:t> </a:t>
            </a:r>
            <a:r>
              <a:rPr lang="en-US" altLang="zh-CN" sz="4400" b="1" dirty="0">
                <a:solidFill>
                  <a:schemeClr val="bg1"/>
                </a:solidFill>
              </a:rPr>
              <a:t>17:4 </a:t>
            </a:r>
            <a:r>
              <a:rPr lang="zh-CN" altLang="en-US" sz="4400" b="1" dirty="0">
                <a:solidFill>
                  <a:schemeClr val="bg1"/>
                </a:solidFill>
              </a:rPr>
              <a:t>他们中间有些人听了劝，就附从保罗和西拉。并有许多虔敬的希利尼人，尊贵的妇女也不少。</a:t>
            </a:r>
            <a:r>
              <a:rPr lang="en-US" altLang="zh-CN" sz="4400" b="1" dirty="0">
                <a:solidFill>
                  <a:schemeClr val="bg1"/>
                </a:solidFill>
              </a:rPr>
              <a:t>17:5 </a:t>
            </a:r>
            <a:r>
              <a:rPr lang="zh-CN" altLang="en-US" sz="4400" b="1" dirty="0">
                <a:solidFill>
                  <a:schemeClr val="bg1"/>
                </a:solidFill>
              </a:rPr>
              <a:t>但那不信的犹太人心里</a:t>
            </a:r>
            <a:r>
              <a:rPr lang="zh-CN" altLang="en-US" sz="4400" b="1" dirty="0">
                <a:solidFill>
                  <a:srgbClr val="FF0000"/>
                </a:solidFill>
              </a:rPr>
              <a:t>嫉妒</a:t>
            </a:r>
            <a:r>
              <a:rPr lang="zh-CN" altLang="en-US" sz="4400" b="1" dirty="0">
                <a:solidFill>
                  <a:schemeClr val="bg1"/>
                </a:solidFill>
              </a:rPr>
              <a:t>，招聚了些市井匪类，搭伙成群，耸动合城的人，闯进耶孙的家，要将保罗西拉带到百姓那里</a:t>
            </a:r>
            <a:r>
              <a:rPr lang="zh-CN" altLang="en-US" sz="4400" b="1" dirty="0" smtClean="0">
                <a:solidFill>
                  <a:schemeClr val="bg1"/>
                </a:solidFill>
              </a:rPr>
              <a:t>。</a:t>
            </a:r>
            <a:r>
              <a:rPr lang="zh-CN" altLang="en-US" sz="4400" b="1" dirty="0" smtClean="0">
                <a:solidFill>
                  <a:schemeClr val="bg1"/>
                </a:solidFill>
              </a:rPr>
              <a:t>   </a:t>
            </a:r>
            <a:endParaRPr lang="zh-CN" altLang="en-US" sz="4400" b="1" dirty="0">
              <a:solidFill>
                <a:schemeClr val="bg1"/>
              </a:solidFill>
            </a:endParaRPr>
          </a:p>
        </p:txBody>
      </p:sp>
    </p:spTree>
    <p:extLst>
      <p:ext uri="{BB962C8B-B14F-4D97-AF65-F5344CB8AC3E}">
        <p14:creationId xmlns:p14="http://schemas.microsoft.com/office/powerpoint/2010/main" val="15830181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a:solidFill>
                  <a:schemeClr val="bg1"/>
                </a:solidFill>
              </a:rPr>
              <a:t>为什么犹太人嫉</a:t>
            </a:r>
            <a:r>
              <a:rPr lang="zh-CN" altLang="en-US" sz="4800" b="1" dirty="0" smtClean="0">
                <a:solidFill>
                  <a:schemeClr val="bg1"/>
                </a:solidFill>
              </a:rPr>
              <a:t>妒？</a:t>
            </a:r>
            <a:endParaRPr lang="zh-CN" altLang="en-US" sz="4800" b="1" dirty="0">
              <a:solidFill>
                <a:schemeClr val="bg1"/>
              </a:solidFill>
            </a:endParaRPr>
          </a:p>
        </p:txBody>
      </p:sp>
      <p:sp>
        <p:nvSpPr>
          <p:cNvPr id="3" name="Content Placeholder 2"/>
          <p:cNvSpPr>
            <a:spLocks noGrp="1"/>
          </p:cNvSpPr>
          <p:nvPr>
            <p:ph idx="1"/>
          </p:nvPr>
        </p:nvSpPr>
        <p:spPr/>
        <p:txBody>
          <a:bodyPr>
            <a:normAutofit/>
          </a:bodyPr>
          <a:lstStyle/>
          <a:p>
            <a:r>
              <a:rPr lang="zh-CN" altLang="en-US" sz="4400" b="1" dirty="0" smtClean="0">
                <a:solidFill>
                  <a:schemeClr val="bg1"/>
                </a:solidFill>
              </a:rPr>
              <a:t>太</a:t>
            </a:r>
            <a:r>
              <a:rPr lang="en-US" altLang="zh-CN" sz="4400" b="1" dirty="0" smtClean="0">
                <a:solidFill>
                  <a:schemeClr val="bg1"/>
                </a:solidFill>
              </a:rPr>
              <a:t> </a:t>
            </a:r>
            <a:r>
              <a:rPr lang="en-US" altLang="zh-CN" sz="4400" b="1" dirty="0">
                <a:solidFill>
                  <a:schemeClr val="bg1"/>
                </a:solidFill>
              </a:rPr>
              <a:t>23:15 </a:t>
            </a:r>
            <a:r>
              <a:rPr lang="zh-CN" altLang="en-US" sz="4400" b="1" dirty="0">
                <a:solidFill>
                  <a:schemeClr val="bg1"/>
                </a:solidFill>
              </a:rPr>
              <a:t>你们这假冒为善的文士和法利赛人有祸了。因为你们走遍洋海陆地，</a:t>
            </a:r>
            <a:r>
              <a:rPr lang="zh-CN" altLang="en-US" sz="4400" b="1" dirty="0">
                <a:solidFill>
                  <a:srgbClr val="FF0000"/>
                </a:solidFill>
              </a:rPr>
              <a:t>勾引</a:t>
            </a:r>
            <a:r>
              <a:rPr lang="zh-CN" altLang="en-US" sz="4400" b="1" dirty="0">
                <a:solidFill>
                  <a:schemeClr val="bg1"/>
                </a:solidFill>
              </a:rPr>
              <a:t>一个人</a:t>
            </a:r>
            <a:r>
              <a:rPr lang="zh-CN" altLang="en-US" sz="4400" b="1" dirty="0">
                <a:solidFill>
                  <a:srgbClr val="FF0000"/>
                </a:solidFill>
              </a:rPr>
              <a:t>入教</a:t>
            </a:r>
            <a:r>
              <a:rPr lang="zh-CN" altLang="en-US" sz="4400" b="1" dirty="0">
                <a:solidFill>
                  <a:schemeClr val="bg1"/>
                </a:solidFill>
              </a:rPr>
              <a:t>。既入了教，却使他作地狱之子，比你们还加倍</a:t>
            </a:r>
            <a:r>
              <a:rPr lang="zh-CN" altLang="en-US" sz="4400" b="1" dirty="0" smtClean="0">
                <a:solidFill>
                  <a:schemeClr val="bg1"/>
                </a:solidFill>
              </a:rPr>
              <a:t>。</a:t>
            </a:r>
            <a:r>
              <a:rPr lang="zh-CN" altLang="en-US" sz="4400" b="1" dirty="0" smtClean="0">
                <a:solidFill>
                  <a:schemeClr val="bg1"/>
                </a:solidFill>
              </a:rPr>
              <a:t>   </a:t>
            </a:r>
            <a:endParaRPr lang="zh-CN" altLang="en-US" sz="4400" b="1" dirty="0">
              <a:solidFill>
                <a:schemeClr val="bg1"/>
              </a:solidFill>
            </a:endParaRPr>
          </a:p>
        </p:txBody>
      </p:sp>
    </p:spTree>
    <p:extLst>
      <p:ext uri="{BB962C8B-B14F-4D97-AF65-F5344CB8AC3E}">
        <p14:creationId xmlns:p14="http://schemas.microsoft.com/office/powerpoint/2010/main" val="13601342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a:solidFill>
                  <a:schemeClr val="bg1"/>
                </a:solidFill>
              </a:rPr>
              <a:t>为什么犹太人嫉</a:t>
            </a:r>
            <a:r>
              <a:rPr lang="zh-CN" altLang="en-US" sz="4800" b="1" dirty="0" smtClean="0">
                <a:solidFill>
                  <a:schemeClr val="bg1"/>
                </a:solidFill>
              </a:rPr>
              <a:t>妒？</a:t>
            </a:r>
            <a:endParaRPr lang="zh-CN" altLang="en-US" sz="4800" b="1" dirty="0">
              <a:solidFill>
                <a:schemeClr val="bg1"/>
              </a:solidFill>
            </a:endParaRPr>
          </a:p>
        </p:txBody>
      </p:sp>
      <p:sp>
        <p:nvSpPr>
          <p:cNvPr id="3" name="Content Placeholder 2"/>
          <p:cNvSpPr>
            <a:spLocks noGrp="1"/>
          </p:cNvSpPr>
          <p:nvPr>
            <p:ph idx="1"/>
          </p:nvPr>
        </p:nvSpPr>
        <p:spPr/>
        <p:txBody>
          <a:bodyPr>
            <a:normAutofit/>
          </a:bodyPr>
          <a:lstStyle/>
          <a:p>
            <a:r>
              <a:rPr lang="zh-CN" altLang="en-US" sz="4400" b="1" dirty="0" smtClean="0">
                <a:solidFill>
                  <a:schemeClr val="bg1"/>
                </a:solidFill>
              </a:rPr>
              <a:t>徒</a:t>
            </a:r>
            <a:r>
              <a:rPr lang="en-US" altLang="zh-CN" sz="4400" b="1" dirty="0" smtClean="0">
                <a:solidFill>
                  <a:schemeClr val="bg1"/>
                </a:solidFill>
              </a:rPr>
              <a:t> </a:t>
            </a:r>
            <a:r>
              <a:rPr lang="en-US" altLang="zh-CN" sz="4400" b="1" dirty="0">
                <a:solidFill>
                  <a:schemeClr val="bg1"/>
                </a:solidFill>
              </a:rPr>
              <a:t>22:21 </a:t>
            </a:r>
            <a:r>
              <a:rPr lang="zh-CN" altLang="en-US" sz="4400" b="1" dirty="0">
                <a:solidFill>
                  <a:schemeClr val="bg1"/>
                </a:solidFill>
              </a:rPr>
              <a:t>主向我说，你去吧。我要差你远远地往外邦人那里去。</a:t>
            </a:r>
            <a:r>
              <a:rPr lang="en-US" altLang="zh-CN" sz="4400" b="1" dirty="0">
                <a:solidFill>
                  <a:schemeClr val="bg1"/>
                </a:solidFill>
              </a:rPr>
              <a:t>22:22 </a:t>
            </a:r>
            <a:r>
              <a:rPr lang="zh-CN" altLang="en-US" sz="4400" b="1" dirty="0">
                <a:solidFill>
                  <a:schemeClr val="bg1"/>
                </a:solidFill>
              </a:rPr>
              <a:t>众人听他说到这句话，就高声说，这样的人，从世上除掉他吧。他是不当活着的</a:t>
            </a:r>
            <a:r>
              <a:rPr lang="zh-CN" altLang="en-US" sz="4400" b="1" dirty="0" smtClean="0">
                <a:solidFill>
                  <a:schemeClr val="bg1"/>
                </a:solidFill>
              </a:rPr>
              <a:t>。</a:t>
            </a:r>
            <a:endParaRPr lang="zh-CN" altLang="en-US" sz="4400" b="1" dirty="0">
              <a:solidFill>
                <a:schemeClr val="bg1"/>
              </a:solidFill>
            </a:endParaRPr>
          </a:p>
        </p:txBody>
      </p:sp>
    </p:spTree>
    <p:extLst>
      <p:ext uri="{BB962C8B-B14F-4D97-AF65-F5344CB8AC3E}">
        <p14:creationId xmlns:p14="http://schemas.microsoft.com/office/powerpoint/2010/main" val="8257032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dirty="0">
              <a:solidFill>
                <a:schemeClr val="bg1"/>
              </a:solidFill>
            </a:endParaRPr>
          </a:p>
        </p:txBody>
      </p:sp>
      <p:sp>
        <p:nvSpPr>
          <p:cNvPr id="3" name="Content Placeholder 2"/>
          <p:cNvSpPr>
            <a:spLocks noGrp="1"/>
          </p:cNvSpPr>
          <p:nvPr>
            <p:ph idx="1"/>
          </p:nvPr>
        </p:nvSpPr>
        <p:spPr/>
        <p:txBody>
          <a:bodyPr>
            <a:normAutofit lnSpcReduction="10000"/>
          </a:bodyPr>
          <a:lstStyle/>
          <a:p>
            <a:r>
              <a:rPr lang="en-US" altLang="zh-CN" sz="4400" b="1" dirty="0">
                <a:solidFill>
                  <a:schemeClr val="bg1"/>
                </a:solidFill>
              </a:rPr>
              <a:t>2:15 </a:t>
            </a:r>
            <a:r>
              <a:rPr lang="zh-CN" altLang="en-US" sz="4400" b="1" dirty="0" smtClean="0">
                <a:solidFill>
                  <a:schemeClr val="bg1"/>
                </a:solidFill>
              </a:rPr>
              <a:t>这</a:t>
            </a:r>
            <a:r>
              <a:rPr lang="zh-CN" altLang="en-US" sz="4400" b="1" dirty="0">
                <a:solidFill>
                  <a:schemeClr val="bg1"/>
                </a:solidFill>
              </a:rPr>
              <a:t>犹太人杀了主耶稣和先知，又把我们赶出去。他们不</a:t>
            </a:r>
            <a:r>
              <a:rPr lang="zh-CN" altLang="en-US" sz="4400" b="1" dirty="0" smtClean="0">
                <a:solidFill>
                  <a:schemeClr val="bg1"/>
                </a:solidFill>
              </a:rPr>
              <a:t>得神</a:t>
            </a:r>
            <a:r>
              <a:rPr lang="zh-CN" altLang="en-US" sz="4400" b="1" dirty="0">
                <a:solidFill>
                  <a:schemeClr val="bg1"/>
                </a:solidFill>
              </a:rPr>
              <a:t>的喜悦，且与众人为敌</a:t>
            </a:r>
            <a:r>
              <a:rPr lang="zh-CN" altLang="en-US" sz="4400" b="1" dirty="0" smtClean="0">
                <a:solidFill>
                  <a:schemeClr val="bg1"/>
                </a:solidFill>
              </a:rPr>
              <a:t>。</a:t>
            </a:r>
            <a:r>
              <a:rPr lang="en-US" altLang="zh-CN" sz="4400" b="1" dirty="0">
                <a:solidFill>
                  <a:schemeClr val="bg1"/>
                </a:solidFill>
              </a:rPr>
              <a:t>2:16 </a:t>
            </a:r>
            <a:r>
              <a:rPr lang="zh-CN" altLang="en-US" sz="4400" b="1" dirty="0" smtClean="0">
                <a:solidFill>
                  <a:schemeClr val="bg1"/>
                </a:solidFill>
              </a:rPr>
              <a:t>不</a:t>
            </a:r>
            <a:r>
              <a:rPr lang="zh-CN" altLang="en-US" sz="4400" b="1" dirty="0">
                <a:solidFill>
                  <a:schemeClr val="bg1"/>
                </a:solidFill>
              </a:rPr>
              <a:t>许我们传道给外邦人使外邦人得救，常常充满自己的罪恶</a:t>
            </a:r>
            <a:r>
              <a:rPr lang="zh-CN" altLang="en-US" sz="4400" b="1" dirty="0" smtClean="0">
                <a:solidFill>
                  <a:schemeClr val="bg1"/>
                </a:solidFill>
              </a:rPr>
              <a:t>。</a:t>
            </a:r>
            <a:r>
              <a:rPr lang="zh-CN" altLang="en-US" sz="4400" b="1" dirty="0" smtClean="0">
                <a:solidFill>
                  <a:srgbClr val="FF0000"/>
                </a:solidFill>
              </a:rPr>
              <a:t>神</a:t>
            </a:r>
            <a:r>
              <a:rPr lang="zh-CN" altLang="en-US" sz="4400" b="1" dirty="0">
                <a:solidFill>
                  <a:srgbClr val="FF0000"/>
                </a:solidFill>
              </a:rPr>
              <a:t>的忿怒</a:t>
            </a:r>
            <a:r>
              <a:rPr lang="zh-CN" altLang="en-US" sz="4400" b="1" dirty="0">
                <a:solidFill>
                  <a:schemeClr val="bg1"/>
                </a:solidFill>
              </a:rPr>
              <a:t>临在他们身上已经到了极处。        </a:t>
            </a:r>
          </a:p>
        </p:txBody>
      </p:sp>
    </p:spTree>
    <p:extLst>
      <p:ext uri="{BB962C8B-B14F-4D97-AF65-F5344CB8AC3E}">
        <p14:creationId xmlns:p14="http://schemas.microsoft.com/office/powerpoint/2010/main" val="30149883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11911</TotalTime>
  <Words>4740</Words>
  <Application>Microsoft Office PowerPoint</Application>
  <PresentationFormat>On-screen Show (4:3)</PresentationFormat>
  <Paragraphs>203</Paragraphs>
  <Slides>33</Slides>
  <Notes>33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三谷基督徒会堂成人主日学</vt:lpstr>
      <vt:lpstr>PowerPoint Presentation</vt:lpstr>
      <vt:lpstr>PowerPoint Presentation</vt:lpstr>
      <vt:lpstr>PowerPoint Presentation</vt:lpstr>
      <vt:lpstr>犹太人的问题</vt:lpstr>
      <vt:lpstr>犹太人的问题</vt:lpstr>
      <vt:lpstr>为什么犹太人嫉妒？</vt:lpstr>
      <vt:lpstr>为什么犹太人嫉妒？</vt:lpstr>
      <vt:lpstr>PowerPoint Presentation</vt:lpstr>
      <vt:lpstr>感恩与回顾（1：2-3：13）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救恩的确据</vt:lpstr>
      <vt:lpstr>救恩的确据</vt:lpstr>
      <vt:lpstr>圣经的警告</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帖撒罗尼迦前书</dc:title>
  <dc:creator>Guocai Shu</dc:creator>
  <cp:keywords>三谷基督徒会堂主日学</cp:keywords>
  <cp:lastModifiedBy>test</cp:lastModifiedBy>
  <cp:revision>174</cp:revision>
  <cp:lastPrinted>2017-06-25T15:07:18Z</cp:lastPrinted>
  <dcterms:created xsi:type="dcterms:W3CDTF">2014-12-20T19:43:08Z</dcterms:created>
  <dcterms:modified xsi:type="dcterms:W3CDTF">2017-07-09T14:48:17Z</dcterms:modified>
</cp:coreProperties>
</file>