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320" r:id="rId3"/>
    <p:sldId id="370" r:id="rId4"/>
    <p:sldId id="348" r:id="rId5"/>
    <p:sldId id="321" r:id="rId6"/>
    <p:sldId id="323" r:id="rId7"/>
    <p:sldId id="374" r:id="rId8"/>
    <p:sldId id="324" r:id="rId9"/>
    <p:sldId id="338" r:id="rId10"/>
    <p:sldId id="339" r:id="rId11"/>
    <p:sldId id="340" r:id="rId12"/>
    <p:sldId id="325" r:id="rId13"/>
    <p:sldId id="371" r:id="rId14"/>
    <p:sldId id="372" r:id="rId15"/>
    <p:sldId id="373" r:id="rId16"/>
    <p:sldId id="349" r:id="rId17"/>
    <p:sldId id="351" r:id="rId18"/>
    <p:sldId id="350" r:id="rId19"/>
    <p:sldId id="366" r:id="rId20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49264" autoAdjust="0"/>
  </p:normalViewPr>
  <p:slideViewPr>
    <p:cSldViewPr>
      <p:cViewPr>
        <p:scale>
          <a:sx n="60" d="100"/>
          <a:sy n="60" d="100"/>
        </p:scale>
        <p:origin x="-307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438" y="0"/>
            <a:ext cx="3067050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7FC48C-74B2-468C-9434-03E9A9692FEF}" type="datetimeFigureOut">
              <a:rPr lang="en-US" smtClean="0"/>
              <a:t>7/16/2017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175"/>
            <a:ext cx="3067050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438" y="8893175"/>
            <a:ext cx="3067050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2AC0C-97F2-4618-88DD-37B7BB185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361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B5085793-4952-4EC9-AD43-A2D8E28C51C3}" type="datetimeFigureOut">
              <a:rPr lang="en-US" smtClean="0"/>
              <a:t>7/16/2017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DFFB6782-E22B-44B8-BE55-B98FFE707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446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90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所以，郑重总结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所以那弃绝的，他不是弃绝人，而是弃绝神。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弃绝什么呢？弃绝人的，表面上是弃绝保罗（人单数），保罗是神所交付的人，拒绝保罗就是拒绝保罗所代表的神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路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10:16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又对门徒说，听从你们的，就是听从我，弃绝你们的，就是弃绝我，弃绝我的，就是弃绝那差我来的。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两个弃绝用的都是现在式，表明一直在弃绝，已经成了这些人的特性。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祂赐祂的圣灵给你们，祂赐祂圣洁的灵进入你们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 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12:31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所以我告诉你们，人一切的罪，和亵渎的话，都可得赦免。惟独亵渎圣灵，总不得赦免。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endParaRPr lang="en-US" altLang="zh-CN" sz="1800" dirty="0" smtClean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ea typeface="SimSun"/>
                <a:cs typeface="Arial"/>
              </a:rPr>
              <a:t>4</a:t>
            </a:r>
            <a:r>
              <a:rPr lang="zh-CN" altLang="en-US" sz="1800" dirty="0" smtClean="0">
                <a:ea typeface="SimSun"/>
                <a:cs typeface="Arial"/>
              </a:rPr>
              <a:t>：</a:t>
            </a:r>
            <a:r>
              <a:rPr lang="en-US" altLang="zh-CN" sz="1800" dirty="0" smtClean="0">
                <a:ea typeface="SimSun"/>
                <a:cs typeface="Arial"/>
              </a:rPr>
              <a:t>2-8</a:t>
            </a:r>
            <a:r>
              <a:rPr lang="zh-CN" altLang="en-US" sz="1800" dirty="0" smtClean="0">
                <a:ea typeface="SimSun"/>
                <a:cs typeface="Arial"/>
              </a:rPr>
              <a:t>是负面的劝勉，</a:t>
            </a:r>
            <a:r>
              <a:rPr lang="en-US" altLang="zh-CN" sz="1800" dirty="0" smtClean="0">
                <a:ea typeface="SimSun"/>
                <a:cs typeface="Arial"/>
              </a:rPr>
              <a:t>4</a:t>
            </a:r>
            <a:r>
              <a:rPr lang="zh-CN" altLang="en-US" sz="1800" dirty="0" smtClean="0">
                <a:ea typeface="SimSun"/>
                <a:cs typeface="Arial"/>
              </a:rPr>
              <a:t>：</a:t>
            </a:r>
            <a:r>
              <a:rPr lang="en-US" altLang="zh-CN" sz="1800" dirty="0" smtClean="0">
                <a:ea typeface="SimSun"/>
                <a:cs typeface="Arial"/>
              </a:rPr>
              <a:t>9-12</a:t>
            </a:r>
            <a:r>
              <a:rPr lang="zh-CN" altLang="en-US" sz="1800" dirty="0" smtClean="0">
                <a:ea typeface="SimSun"/>
                <a:cs typeface="Arial"/>
              </a:rPr>
              <a:t>转成正面。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弟兄们相爱，原意指有血缘关系的弟兄之爱，新约圣经指在基督里的爱。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教会的组成</a:t>
            </a:r>
          </a:p>
          <a:p>
            <a:pPr marL="1085850" lvl="2" indent="-171450" rtl="0"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小手工业者或是奴隶，不识字，只能听。</a:t>
            </a:r>
          </a:p>
          <a:p>
            <a:pPr marL="1085850" lvl="2" indent="-171450" rtl="0"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聚会的地点应该是在人家里。耶孙的家。</a:t>
            </a:r>
          </a:p>
          <a:p>
            <a:pPr marL="1085850" lvl="2" indent="-171450" rtl="0"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他们被家庭和社区排斥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你们自己蒙了神的教训</a:t>
            </a:r>
            <a:endParaRPr lang="en-US" altLang="zh-CN" sz="1800" dirty="0" smtClean="0">
              <a:ea typeface="SimSun"/>
              <a:cs typeface="Arial"/>
            </a:endParaRP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叫你们彼此相爱，使你们进入神的爱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endParaRPr lang="en-US" altLang="zh-CN" sz="1800" dirty="0" smtClean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省略了一个因为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不用人写信给你们的两个原因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你们自己蒙了神的教训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你们现在正在这样做，并且帖撒罗尼迦教会彼此相爱的范围扩展到了马其顿全地的众弟兄，保罗这样写是让我们看到他们的爱心已经扩展到这样的一个范围。哥林多后书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更加勉励，没有止境。信我的人要从他腹中流出活水的江河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我（们）劝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更加勉励。下面三项与基督再来有关，也与弟兄彼此相爱有关。</a:t>
            </a:r>
          </a:p>
          <a:p>
            <a:pPr marL="1085850" lvl="2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立志作安静人</a:t>
            </a:r>
          </a:p>
          <a:p>
            <a:pPr marL="1543050" lvl="3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林后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立了志向，要得主的喜悦</a:t>
            </a:r>
          </a:p>
          <a:p>
            <a:pPr marL="1543050" lvl="3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罗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立了志向，不在基督的名被称过的地方传福音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作安静人，原文只有一个字，安静。安静需要立志吗？</a:t>
            </a:r>
          </a:p>
          <a:p>
            <a:pPr marL="1085850" lvl="2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彼前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3:4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只要以里面存着长久温柔安静的心为妆饰。这在神面前是极宝贵的。</a:t>
            </a:r>
          </a:p>
          <a:p>
            <a:pPr marL="1085850" lvl="2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有可能与热烈等待耶稣基督的再来而狂热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办自己的事</a:t>
            </a:r>
          </a:p>
          <a:p>
            <a:pPr marL="1085850" lvl="2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贴后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3:11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因我们听说，在你们中间有人不按规矩而行，什么工都不作，反倒专管闲事。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3:12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我们靠主耶稣基督，吩咐劝戒这样的人，要安静作工，吃自己的饭。  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亲手作工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endParaRPr lang="zh-CN" alt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因此连接词没有翻译，表明劝勉的目的。有两个目的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向外人行事端正，向外面的人行事有好的式样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自己不缺什么东西，没有物质的缺乏。不需要仰仗任何人。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endParaRPr lang="zh-CN" alt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睡了的人就是死了的人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林前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15:6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后来一时显给五百多弟兄看，其中一大半到如今还在，却也有已经睡了的。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基督徒是不是不应该为死去的信徒或信主的亲人去世而忧伤？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腓利比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2:27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他（以巴弗提）实在是病了，几乎要死。然而　神怜悯他，不但怜悯他，也怜悯我，免得我忧上加忧。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约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11:35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耶稣哭了。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11:36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犹太人就说，你看他爱这人是何等恳切。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帖撒罗尼迦教会的问题是，他们像那些没有指望的人一样忧伤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帖撒罗尼迦教会为什么会为死去的信徒失去盼望？认为他们与被提无分，或者说已经死了的信徒在主再来的时候处于不利的位置。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endParaRPr lang="zh-CN" alt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直译：因为如果我们一直相信耶稣死了和复活了，我们也必照样相信，神会将那些通过耶稣睡了的人与耶稣一同带来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似乎帖撒罗尼迦教会的疑问不是已死信徒的复活，而是主再来的时候他们有没有分。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保罗在这里表明的是，只有那些在死时与耶稣有关联，靠基督而死的人，才能于耶稣再来时又分被提。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保罗诉诸于主的权威告诉他们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我们这活着还存留到主降临的人，断不能在那已经睡了的人之先。意思是在某人之前先做某事，因而得着有利的位置。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endParaRPr lang="zh-CN" alt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因为主他自己将要在命令的呼喊中从天降临，伴随有天使长的声音，和神和号角。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这命令的呼喊是对死人的，由天使长的声音和神的号来执行，所以那些在基督里死了的人必先复活。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约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11:43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说了这话，就大声呼叫说，拉撒路出来。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约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5:24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我实实在在的告诉你们，那听我话，又信差我来者的，就有永生，不至于定罪，是已经出死入生了。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5:25 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我实实在在的告诉你们，时候将到，现在就是了，死人要听见　神儿子的声音。听见的人就要活了。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神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的号角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约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珥书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2:1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你们要在锡安吹角，在我圣山吹出大声。国中的居民，都要发颤。因为耶和华的日子将到，已经临近。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太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24:31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他要差遣使者，用号筒的大声，将他的选民，从四方，从天这边到天那边，都招聚了来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lang="zh-CN" alt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以后”，与上一节的“先”复活对应，重点是“一同”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被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提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1Co 15:50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弟兄们，我告诉你们说，血肉之体，不能承受神的国。必朽坏的，不能承受不朽坏的。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1Co 15:51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我如今把一件奥秘的事告诉你们。我们不是都要睡觉，乃是都要改变，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1Co 15:52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就在一霎时，眨眼之间，号筒末次吹响的时候。因号筒要响，死人要复活成为不朽坏的，我们也要改变。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1Co 15:53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这必朽坏的，总要变成不朽坏的。（变成原文作穿下同）这必死的，总要变成不死的。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1Co 15:54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这必朽坏的既变成不朽坏的。这必死的既变成不死的。那时经上所记，死被得胜吞灭的话就应验了。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相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遇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同在，我们就要和主永远同在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彼得说，主让我到你那里去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在变相山，彼得说，我们在这里真好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彼得游泳要去见复活的主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加利利人哪，你们为什么站着望天呢？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永远与主同在是你的盼望吗？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当今最流行的悼念死者的话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国内，一路走好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美国，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Rest in peace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RIP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13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感谢：</a:t>
            </a:r>
            <a:r>
              <a:rPr lang="en-US" altLang="zh-CN" sz="1800" dirty="0" smtClean="0">
                <a:ea typeface="SimSun"/>
                <a:cs typeface="Arial"/>
              </a:rPr>
              <a:t>1:4 </a:t>
            </a:r>
            <a:r>
              <a:rPr lang="zh-CN" altLang="en-US" sz="1800" dirty="0" smtClean="0">
                <a:ea typeface="SimSun"/>
                <a:cs typeface="Arial"/>
              </a:rPr>
              <a:t>被神所爱的弟兄阿，我知道你们是蒙拣选的。 </a:t>
            </a:r>
            <a:endParaRPr lang="en-US" altLang="zh-CN" sz="1800" dirty="0" smtClean="0">
              <a:ea typeface="SimSun"/>
              <a:cs typeface="Arial"/>
            </a:endParaRPr>
          </a:p>
          <a:p>
            <a:pPr marL="17613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回顾：</a:t>
            </a:r>
            <a:r>
              <a:rPr lang="en-US" altLang="zh-CN" sz="1800" b="0" dirty="0" smtClean="0">
                <a:effectLst/>
              </a:rPr>
              <a:t>2:1</a:t>
            </a:r>
            <a:r>
              <a:rPr lang="zh-CN" altLang="en-US" sz="1800" dirty="0" smtClean="0"/>
              <a:t> 弟兄们，你们自己原晓得我们进到你们那里，并不是徒然的。</a:t>
            </a:r>
            <a:endParaRPr lang="en-US" altLang="zh-CN" sz="1800" dirty="0" smtClean="0">
              <a:ea typeface="SimSun"/>
              <a:cs typeface="Arial"/>
            </a:endParaRPr>
          </a:p>
          <a:p>
            <a:pPr marL="17613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感谢：</a:t>
            </a:r>
            <a:r>
              <a:rPr lang="en-US" altLang="zh-CN" sz="1800" dirty="0" smtClean="0">
                <a:ea typeface="SimSun"/>
                <a:cs typeface="Arial"/>
              </a:rPr>
              <a:t>2:13 </a:t>
            </a:r>
            <a:r>
              <a:rPr lang="zh-CN" altLang="en-US" sz="1800" dirty="0" smtClean="0">
                <a:ea typeface="SimSun"/>
                <a:cs typeface="Arial"/>
              </a:rPr>
              <a:t>为此，我们也不住的感</a:t>
            </a:r>
            <a:r>
              <a:rPr lang="zh-CN" altLang="en-US" sz="1800" dirty="0" smtClean="0">
                <a:ea typeface="SimSun"/>
                <a:cs typeface="Arial"/>
              </a:rPr>
              <a:t>谢神</a:t>
            </a:r>
            <a:r>
              <a:rPr lang="zh-CN" altLang="en-US" sz="1800" dirty="0" smtClean="0">
                <a:ea typeface="SimSun"/>
                <a:cs typeface="Arial"/>
              </a:rPr>
              <a:t>，因你们听见我们所传神的道，就领受了，不以为是人的道，乃以为</a:t>
            </a:r>
            <a:r>
              <a:rPr lang="zh-CN" altLang="en-US" sz="1800" dirty="0" smtClean="0">
                <a:ea typeface="SimSun"/>
                <a:cs typeface="Arial"/>
              </a:rPr>
              <a:t>是神</a:t>
            </a:r>
            <a:r>
              <a:rPr lang="zh-CN" altLang="en-US" sz="1800" dirty="0" smtClean="0">
                <a:ea typeface="SimSun"/>
                <a:cs typeface="Arial"/>
              </a:rPr>
              <a:t>的道</a:t>
            </a:r>
            <a:r>
              <a:rPr lang="zh-CN" altLang="en-US" sz="1800" dirty="0" smtClean="0">
                <a:ea typeface="SimSun"/>
                <a:cs typeface="Arial"/>
              </a:rPr>
              <a:t>。</a:t>
            </a:r>
            <a:endParaRPr lang="en-US" altLang="zh-CN" sz="1800" dirty="0" smtClean="0">
              <a:ea typeface="SimSun"/>
              <a:cs typeface="Arial"/>
            </a:endParaRPr>
          </a:p>
          <a:p>
            <a:pPr marL="17613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回顾：</a:t>
            </a:r>
            <a:r>
              <a:rPr lang="en-US" altLang="zh-CN" sz="1800" dirty="0" smtClean="0">
                <a:ea typeface="SimSun"/>
                <a:cs typeface="Arial"/>
              </a:rPr>
              <a:t>2:17 </a:t>
            </a:r>
            <a:r>
              <a:rPr lang="zh-CN" altLang="en-US" sz="1800" dirty="0" smtClean="0">
                <a:ea typeface="SimSun"/>
                <a:cs typeface="Arial"/>
              </a:rPr>
              <a:t>弟兄们，我们暂时与你们离别</a:t>
            </a:r>
            <a:r>
              <a:rPr lang="zh-CN" altLang="en-US" sz="1800" dirty="0" smtClean="0">
                <a:ea typeface="SimSun"/>
                <a:cs typeface="Arial"/>
              </a:rPr>
              <a:t>，</a:t>
            </a:r>
            <a:r>
              <a:rPr lang="en-US" altLang="zh-CN" sz="1800" dirty="0" smtClean="0">
                <a:ea typeface="SimSun"/>
                <a:cs typeface="Arial"/>
              </a:rPr>
              <a:t>…</a:t>
            </a:r>
            <a:r>
              <a:rPr lang="zh-CN" altLang="en-US" sz="1800" dirty="0" smtClean="0">
                <a:ea typeface="SimSun"/>
                <a:cs typeface="Arial"/>
              </a:rPr>
              <a:t>，</a:t>
            </a:r>
            <a:r>
              <a:rPr lang="zh-CN" altLang="en-US" sz="1800" dirty="0" smtClean="0">
                <a:ea typeface="SimSun"/>
                <a:cs typeface="Arial"/>
              </a:rPr>
              <a:t>我们极力的想法子，很愿意见你们的面。</a:t>
            </a:r>
            <a:endParaRPr lang="en-US" altLang="zh-CN" sz="1800" dirty="0" smtClean="0">
              <a:ea typeface="SimSun"/>
              <a:cs typeface="Arial"/>
            </a:endParaRPr>
          </a:p>
          <a:p>
            <a:pPr marL="17613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祷告：</a:t>
            </a:r>
            <a:r>
              <a:rPr lang="en-US" altLang="zh-CN" sz="1800" dirty="0" smtClean="0">
                <a:ea typeface="SimSun"/>
                <a:cs typeface="Arial"/>
              </a:rPr>
              <a:t>3:12 </a:t>
            </a:r>
            <a:r>
              <a:rPr lang="zh-CN" altLang="en-US" sz="1800" dirty="0" smtClean="0">
                <a:ea typeface="SimSun"/>
                <a:cs typeface="Arial"/>
              </a:rPr>
              <a:t>又愿主叫你们彼此相爱的心，并爱众人的心，都能增长，充足，如同我们爱你们一样。</a:t>
            </a:r>
            <a:r>
              <a:rPr lang="en-US" altLang="zh-CN" sz="1800" dirty="0" smtClean="0">
                <a:ea typeface="SimSun"/>
                <a:cs typeface="Arial"/>
              </a:rPr>
              <a:t>3:13 </a:t>
            </a:r>
            <a:r>
              <a:rPr lang="zh-CN" altLang="en-US" sz="1800" dirty="0" smtClean="0">
                <a:ea typeface="SimSun"/>
                <a:cs typeface="Arial"/>
              </a:rPr>
              <a:t>好使你们，当我们主耶稣同他众圣徒来的时候，在我们父神面前，心里坚固，成为圣洁，无可责备。  </a:t>
            </a:r>
            <a:endParaRPr lang="en-US" altLang="zh-CN" sz="1800" dirty="0" smtClean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13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帖撒罗尼迦基督徒的情形，令保罗欣慰。但仍有不足之处，所以保罗在为他们感恩之际，也同时为他们的属灵生命继续祷告（</a:t>
            </a:r>
            <a:r>
              <a:rPr lang="en-US" altLang="zh-CN" sz="1800" dirty="0" smtClean="0">
                <a:ea typeface="SimSun"/>
                <a:cs typeface="Arial"/>
              </a:rPr>
              <a:t>3</a:t>
            </a:r>
            <a:r>
              <a:rPr lang="zh-CN" altLang="en-US" sz="1800" dirty="0" smtClean="0">
                <a:ea typeface="SimSun"/>
                <a:cs typeface="Arial"/>
              </a:rPr>
              <a:t>：</a:t>
            </a:r>
            <a:r>
              <a:rPr lang="en-US" altLang="zh-CN" sz="1800" dirty="0" smtClean="0">
                <a:ea typeface="SimSun"/>
                <a:cs typeface="Arial"/>
              </a:rPr>
              <a:t>11-13</a:t>
            </a:r>
            <a:r>
              <a:rPr lang="zh-CN" altLang="en-US" sz="1800" dirty="0" smtClean="0">
                <a:ea typeface="SimSun"/>
                <a:cs typeface="Arial"/>
              </a:rPr>
              <a:t>）。</a:t>
            </a:r>
          </a:p>
          <a:p>
            <a:pPr marL="17613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被迫离开的牧者与他所挂念的教会之间，既已相互了解彼此的心意，保罗接着就把焦点放在帖撒罗尼迦教会的需要上，针对他们在真理与实际生活上的不足提出劝勉，教导，目的是要他们行事为人讨神的喜悦。</a:t>
            </a:r>
          </a:p>
          <a:p>
            <a:pPr marL="17613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第一个劝勉是过圣洁与相爱的生活（</a:t>
            </a:r>
            <a:r>
              <a:rPr lang="en-US" altLang="zh-CN" sz="1800" dirty="0" smtClean="0">
                <a:ea typeface="SimSun"/>
                <a:cs typeface="Arial"/>
              </a:rPr>
              <a:t>4</a:t>
            </a:r>
            <a:r>
              <a:rPr lang="zh-CN" altLang="en-US" sz="1800" dirty="0" smtClean="0">
                <a:ea typeface="SimSun"/>
                <a:cs typeface="Arial"/>
              </a:rPr>
              <a:t>：</a:t>
            </a:r>
            <a:r>
              <a:rPr lang="en-US" altLang="zh-CN" sz="1800" dirty="0" smtClean="0">
                <a:ea typeface="SimSun"/>
                <a:cs typeface="Arial"/>
              </a:rPr>
              <a:t>1-12</a:t>
            </a:r>
            <a:r>
              <a:rPr lang="zh-CN" altLang="en-US" sz="1800" dirty="0" smtClean="0">
                <a:ea typeface="SimSun"/>
                <a:cs typeface="Arial"/>
              </a:rPr>
              <a:t>），主要的焦点是性行为方面的伦理教导。</a:t>
            </a:r>
          </a:p>
          <a:p>
            <a:pPr marL="17613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接着，保罗处理基督再来的问题（</a:t>
            </a:r>
            <a:r>
              <a:rPr lang="en-US" altLang="zh-CN" sz="1800" dirty="0" smtClean="0">
                <a:ea typeface="SimSun"/>
                <a:cs typeface="Arial"/>
              </a:rPr>
              <a:t>4</a:t>
            </a:r>
            <a:r>
              <a:rPr lang="zh-CN" altLang="en-US" sz="1800" dirty="0" smtClean="0">
                <a:ea typeface="SimSun"/>
                <a:cs typeface="Arial"/>
              </a:rPr>
              <a:t>：</a:t>
            </a:r>
            <a:r>
              <a:rPr lang="en-US" altLang="zh-CN" sz="1800" dirty="0" smtClean="0">
                <a:ea typeface="SimSun"/>
                <a:cs typeface="Arial"/>
              </a:rPr>
              <a:t>13-5</a:t>
            </a:r>
            <a:r>
              <a:rPr lang="zh-CN" altLang="en-US" sz="1800" dirty="0" smtClean="0">
                <a:ea typeface="SimSun"/>
                <a:cs typeface="Arial"/>
              </a:rPr>
              <a:t>：</a:t>
            </a:r>
            <a:r>
              <a:rPr lang="en-US" altLang="zh-CN" sz="1800" dirty="0" smtClean="0">
                <a:ea typeface="SimSun"/>
                <a:cs typeface="Arial"/>
              </a:rPr>
              <a:t>11</a:t>
            </a:r>
            <a:r>
              <a:rPr lang="zh-CN" altLang="en-US" sz="1800" dirty="0" smtClean="0">
                <a:ea typeface="SimSun"/>
                <a:cs typeface="Arial"/>
              </a:rPr>
              <a:t>）。关于基督再来，有可以分成俩部分，首先是关于在主里睡了之人的教导（</a:t>
            </a:r>
            <a:r>
              <a:rPr lang="en-US" altLang="zh-CN" sz="1800" dirty="0" smtClean="0">
                <a:ea typeface="SimSun"/>
                <a:cs typeface="Arial"/>
              </a:rPr>
              <a:t>4</a:t>
            </a:r>
            <a:r>
              <a:rPr lang="zh-CN" altLang="en-US" sz="1800" dirty="0" smtClean="0">
                <a:ea typeface="SimSun"/>
                <a:cs typeface="Arial"/>
              </a:rPr>
              <a:t>：</a:t>
            </a:r>
            <a:r>
              <a:rPr lang="en-US" altLang="zh-CN" sz="1800" dirty="0" smtClean="0">
                <a:ea typeface="SimSun"/>
                <a:cs typeface="Arial"/>
              </a:rPr>
              <a:t>13-18</a:t>
            </a:r>
            <a:r>
              <a:rPr lang="zh-CN" altLang="en-US" sz="1800" dirty="0" smtClean="0">
                <a:ea typeface="SimSun"/>
                <a:cs typeface="Arial"/>
              </a:rPr>
              <a:t>），其次是论及主再来的时候日期（</a:t>
            </a:r>
            <a:r>
              <a:rPr lang="en-US" altLang="zh-CN" sz="1800" dirty="0" smtClean="0">
                <a:ea typeface="SimSun"/>
                <a:cs typeface="Arial"/>
              </a:rPr>
              <a:t>5</a:t>
            </a:r>
            <a:r>
              <a:rPr lang="zh-CN" altLang="en-US" sz="1800" dirty="0" smtClean="0">
                <a:ea typeface="SimSun"/>
                <a:cs typeface="Arial"/>
              </a:rPr>
              <a:t>：</a:t>
            </a:r>
            <a:r>
              <a:rPr lang="en-US" altLang="zh-CN" sz="1800" dirty="0" smtClean="0">
                <a:ea typeface="SimSun"/>
                <a:cs typeface="Arial"/>
              </a:rPr>
              <a:t>1-11</a:t>
            </a:r>
            <a:r>
              <a:rPr lang="zh-CN" altLang="en-US" sz="1800" dirty="0" smtClean="0">
                <a:ea typeface="SimSun"/>
                <a:cs typeface="Arial"/>
              </a:rPr>
              <a:t>）。</a:t>
            </a:r>
          </a:p>
          <a:p>
            <a:pPr marL="17613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基督的再来又提供了一个基础，劝勉他们过警醒而不沉睡的生活，要有信心，爱心，盼望，并要互相鼓励。然而，他写这段以末世为主题的段落，主要动机乃是关心帖撒罗尼迦基督徒，因为他们当中有一些人为着那些在基督再来之前过世的人而担心</a:t>
            </a:r>
            <a:r>
              <a:rPr lang="zh-CN" altLang="en-US" sz="1800" dirty="0" smtClean="0">
                <a:ea typeface="SimSun"/>
                <a:cs typeface="Arial"/>
              </a:rPr>
              <a:t>。</a:t>
            </a:r>
            <a:endParaRPr lang="en-US" altLang="zh-CN" sz="1800" dirty="0" smtClean="0">
              <a:ea typeface="SimSun"/>
              <a:cs typeface="Arial"/>
            </a:endParaRPr>
          </a:p>
          <a:p>
            <a:pPr marL="17613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这</a:t>
            </a:r>
            <a:r>
              <a:rPr lang="zh-CN" altLang="en-US" sz="1800" dirty="0" smtClean="0">
                <a:ea typeface="SimSun"/>
                <a:cs typeface="Arial"/>
              </a:rPr>
              <a:t>段的第二个劝勉，是一般性的（</a:t>
            </a:r>
            <a:r>
              <a:rPr lang="en-US" altLang="zh-CN" sz="1800" dirty="0" smtClean="0">
                <a:ea typeface="SimSun"/>
                <a:cs typeface="Arial"/>
              </a:rPr>
              <a:t>5</a:t>
            </a:r>
            <a:r>
              <a:rPr lang="zh-CN" altLang="en-US" sz="1800" dirty="0" smtClean="0">
                <a:ea typeface="SimSun"/>
                <a:cs typeface="Arial"/>
              </a:rPr>
              <a:t>：</a:t>
            </a:r>
            <a:r>
              <a:rPr lang="en-US" altLang="zh-CN" sz="1800" dirty="0" smtClean="0">
                <a:ea typeface="SimSun"/>
                <a:cs typeface="Arial"/>
              </a:rPr>
              <a:t>12-22</a:t>
            </a:r>
            <a:r>
              <a:rPr lang="zh-CN" altLang="en-US" sz="1800" dirty="0" smtClean="0">
                <a:ea typeface="SimSun"/>
                <a:cs typeface="Arial"/>
              </a:rPr>
              <a:t>）。</a:t>
            </a:r>
            <a:endParaRPr lang="en-US" altLang="zh-CN" sz="1800" dirty="0" smtClean="0">
              <a:ea typeface="SimSun"/>
              <a:cs typeface="Arial"/>
            </a:endParaRPr>
          </a:p>
          <a:p>
            <a:pPr marL="17613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目标：</a:t>
            </a:r>
            <a:endParaRPr lang="en-US" altLang="zh-CN" sz="1800" dirty="0" smtClean="0">
              <a:ea typeface="SimSun"/>
              <a:cs typeface="Arial"/>
            </a:endParaRP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ea typeface="SimSun"/>
                <a:cs typeface="Arial"/>
              </a:rPr>
              <a:t>3:13 </a:t>
            </a:r>
            <a:r>
              <a:rPr lang="zh-CN" altLang="en-US" sz="1800" dirty="0" smtClean="0">
                <a:ea typeface="SimSun"/>
                <a:cs typeface="Arial"/>
              </a:rPr>
              <a:t>好使你们，当我们主耶稣同他众圣徒来的时候，在我们父神面前，心里坚固，成为圣洁，无可责备。 </a:t>
            </a:r>
            <a:endParaRPr lang="en-US" altLang="zh-CN" sz="1800" dirty="0" smtClean="0">
              <a:ea typeface="SimSun"/>
              <a:cs typeface="Arial"/>
            </a:endParaRP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ea typeface="SimSun"/>
                <a:cs typeface="Arial"/>
              </a:rPr>
              <a:t>5:23 </a:t>
            </a:r>
            <a:r>
              <a:rPr lang="zh-CN" altLang="en-US" sz="1800" dirty="0" smtClean="0">
                <a:ea typeface="SimSun"/>
                <a:cs typeface="Arial"/>
              </a:rPr>
              <a:t>愿赐平安的神，亲自使你们全然成圣。又愿你们的灵，与魂，与身子，得蒙保守，在我主耶稣基督降临的时候，完全无可指摘。</a:t>
            </a:r>
            <a:endParaRPr lang="en-US" altLang="zh-CN" sz="1800" dirty="0" smtClean="0">
              <a:ea typeface="SimSun"/>
              <a:cs typeface="Arial"/>
            </a:endParaRPr>
          </a:p>
          <a:p>
            <a:pPr marL="17613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作者尽了自己的责任，将神的旨意教导帖撒罗尼迦的基督徒。一如保羅在使徒行传中米利都对以弗所教会的长老们（徒</a:t>
            </a:r>
            <a:r>
              <a:rPr lang="en-US" altLang="zh-CN" sz="1800" dirty="0" smtClean="0">
                <a:ea typeface="SimSun"/>
                <a:cs typeface="Arial"/>
              </a:rPr>
              <a:t>20</a:t>
            </a:r>
            <a:r>
              <a:rPr lang="zh-CN" altLang="en-US" sz="1800" dirty="0" smtClean="0">
                <a:ea typeface="SimSun"/>
                <a:cs typeface="Arial"/>
              </a:rPr>
              <a:t>：</a:t>
            </a:r>
            <a:r>
              <a:rPr lang="en-US" altLang="zh-CN" sz="1800" dirty="0" smtClean="0">
                <a:ea typeface="SimSun"/>
                <a:cs typeface="Arial"/>
              </a:rPr>
              <a:t>20-35</a:t>
            </a:r>
            <a:r>
              <a:rPr lang="zh-CN" altLang="en-US" sz="1800" dirty="0" smtClean="0">
                <a:ea typeface="SimSun"/>
                <a:cs typeface="Arial"/>
              </a:rPr>
              <a:t>）</a:t>
            </a:r>
            <a:endParaRPr lang="en-US" altLang="zh-CN" sz="1800" dirty="0" smtClean="0">
              <a:ea typeface="SimSun"/>
              <a:cs typeface="Arial"/>
            </a:endParaRP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徒</a:t>
            </a:r>
            <a:r>
              <a:rPr lang="en-US" altLang="zh-CN" sz="1800" dirty="0" smtClean="0">
                <a:ea typeface="SimSun"/>
                <a:cs typeface="Arial"/>
              </a:rPr>
              <a:t>20:20 </a:t>
            </a:r>
            <a:r>
              <a:rPr lang="zh-CN" altLang="en-US" sz="1800" dirty="0" smtClean="0">
                <a:ea typeface="SimSun"/>
                <a:cs typeface="Arial"/>
              </a:rPr>
              <a:t>你们也知道，凡与你们有益的，我没有一样避讳不说的。或在众人面前，或在各人家里，我都教导你们。</a:t>
            </a:r>
            <a:endParaRPr lang="en-US" altLang="zh-CN" sz="1800" dirty="0" smtClean="0">
              <a:ea typeface="SimSun"/>
              <a:cs typeface="Arial"/>
            </a:endParaRP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徒</a:t>
            </a:r>
            <a:r>
              <a:rPr lang="en-US" altLang="zh-CN" sz="1800" dirty="0" smtClean="0">
                <a:ea typeface="SimSun"/>
                <a:cs typeface="Arial"/>
              </a:rPr>
              <a:t>20:21</a:t>
            </a:r>
            <a:r>
              <a:rPr lang="zh-CN" altLang="en-US" sz="1800" dirty="0" smtClean="0">
                <a:ea typeface="SimSun"/>
                <a:cs typeface="Arial"/>
              </a:rPr>
              <a:t>又对犹太人，和希利尼人，证明当向　神悔改，信靠我主耶稣基督。 </a:t>
            </a: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en-US" altLang="zh-CN" sz="1800" dirty="0" smtClean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13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求</a:t>
            </a:r>
            <a:r>
              <a:rPr lang="zh-CN" altLang="en-US" sz="1800" dirty="0" smtClean="0">
                <a:ea typeface="SimSun"/>
                <a:cs typeface="Arial"/>
              </a:rPr>
              <a:t>你们，恳切地要求你们</a:t>
            </a:r>
          </a:p>
          <a:p>
            <a:pPr marL="17613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劝你们，劝勉你们</a:t>
            </a:r>
          </a:p>
          <a:p>
            <a:pPr marL="17613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劝勉的方式</a:t>
            </a:r>
            <a:endParaRPr lang="en-US" altLang="zh-CN" sz="1800" dirty="0" smtClean="0">
              <a:ea typeface="SimSun"/>
              <a:cs typeface="Arial"/>
            </a:endParaRP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靠</a:t>
            </a:r>
            <a:r>
              <a:rPr lang="zh-CN" altLang="en-US" sz="1800" dirty="0" smtClean="0">
                <a:ea typeface="SimSun"/>
                <a:cs typeface="Arial"/>
              </a:rPr>
              <a:t>着主耶</a:t>
            </a:r>
            <a:r>
              <a:rPr lang="zh-CN" altLang="en-US" sz="1800" dirty="0" smtClean="0">
                <a:ea typeface="SimSun"/>
                <a:cs typeface="Arial"/>
              </a:rPr>
              <a:t>稣， </a:t>
            </a:r>
            <a:r>
              <a:rPr lang="zh-CN" altLang="en-US" sz="1800" dirty="0" smtClean="0">
                <a:ea typeface="SimSun"/>
                <a:cs typeface="Arial"/>
              </a:rPr>
              <a:t>在主耶稣里求你们，劝你们。</a:t>
            </a:r>
          </a:p>
          <a:p>
            <a:pPr marL="17613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劝勉</a:t>
            </a:r>
            <a:r>
              <a:rPr lang="zh-CN" altLang="en-US" sz="1800" dirty="0" smtClean="0">
                <a:ea typeface="SimSun"/>
                <a:cs typeface="Arial"/>
              </a:rPr>
              <a:t>的基础</a:t>
            </a:r>
            <a:endParaRPr lang="zh-CN" altLang="en-US" sz="1800" dirty="0" smtClean="0">
              <a:ea typeface="SimSun"/>
              <a:cs typeface="Arial"/>
            </a:endParaRP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受，接受，领受了我们的教训</a:t>
            </a: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知道该怎样行，可以讨神的喜悦</a:t>
            </a:r>
          </a:p>
          <a:p>
            <a:pPr marL="17613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劝勉的内</a:t>
            </a:r>
            <a:r>
              <a:rPr lang="zh-CN" altLang="en-US" sz="1800" dirty="0" smtClean="0">
                <a:ea typeface="SimSun"/>
                <a:cs typeface="Arial"/>
              </a:rPr>
              <a:t>容</a:t>
            </a:r>
            <a:endParaRPr lang="en-US" altLang="zh-CN" sz="1800" dirty="0" smtClean="0">
              <a:ea typeface="SimSun"/>
              <a:cs typeface="Arial"/>
            </a:endParaRP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照</a:t>
            </a:r>
            <a:r>
              <a:rPr lang="zh-CN" altLang="en-US" sz="1800" dirty="0" smtClean="0">
                <a:ea typeface="SimSun"/>
                <a:cs typeface="Arial"/>
              </a:rPr>
              <a:t>你们现在所行的，更加勉励（在质和量上加添，增加以至于有余）</a:t>
            </a:r>
          </a:p>
          <a:p>
            <a:pPr marL="17613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这是保罗通常的劝勉模式。明白，接受，开始做一点点，加增。</a:t>
            </a:r>
          </a:p>
          <a:p>
            <a:pPr marL="17613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新</a:t>
            </a:r>
            <a:r>
              <a:rPr lang="zh-CN" altLang="en-US" sz="1800" dirty="0" smtClean="0">
                <a:ea typeface="SimSun"/>
                <a:cs typeface="Arial"/>
              </a:rPr>
              <a:t>约基督徒的所做所为与旧约守律法有什么区别？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13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你们已经知道我们靠（通过）主耶稣里给过你们那些命令</a:t>
            </a:r>
          </a:p>
          <a:p>
            <a:pPr marL="17613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命令是复数，是一个军事用语，指从高层来并传给他人的命令。</a:t>
            </a:r>
          </a:p>
          <a:p>
            <a:pPr marL="17613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这里的命令是名词，新约圣经中用的比较多的是动词。当保罗用命令这个词的时候，他总是与“在主耶稣里”联用，只有主可以命令，所以当保罗用命令这个词的时候，他是运用主设立他为使徒的权柄。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直译：这是神的旨意，你们的成圣。要远避淫行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要知道在聖潔和尊貴中，持守着自己的身體，不要在私欲的邪情中，像那不认识神的外邦人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成圣原文的意思更著重於圣洁的狀態。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成为圣洁有三层的含义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分别出来属神为神所用（分别为圣）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在分别为圣的过程中，越来越成为神所属意的样式（成圣的过程）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成圣的过程则以圣洁为最终的目标（圣洁的目标）。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淫行，任何不道德的性行为。异教的敬虔并不要求性行为的纯洁。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私欲的邪情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邪情，原意是情感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私欲，原意是慾望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不受控制的慾望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不认识神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不知道神的存在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知道神的存在，故意不认识神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外邦人的行為反應了他們的神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运用：子女教育；成圣从最低点做起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直译：这是神的旨意，你们的成圣。要远避淫行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要知道在聖潔和尊貴中，持守着自己的身體，不要在私欲的邪情中，像那不认识神的外邦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人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神的旨意：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1Ts 5:16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要常常喜乐。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5:17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不住地祷告。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5:18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凡事谢恩。因为这是神在基督耶稣里向你们所定的旨意。</a:t>
            </a:r>
            <a:endParaRPr lang="zh-CN" alt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成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为圣洁有三层的含义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分别出来属神为神所用（分别为圣）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在分别为圣的过程中，越来越成为神所属意的样式（成圣的过程）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成圣的过程则以圣洁为最终的目标（圣洁的目标）。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淫行，任何不道德的性行为。异教的敬虔并不要求性行为的纯洁。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私欲的邪情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邪情，原意是情感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私欲，原意是慾望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不受控制的慾望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不认识神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不知道神的存在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知道神的存在，故意不认识神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外邦人的行為反應了他們的神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运用：子女教育；成圣从最低点做起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这事是指什么？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加尔文说是指做生意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上下文因该是指性关系，意思是，不要貪戀別人的妻子，或與人家的妻子有性的关系。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越分，越过界限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欺负，占便宜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因为在这一切的事上，主是报应的（属性）。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这一类的事（复数），应该包括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3-5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节所说的事情。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报应的，想到大卫。可能是现在的，也可能是将来的。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因为神召我们不是为了污秽（不是在污秽上召我们），而是进入圣洁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与旧约的比较，保罗所强调的圣洁，不在于自我挣扎，而在于住在一个范畴里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—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在基督里的圣洁。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和合本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]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贴后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3:5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愿主引导你们的心，叫你们爱神并学基督的忍耐。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</a:t>
            </a:r>
            <a:r>
              <a:rPr lang="en-US" altLang="zh-CN" sz="18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niv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] May the Lord direct your hearts into God's love and Christ's perseverance.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新译本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]3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愿主引导你们的心，使你们有神的爱和基督的坚忍。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457200" lvl="1" indent="0" rtl="0">
              <a:buFont typeface="Arial" panose="020B0604020202020204" pitchFamily="34" charset="0"/>
              <a:buNone/>
            </a:pPr>
            <a:endParaRPr lang="zh-CN" alt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0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09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91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45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1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041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6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317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1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287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135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harpenSoften amount="-20000"/>
                    </a14:imgEffect>
                    <a14:imgEffect>
                      <a14:colorTemperature colorTemp="4875"/>
                    </a14:imgEffect>
                    <a14:imgEffect>
                      <a14:brightnessContrast bright="-59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5EF15-3EF8-4F9E-8F11-377A17F2942F}" type="datetimeFigureOut">
              <a:rPr lang="en-US" smtClean="0"/>
              <a:t>7/16/2017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164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chemeClr val="bg1"/>
                </a:solidFill>
              </a:rPr>
              <a:t>三谷基督徒会堂成人主日学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2514600"/>
          </a:xfrm>
        </p:spPr>
        <p:txBody>
          <a:bodyPr>
            <a:normAutofit lnSpcReduction="10000"/>
          </a:bodyPr>
          <a:lstStyle/>
          <a:p>
            <a:r>
              <a:rPr lang="zh-CN" altLang="en-US" sz="5400" b="1" dirty="0">
                <a:solidFill>
                  <a:schemeClr val="bg1"/>
                </a:solidFill>
              </a:rPr>
              <a:t>帖撒罗尼迦前书</a:t>
            </a:r>
            <a:endParaRPr lang="en-US" sz="5400" b="1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zh-TW" altLang="en-US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第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六</a:t>
            </a:r>
            <a:r>
              <a:rPr lang="zh-TW" altLang="en-US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课</a:t>
            </a:r>
            <a:r>
              <a:rPr lang="zh-TW" altLang="en-US" b="1" dirty="0" smtClean="0">
                <a:solidFill>
                  <a:schemeClr val="bg1"/>
                </a:solidFill>
              </a:rPr>
              <a:t> 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0</a:t>
            </a:r>
            <a:r>
              <a:rPr lang="en-US" altLang="zh-CN" b="1" dirty="0" smtClean="0">
                <a:solidFill>
                  <a:schemeClr val="bg1"/>
                </a:solidFill>
              </a:rPr>
              <a:t>7</a:t>
            </a:r>
            <a:r>
              <a:rPr lang="en-US" b="1" dirty="0" smtClean="0">
                <a:solidFill>
                  <a:schemeClr val="bg1"/>
                </a:solidFill>
              </a:rPr>
              <a:t>/</a:t>
            </a:r>
            <a:r>
              <a:rPr lang="en-US" altLang="zh-CN" b="1" dirty="0" smtClean="0">
                <a:solidFill>
                  <a:schemeClr val="bg1"/>
                </a:solidFill>
              </a:rPr>
              <a:t>16</a:t>
            </a:r>
            <a:r>
              <a:rPr lang="en-US" b="1" dirty="0" smtClean="0">
                <a:solidFill>
                  <a:schemeClr val="bg1"/>
                </a:solidFill>
              </a:rPr>
              <a:t>/2017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AutoShape 2" descr="http://www.desktopnexus.com/dl/inline/893590/1920x1080/ngdon64tcf1b6lvle5iigbvku05495d5e2f261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5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4:8 </a:t>
            </a:r>
            <a:r>
              <a:rPr lang="zh-CN" altLang="en-US" sz="4400" b="1" dirty="0">
                <a:solidFill>
                  <a:schemeClr val="bg1"/>
                </a:solidFill>
              </a:rPr>
              <a:t>所以那弃绝的，不是弃绝人，乃是弃绝那赐圣灵给你们的神。     </a:t>
            </a:r>
          </a:p>
        </p:txBody>
      </p:sp>
    </p:spTree>
    <p:extLst>
      <p:ext uri="{BB962C8B-B14F-4D97-AF65-F5344CB8AC3E}">
        <p14:creationId xmlns:p14="http://schemas.microsoft.com/office/powerpoint/2010/main" val="344459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4:9 </a:t>
            </a:r>
            <a:r>
              <a:rPr lang="zh-CN" altLang="en-US" sz="4400" b="1" dirty="0">
                <a:solidFill>
                  <a:schemeClr val="bg1"/>
                </a:solidFill>
              </a:rPr>
              <a:t>论到弟兄们相爱，不用人写信给你们，因为你们自己蒙了神的教训，叫你们彼此相爱。     </a:t>
            </a:r>
          </a:p>
        </p:txBody>
      </p:sp>
    </p:spTree>
    <p:extLst>
      <p:ext uri="{BB962C8B-B14F-4D97-AF65-F5344CB8AC3E}">
        <p14:creationId xmlns:p14="http://schemas.microsoft.com/office/powerpoint/2010/main" val="37746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4:10 </a:t>
            </a:r>
            <a:r>
              <a:rPr lang="zh-CN" altLang="en-US" sz="4400" b="1" dirty="0">
                <a:solidFill>
                  <a:schemeClr val="bg1"/>
                </a:solidFill>
              </a:rPr>
              <a:t>你们向马其顿全地的众弟兄，固然是这样行，但我劝弟兄们要更加勉励。</a:t>
            </a:r>
            <a:r>
              <a:rPr lang="en-US" altLang="zh-CN" sz="4400" b="1" dirty="0">
                <a:solidFill>
                  <a:schemeClr val="bg1"/>
                </a:solidFill>
              </a:rPr>
              <a:t>4:11 </a:t>
            </a:r>
            <a:r>
              <a:rPr lang="zh-CN" altLang="en-US" sz="4400" b="1" dirty="0">
                <a:solidFill>
                  <a:schemeClr val="bg1"/>
                </a:solidFill>
              </a:rPr>
              <a:t>又要立志作安静人，办自己的事，亲手作工，正如我们从前所吩咐你们的。     </a:t>
            </a:r>
          </a:p>
        </p:txBody>
      </p:sp>
    </p:spTree>
    <p:extLst>
      <p:ext uri="{BB962C8B-B14F-4D97-AF65-F5344CB8AC3E}">
        <p14:creationId xmlns:p14="http://schemas.microsoft.com/office/powerpoint/2010/main" val="181755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4:12 </a:t>
            </a:r>
            <a:r>
              <a:rPr lang="zh-CN" altLang="en-US" sz="4400" b="1" dirty="0">
                <a:solidFill>
                  <a:schemeClr val="bg1"/>
                </a:solidFill>
              </a:rPr>
              <a:t>叫你们可以向外人行事端正，自己也就没有什么缺乏了。     </a:t>
            </a:r>
            <a:endParaRPr lang="zh-CN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58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4:13 </a:t>
            </a:r>
            <a:r>
              <a:rPr lang="zh-CN" altLang="en-US" sz="4400" b="1" dirty="0">
                <a:solidFill>
                  <a:schemeClr val="bg1"/>
                </a:solidFill>
              </a:rPr>
              <a:t>论到睡了的人，我们不愿意弟兄们不知道，恐怕你们忧伤，像那些没有指望的人一样。     </a:t>
            </a:r>
            <a:endParaRPr lang="zh-CN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20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4:14 </a:t>
            </a:r>
            <a:r>
              <a:rPr lang="zh-CN" altLang="en-US" sz="4400" b="1" dirty="0">
                <a:solidFill>
                  <a:schemeClr val="bg1"/>
                </a:solidFill>
              </a:rPr>
              <a:t>我们若信耶稣死而复活了，那已经在耶稣里睡了的人，神也必将他与耶稣一同带来。     </a:t>
            </a:r>
            <a:endParaRPr lang="zh-CN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87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4:15 </a:t>
            </a:r>
            <a:r>
              <a:rPr lang="zh-CN" altLang="en-US" sz="4400" b="1" dirty="0">
                <a:solidFill>
                  <a:schemeClr val="bg1"/>
                </a:solidFill>
              </a:rPr>
              <a:t>我们现在照主的话告诉你们一件事。我们这活着还存留到主降临的人，断不能在那已经睡了的人之先。     </a:t>
            </a:r>
          </a:p>
        </p:txBody>
      </p:sp>
    </p:spTree>
    <p:extLst>
      <p:ext uri="{BB962C8B-B14F-4D97-AF65-F5344CB8AC3E}">
        <p14:creationId xmlns:p14="http://schemas.microsoft.com/office/powerpoint/2010/main" val="162200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4:16 </a:t>
            </a:r>
            <a:r>
              <a:rPr lang="zh-CN" altLang="en-US" sz="4400" b="1" dirty="0">
                <a:solidFill>
                  <a:schemeClr val="bg1"/>
                </a:solidFill>
              </a:rPr>
              <a:t>因为主必亲自从天降临，有呼叫的声音，和天使长的声音，又有神的号吹响。那在基督里死了的人必先复活。     </a:t>
            </a:r>
          </a:p>
        </p:txBody>
      </p:sp>
    </p:spTree>
    <p:extLst>
      <p:ext uri="{BB962C8B-B14F-4D97-AF65-F5344CB8AC3E}">
        <p14:creationId xmlns:p14="http://schemas.microsoft.com/office/powerpoint/2010/main" val="205693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4:17 </a:t>
            </a:r>
            <a:r>
              <a:rPr lang="zh-CN" altLang="en-US" sz="4400" b="1" dirty="0">
                <a:solidFill>
                  <a:schemeClr val="bg1"/>
                </a:solidFill>
              </a:rPr>
              <a:t>以后我们这活着还存留的人，必和他们一同被提到云里，在空中与主相遇。这样，我们就要和主永远同在。     </a:t>
            </a:r>
          </a:p>
        </p:txBody>
      </p:sp>
    </p:spTree>
    <p:extLst>
      <p:ext uri="{BB962C8B-B14F-4D97-AF65-F5344CB8AC3E}">
        <p14:creationId xmlns:p14="http://schemas.microsoft.com/office/powerpoint/2010/main" val="208220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4:18 </a:t>
            </a:r>
            <a:r>
              <a:rPr lang="zh-CN" altLang="en-US" sz="4400" b="1" dirty="0">
                <a:solidFill>
                  <a:schemeClr val="bg1"/>
                </a:solidFill>
              </a:rPr>
              <a:t>所以你们当用这些话彼此劝慰。</a:t>
            </a:r>
          </a:p>
        </p:txBody>
      </p:sp>
    </p:spTree>
    <p:extLst>
      <p:ext uri="{BB962C8B-B14F-4D97-AF65-F5344CB8AC3E}">
        <p14:creationId xmlns:p14="http://schemas.microsoft.com/office/powerpoint/2010/main" val="85164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感恩与回顾（</a:t>
            </a:r>
            <a:r>
              <a:rPr lang="en-US" altLang="zh-CN" sz="4800" b="1" dirty="0">
                <a:solidFill>
                  <a:schemeClr val="bg1"/>
                </a:solidFill>
              </a:rPr>
              <a:t>1</a:t>
            </a:r>
            <a:r>
              <a:rPr lang="zh-CN" altLang="en-US" sz="4800" b="1" dirty="0">
                <a:solidFill>
                  <a:schemeClr val="bg1"/>
                </a:solidFill>
              </a:rPr>
              <a:t>：</a:t>
            </a:r>
            <a:r>
              <a:rPr lang="en-US" altLang="zh-CN" sz="4800" b="1" dirty="0">
                <a:solidFill>
                  <a:schemeClr val="bg1"/>
                </a:solidFill>
              </a:rPr>
              <a:t>2-3</a:t>
            </a:r>
            <a:r>
              <a:rPr lang="zh-CN" altLang="en-US" sz="4800" b="1" dirty="0">
                <a:solidFill>
                  <a:schemeClr val="bg1"/>
                </a:solidFill>
              </a:rPr>
              <a:t>：</a:t>
            </a:r>
            <a:r>
              <a:rPr lang="en-US" altLang="zh-CN" sz="4800" b="1" dirty="0">
                <a:solidFill>
                  <a:schemeClr val="bg1"/>
                </a:solidFill>
              </a:rPr>
              <a:t>13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）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zh-TW" altLang="en-US" sz="4400" b="1" dirty="0" smtClean="0">
                <a:solidFill>
                  <a:schemeClr val="bg1"/>
                </a:solidFill>
              </a:rPr>
              <a:t>感</a:t>
            </a:r>
            <a:r>
              <a:rPr lang="zh-TW" altLang="en-US" sz="4400" b="1" dirty="0">
                <a:solidFill>
                  <a:schemeClr val="bg1"/>
                </a:solidFill>
              </a:rPr>
              <a:t>恩：你们的蒙拣选（</a:t>
            </a:r>
            <a:r>
              <a:rPr lang="en-US" altLang="zh-TW" sz="4400" b="1" dirty="0">
                <a:solidFill>
                  <a:schemeClr val="bg1"/>
                </a:solidFill>
              </a:rPr>
              <a:t>1</a:t>
            </a:r>
            <a:r>
              <a:rPr lang="zh-TW" altLang="en-US" sz="4400" b="1" dirty="0">
                <a:solidFill>
                  <a:schemeClr val="bg1"/>
                </a:solidFill>
              </a:rPr>
              <a:t>：</a:t>
            </a:r>
            <a:r>
              <a:rPr lang="en-US" altLang="zh-TW" sz="4400" b="1" dirty="0">
                <a:solidFill>
                  <a:schemeClr val="bg1"/>
                </a:solidFill>
              </a:rPr>
              <a:t>2-10</a:t>
            </a:r>
            <a:r>
              <a:rPr lang="zh-TW" altLang="en-US" sz="4400" b="1" dirty="0">
                <a:solidFill>
                  <a:schemeClr val="bg1"/>
                </a:solidFill>
              </a:rPr>
              <a:t>）</a:t>
            </a:r>
          </a:p>
          <a:p>
            <a:r>
              <a:rPr lang="zh-CN" altLang="en-US" sz="4400" b="1" dirty="0" smtClean="0">
                <a:solidFill>
                  <a:schemeClr val="bg1"/>
                </a:solidFill>
              </a:rPr>
              <a:t>回顾</a:t>
            </a:r>
            <a:r>
              <a:rPr lang="zh-TW" altLang="en-US" sz="4400" b="1" dirty="0" smtClean="0">
                <a:solidFill>
                  <a:schemeClr val="bg1"/>
                </a:solidFill>
              </a:rPr>
              <a:t>：</a:t>
            </a:r>
            <a:r>
              <a:rPr lang="zh-TW" altLang="en-US" sz="4400" b="1" dirty="0">
                <a:solidFill>
                  <a:schemeClr val="bg1"/>
                </a:solidFill>
              </a:rPr>
              <a:t>我</a:t>
            </a:r>
            <a:r>
              <a:rPr lang="zh-TW" altLang="en-US" sz="4400" b="1" dirty="0" smtClean="0">
                <a:solidFill>
                  <a:schemeClr val="bg1"/>
                </a:solidFill>
              </a:rPr>
              <a:t>们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进到你们那里</a:t>
            </a:r>
            <a:r>
              <a:rPr lang="zh-TW" altLang="en-US" sz="4400" b="1" dirty="0" smtClean="0">
                <a:solidFill>
                  <a:schemeClr val="bg1"/>
                </a:solidFill>
              </a:rPr>
              <a:t>（</a:t>
            </a:r>
            <a:r>
              <a:rPr lang="en-US" altLang="zh-TW" sz="4400" b="1" dirty="0">
                <a:solidFill>
                  <a:schemeClr val="bg1"/>
                </a:solidFill>
              </a:rPr>
              <a:t>2</a:t>
            </a:r>
            <a:r>
              <a:rPr lang="zh-TW" altLang="en-US" sz="4400" b="1" dirty="0">
                <a:solidFill>
                  <a:schemeClr val="bg1"/>
                </a:solidFill>
              </a:rPr>
              <a:t>：</a:t>
            </a:r>
            <a:r>
              <a:rPr lang="en-US" altLang="zh-TW" sz="4400" b="1" dirty="0">
                <a:solidFill>
                  <a:schemeClr val="bg1"/>
                </a:solidFill>
              </a:rPr>
              <a:t>1-12</a:t>
            </a:r>
            <a:r>
              <a:rPr lang="zh-TW" altLang="en-US" sz="4400" b="1" dirty="0">
                <a:solidFill>
                  <a:schemeClr val="bg1"/>
                </a:solidFill>
              </a:rPr>
              <a:t>）</a:t>
            </a:r>
          </a:p>
          <a:p>
            <a:r>
              <a:rPr lang="zh-TW" altLang="en-US" sz="4400" b="1" dirty="0" smtClean="0">
                <a:solidFill>
                  <a:schemeClr val="bg1"/>
                </a:solidFill>
              </a:rPr>
              <a:t>感</a:t>
            </a:r>
            <a:r>
              <a:rPr lang="zh-TW" altLang="en-US" sz="4400" b="1" dirty="0">
                <a:solidFill>
                  <a:schemeClr val="bg1"/>
                </a:solidFill>
              </a:rPr>
              <a:t>恩：你</a:t>
            </a:r>
            <a:r>
              <a:rPr lang="zh-TW" altLang="en-US" sz="4400" b="1" dirty="0" smtClean="0">
                <a:solidFill>
                  <a:schemeClr val="bg1"/>
                </a:solidFill>
              </a:rPr>
              <a:t>们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对福音</a:t>
            </a:r>
            <a:r>
              <a:rPr lang="zh-TW" altLang="en-US" sz="4400" b="1" dirty="0" smtClean="0">
                <a:solidFill>
                  <a:schemeClr val="bg1"/>
                </a:solidFill>
              </a:rPr>
              <a:t>的</a:t>
            </a:r>
            <a:r>
              <a:rPr lang="zh-TW" altLang="en-US" sz="4400" b="1" dirty="0">
                <a:solidFill>
                  <a:schemeClr val="bg1"/>
                </a:solidFill>
              </a:rPr>
              <a:t>反应（</a:t>
            </a:r>
            <a:r>
              <a:rPr lang="en-US" altLang="zh-TW" sz="4400" b="1" dirty="0">
                <a:solidFill>
                  <a:schemeClr val="bg1"/>
                </a:solidFill>
              </a:rPr>
              <a:t>2</a:t>
            </a:r>
            <a:r>
              <a:rPr lang="zh-TW" altLang="en-US" sz="4400" b="1" dirty="0">
                <a:solidFill>
                  <a:schemeClr val="bg1"/>
                </a:solidFill>
              </a:rPr>
              <a:t>：</a:t>
            </a:r>
            <a:r>
              <a:rPr lang="en-US" altLang="zh-TW" sz="4400" b="1" dirty="0">
                <a:solidFill>
                  <a:schemeClr val="bg1"/>
                </a:solidFill>
              </a:rPr>
              <a:t>13-16</a:t>
            </a:r>
            <a:r>
              <a:rPr lang="zh-TW" altLang="en-US" sz="4400" b="1" dirty="0">
                <a:solidFill>
                  <a:schemeClr val="bg1"/>
                </a:solidFill>
              </a:rPr>
              <a:t>）</a:t>
            </a:r>
          </a:p>
          <a:p>
            <a:r>
              <a:rPr lang="zh-CN" altLang="en-US" sz="4400" b="1" dirty="0">
                <a:solidFill>
                  <a:schemeClr val="bg1"/>
                </a:solidFill>
              </a:rPr>
              <a:t>回顾</a:t>
            </a:r>
            <a:r>
              <a:rPr lang="zh-TW" altLang="en-US" sz="4400" b="1" dirty="0" smtClean="0">
                <a:solidFill>
                  <a:schemeClr val="bg1"/>
                </a:solidFill>
              </a:rPr>
              <a:t>：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有意再到你们那里</a:t>
            </a:r>
            <a:r>
              <a:rPr lang="zh-TW" altLang="en-US" sz="4400" b="1" dirty="0" smtClean="0">
                <a:solidFill>
                  <a:schemeClr val="bg1"/>
                </a:solidFill>
              </a:rPr>
              <a:t>（</a:t>
            </a:r>
            <a:r>
              <a:rPr lang="en-US" altLang="zh-TW" sz="4400" b="1" dirty="0">
                <a:solidFill>
                  <a:schemeClr val="bg1"/>
                </a:solidFill>
              </a:rPr>
              <a:t>2</a:t>
            </a:r>
            <a:r>
              <a:rPr lang="zh-TW" altLang="en-US" sz="4400" b="1" dirty="0">
                <a:solidFill>
                  <a:schemeClr val="bg1"/>
                </a:solidFill>
              </a:rPr>
              <a:t>：</a:t>
            </a:r>
            <a:r>
              <a:rPr lang="en-US" altLang="zh-TW" sz="4400" b="1" dirty="0">
                <a:solidFill>
                  <a:schemeClr val="bg1"/>
                </a:solidFill>
              </a:rPr>
              <a:t>17-3</a:t>
            </a:r>
            <a:r>
              <a:rPr lang="zh-TW" altLang="en-US" sz="4400" b="1" dirty="0">
                <a:solidFill>
                  <a:schemeClr val="bg1"/>
                </a:solidFill>
              </a:rPr>
              <a:t>：</a:t>
            </a:r>
            <a:r>
              <a:rPr lang="en-US" altLang="zh-TW" sz="4400" b="1" dirty="0">
                <a:solidFill>
                  <a:schemeClr val="bg1"/>
                </a:solidFill>
              </a:rPr>
              <a:t>10</a:t>
            </a:r>
            <a:r>
              <a:rPr lang="zh-TW" altLang="en-US" sz="4400" b="1" dirty="0">
                <a:solidFill>
                  <a:schemeClr val="bg1"/>
                </a:solidFill>
              </a:rPr>
              <a:t>）</a:t>
            </a:r>
          </a:p>
          <a:p>
            <a:r>
              <a:rPr lang="zh-TW" altLang="en-US" sz="4400" b="1" dirty="0" smtClean="0">
                <a:solidFill>
                  <a:schemeClr val="bg1"/>
                </a:solidFill>
              </a:rPr>
              <a:t>祷告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：目的与目标</a:t>
            </a:r>
            <a:r>
              <a:rPr lang="zh-TW" altLang="en-US" sz="4400" b="1" dirty="0" smtClean="0">
                <a:solidFill>
                  <a:schemeClr val="bg1"/>
                </a:solidFill>
              </a:rPr>
              <a:t>（</a:t>
            </a:r>
            <a:r>
              <a:rPr lang="en-US" altLang="zh-TW" sz="4400" b="1" dirty="0">
                <a:solidFill>
                  <a:schemeClr val="bg1"/>
                </a:solidFill>
              </a:rPr>
              <a:t>3</a:t>
            </a:r>
            <a:r>
              <a:rPr lang="zh-TW" altLang="en-US" sz="4400" b="1" dirty="0">
                <a:solidFill>
                  <a:schemeClr val="bg1"/>
                </a:solidFill>
              </a:rPr>
              <a:t>：</a:t>
            </a:r>
            <a:r>
              <a:rPr lang="en-US" altLang="zh-TW" sz="4400" b="1" dirty="0">
                <a:solidFill>
                  <a:schemeClr val="bg1"/>
                </a:solidFill>
              </a:rPr>
              <a:t>11-13</a:t>
            </a:r>
            <a:r>
              <a:rPr lang="zh-TW" altLang="en-US" sz="4400" b="1" dirty="0">
                <a:solidFill>
                  <a:schemeClr val="bg1"/>
                </a:solidFill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76177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劝勉与教导（</a:t>
            </a:r>
            <a:r>
              <a:rPr lang="en-US" altLang="zh-CN" sz="4800" b="1" dirty="0" smtClean="0">
                <a:solidFill>
                  <a:schemeClr val="bg1"/>
                </a:solidFill>
              </a:rPr>
              <a:t>4:1-5:22</a:t>
            </a:r>
            <a:r>
              <a:rPr lang="zh-CN" altLang="en-US" sz="4800" b="1" dirty="0">
                <a:solidFill>
                  <a:schemeClr val="bg1"/>
                </a:solidFill>
              </a:rPr>
              <a:t>）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4400" b="1" dirty="0">
                <a:solidFill>
                  <a:schemeClr val="bg1"/>
                </a:solidFill>
              </a:rPr>
              <a:t>劝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勉</a:t>
            </a:r>
            <a:r>
              <a:rPr lang="zh-CN" altLang="en-US" sz="4400" b="1" dirty="0">
                <a:solidFill>
                  <a:schemeClr val="bg1"/>
                </a:solidFill>
              </a:rPr>
              <a:t>：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圣</a:t>
            </a:r>
            <a:r>
              <a:rPr lang="zh-CN" altLang="en-US" sz="4400" b="1" dirty="0">
                <a:solidFill>
                  <a:schemeClr val="bg1"/>
                </a:solidFill>
              </a:rPr>
              <a:t>洁与爱（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4</a:t>
            </a:r>
            <a:r>
              <a:rPr lang="en-US" altLang="zh-CN" sz="4400" b="1" dirty="0">
                <a:solidFill>
                  <a:schemeClr val="bg1"/>
                </a:solidFill>
              </a:rPr>
              <a:t>: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1-12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）</a:t>
            </a:r>
            <a:endParaRPr lang="en-US" altLang="zh-CN" sz="4400" b="1" dirty="0" smtClean="0">
              <a:solidFill>
                <a:schemeClr val="bg1"/>
              </a:solidFill>
            </a:endParaRPr>
          </a:p>
          <a:p>
            <a:r>
              <a:rPr lang="zh-CN" altLang="en-US" sz="4400" b="1" dirty="0">
                <a:solidFill>
                  <a:schemeClr val="bg1"/>
                </a:solidFill>
              </a:rPr>
              <a:t>教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导：关</a:t>
            </a:r>
            <a:r>
              <a:rPr lang="zh-CN" altLang="en-US" sz="4400" b="1" dirty="0">
                <a:solidFill>
                  <a:schemeClr val="bg1"/>
                </a:solidFill>
              </a:rPr>
              <a:t>于睡了的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人（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4</a:t>
            </a:r>
            <a:r>
              <a:rPr lang="en-US" altLang="zh-CN" sz="4400" b="1" dirty="0">
                <a:solidFill>
                  <a:schemeClr val="bg1"/>
                </a:solidFill>
              </a:rPr>
              <a:t>: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13-18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）</a:t>
            </a:r>
            <a:endParaRPr lang="zh-TW" altLang="en-US" sz="4400" b="1" dirty="0">
              <a:solidFill>
                <a:schemeClr val="bg1"/>
              </a:solidFill>
            </a:endParaRPr>
          </a:p>
          <a:p>
            <a:r>
              <a:rPr lang="zh-CN" altLang="en-US" sz="4400" b="1" dirty="0">
                <a:solidFill>
                  <a:schemeClr val="bg1"/>
                </a:solidFill>
              </a:rPr>
              <a:t>教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导：论</a:t>
            </a:r>
            <a:r>
              <a:rPr lang="zh-CN" altLang="en-US" sz="4400" b="1" dirty="0">
                <a:solidFill>
                  <a:schemeClr val="bg1"/>
                </a:solidFill>
              </a:rPr>
              <a:t>到时候日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期（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5</a:t>
            </a:r>
            <a:r>
              <a:rPr lang="en-US" altLang="zh-CN" sz="4400" b="1" dirty="0">
                <a:solidFill>
                  <a:schemeClr val="bg1"/>
                </a:solidFill>
              </a:rPr>
              <a:t>: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1-11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）</a:t>
            </a:r>
            <a:endParaRPr lang="zh-TW" altLang="en-US" sz="4400" b="1" dirty="0">
              <a:solidFill>
                <a:schemeClr val="bg1"/>
              </a:solidFill>
            </a:endParaRPr>
          </a:p>
          <a:p>
            <a:r>
              <a:rPr lang="zh-CN" altLang="en-US" sz="4400" b="1" dirty="0">
                <a:solidFill>
                  <a:schemeClr val="bg1"/>
                </a:solidFill>
              </a:rPr>
              <a:t>劝勉</a:t>
            </a:r>
            <a:r>
              <a:rPr lang="zh-TW" altLang="en-US" sz="4400" b="1" dirty="0" smtClean="0">
                <a:solidFill>
                  <a:schemeClr val="bg1"/>
                </a:solidFill>
              </a:rPr>
              <a:t>：</a:t>
            </a:r>
            <a:r>
              <a:rPr lang="zh-CN" altLang="en-US" sz="4400" b="1" dirty="0">
                <a:solidFill>
                  <a:schemeClr val="bg1"/>
                </a:solidFill>
              </a:rPr>
              <a:t>一般性劝勉（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5</a:t>
            </a:r>
            <a:r>
              <a:rPr lang="en-US" altLang="zh-CN" sz="4400" b="1" dirty="0">
                <a:solidFill>
                  <a:schemeClr val="bg1"/>
                </a:solidFill>
              </a:rPr>
              <a:t>: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12-22</a:t>
            </a:r>
            <a:r>
              <a:rPr lang="zh-CN" altLang="en-US" sz="4400" b="1" dirty="0">
                <a:solidFill>
                  <a:schemeClr val="bg1"/>
                </a:solidFill>
              </a:rPr>
              <a:t>）</a:t>
            </a:r>
            <a:endParaRPr lang="zh-TW" altLang="en-US" sz="4400" b="1" dirty="0">
              <a:solidFill>
                <a:schemeClr val="bg1"/>
              </a:solidFill>
            </a:endParaRPr>
          </a:p>
          <a:p>
            <a:r>
              <a:rPr lang="zh-TW" altLang="en-US" sz="4400" b="1" dirty="0" smtClean="0">
                <a:solidFill>
                  <a:schemeClr val="bg1"/>
                </a:solidFill>
              </a:rPr>
              <a:t>祷告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：目的与目标</a:t>
            </a:r>
            <a:r>
              <a:rPr lang="zh-TW" altLang="en-US" sz="4400" b="1" dirty="0" smtClean="0">
                <a:solidFill>
                  <a:schemeClr val="bg1"/>
                </a:solidFill>
              </a:rPr>
              <a:t>（</a:t>
            </a:r>
            <a:r>
              <a:rPr lang="en-US" altLang="zh-TW" sz="4400" b="1" dirty="0" smtClean="0">
                <a:solidFill>
                  <a:schemeClr val="bg1"/>
                </a:solidFill>
              </a:rPr>
              <a:t>5:23-24</a:t>
            </a:r>
            <a:r>
              <a:rPr lang="zh-TW" altLang="en-US" sz="4400" b="1" dirty="0">
                <a:solidFill>
                  <a:schemeClr val="bg1"/>
                </a:solidFill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71837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4:1</a:t>
            </a:r>
            <a:r>
              <a:rPr lang="zh-CN" altLang="en-US" sz="4400" b="1" dirty="0">
                <a:solidFill>
                  <a:schemeClr val="bg1"/>
                </a:solidFill>
              </a:rPr>
              <a:t>弟兄们，我还有话说。我们靠着主耶稣求你们，劝你们，你们既然受了我们的教训，知道该怎样行，可以讨神的喜悦，就要照你们现在所行的，更加勉励。</a:t>
            </a:r>
            <a:endParaRPr lang="zh-CN" alt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23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4:2 </a:t>
            </a:r>
            <a:r>
              <a:rPr lang="zh-CN" altLang="en-US" sz="4400" b="1" dirty="0">
                <a:solidFill>
                  <a:schemeClr val="bg1"/>
                </a:solidFill>
              </a:rPr>
              <a:t>你们原晓得我们凭主耶稣传给你们什么命令。     </a:t>
            </a:r>
          </a:p>
        </p:txBody>
      </p:sp>
    </p:spTree>
    <p:extLst>
      <p:ext uri="{BB962C8B-B14F-4D97-AF65-F5344CB8AC3E}">
        <p14:creationId xmlns:p14="http://schemas.microsoft.com/office/powerpoint/2010/main" val="272370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4:3 </a:t>
            </a:r>
            <a:r>
              <a:rPr lang="zh-CN" altLang="en-US" sz="4400" b="1" dirty="0">
                <a:solidFill>
                  <a:schemeClr val="bg1"/>
                </a:solidFill>
              </a:rPr>
              <a:t>神的旨意就是要你们成为圣洁，远避淫行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4:4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要你们各人晓得怎样用圣洁尊贵，守着自己的身体。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4:5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不放纵私欲的邪情，像那不认识神的外邦人。    </a:t>
            </a:r>
            <a:endParaRPr lang="zh-CN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82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4:3 </a:t>
            </a:r>
            <a:r>
              <a:rPr lang="zh-CN" altLang="en-US" sz="4400" b="1" dirty="0">
                <a:solidFill>
                  <a:schemeClr val="bg1"/>
                </a:solidFill>
              </a:rPr>
              <a:t>神的旨意就是要你们成为圣洁，远避淫行。</a:t>
            </a:r>
            <a:r>
              <a:rPr lang="en-US" altLang="zh-CN" sz="4400" b="1" dirty="0">
                <a:solidFill>
                  <a:schemeClr val="bg1"/>
                </a:solidFill>
              </a:rPr>
              <a:t>4:4 </a:t>
            </a:r>
            <a:r>
              <a:rPr lang="zh-CN" altLang="en-US" sz="4400" b="1" dirty="0">
                <a:solidFill>
                  <a:schemeClr val="bg1"/>
                </a:solidFill>
              </a:rPr>
              <a:t>要你们各人晓得怎样用圣洁尊贵，守着自己的身体。</a:t>
            </a:r>
            <a:r>
              <a:rPr lang="en-US" altLang="zh-CN" sz="4400" b="1" dirty="0">
                <a:solidFill>
                  <a:schemeClr val="bg1"/>
                </a:solidFill>
              </a:rPr>
              <a:t>4:5 </a:t>
            </a:r>
            <a:r>
              <a:rPr lang="zh-CN" altLang="en-US" sz="4400" b="1" dirty="0">
                <a:solidFill>
                  <a:schemeClr val="bg1"/>
                </a:solidFill>
              </a:rPr>
              <a:t>不放纵私欲的邪情，像那不认识神的外邦人。    </a:t>
            </a:r>
          </a:p>
        </p:txBody>
      </p:sp>
    </p:spTree>
    <p:extLst>
      <p:ext uri="{BB962C8B-B14F-4D97-AF65-F5344CB8AC3E}">
        <p14:creationId xmlns:p14="http://schemas.microsoft.com/office/powerpoint/2010/main" val="178615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4:6 </a:t>
            </a:r>
            <a:r>
              <a:rPr lang="zh-CN" altLang="en-US" sz="4400" b="1" dirty="0">
                <a:solidFill>
                  <a:schemeClr val="bg1"/>
                </a:solidFill>
              </a:rPr>
              <a:t>不要一个人在这事上越分，欺负他的弟兄。因为这一类的事，主必报应，正如我豫先对你们说过，又切切嘱咐你们的。     </a:t>
            </a:r>
          </a:p>
        </p:txBody>
      </p:sp>
    </p:spTree>
    <p:extLst>
      <p:ext uri="{BB962C8B-B14F-4D97-AF65-F5344CB8AC3E}">
        <p14:creationId xmlns:p14="http://schemas.microsoft.com/office/powerpoint/2010/main" val="420373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4:7 </a:t>
            </a:r>
            <a:r>
              <a:rPr lang="zh-CN" altLang="en-US" sz="4400" b="1" dirty="0">
                <a:solidFill>
                  <a:schemeClr val="bg1"/>
                </a:solidFill>
              </a:rPr>
              <a:t>神召我们，本不是要我们沾染污秽，乃是要我们成为圣洁。     </a:t>
            </a:r>
          </a:p>
        </p:txBody>
      </p:sp>
    </p:spTree>
    <p:extLst>
      <p:ext uri="{BB962C8B-B14F-4D97-AF65-F5344CB8AC3E}">
        <p14:creationId xmlns:p14="http://schemas.microsoft.com/office/powerpoint/2010/main" val="414537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12229</TotalTime>
  <Words>4477</Words>
  <Application>Microsoft Office PowerPoint</Application>
  <PresentationFormat>On-screen Show (4:3)</PresentationFormat>
  <Paragraphs>199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三谷基督徒会堂成人主日学</vt:lpstr>
      <vt:lpstr>感恩与回顾（1：2-3：13）</vt:lpstr>
      <vt:lpstr>劝勉与教导（4:1-5:22）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帖撒罗尼迦前书</dc:title>
  <dc:creator>Guocai Shu</dc:creator>
  <cp:keywords>三谷基督徒会堂主日学</cp:keywords>
  <cp:lastModifiedBy>test</cp:lastModifiedBy>
  <cp:revision>193</cp:revision>
  <cp:lastPrinted>2017-07-16T15:39:07Z</cp:lastPrinted>
  <dcterms:created xsi:type="dcterms:W3CDTF">2014-12-20T19:43:08Z</dcterms:created>
  <dcterms:modified xsi:type="dcterms:W3CDTF">2017-07-16T15:46:11Z</dcterms:modified>
</cp:coreProperties>
</file>