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70" r:id="rId3"/>
    <p:sldId id="396" r:id="rId4"/>
    <p:sldId id="379" r:id="rId5"/>
    <p:sldId id="372" r:id="rId6"/>
    <p:sldId id="395" r:id="rId7"/>
    <p:sldId id="376" r:id="rId8"/>
    <p:sldId id="398" r:id="rId9"/>
    <p:sldId id="399" r:id="rId10"/>
    <p:sldId id="400" r:id="rId11"/>
    <p:sldId id="397" r:id="rId12"/>
    <p:sldId id="378" r:id="rId13"/>
    <p:sldId id="377" r:id="rId14"/>
    <p:sldId id="375" r:id="rId15"/>
    <p:sldId id="348" r:id="rId16"/>
    <p:sldId id="401" r:id="rId17"/>
    <p:sldId id="373" r:id="rId18"/>
    <p:sldId id="380" r:id="rId19"/>
    <p:sldId id="381" r:id="rId20"/>
    <p:sldId id="349" r:id="rId21"/>
    <p:sldId id="382" r:id="rId22"/>
    <p:sldId id="402" r:id="rId23"/>
    <p:sldId id="351" r:id="rId24"/>
    <p:sldId id="366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9264" autoAdjust="0"/>
  </p:normalViewPr>
  <p:slideViewPr>
    <p:cSldViewPr>
      <p:cViewPr>
        <p:scale>
          <a:sx n="60" d="100"/>
          <a:sy n="60" d="100"/>
        </p:scale>
        <p:origin x="-30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FC48C-74B2-468C-9434-03E9A9692FE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2AC0C-97F2-4618-88DD-37B7BB18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6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千禧年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千禧年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 smtClean="0">
                <a:ea typeface="SimSun"/>
                <a:cs typeface="Arial"/>
              </a:rPr>
              <a:t>多次被提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千禧国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时候，一段时间，通常指较长的时间，着重在量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日期，教短的时间，着重在质，指什么样的日子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不用写信给你们，因为保罗在帖撒罗尼迦的时候已经教导过了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时候，一段时间，通常指较长的时间，着重在量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日期，教短的时间，着重在质，指什么样的日子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不用写信给你们，因为保罗在帖撒罗尼迦的时候已经教导过了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主的日子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旧约，耶和华的日子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新约，基督的日子，主耶稣基督的日子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好像夜间的贼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主什么时候降临？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得知祂降临的时候是激励你更警醒呢？还是让你更懈怠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救恩的完成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</a:t>
            </a:r>
            <a:r>
              <a:rPr lang="zh-CN" altLang="en-US" sz="1800" dirty="0" smtClean="0">
                <a:ea typeface="SimSun"/>
                <a:cs typeface="Arial"/>
              </a:rPr>
              <a:t>徒的复活与被</a:t>
            </a:r>
            <a:r>
              <a:rPr lang="zh-CN" altLang="en-US" sz="1800" dirty="0" smtClean="0">
                <a:ea typeface="SimSun"/>
                <a:cs typeface="Arial"/>
              </a:rPr>
              <a:t>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</a:t>
            </a:r>
            <a:r>
              <a:rPr lang="zh-CN" altLang="en-US" sz="1800" dirty="0" smtClean="0">
                <a:ea typeface="SimSun"/>
                <a:cs typeface="Arial"/>
              </a:rPr>
              <a:t>禧年</a:t>
            </a:r>
            <a:endParaRPr lang="zh-CN" altLang="en-US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同样的日子，不同的人会有不同的际遇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人说平安稳妥的时候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Jer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6:14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他们轻轻忽忽地医治我百姓的损伤，说，平安了。平安了。其实没有平安。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谁能逃脱？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Luk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21:34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你们要谨慎，恐怕因贪食醉酒并今生的思虑，累住你们的心，那日子就如同网罗忽然临到你们。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21:35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因为那日子要这样临到全地上一切居住的人。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21:36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你们要时时儆醒，常常祈求，使你们能逃避这一切要来的事，得以站立在人子面前。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知道主降临的日子近了，要让我们挺身昂首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光明之子，白昼之子，希伯来人表达一个人或物所具有的特质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你们都是，你们所有的人是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我们不要睡觉，让我们不要一直睡觉，而要一直警醒和一直谨守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儆醒，晚上醒着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谨守，清醒，不受毒素的影响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我们不要睡觉，让我们不要一直睡觉，而要一直警醒和一直谨守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儆醒，晚上醒着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谨守，清醒，不受毒素的影响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睡了的人，一直在睡的人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醉了的人，一直在醉的人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信爱望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基督徒的属灵警觉是借着对神的信，对神对人的爱，和对主再来时得救的望，来维持的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受刑，进入神的愤怒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因为神不是预定我们进入愤怒，乃是预定我们得救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得救是借着我们主耶稣基督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神的预定和人的自由意志之间的张力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4:18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所以你们当用这些话彼此劝慰。 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基督徒团契的作用。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以主再来为中心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基督徒复活与被提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年大灾难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千禧年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最后的争战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最后的审判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新天新地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敬重是态度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尊重是行动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希腊文化的民主思想的影响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节是针对会友，这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节是针对领袖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弟兄们啊，我们劝你们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警戒（与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中劝诫同）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不守规矩的人，学徒旷工，游手好闲的人。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勉励，在旁边说话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魂里微弱的人，因不如意的环境而放弃奋斗的人。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扶助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软弱的人容易受受诱惑犯罪，也比较无力忍受逼迫。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忍耐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所有的人，爱是恒久忍耐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接续上一节的忍耐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接续追求良善，前面是与人的关系，这里是与神的关系。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神的旨意。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直译，不要浇灭或熄灭灵，不要有浇灭或熄灭圣灵的习惯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圣灵的工作像火一样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提后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为此我题醒你，使你将神藉我按手所给你的恩赐，再如火挑旺起来。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预言，将神的话说出来，不是预先说出将要发生的事</a:t>
            </a:r>
            <a:r>
              <a:rPr lang="zh-CN" altLang="en-US" sz="18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情</a:t>
            </a:r>
            <a:r>
              <a:rPr lang="zh-CN" altLang="en-US" sz="18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规规矩矩按着次序行，需要平衡，不要走极端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察验，通过试验后才接纳。包括对先知的讲论。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察验的方法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庇哩亚教会。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慎思明辨，辨别诸灵。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察验之后，发现善美，持守善美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有时恶事也会掺杂在先知的讲论之中，察验之后，发现恶事，禁戒不作</a:t>
            </a:r>
          </a:p>
          <a:p>
            <a:pPr marL="0" lvl="0" indent="0" rtl="0">
              <a:buFont typeface="Arial" panose="020B0604020202020204" pitchFamily="34" charset="0"/>
              <a:buNone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赐平安的神，平安的神。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全然，从里到外，从上到下。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前一句是神主动，他自己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后一句是被动，你们的灵，魂，这身体被整全的保守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神的信实保证祂必做这件事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赐平安的神，平安的神。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全然，从里到外，从上到下。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前一句是神主动，他自己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后一句是被动，你们的灵，魂，这身体被整全的保守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神的信实保证祂必做这件事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复活与被提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复活与被提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</a:t>
            </a:r>
            <a:r>
              <a:rPr lang="zh-CN" altLang="en-US" sz="1800" dirty="0" smtClean="0">
                <a:ea typeface="SimSun"/>
                <a:cs typeface="Arial"/>
              </a:rPr>
              <a:t>禧年</a:t>
            </a:r>
            <a:endParaRPr lang="zh-CN" altLang="en-US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千禧年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千禧年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以主再来为中心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基督徒被提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7</a:t>
            </a:r>
            <a:r>
              <a:rPr lang="zh-CN" altLang="en-US" sz="1800" dirty="0" smtClean="0">
                <a:ea typeface="SimSun"/>
                <a:cs typeface="Arial"/>
              </a:rPr>
              <a:t>年大灾难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千禧年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最后的争战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最后的审判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新天新地</a:t>
            </a: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lnSpcReduction="100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帖撒罗尼迦前书</a:t>
            </a:r>
            <a:endParaRPr lang="en-US" sz="54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七</a:t>
            </a:r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课</a:t>
            </a:r>
            <a:r>
              <a:rPr lang="zh-TW" altLang="en-US" b="1" dirty="0" smtClean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0</a:t>
            </a:r>
            <a:r>
              <a:rPr lang="en-US" altLang="zh-CN" b="1" dirty="0" smtClean="0">
                <a:solidFill>
                  <a:schemeClr val="bg1"/>
                </a:solidFill>
              </a:rPr>
              <a:t>7</a:t>
            </a:r>
            <a:r>
              <a:rPr lang="en-US" b="1" dirty="0" smtClean="0">
                <a:solidFill>
                  <a:schemeClr val="bg1"/>
                </a:solidFill>
              </a:rPr>
              <a:t>/</a:t>
            </a:r>
            <a:r>
              <a:rPr lang="en-US" altLang="zh-CN" b="1" dirty="0" smtClean="0">
                <a:solidFill>
                  <a:schemeClr val="bg1"/>
                </a:solidFill>
              </a:rPr>
              <a:t>23</a:t>
            </a:r>
            <a:r>
              <a:rPr lang="en-US" b="1" dirty="0" smtClean="0">
                <a:solidFill>
                  <a:schemeClr val="bg1"/>
                </a:solidFill>
              </a:rPr>
              <a:t>/2017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新天新地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21:1 </a:t>
            </a:r>
            <a:r>
              <a:rPr lang="zh-CN" altLang="en-US" sz="4400" b="1" dirty="0">
                <a:solidFill>
                  <a:schemeClr val="bg1"/>
                </a:solidFill>
              </a:rPr>
              <a:t>我又看见一个新天新地。因为先前的天地已经过去了。海也不再有了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21:2 </a:t>
            </a:r>
            <a:r>
              <a:rPr lang="zh-CN" altLang="en-US" sz="4400" b="1" dirty="0">
                <a:solidFill>
                  <a:schemeClr val="bg1"/>
                </a:solidFill>
              </a:rPr>
              <a:t>我又看见圣城新耶路撒冷由神那里从天而降，预备好了，就如新妇妆饰整齐，等候丈夫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21:3 </a:t>
            </a:r>
            <a:r>
              <a:rPr lang="zh-CN" altLang="en-US" sz="4400" b="1" dirty="0">
                <a:solidFill>
                  <a:schemeClr val="bg1"/>
                </a:solidFill>
              </a:rPr>
              <a:t>我听见有大声音从宝座出来说，看哪，神的帐幕在人间。他要与人同住，他们要作他的子民，神要亲自与他们同在，作他们的神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。（启示录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1-3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末世论：时间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千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禧年</a:t>
            </a:r>
            <a:endParaRPr lang="zh-CN" altLang="en-US" sz="4400" b="1" dirty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无千禧年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现在就是千禧年时代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前千禧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年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基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督降临在千禧年之前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后千禧年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世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界基督化，教会作王，基督降临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末世论：时间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基督徒被提</a:t>
            </a: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灾前被提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灾中被提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灾后被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提</a:t>
            </a: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多次被提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04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末世论：时间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6037"/>
          </a:xfrm>
        </p:spPr>
        <p:txBody>
          <a:bodyPr>
            <a:normAutofit fontScale="25000" lnSpcReduction="20000"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千禧王国</a:t>
            </a: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基督徒被提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zh-CN" sz="4000" b="1" dirty="0" smtClean="0">
                <a:solidFill>
                  <a:schemeClr val="bg1"/>
                </a:solidFill>
              </a:rPr>
              <a:t>7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年大灾难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千禧王国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最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后的争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最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后的审判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新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天新地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http://www.cctraining.org/News/2236/01.gif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7" y="76200"/>
            <a:ext cx="868159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cctraining.org/News/2236/02.gif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7" y="2286000"/>
            <a:ext cx="868159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cctraining.org/News/2236/03.gif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7" y="4495800"/>
            <a:ext cx="868159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劝勉与教导（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4:1-5:22</a:t>
            </a:r>
            <a:r>
              <a:rPr lang="zh-CN" altLang="en-US" sz="4800" b="1" dirty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劝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勉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圣</a:t>
            </a:r>
            <a:r>
              <a:rPr lang="zh-CN" altLang="en-US" sz="4400" b="1" dirty="0">
                <a:solidFill>
                  <a:schemeClr val="bg1"/>
                </a:solidFill>
              </a:rPr>
              <a:t>洁与爱（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1-12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导：关</a:t>
            </a:r>
            <a:r>
              <a:rPr lang="zh-CN" altLang="en-US" sz="4400" b="1" dirty="0">
                <a:solidFill>
                  <a:schemeClr val="bg1"/>
                </a:solidFill>
              </a:rPr>
              <a:t>于睡了的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人（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13-18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导：论</a:t>
            </a:r>
            <a:r>
              <a:rPr lang="zh-CN" altLang="en-US" sz="4400" b="1" dirty="0">
                <a:solidFill>
                  <a:schemeClr val="bg1"/>
                </a:solidFill>
              </a:rPr>
              <a:t>到时候日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期（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1-11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劝勉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r>
              <a:rPr lang="zh-CN" altLang="en-US" sz="4400" b="1" dirty="0">
                <a:solidFill>
                  <a:schemeClr val="bg1"/>
                </a:solidFill>
              </a:rPr>
              <a:t>一般性劝勉（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12-22</a:t>
            </a:r>
            <a:r>
              <a:rPr lang="zh-CN" altLang="en-US" sz="4400" b="1" dirty="0">
                <a:solidFill>
                  <a:schemeClr val="bg1"/>
                </a:solidFill>
              </a:rPr>
              <a:t>）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r>
              <a:rPr lang="zh-TW" altLang="en-US" sz="4400" b="1" dirty="0" smtClean="0">
                <a:solidFill>
                  <a:schemeClr val="bg1"/>
                </a:solidFill>
              </a:rPr>
              <a:t>祷告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：目的与目标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5:23-24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1964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弟兄们，论到时候日期，不用写信给你们。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帖撒罗尼迦后书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1-3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弟兄们，论到我们主耶稣基督降临，和我们到他那里聚集，</a:t>
            </a: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我劝你们，无论有灵有言语，有冒我名的书信，说主的日子现在到了，（现在或作就）不要轻易动心，也不要惊慌。</a:t>
            </a: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人不拘用什么法子，你们总不要被他诱惑，</a:t>
            </a:r>
            <a:r>
              <a:rPr lang="zh-CN" altLang="en-US" sz="4400" b="1" dirty="0">
                <a:solidFill>
                  <a:srgbClr val="FF0000"/>
                </a:solidFill>
              </a:rPr>
              <a:t>因为那日子以前</a:t>
            </a:r>
            <a:r>
              <a:rPr lang="zh-CN" altLang="en-US" sz="4400" b="1" dirty="0">
                <a:solidFill>
                  <a:schemeClr val="bg1"/>
                </a:solidFill>
              </a:rPr>
              <a:t>，必有离道反教的事，并有那大罪人，就是沉沦之子，显露出来。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0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5:2 </a:t>
            </a:r>
            <a:r>
              <a:rPr lang="zh-CN" altLang="en-US" sz="4400" b="1" dirty="0">
                <a:solidFill>
                  <a:schemeClr val="bg1"/>
                </a:solidFill>
              </a:rPr>
              <a:t>因为你们自己明明晓得，主的日子来到，好像夜间的贼一样。     </a:t>
            </a:r>
          </a:p>
        </p:txBody>
      </p:sp>
    </p:spTree>
    <p:extLst>
      <p:ext uri="{BB962C8B-B14F-4D97-AF65-F5344CB8AC3E}">
        <p14:creationId xmlns:p14="http://schemas.microsoft.com/office/powerpoint/2010/main" val="124987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449317"/>
          </a:xfrm>
        </p:spPr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</a:rPr>
              <a:t>马太福音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24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37-44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021" y="533400"/>
            <a:ext cx="91440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24:37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挪亚的日子怎样，人子降临也要怎样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24:38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当洪水以前的日子，人照常吃喝嫁娶，直到挪亚进方舟的那日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24:39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不知不觉洪水来了，把他们全都冲去。人子降临也要这样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24:40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那时，两个人在田里，取去一个，撇下一个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24:41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两个女人推磨。取去一个，撇下一个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24:42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所以你们要</a:t>
            </a:r>
            <a:r>
              <a:rPr lang="zh-CN" altLang="en-US" b="1" dirty="0">
                <a:solidFill>
                  <a:srgbClr val="FF0000"/>
                </a:solidFill>
                <a:latin typeface="+mj-ea"/>
                <a:ea typeface="+mj-ea"/>
              </a:rPr>
              <a:t>儆醒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，因为不知道你们的主是哪一天来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到。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24:43 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家主若知道几更天有贼来，就必儆醒，不容人挖透房屋。这是你们所知道的。</a:t>
            </a:r>
            <a:r>
              <a:rPr lang="en-US" altLang="zh-CN" b="1" dirty="0" smtClean="0">
                <a:solidFill>
                  <a:schemeClr val="bg1"/>
                </a:solidFill>
                <a:latin typeface="+mj-ea"/>
                <a:ea typeface="+mj-ea"/>
              </a:rPr>
              <a:t>24:44 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所以你们也要</a:t>
            </a:r>
            <a:r>
              <a:rPr lang="zh-CN" altLang="en-US" b="1" dirty="0">
                <a:solidFill>
                  <a:srgbClr val="FF0000"/>
                </a:solidFill>
                <a:latin typeface="+mj-ea"/>
                <a:ea typeface="+mj-ea"/>
              </a:rPr>
              <a:t>预备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。因为你们想不到的时候，人子就来了。</a:t>
            </a:r>
          </a:p>
        </p:txBody>
      </p:sp>
    </p:spTree>
    <p:extLst>
      <p:ext uri="{BB962C8B-B14F-4D97-AF65-F5344CB8AC3E}">
        <p14:creationId xmlns:p14="http://schemas.microsoft.com/office/powerpoint/2010/main" val="4692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449317"/>
          </a:xfrm>
        </p:spPr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</a:rPr>
              <a:t>彼得前书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3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4-12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021" y="533400"/>
            <a:ext cx="91440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3:4 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主要降临的应许在哪里呢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？因为从列祖睡了以来，万物与起初创造的时候仍是一样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3:5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他们故意忘记，从太古凭神的命有了天，并从水而出借水而成的地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3:6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故此，当时的世界被水淹没就消灭了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3:7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但现在的天地，还是凭着那命存留，直留到不敬虔之人受审判遭沉沦的日子，用火焚烧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3:8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亲爱的弟兄啊，有一件事你们不可忘记，就是主看一日如千年，千年如一日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3:9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主所应许的尚未成就，有人以为他是耽延，其实不是耽延，乃是宽容你们，不愿有一人沉沦，乃愿人人都悔改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3:10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但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主的日子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要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像贼来到一样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。那日天必大有响声废去，有形质的都要被烈火销化。地和其上的物都要烧尽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了。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3:11 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这一切既然都要如此销化，你们为人该当怎样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圣洁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，怎样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敬虔</a:t>
            </a:r>
            <a:r>
              <a:rPr lang="zh-CN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，</a:t>
            </a:r>
            <a:r>
              <a:rPr lang="en-US" altLang="zh-CN" sz="2800" b="1" dirty="0" smtClean="0">
                <a:solidFill>
                  <a:schemeClr val="bg1"/>
                </a:solidFill>
                <a:latin typeface="+mj-ea"/>
                <a:ea typeface="+mj-ea"/>
              </a:rPr>
              <a:t>3:12 </a:t>
            </a:r>
            <a:r>
              <a:rPr lang="zh-CN" altLang="en-US" sz="2800" b="1" dirty="0">
                <a:solidFill>
                  <a:schemeClr val="bg1"/>
                </a:solidFill>
                <a:latin typeface="+mj-ea"/>
                <a:ea typeface="+mj-ea"/>
              </a:rPr>
              <a:t>切切仰望神的日子来到。在那日天被火烧就销化了，有形质的都要被烈火熔化。</a:t>
            </a:r>
          </a:p>
        </p:txBody>
      </p:sp>
    </p:spTree>
    <p:extLst>
      <p:ext uri="{BB962C8B-B14F-4D97-AF65-F5344CB8AC3E}">
        <p14:creationId xmlns:p14="http://schemas.microsoft.com/office/powerpoint/2010/main" val="104378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末世论：事件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主再来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基督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徒复活与被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提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zh-CN" sz="4000" b="1" dirty="0" smtClean="0">
                <a:solidFill>
                  <a:schemeClr val="bg1"/>
                </a:solidFill>
              </a:rPr>
              <a:t>7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年大灾难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千禧年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最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后的争战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最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后的审判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新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天新地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7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5:3 </a:t>
            </a:r>
            <a:r>
              <a:rPr lang="zh-CN" altLang="en-US" sz="4400" b="1" dirty="0">
                <a:solidFill>
                  <a:schemeClr val="bg1"/>
                </a:solidFill>
              </a:rPr>
              <a:t>人正说平安稳妥的时候，灾祸忽然临到他们，如同产难临到怀胎的妇人一样，他们绝不能逃脱。</a:t>
            </a:r>
          </a:p>
        </p:txBody>
      </p:sp>
    </p:spTree>
    <p:extLst>
      <p:ext uri="{BB962C8B-B14F-4D97-AF65-F5344CB8AC3E}">
        <p14:creationId xmlns:p14="http://schemas.microsoft.com/office/powerpoint/2010/main" val="1622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路加福音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21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34-36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21:34 </a:t>
            </a:r>
            <a:r>
              <a:rPr lang="zh-CN" altLang="en-US" sz="4400" b="1" dirty="0">
                <a:solidFill>
                  <a:schemeClr val="bg1"/>
                </a:solidFill>
              </a:rPr>
              <a:t>你们要谨慎，恐怕因贪食醉酒并今生的思虑，累住你们的心，</a:t>
            </a:r>
            <a:r>
              <a:rPr lang="zh-CN" altLang="en-US" sz="4400" b="1" dirty="0">
                <a:solidFill>
                  <a:srgbClr val="FF0000"/>
                </a:solidFill>
              </a:rPr>
              <a:t>那日子</a:t>
            </a:r>
            <a:r>
              <a:rPr lang="zh-CN" altLang="en-US" sz="4400" b="1" dirty="0">
                <a:solidFill>
                  <a:schemeClr val="bg1"/>
                </a:solidFill>
              </a:rPr>
              <a:t>就如同网罗忽然临到你们。</a:t>
            </a:r>
            <a:r>
              <a:rPr lang="en-US" altLang="zh-CN" sz="4400" b="1" dirty="0">
                <a:solidFill>
                  <a:schemeClr val="bg1"/>
                </a:solidFill>
              </a:rPr>
              <a:t>21:35 </a:t>
            </a:r>
            <a:r>
              <a:rPr lang="zh-CN" altLang="en-US" sz="4400" b="1" dirty="0">
                <a:solidFill>
                  <a:schemeClr val="bg1"/>
                </a:solidFill>
              </a:rPr>
              <a:t>因为</a:t>
            </a:r>
            <a:r>
              <a:rPr lang="zh-CN" altLang="en-US" sz="4400" b="1" dirty="0">
                <a:solidFill>
                  <a:srgbClr val="FF0000"/>
                </a:solidFill>
              </a:rPr>
              <a:t>那日子</a:t>
            </a:r>
            <a:r>
              <a:rPr lang="zh-CN" altLang="en-US" sz="4400" b="1" dirty="0">
                <a:solidFill>
                  <a:schemeClr val="bg1"/>
                </a:solidFill>
              </a:rPr>
              <a:t>要这样临到全地上一切居住的人。</a:t>
            </a:r>
            <a:r>
              <a:rPr lang="en-US" altLang="zh-CN" sz="4400" b="1" dirty="0">
                <a:solidFill>
                  <a:schemeClr val="bg1"/>
                </a:solidFill>
              </a:rPr>
              <a:t>21:36 </a:t>
            </a:r>
            <a:r>
              <a:rPr lang="zh-CN" altLang="en-US" sz="4400" b="1" dirty="0">
                <a:solidFill>
                  <a:schemeClr val="bg1"/>
                </a:solidFill>
              </a:rPr>
              <a:t>你们要</a:t>
            </a:r>
            <a:r>
              <a:rPr lang="zh-CN" altLang="en-US" sz="4400" b="1" dirty="0">
                <a:solidFill>
                  <a:srgbClr val="FF0000"/>
                </a:solidFill>
              </a:rPr>
              <a:t>时时儆醒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常常祈求</a:t>
            </a:r>
            <a:r>
              <a:rPr lang="zh-CN" altLang="en-US" sz="4400" b="1" dirty="0">
                <a:solidFill>
                  <a:schemeClr val="bg1"/>
                </a:solidFill>
              </a:rPr>
              <a:t>，使你们能</a:t>
            </a:r>
            <a:r>
              <a:rPr lang="zh-CN" altLang="en-US" sz="4400" b="1" dirty="0">
                <a:solidFill>
                  <a:srgbClr val="FF0000"/>
                </a:solidFill>
              </a:rPr>
              <a:t>逃避</a:t>
            </a:r>
            <a:r>
              <a:rPr lang="zh-CN" altLang="en-US" sz="4400" b="1" dirty="0">
                <a:solidFill>
                  <a:schemeClr val="bg1"/>
                </a:solidFill>
              </a:rPr>
              <a:t>这一切要来的事，</a:t>
            </a:r>
            <a:r>
              <a:rPr lang="zh-CN" altLang="en-US" sz="4400" b="1" dirty="0">
                <a:solidFill>
                  <a:srgbClr val="FF0000"/>
                </a:solidFill>
              </a:rPr>
              <a:t>得以站立在人子面前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766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路加福音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21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21-28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21:26 </a:t>
            </a:r>
            <a:r>
              <a:rPr lang="zh-CN" altLang="en-US" sz="4400" b="1" dirty="0">
                <a:solidFill>
                  <a:schemeClr val="bg1"/>
                </a:solidFill>
              </a:rPr>
              <a:t>天势都要震动。人想起那将要临到世界的事，就都吓得魂不附体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21:27 </a:t>
            </a:r>
            <a:r>
              <a:rPr lang="zh-CN" altLang="en-US" sz="4400" b="1" dirty="0">
                <a:solidFill>
                  <a:schemeClr val="bg1"/>
                </a:solidFill>
              </a:rPr>
              <a:t>那时，他们要看见人子，有能力，有大荣耀，驾云降临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21:28 </a:t>
            </a:r>
            <a:r>
              <a:rPr lang="zh-CN" altLang="en-US" sz="4400" b="1" dirty="0">
                <a:solidFill>
                  <a:schemeClr val="bg1"/>
                </a:solidFill>
              </a:rPr>
              <a:t>一有这些事，</a:t>
            </a:r>
            <a:r>
              <a:rPr lang="zh-CN" altLang="en-US" sz="4400" b="1" dirty="0">
                <a:solidFill>
                  <a:srgbClr val="FF0000"/>
                </a:solidFill>
              </a:rPr>
              <a:t>你们就当挺身昂首。因为你们得赎的日子近了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787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5:4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弟兄们，你们却不在黑暗里，叫那日子临到你们像贼一样。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5:5 </a:t>
            </a:r>
            <a:r>
              <a:rPr lang="zh-CN" altLang="en-US" sz="4400" b="1" dirty="0">
                <a:solidFill>
                  <a:schemeClr val="bg1"/>
                </a:solidFill>
              </a:rPr>
              <a:t>你们都是光明之子，都是白昼之子，我们不是属黑夜的，也不是属幽暗的。     </a:t>
            </a:r>
          </a:p>
        </p:txBody>
      </p:sp>
    </p:spTree>
    <p:extLst>
      <p:ext uri="{BB962C8B-B14F-4D97-AF65-F5344CB8AC3E}">
        <p14:creationId xmlns:p14="http://schemas.microsoft.com/office/powerpoint/2010/main" val="20569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5:6 </a:t>
            </a:r>
            <a:r>
              <a:rPr lang="zh-CN" altLang="en-US" sz="4400" b="1" dirty="0">
                <a:solidFill>
                  <a:schemeClr val="bg1"/>
                </a:solidFill>
              </a:rPr>
              <a:t>所以我们不要睡觉，像别人一样，总要儆醒谨守。</a:t>
            </a:r>
          </a:p>
        </p:txBody>
      </p:sp>
    </p:spTree>
    <p:extLst>
      <p:ext uri="{BB962C8B-B14F-4D97-AF65-F5344CB8AC3E}">
        <p14:creationId xmlns:p14="http://schemas.microsoft.com/office/powerpoint/2010/main" val="8516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5:6 </a:t>
            </a:r>
            <a:r>
              <a:rPr lang="zh-CN" altLang="en-US" sz="4400" b="1" dirty="0">
                <a:solidFill>
                  <a:schemeClr val="bg1"/>
                </a:solidFill>
              </a:rPr>
              <a:t>所以我们不要睡觉，像别人一样，总要儆醒谨守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5:7 </a:t>
            </a:r>
            <a:r>
              <a:rPr lang="zh-CN" altLang="en-US" sz="4400" b="1" dirty="0">
                <a:solidFill>
                  <a:schemeClr val="bg1"/>
                </a:solidFill>
              </a:rPr>
              <a:t>因为睡了的人是在夜间睡。醉了的人是在夜间醉。</a:t>
            </a:r>
          </a:p>
        </p:txBody>
      </p:sp>
    </p:spTree>
    <p:extLst>
      <p:ext uri="{BB962C8B-B14F-4D97-AF65-F5344CB8AC3E}">
        <p14:creationId xmlns:p14="http://schemas.microsoft.com/office/powerpoint/2010/main" val="232754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5:8 </a:t>
            </a:r>
            <a:r>
              <a:rPr lang="zh-CN" altLang="en-US" sz="4400" b="1" dirty="0">
                <a:solidFill>
                  <a:schemeClr val="bg1"/>
                </a:solidFill>
              </a:rPr>
              <a:t>但我们既然属乎白昼，就应当谨守，把信和爱当作护心镜遮胸。把得救的盼望当作头盔戴上。</a:t>
            </a:r>
          </a:p>
        </p:txBody>
      </p:sp>
    </p:spTree>
    <p:extLst>
      <p:ext uri="{BB962C8B-B14F-4D97-AF65-F5344CB8AC3E}">
        <p14:creationId xmlns:p14="http://schemas.microsoft.com/office/powerpoint/2010/main" val="42022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5:9 </a:t>
            </a:r>
            <a:r>
              <a:rPr lang="zh-CN" altLang="en-US" sz="4400" b="1" dirty="0">
                <a:solidFill>
                  <a:schemeClr val="bg1"/>
                </a:solidFill>
              </a:rPr>
              <a:t>因为神不是预定我们受刑，乃是预定我们借着我们主耶稣基督得救。</a:t>
            </a:r>
          </a:p>
        </p:txBody>
      </p:sp>
    </p:spTree>
    <p:extLst>
      <p:ext uri="{BB962C8B-B14F-4D97-AF65-F5344CB8AC3E}">
        <p14:creationId xmlns:p14="http://schemas.microsoft.com/office/powerpoint/2010/main" val="26653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5:10 </a:t>
            </a:r>
            <a:r>
              <a:rPr lang="zh-CN" altLang="en-US" sz="4400" b="1" dirty="0">
                <a:solidFill>
                  <a:schemeClr val="bg1"/>
                </a:solidFill>
              </a:rPr>
              <a:t>他替我们死，叫我们无论醒着睡着，都与他同活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9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5:11 </a:t>
            </a:r>
            <a:r>
              <a:rPr lang="zh-CN" altLang="en-US" sz="4400" b="1" dirty="0">
                <a:solidFill>
                  <a:schemeClr val="bg1"/>
                </a:solidFill>
              </a:rPr>
              <a:t>所以你们该彼此劝慰，互相建立，正如你们素常所行的。</a:t>
            </a:r>
          </a:p>
        </p:txBody>
      </p:sp>
    </p:spTree>
    <p:extLst>
      <p:ext uri="{BB962C8B-B14F-4D97-AF65-F5344CB8AC3E}">
        <p14:creationId xmlns:p14="http://schemas.microsoft.com/office/powerpoint/2010/main" val="7713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906517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主再来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2578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人</a:t>
            </a:r>
            <a:r>
              <a:rPr lang="zh-CN" altLang="en-US" sz="4400" b="1" dirty="0">
                <a:solidFill>
                  <a:schemeClr val="bg1"/>
                </a:solidFill>
              </a:rPr>
              <a:t>子要在他父的荣耀里，同着众使者</a:t>
            </a:r>
            <a:r>
              <a:rPr lang="zh-CN" altLang="en-US" sz="4400" b="1" dirty="0">
                <a:solidFill>
                  <a:srgbClr val="FF0000"/>
                </a:solidFill>
              </a:rPr>
              <a:t>降临</a:t>
            </a:r>
            <a:r>
              <a:rPr lang="zh-CN" altLang="en-US" sz="4400" b="1" dirty="0">
                <a:solidFill>
                  <a:schemeClr val="bg1"/>
                </a:solidFill>
              </a:rPr>
              <a:t>。那时候，他要照各人的行为报应各人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马太福音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16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27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为人子在他</a:t>
            </a:r>
            <a:r>
              <a:rPr lang="zh-CN" altLang="en-US" sz="4400" b="1" dirty="0">
                <a:solidFill>
                  <a:srgbClr val="FF0000"/>
                </a:solidFill>
              </a:rPr>
              <a:t>降临</a:t>
            </a:r>
            <a:r>
              <a:rPr lang="zh-CN" altLang="en-US" sz="4400" b="1" dirty="0">
                <a:solidFill>
                  <a:schemeClr val="bg1"/>
                </a:solidFill>
              </a:rPr>
              <a:t>的日子，好像闪电，从天这边一闪，直照到天那边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。（路加福音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17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24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加</a:t>
            </a:r>
            <a:r>
              <a:rPr lang="zh-CN" altLang="en-US" sz="4400" b="1" dirty="0">
                <a:solidFill>
                  <a:schemeClr val="bg1"/>
                </a:solidFill>
              </a:rPr>
              <a:t>利利人哪，你们为什么站着望天呢？这离开你们被接升天的耶稣，你们见他</a:t>
            </a:r>
            <a:r>
              <a:rPr lang="zh-CN" altLang="en-US" sz="4400" b="1" dirty="0">
                <a:solidFill>
                  <a:srgbClr val="FF0000"/>
                </a:solidFill>
              </a:rPr>
              <a:t>怎样往天上去</a:t>
            </a:r>
            <a:r>
              <a:rPr lang="zh-CN" altLang="en-US" sz="4400" b="1" dirty="0">
                <a:solidFill>
                  <a:schemeClr val="bg1"/>
                </a:solidFill>
              </a:rPr>
              <a:t>，他</a:t>
            </a:r>
            <a:r>
              <a:rPr lang="zh-CN" altLang="en-US" sz="4400" b="1" dirty="0">
                <a:solidFill>
                  <a:srgbClr val="FF0000"/>
                </a:solidFill>
              </a:rPr>
              <a:t>还要怎样来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。（使徒行传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5:12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弟兄们，我们劝你们敬重那在你们中间劳苦的人，就是在主里面治理你们，劝戒你们的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5:13 </a:t>
            </a:r>
            <a:r>
              <a:rPr lang="zh-CN" altLang="en-US" sz="4400" b="1" dirty="0">
                <a:solidFill>
                  <a:schemeClr val="bg1"/>
                </a:solidFill>
              </a:rPr>
              <a:t>又因他们所作的工，用爱心格外尊重他们，你们也要彼此和睦。</a:t>
            </a:r>
          </a:p>
        </p:txBody>
      </p:sp>
    </p:spTree>
    <p:extLst>
      <p:ext uri="{BB962C8B-B14F-4D97-AF65-F5344CB8AC3E}">
        <p14:creationId xmlns:p14="http://schemas.microsoft.com/office/powerpoint/2010/main" val="739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5:14 </a:t>
            </a:r>
            <a:r>
              <a:rPr lang="zh-CN" altLang="en-US" sz="4400" b="1" dirty="0">
                <a:solidFill>
                  <a:schemeClr val="bg1"/>
                </a:solidFill>
              </a:rPr>
              <a:t>我们又劝弟兄们，要警戒不守规矩的人。勉励灰心的人。扶助软弱的人。也要向众人忍耐。</a:t>
            </a:r>
          </a:p>
        </p:txBody>
      </p:sp>
    </p:spTree>
    <p:extLst>
      <p:ext uri="{BB962C8B-B14F-4D97-AF65-F5344CB8AC3E}">
        <p14:creationId xmlns:p14="http://schemas.microsoft.com/office/powerpoint/2010/main" val="51673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5:15 </a:t>
            </a:r>
            <a:r>
              <a:rPr lang="zh-CN" altLang="en-US" sz="4400" b="1" dirty="0">
                <a:solidFill>
                  <a:schemeClr val="bg1"/>
                </a:solidFill>
              </a:rPr>
              <a:t>你们要谨慎，无论是谁都不可以恶报恶。或是彼此相待，或是待众人，常要追求良善。</a:t>
            </a:r>
          </a:p>
        </p:txBody>
      </p:sp>
    </p:spTree>
    <p:extLst>
      <p:ext uri="{BB962C8B-B14F-4D97-AF65-F5344CB8AC3E}">
        <p14:creationId xmlns:p14="http://schemas.microsoft.com/office/powerpoint/2010/main" val="36853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5:16 </a:t>
            </a:r>
            <a:r>
              <a:rPr lang="zh-CN" altLang="en-US" sz="4400" b="1" dirty="0">
                <a:solidFill>
                  <a:schemeClr val="bg1"/>
                </a:solidFill>
              </a:rPr>
              <a:t>要常常喜乐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5:17</a:t>
            </a:r>
            <a:r>
              <a:rPr lang="zh-CN" altLang="en-US" sz="4400" b="1" dirty="0">
                <a:solidFill>
                  <a:schemeClr val="bg1"/>
                </a:solidFill>
              </a:rPr>
              <a:t>不住地祷告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5:18 </a:t>
            </a:r>
            <a:r>
              <a:rPr lang="zh-CN" altLang="en-US" sz="4400" b="1" dirty="0">
                <a:solidFill>
                  <a:schemeClr val="bg1"/>
                </a:solidFill>
              </a:rPr>
              <a:t>凡事谢恩。因为这是神在基督耶稣里向你们所定的旨意。</a:t>
            </a:r>
          </a:p>
        </p:txBody>
      </p:sp>
    </p:spTree>
    <p:extLst>
      <p:ext uri="{BB962C8B-B14F-4D97-AF65-F5344CB8AC3E}">
        <p14:creationId xmlns:p14="http://schemas.microsoft.com/office/powerpoint/2010/main" val="23721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5:19</a:t>
            </a:r>
            <a:r>
              <a:rPr lang="zh-CN" altLang="en-US" sz="4400" b="1" dirty="0">
                <a:solidFill>
                  <a:schemeClr val="bg1"/>
                </a:solidFill>
              </a:rPr>
              <a:t>不要消灭圣灵的感动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5:20 </a:t>
            </a:r>
            <a:r>
              <a:rPr lang="zh-CN" altLang="en-US" sz="4400" b="1" dirty="0">
                <a:solidFill>
                  <a:schemeClr val="bg1"/>
                </a:solidFill>
              </a:rPr>
              <a:t>不要藐视先知的讲论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5:21 </a:t>
            </a:r>
            <a:r>
              <a:rPr lang="zh-CN" altLang="en-US" sz="4400" b="1" dirty="0">
                <a:solidFill>
                  <a:schemeClr val="bg1"/>
                </a:solidFill>
              </a:rPr>
              <a:t>但要凡事察验。善美的要持守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5:22 </a:t>
            </a:r>
            <a:r>
              <a:rPr lang="zh-CN" altLang="en-US" sz="4400" b="1" dirty="0">
                <a:solidFill>
                  <a:schemeClr val="bg1"/>
                </a:solidFill>
              </a:rPr>
              <a:t>各样的恶事要禁戒不作。</a:t>
            </a:r>
          </a:p>
        </p:txBody>
      </p:sp>
    </p:spTree>
    <p:extLst>
      <p:ext uri="{BB962C8B-B14F-4D97-AF65-F5344CB8AC3E}">
        <p14:creationId xmlns:p14="http://schemas.microsoft.com/office/powerpoint/2010/main" val="388562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5:23 </a:t>
            </a:r>
            <a:r>
              <a:rPr lang="zh-CN" altLang="en-US" sz="4400" b="1" dirty="0">
                <a:solidFill>
                  <a:schemeClr val="bg1"/>
                </a:solidFill>
              </a:rPr>
              <a:t>愿赐平安的神，亲自使你们全然成圣。又愿你们的灵，与魂，与身子，得蒙保守，在我主耶稣基督降临的时候，完全无可指摘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5:24 </a:t>
            </a:r>
            <a:r>
              <a:rPr lang="zh-CN" altLang="en-US" sz="4400" b="1" dirty="0">
                <a:solidFill>
                  <a:schemeClr val="bg1"/>
                </a:solidFill>
              </a:rPr>
              <a:t>那召你们的本是信实的，他必成就这事。</a:t>
            </a:r>
          </a:p>
        </p:txBody>
      </p:sp>
    </p:spTree>
    <p:extLst>
      <p:ext uri="{BB962C8B-B14F-4D97-AF65-F5344CB8AC3E}">
        <p14:creationId xmlns:p14="http://schemas.microsoft.com/office/powerpoint/2010/main" val="28650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5:25 </a:t>
            </a:r>
            <a:r>
              <a:rPr lang="zh-CN" altLang="en-US" sz="4400" b="1" dirty="0">
                <a:solidFill>
                  <a:schemeClr val="bg1"/>
                </a:solidFill>
              </a:rPr>
              <a:t>请弟兄们为我们祷告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5:26 </a:t>
            </a:r>
            <a:r>
              <a:rPr lang="zh-CN" altLang="en-US" sz="4400" b="1" dirty="0">
                <a:solidFill>
                  <a:schemeClr val="bg1"/>
                </a:solidFill>
              </a:rPr>
              <a:t>与众弟兄亲嘴问安务要圣洁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5:27 </a:t>
            </a:r>
            <a:r>
              <a:rPr lang="zh-CN" altLang="en-US" sz="4400" b="1" dirty="0">
                <a:solidFill>
                  <a:schemeClr val="bg1"/>
                </a:solidFill>
              </a:rPr>
              <a:t>我指着主嘱咐你们，要把这信念给众弟兄听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5:28 </a:t>
            </a:r>
            <a:r>
              <a:rPr lang="zh-CN" altLang="en-US" sz="4400" b="1" dirty="0">
                <a:solidFill>
                  <a:schemeClr val="bg1"/>
                </a:solidFill>
              </a:rPr>
              <a:t>愿我主耶稣基督的恩常与你们同在。</a:t>
            </a:r>
          </a:p>
        </p:txBody>
      </p:sp>
    </p:spTree>
    <p:extLst>
      <p:ext uri="{BB962C8B-B14F-4D97-AF65-F5344CB8AC3E}">
        <p14:creationId xmlns:p14="http://schemas.microsoft.com/office/powerpoint/2010/main" val="4782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复活与被提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CN" sz="4400" b="1" dirty="0" smtClean="0">
                <a:solidFill>
                  <a:schemeClr val="bg1"/>
                </a:solidFill>
              </a:rPr>
              <a:t>15:50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弟兄们，我告诉你们说，</a:t>
            </a:r>
            <a:r>
              <a:rPr lang="zh-CN" altLang="en-US" sz="4400" b="1" dirty="0">
                <a:solidFill>
                  <a:srgbClr val="FF0000"/>
                </a:solidFill>
              </a:rPr>
              <a:t>血肉之体，不能承受神的国</a:t>
            </a:r>
            <a:r>
              <a:rPr lang="zh-CN" altLang="en-US" sz="4400" b="1" dirty="0">
                <a:solidFill>
                  <a:schemeClr val="bg1"/>
                </a:solidFill>
              </a:rPr>
              <a:t>。必朽坏的，不能承受不朽坏的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15:51 </a:t>
            </a:r>
            <a:r>
              <a:rPr lang="zh-CN" altLang="en-US" sz="4400" b="1" dirty="0">
                <a:solidFill>
                  <a:schemeClr val="bg1"/>
                </a:solidFill>
              </a:rPr>
              <a:t>我如今把一件奥秘的事告诉你们。我们不是都要睡觉，乃是都要改变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15:52 </a:t>
            </a:r>
            <a:r>
              <a:rPr lang="zh-CN" altLang="en-US" sz="4400" b="1" dirty="0">
                <a:solidFill>
                  <a:schemeClr val="bg1"/>
                </a:solidFill>
              </a:rPr>
              <a:t>就在一霎时，眨眼之间，号筒末次吹响的时候。因号筒要响，</a:t>
            </a:r>
            <a:r>
              <a:rPr lang="zh-CN" altLang="en-US" sz="4400" b="1" dirty="0">
                <a:solidFill>
                  <a:srgbClr val="FF0000"/>
                </a:solidFill>
              </a:rPr>
              <a:t>死人要复活</a:t>
            </a:r>
            <a:r>
              <a:rPr lang="zh-CN" altLang="en-US" sz="4400" b="1" dirty="0">
                <a:solidFill>
                  <a:schemeClr val="bg1"/>
                </a:solidFill>
              </a:rPr>
              <a:t>成为不朽坏的，</a:t>
            </a:r>
            <a:r>
              <a:rPr lang="zh-CN" altLang="en-US" sz="4400" b="1" dirty="0">
                <a:solidFill>
                  <a:srgbClr val="FF0000"/>
                </a:solidFill>
              </a:rPr>
              <a:t>我们也要改变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15:53 </a:t>
            </a:r>
            <a:r>
              <a:rPr lang="zh-CN" altLang="en-US" sz="4400" b="1" dirty="0">
                <a:solidFill>
                  <a:srgbClr val="FF0000"/>
                </a:solidFill>
              </a:rPr>
              <a:t>这必朽坏的，总要变成不朽坏的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这</a:t>
            </a:r>
            <a:r>
              <a:rPr lang="zh-CN" altLang="en-US" sz="4400" b="1" dirty="0">
                <a:solidFill>
                  <a:srgbClr val="FF0000"/>
                </a:solidFill>
              </a:rPr>
              <a:t>必死的</a:t>
            </a:r>
            <a:r>
              <a:rPr lang="zh-CN" altLang="en-US" sz="4400" b="1" dirty="0">
                <a:solidFill>
                  <a:schemeClr val="bg1"/>
                </a:solidFill>
              </a:rPr>
              <a:t>，总要</a:t>
            </a:r>
            <a:r>
              <a:rPr lang="zh-CN" altLang="en-US" sz="4400" b="1" dirty="0">
                <a:solidFill>
                  <a:srgbClr val="FF0000"/>
                </a:solidFill>
              </a:rPr>
              <a:t>变成不死的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15:54 </a:t>
            </a:r>
            <a:r>
              <a:rPr lang="zh-CN" altLang="en-US" sz="4400" b="1" dirty="0">
                <a:solidFill>
                  <a:schemeClr val="bg1"/>
                </a:solidFill>
              </a:rPr>
              <a:t>这必朽坏的既变成不朽坏的。这必死的既变成不死的。那时经上所记，死被得胜吞灭的话就应验了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</a:t>
            </a:r>
            <a:r>
              <a:rPr lang="zh-CN" altLang="en-US" sz="4400" b="1" dirty="0">
                <a:solidFill>
                  <a:schemeClr val="bg1"/>
                </a:solidFill>
              </a:rPr>
              <a:t>哥林多前书</a:t>
            </a:r>
            <a:r>
              <a:rPr lang="en-US" altLang="zh-CN" sz="4400" b="1" dirty="0">
                <a:solidFill>
                  <a:schemeClr val="bg1"/>
                </a:solidFill>
              </a:rPr>
              <a:t>15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50-54)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复活与被提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CN" sz="4400" b="1" dirty="0" smtClean="0">
                <a:solidFill>
                  <a:schemeClr val="bg1"/>
                </a:solidFill>
              </a:rPr>
              <a:t>4:14 </a:t>
            </a:r>
            <a:r>
              <a:rPr lang="zh-CN" altLang="en-US" sz="4400" b="1" dirty="0">
                <a:solidFill>
                  <a:schemeClr val="bg1"/>
                </a:solidFill>
              </a:rPr>
              <a:t>我们若信耶稣死而复活了，那已经在耶稣里睡了的人，神也必将他与耶稣一同带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来。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4:15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我们现在照主的话告诉你们一件事。我们这活着还存留到主降临的人，断不能在那已经睡了的人之先。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4:16 </a:t>
            </a:r>
            <a:r>
              <a:rPr lang="zh-CN" altLang="en-US" sz="4400" b="1" dirty="0">
                <a:solidFill>
                  <a:schemeClr val="bg1"/>
                </a:solidFill>
              </a:rPr>
              <a:t>因为主必亲自从天降临，有呼叫的声音，和天使长的声音，又有神的号吹响。</a:t>
            </a:r>
            <a:r>
              <a:rPr lang="zh-CN" altLang="en-US" sz="4400" b="1" dirty="0">
                <a:solidFill>
                  <a:srgbClr val="FF0000"/>
                </a:solidFill>
              </a:rPr>
              <a:t>那在基督里死了的人必先复活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4:17 </a:t>
            </a:r>
            <a:r>
              <a:rPr lang="zh-CN" altLang="en-US" sz="4400" b="1" dirty="0">
                <a:solidFill>
                  <a:srgbClr val="FF0000"/>
                </a:solidFill>
              </a:rPr>
              <a:t>以后我们这活着还存留的人，必和他们一同被提到云里</a:t>
            </a:r>
            <a:r>
              <a:rPr lang="zh-CN" altLang="en-US" sz="4400" b="1" dirty="0">
                <a:solidFill>
                  <a:schemeClr val="bg1"/>
                </a:solidFill>
              </a:rPr>
              <a:t>，在空中与主相遇。这样，我们就要和主永远同在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</a:t>
            </a:r>
            <a:r>
              <a:rPr lang="zh-CN" altLang="en-US" sz="4400" b="1" dirty="0">
                <a:solidFill>
                  <a:schemeClr val="bg1"/>
                </a:solidFill>
              </a:rPr>
              <a:t>帖撒罗尼迦前书</a:t>
            </a:r>
            <a:r>
              <a:rPr lang="en-US" altLang="zh-CN" sz="4400" b="1" dirty="0">
                <a:solidFill>
                  <a:schemeClr val="bg1"/>
                </a:solidFill>
              </a:rPr>
              <a:t>4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14-17)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7</a:t>
            </a:r>
            <a:r>
              <a:rPr lang="zh-TW" altLang="en-US" sz="4800" b="1" dirty="0">
                <a:solidFill>
                  <a:schemeClr val="bg1"/>
                </a:solidFill>
              </a:rPr>
              <a:t>年大灾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难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为那时必有灾难，从世界的起头，直到如今，没有这样的灾难，后来也必没有。 （马太福音</a:t>
            </a:r>
            <a:r>
              <a:rPr lang="en-US" altLang="zh-CN" sz="4400" b="1" dirty="0">
                <a:solidFill>
                  <a:schemeClr val="bg1"/>
                </a:solidFill>
              </a:rPr>
              <a:t>24:21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一</a:t>
            </a:r>
            <a:r>
              <a:rPr lang="zh-CN" altLang="en-US" sz="4400" b="1" dirty="0">
                <a:solidFill>
                  <a:schemeClr val="bg1"/>
                </a:solidFill>
              </a:rPr>
              <a:t>七之内，他必与许多人坚定盟约。一七之半，他必使祭祀与供献止息。那行毁坏可憎的（或作使地荒凉的）如飞而来，并且有忿怒倾在那行毁坏的身上（或作倾在那荒凉之地），直到所定的结局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。（但</a:t>
            </a:r>
            <a:r>
              <a:rPr lang="zh-CN" altLang="en-US" sz="4400" b="1" dirty="0">
                <a:solidFill>
                  <a:schemeClr val="bg1"/>
                </a:solidFill>
              </a:rPr>
              <a:t>以理书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9:27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</a:rPr>
              <a:t>又拜那龙，因为他将自己的权柄给了兽。也拜兽说，谁能比这兽，谁能与他交战呢？又赐给他说夸大亵渎话的口。又有权柄赐给他，可以任意而行四十二个月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。（启示录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4-5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 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千禧年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20:4 </a:t>
            </a:r>
            <a:r>
              <a:rPr lang="zh-CN" altLang="en-US" sz="4400" b="1" dirty="0">
                <a:solidFill>
                  <a:schemeClr val="bg1"/>
                </a:solidFill>
              </a:rPr>
              <a:t>我又看见几个宝座，也有坐在上面的，并有审判的权柄赐给他们。我又看见那些因为给耶稣作见证，并为神之道被斩者的灵魂，和那没有拜过兽与兽像，也没有在额上和手上受过它印记之人的灵魂，他们都复活了，与基督一同作王</a:t>
            </a:r>
            <a:r>
              <a:rPr lang="zh-CN" altLang="en-US" sz="4400" b="1" dirty="0">
                <a:solidFill>
                  <a:srgbClr val="FF0000"/>
                </a:solidFill>
              </a:rPr>
              <a:t>一千年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20:5 </a:t>
            </a:r>
            <a:r>
              <a:rPr lang="zh-CN" altLang="en-US" sz="4400" b="1" dirty="0">
                <a:solidFill>
                  <a:schemeClr val="bg1"/>
                </a:solidFill>
              </a:rPr>
              <a:t>这是头一次的复活。其余的死人还没有复活，直等那一千年完了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20:6 </a:t>
            </a:r>
            <a:r>
              <a:rPr lang="zh-CN" altLang="en-US" sz="4400" b="1" dirty="0">
                <a:solidFill>
                  <a:schemeClr val="bg1"/>
                </a:solidFill>
              </a:rPr>
              <a:t>在头一次复活有分的，有福了，圣洁了。第二次的死在他们身上没有权柄。他们必作神和基督的祭司，</a:t>
            </a:r>
            <a:r>
              <a:rPr lang="zh-CN" altLang="en-US" sz="4400" b="1" dirty="0">
                <a:solidFill>
                  <a:srgbClr val="FF0000"/>
                </a:solidFill>
              </a:rPr>
              <a:t>并要与基督一同作王一千年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。（启示录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4-6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最后的争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战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20:7 </a:t>
            </a:r>
            <a:r>
              <a:rPr lang="zh-CN" altLang="en-US" sz="4400" b="1" dirty="0">
                <a:solidFill>
                  <a:schemeClr val="bg1"/>
                </a:solidFill>
              </a:rPr>
              <a:t>那一千年完了，撒但必从监牢里被释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放，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出来要迷惑地上四方的列国，（方原文作角）就是歌革和玛各，叫他们聚集争战。他们的人数多如海沙。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20:9 </a:t>
            </a:r>
            <a:r>
              <a:rPr lang="zh-CN" altLang="en-US" sz="4400" b="1" dirty="0">
                <a:solidFill>
                  <a:schemeClr val="bg1"/>
                </a:solidFill>
              </a:rPr>
              <a:t>他们上来遍满了全地，围住圣徒的营，与蒙爱的城。就有火从天降下，烧灭了他们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20:10 </a:t>
            </a:r>
            <a:r>
              <a:rPr lang="zh-CN" altLang="en-US" sz="4400" b="1" dirty="0">
                <a:solidFill>
                  <a:schemeClr val="bg1"/>
                </a:solidFill>
              </a:rPr>
              <a:t>那迷惑他们的魔鬼，被扔在硫磺的火湖里，就是兽和假先知所在的地方。他们必昼夜受痛苦，直到永永远远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。（启示录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7-10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3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最后的审判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20:11 </a:t>
            </a:r>
            <a:r>
              <a:rPr lang="zh-CN" altLang="en-US" sz="4400" b="1" dirty="0">
                <a:solidFill>
                  <a:schemeClr val="bg1"/>
                </a:solidFill>
              </a:rPr>
              <a:t>我又看见一个白色的大宝座，与坐在上面的。从他面前天地都逃避，再无可见之处了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20:12 </a:t>
            </a:r>
            <a:r>
              <a:rPr lang="zh-CN" altLang="en-US" sz="4400" b="1" dirty="0">
                <a:solidFill>
                  <a:schemeClr val="bg1"/>
                </a:solidFill>
              </a:rPr>
              <a:t>我又看见死了的人，无论大小，都站在宝座前。案卷展开了。并且另有一卷展开，就是生命册。死了的人都凭着这些案卷所记载的，照他们所行的受审判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20:13 </a:t>
            </a:r>
            <a:r>
              <a:rPr lang="zh-CN" altLang="en-US" sz="4400" b="1" dirty="0">
                <a:solidFill>
                  <a:schemeClr val="bg1"/>
                </a:solidFill>
              </a:rPr>
              <a:t>于是海交出其中的死人。死亡和阴间也交出其中的死人。他们都照各人所行的受审判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。（启示录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20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11-13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7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12451</TotalTime>
  <Words>4852</Words>
  <Application>Microsoft Office PowerPoint</Application>
  <PresentationFormat>On-screen Show (4:3)</PresentationFormat>
  <Paragraphs>276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三谷基督徒会堂成人主日学</vt:lpstr>
      <vt:lpstr>末世论：事件</vt:lpstr>
      <vt:lpstr>主再来</vt:lpstr>
      <vt:lpstr>复活与被提</vt:lpstr>
      <vt:lpstr>复活与被提</vt:lpstr>
      <vt:lpstr>7年大灾难</vt:lpstr>
      <vt:lpstr>千禧年</vt:lpstr>
      <vt:lpstr>最后的争战</vt:lpstr>
      <vt:lpstr>最后的审判</vt:lpstr>
      <vt:lpstr>新天新地</vt:lpstr>
      <vt:lpstr>末世论：时间</vt:lpstr>
      <vt:lpstr>末世论：时间</vt:lpstr>
      <vt:lpstr>末世论：时间</vt:lpstr>
      <vt:lpstr>劝勉与教导（4:1-5:22）</vt:lpstr>
      <vt:lpstr>PowerPoint Presentation</vt:lpstr>
      <vt:lpstr>帖撒罗尼迦后书2：1-3</vt:lpstr>
      <vt:lpstr>PowerPoint Presentation</vt:lpstr>
      <vt:lpstr>马太福音24：37-44</vt:lpstr>
      <vt:lpstr>彼得前书3：4-12</vt:lpstr>
      <vt:lpstr>PowerPoint Presentation</vt:lpstr>
      <vt:lpstr>路加福音21：34-36</vt:lpstr>
      <vt:lpstr>路加福音21：21-28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帖撒罗尼迦前书</dc:title>
  <dc:creator>Guocai Shu</dc:creator>
  <cp:keywords>三谷基督徒会堂主日学</cp:keywords>
  <cp:lastModifiedBy>test</cp:lastModifiedBy>
  <cp:revision>214</cp:revision>
  <cp:lastPrinted>2017-07-23T15:29:25Z</cp:lastPrinted>
  <dcterms:created xsi:type="dcterms:W3CDTF">2014-12-20T19:43:08Z</dcterms:created>
  <dcterms:modified xsi:type="dcterms:W3CDTF">2017-07-23T15:35:47Z</dcterms:modified>
</cp:coreProperties>
</file>