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I ask you for a one hour meeting, you are going to ask me “why” and “what”. For a 20+ years long of project, don’t you think that we need to know “why”?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 types of people who handle torture. 1. Become cruel 2. Give up 3. Keep hope 4. Stay positive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歌林多前書 13：4－7 愛是恆久忍耐，又有恩慈；愛是不嫉妒；愛是不自誇，不張狂， </a:t>
            </a:r>
          </a:p>
          <a:p>
            <a:pPr/>
            <a:r>
              <a:t>不做害羞的事，不求自己的益處，不輕易發怒，不計算人的惡， </a:t>
            </a:r>
          </a:p>
          <a:p>
            <a:pPr/>
            <a:r>
              <a:t>不喜歡不義，只喜歡真理； 凡事包容，凡事相信，凡事盼望，凡事忍耐。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為何而生？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為何而生？</a:t>
            </a:r>
          </a:p>
        </p:txBody>
      </p:sp>
      <p:sp>
        <p:nvSpPr>
          <p:cNvPr id="28" name="Why - Why -Why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Why - Why -Why</a:t>
            </a:r>
          </a:p>
        </p:txBody>
      </p:sp>
      <p:pic>
        <p:nvPicPr>
          <p:cNvPr id="29" name="image-9.png" descr="image-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1575" y="304800"/>
            <a:ext cx="5381625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-3.png" descr="image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6437" y="1524000"/>
            <a:ext cx="3683001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-4.png" descr="image-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437" y="2286000"/>
            <a:ext cx="2444751" cy="268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-1.png" descr="image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5237" y="5943600"/>
            <a:ext cx="2170113" cy="2560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-7.png" descr="image-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0612" y="5711825"/>
            <a:ext cx="3414713" cy="2859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-5.png" descr="image-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0612" y="3200400"/>
            <a:ext cx="2401888" cy="2493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93237" y="5407025"/>
            <a:ext cx="2390776" cy="229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-8.png" descr="image-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78225" y="762000"/>
            <a:ext cx="4602163" cy="201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WHY?"/>
          <p:cNvSpPr txBox="1"/>
          <p:nvPr>
            <p:ph type="subTitle" sz="quarter" idx="4294967295"/>
          </p:nvPr>
        </p:nvSpPr>
        <p:spPr>
          <a:xfrm>
            <a:off x="3225800" y="2438400"/>
            <a:ext cx="6019800" cy="3175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i="1" sz="13800">
                <a:latin typeface="ComicSansMS-Bold"/>
                <a:ea typeface="ComicSansMS-Bold"/>
                <a:cs typeface="ComicSansMS-Bold"/>
                <a:sym typeface="ComicSansMS-Bold"/>
              </a:defRPr>
            </a:lvl1pPr>
          </a:lstStyle>
          <a:p>
            <a:pPr>
              <a:defRPr b="0" i="0" sz="4600">
                <a:latin typeface="+mn-lt"/>
                <a:ea typeface="+mn-ea"/>
                <a:cs typeface="+mn-cs"/>
                <a:sym typeface="Didot"/>
              </a:defRPr>
            </a:pPr>
            <a:r>
              <a:rPr b="1" i="1" sz="13800">
                <a:latin typeface="ComicSansMS-Bold"/>
                <a:ea typeface="ComicSansMS-Bold"/>
                <a:cs typeface="ComicSansMS-Bold"/>
                <a:sym typeface="ComicSansMS-Bold"/>
              </a:rPr>
              <a:t>WHY?</a:t>
            </a:r>
          </a:p>
        </p:txBody>
      </p:sp>
      <p:pic>
        <p:nvPicPr>
          <p:cNvPr id="69" name="image-6.png" descr="image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1295400"/>
            <a:ext cx="11134725" cy="695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7. 神就照著自己的形像造人，乃是照著他的形像造男造女。 28. 神就賜福給他們，又對他們說：要生養眾多，遍滿地面，治理這地，也要管理海裡的魚、空中的鳥，和地上各樣行動的活物…"/>
          <p:cNvSpPr txBox="1"/>
          <p:nvPr>
            <p:ph type="subTitle" sz="half" idx="4294967295"/>
          </p:nvPr>
        </p:nvSpPr>
        <p:spPr>
          <a:xfrm>
            <a:off x="1092200" y="4419600"/>
            <a:ext cx="10795000" cy="4038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0" indent="0" defTabSz="514095">
              <a:spcBef>
                <a:spcPts val="2800"/>
              </a:spcBef>
              <a:defRPr sz="4048"/>
            </a:pPr>
            <a:r>
              <a:rPr sz="3168"/>
              <a:t>27. </a:t>
            </a: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神就照著自己的形像造人，乃是照著他的形像造男造女。</a:t>
            </a:r>
            <a:br>
              <a:rPr sz="3168"/>
            </a:br>
            <a:r>
              <a:rPr sz="3168"/>
              <a:t>28. </a:t>
            </a: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神就賜福給他們，又對他們說：要生養眾多，遍滿地面，治理這地，也要管理海裡的魚、空中的鳥，和地上各樣行動的活物</a:t>
            </a:r>
            <a:endParaRPr sz="3168"/>
          </a:p>
          <a:p>
            <a:pPr marL="0" indent="0" defTabSz="514095">
              <a:spcBef>
                <a:spcPts val="2800"/>
              </a:spcBef>
              <a:defRPr sz="4048"/>
            </a:pP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rPr sz="3168"/>
              <a:t> </a:t>
            </a: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創世紀</a:t>
            </a:r>
            <a:r>
              <a:rPr sz="3168"/>
              <a:t> 1</a:t>
            </a: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：</a:t>
            </a:r>
            <a:r>
              <a:rPr sz="3168"/>
              <a:t>27</a:t>
            </a:r>
            <a:r>
              <a:rPr sz="3168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rPr sz="3168"/>
              <a:t>28</a:t>
            </a:r>
          </a:p>
        </p:txBody>
      </p:sp>
      <p:pic>
        <p:nvPicPr>
          <p:cNvPr id="34" name="image-2.png" descr="image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00" y="838200"/>
            <a:ext cx="5029200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要不要小孩是一個非常重大的決定. 如果要的話, 以後你的心就會被掏出來, 永遠地懸在外面了.…"/>
          <p:cNvSpPr txBox="1"/>
          <p:nvPr>
            <p:ph type="subTitle" sz="half" idx="4294967295"/>
          </p:nvPr>
        </p:nvSpPr>
        <p:spPr>
          <a:xfrm>
            <a:off x="1092200" y="4940300"/>
            <a:ext cx="10795000" cy="4038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0" indent="0" defTabSz="543305">
              <a:spcBef>
                <a:spcPts val="2900"/>
              </a:spcBef>
              <a:defRPr sz="427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要不要小孩是一個非常重大的決定</a:t>
            </a:r>
            <a:r>
              <a:t>.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如果要的話</a:t>
            </a:r>
            <a:r>
              <a:t>,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以後你的心就會被掏出來</a:t>
            </a:r>
            <a:r>
              <a:t>,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永遠地懸在外面了</a:t>
            </a:r>
            <a:r>
              <a:t>.</a:t>
            </a:r>
          </a:p>
          <a:p>
            <a:pPr marL="0" indent="0" defTabSz="543305">
              <a:spcBef>
                <a:spcPts val="2900"/>
              </a:spcBef>
              <a:defRPr sz="4278"/>
            </a:pPr>
            <a:r>
              <a:t> ~Elizabeth Stone</a:t>
            </a:r>
          </a:p>
        </p:txBody>
      </p:sp>
      <p:pic>
        <p:nvPicPr>
          <p:cNvPr id="37" name="image-2.png" descr="image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1600" y="838200"/>
            <a:ext cx="5029200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Why 你為什麼要有小孩?"/>
          <p:cNvSpPr txBox="1"/>
          <p:nvPr>
            <p:ph type="ctrTitle" idx="4294967295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6600"/>
              <a:t>Why </a:t>
            </a:r>
            <a:r>
              <a:rPr sz="66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你為什麼要有小孩</a:t>
            </a:r>
            <a:r>
              <a:rPr sz="6600"/>
              <a:t>?</a:t>
            </a:r>
          </a:p>
        </p:txBody>
      </p:sp>
      <p:sp>
        <p:nvSpPr>
          <p:cNvPr id="40" name="責任 － 傳宗接代…"/>
          <p:cNvSpPr txBox="1"/>
          <p:nvPr>
            <p:ph type="subTitle" idx="4294967295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責任 －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 傳宗接代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壓力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父母，朋友</a:t>
            </a:r>
            <a:r>
              <a:t> </a:t>
            </a:r>
          </a:p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自然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生有時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意外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 非計劃中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喜樂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 喜歡小孩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275034" indent="-275034" defTabSz="342900">
              <a:spcBef>
                <a:spcPts val="2100"/>
              </a:spcBef>
              <a:buSzPct val="32500"/>
              <a:buBlip>
                <a:blip r:embed="rId2"/>
              </a:buBlip>
              <a:defRPr sz="345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禮物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神所賜的產業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如果養育兒女是件容易的事，就不會從分娩的陣痛開始。…"/>
          <p:cNvSpPr txBox="1"/>
          <p:nvPr>
            <p:ph type="subTitle" sz="half" idx="4294967295"/>
          </p:nvPr>
        </p:nvSpPr>
        <p:spPr>
          <a:xfrm>
            <a:off x="1092200" y="4419600"/>
            <a:ext cx="10795000" cy="4038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0" indent="0"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如果養育兒女是件容易的事，就不會從分娩的陣痛開始。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0" indent="0"/>
            <a:r>
              <a:t>~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無名氏 </a:t>
            </a:r>
          </a:p>
        </p:txBody>
      </p:sp>
      <p:pic>
        <p:nvPicPr>
          <p:cNvPr id="4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3637" y="1139825"/>
            <a:ext cx="3511551" cy="3511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創世紀 3：16－17…"/>
          <p:cNvSpPr txBox="1"/>
          <p:nvPr>
            <p:ph type="subTitle" idx="4294967295"/>
          </p:nvPr>
        </p:nvSpPr>
        <p:spPr>
          <a:xfrm>
            <a:off x="1104900" y="1066800"/>
            <a:ext cx="10795000" cy="7594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12039" indent="-312039" defTabSz="531622">
              <a:spcBef>
                <a:spcPts val="2900"/>
              </a:spcBef>
              <a:defRPr sz="4186"/>
            </a:pP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創世紀</a:t>
            </a:r>
            <a:r>
              <a:rPr sz="3276"/>
              <a:t> 3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：</a:t>
            </a:r>
            <a:r>
              <a:rPr sz="3276"/>
              <a:t>16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rPr sz="3276"/>
              <a:t>17</a:t>
            </a:r>
            <a:endParaRPr sz="3276"/>
          </a:p>
          <a:p>
            <a:pPr marL="312039" indent="-312039" defTabSz="531622">
              <a:spcBef>
                <a:spcPts val="2900"/>
              </a:spcBef>
              <a:defRPr sz="4186"/>
            </a:pPr>
            <a:r>
              <a:rPr sz="3276"/>
              <a:t>16 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又對女人說：我必多多加增你懷胎的苦楚；你生產兒女必多受苦楚。你必戀慕你丈夫；你丈夫必管轄你。 </a:t>
            </a:r>
            <a:endParaRPr sz="3276"/>
          </a:p>
          <a:p>
            <a:pPr marL="312039" indent="-312039" defTabSz="531622">
              <a:spcBef>
                <a:spcPts val="2900"/>
              </a:spcBef>
              <a:defRPr sz="4186"/>
            </a:pPr>
            <a:r>
              <a:rPr sz="3276"/>
              <a:t>17 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又對亞當說：你既聽從妻子的話，吃了我所吩咐你不可吃的那樹上的果子，地必為你的緣故受咒詛；你必終身勞苦才能從地裡得吃的。 </a:t>
            </a:r>
            <a:endParaRPr sz="3276"/>
          </a:p>
          <a:p>
            <a:pPr marL="312039" indent="-312039" defTabSz="531622">
              <a:spcBef>
                <a:spcPts val="2900"/>
              </a:spcBef>
              <a:defRPr sz="4186"/>
            </a:pPr>
            <a:r>
              <a:rPr sz="3276"/>
              <a:t>18 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地必給你長出荊棘和蒺藜來；你也要吃田間的菜蔬。 </a:t>
            </a:r>
            <a:endParaRPr sz="3276"/>
          </a:p>
          <a:p>
            <a:pPr marL="312039" indent="-312039" defTabSz="531622">
              <a:spcBef>
                <a:spcPts val="2900"/>
              </a:spcBef>
              <a:defRPr sz="4186"/>
            </a:pPr>
            <a:r>
              <a:rPr sz="3276"/>
              <a:t>19 </a:t>
            </a:r>
            <a:r>
              <a:rPr sz="3276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你必汗流滿面才得糊口，直到你歸了土，因為你是從土而出的。你本是塵土，仍要歸於塵土。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Why 為什麼今天養育兒女如此挑戰?"/>
          <p:cNvSpPr txBox="1"/>
          <p:nvPr>
            <p:ph type="ctrTitle" idx="4294967295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6600"/>
              <a:t>Why </a:t>
            </a:r>
            <a:r>
              <a:rPr sz="4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為什麼今天養育兒女如此挑戰</a:t>
            </a:r>
            <a:r>
              <a:rPr sz="6600"/>
              <a:t>?</a:t>
            </a:r>
          </a:p>
        </p:txBody>
      </p:sp>
      <p:sp>
        <p:nvSpPr>
          <p:cNvPr id="48" name="大環境 － 媒體，網路，學校…"/>
          <p:cNvSpPr txBox="1"/>
          <p:nvPr>
            <p:ph type="subTitle" idx="4294967295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30041" indent="-330041" defTabSz="411479">
              <a:spcBef>
                <a:spcPts val="2500"/>
              </a:spcBef>
              <a:buSzPct val="32500"/>
              <a:buBlip>
                <a:blip r:embed="rId2"/>
              </a:buBlip>
              <a:defRPr sz="414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大環境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媒體，網路，學校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0041" indent="-330041" defTabSz="411479">
              <a:spcBef>
                <a:spcPts val="2500"/>
              </a:spcBef>
              <a:buSzPct val="32500"/>
              <a:buBlip>
                <a:blip r:embed="rId2"/>
              </a:buBlip>
              <a:defRPr sz="414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小家庭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獨子，單親</a:t>
            </a:r>
            <a:r>
              <a:t>   </a:t>
            </a:r>
          </a:p>
          <a:p>
            <a:pPr marL="330041" indent="-330041" defTabSz="411479">
              <a:spcBef>
                <a:spcPts val="2500"/>
              </a:spcBef>
              <a:buSzPct val="32500"/>
              <a:buBlip>
                <a:blip r:embed="rId2"/>
              </a:buBlip>
              <a:defRPr sz="414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個人化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自尊，自信，自義，自我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0041" indent="-330041" defTabSz="411479">
              <a:spcBef>
                <a:spcPts val="2500"/>
              </a:spcBef>
              <a:buSzPct val="32500"/>
              <a:buBlip>
                <a:blip r:embed="rId2"/>
              </a:buBlip>
              <a:defRPr sz="414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多變化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異文化，科技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0041" indent="-330041" defTabSz="411479">
              <a:spcBef>
                <a:spcPts val="2500"/>
              </a:spcBef>
              <a:buSzPct val="32500"/>
              <a:buBlip>
                <a:blip r:embed="rId2"/>
              </a:buBlip>
              <a:defRPr sz="414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專業化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專家，拖兒所，安親班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verage_happiness_vs_transcendent_moments1.png" descr="average_happiness_vs_transcendent_moments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712" y="838200"/>
            <a:ext cx="11469688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tumbling on Happiness…"/>
          <p:cNvSpPr txBox="1"/>
          <p:nvPr>
            <p:ph type="subTitle" sz="quarter" idx="4294967295"/>
          </p:nvPr>
        </p:nvSpPr>
        <p:spPr>
          <a:xfrm>
            <a:off x="1104900" y="7620000"/>
            <a:ext cx="10795000" cy="1117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26314" indent="-226314" defTabSz="385572">
              <a:spcBef>
                <a:spcPts val="0"/>
              </a:spcBef>
              <a:defRPr b="1" sz="1848"/>
            </a:pPr>
            <a:r>
              <a:rPr b="0" i="1" sz="2376"/>
              <a:t>Stumbling on Happiness</a:t>
            </a:r>
            <a:endParaRPr b="0" i="1" sz="2376"/>
          </a:p>
          <a:p>
            <a:pPr marL="226314" indent="-226314" defTabSz="385572">
              <a:spcBef>
                <a:spcPts val="0"/>
              </a:spcBef>
              <a:defRPr b="1" sz="1848"/>
            </a:pPr>
            <a:r>
              <a:rPr b="0" i="1"/>
              <a:t>									</a:t>
            </a:r>
            <a:r>
              <a:t>psychologist named Dan Gilbert</a:t>
            </a:r>
            <a:endParaRPr b="0" i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Why 神為什麼要賜你兒女?"/>
          <p:cNvSpPr txBox="1"/>
          <p:nvPr>
            <p:ph type="ctrTitle" idx="4294967295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6600"/>
              <a:t>Why </a:t>
            </a:r>
            <a:r>
              <a:rPr sz="66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神為什麼要賜你兒女</a:t>
            </a:r>
            <a:r>
              <a:rPr sz="6600"/>
              <a:t>?</a:t>
            </a:r>
          </a:p>
        </p:txBody>
      </p:sp>
      <p:sp>
        <p:nvSpPr>
          <p:cNvPr id="56" name="責任 － 傳宗接代，敬虔的後裔…"/>
          <p:cNvSpPr txBox="1"/>
          <p:nvPr>
            <p:ph type="subTitle" idx="4294967295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37375" indent="-337375" defTabSz="420623">
              <a:spcBef>
                <a:spcPts val="2500"/>
              </a:spcBef>
              <a:buSzPct val="32500"/>
              <a:buBlip>
                <a:blip r:embed="rId3"/>
              </a:buBlip>
              <a:defRPr sz="423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責任 －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 傳宗接代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，敬虔的後裔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SzPct val="32500"/>
              <a:buBlip>
                <a:blip r:embed="rId3"/>
              </a:buBlip>
              <a:defRPr sz="423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成聖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生命的成熟，靈命的長進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SzPct val="32500"/>
              <a:buBlip>
                <a:blip r:embed="rId3"/>
              </a:buBlip>
              <a:defRPr sz="423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同工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夫妻同心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SzPct val="32500"/>
              <a:buBlip>
                <a:blip r:embed="rId3"/>
              </a:buBlip>
              <a:defRPr sz="423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喜樂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天堂在我家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37375" indent="-337375" defTabSz="420623">
              <a:spcBef>
                <a:spcPts val="2500"/>
              </a:spcBef>
              <a:buSzPct val="32500"/>
              <a:buBlip>
                <a:blip r:embed="rId3"/>
              </a:buBlip>
              <a:defRPr sz="423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宣教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領兒女歸主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