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天下没有不是的父母？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天下没有不是的父母？</a:t>
            </a:r>
          </a:p>
        </p:txBody>
      </p:sp>
      <p:sp>
        <p:nvSpPr>
          <p:cNvPr id="28" name="Parent are always right?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Parent are always right?</a:t>
            </a:r>
          </a:p>
        </p:txBody>
      </p:sp>
      <p:grpSp>
        <p:nvGrpSpPr>
          <p:cNvPr id="31" name="4f916e3e9fb8c.jpeg"/>
          <p:cNvGrpSpPr/>
          <p:nvPr/>
        </p:nvGrpSpPr>
        <p:grpSpPr>
          <a:xfrm>
            <a:off x="673100" y="152400"/>
            <a:ext cx="5511800" cy="5549900"/>
            <a:chOff x="0" y="0"/>
            <a:chExt cx="5511800" cy="5549900"/>
          </a:xfrm>
        </p:grpSpPr>
        <p:pic>
          <p:nvPicPr>
            <p:cNvPr id="30" name="4f916e3e9fb8c.jpeg" descr="4f916e3e9fb8c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5105400" cy="5105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4f916e3e9fb8c.jpeg" descr="4f916e3e9fb8c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11800" cy="5549900"/>
            </a:xfrm>
            <a:prstGeom prst="rect">
              <a:avLst/>
            </a:prstGeom>
            <a:effectLst/>
          </p:spPr>
        </p:pic>
      </p:grpSp>
      <p:grpSp>
        <p:nvGrpSpPr>
          <p:cNvPr id="34" name="4f916f975036d.jpeg"/>
          <p:cNvGrpSpPr/>
          <p:nvPr/>
        </p:nvGrpSpPr>
        <p:grpSpPr>
          <a:xfrm>
            <a:off x="6845300" y="127000"/>
            <a:ext cx="5549900" cy="5588000"/>
            <a:chOff x="0" y="0"/>
            <a:chExt cx="5549900" cy="5588000"/>
          </a:xfrm>
        </p:grpSpPr>
        <p:pic>
          <p:nvPicPr>
            <p:cNvPr id="33" name="4f916f975036d.jpeg" descr="4f916f975036d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200" y="203200"/>
              <a:ext cx="5143500" cy="5143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4f916f975036d.jpeg" descr="4f916f975036d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549900" cy="5588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教什麼？教了嗎？－養不教父之過"/>
          <p:cNvSpPr txBox="1"/>
          <p:nvPr/>
        </p:nvSpPr>
        <p:spPr>
          <a:xfrm>
            <a:off x="1476613" y="2862698"/>
            <a:ext cx="8394701" cy="55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/>
            </a:lvl1pPr>
          </a:lstStyle>
          <a:p>
            <a:pPr/>
            <a:r>
              <a:t>教什麼？教了嗎？－養不教父之過</a:t>
            </a:r>
          </a:p>
        </p:txBody>
      </p:sp>
      <p:sp>
        <p:nvSpPr>
          <p:cNvPr id="71" name="最終孩子有自己的選擇"/>
          <p:cNvSpPr txBox="1"/>
          <p:nvPr/>
        </p:nvSpPr>
        <p:spPr>
          <a:xfrm>
            <a:off x="1568653" y="7280679"/>
            <a:ext cx="5600701" cy="55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12922"/>
                </a:solidFill>
              </a:defRPr>
            </a:lvl1pPr>
          </a:lstStyle>
          <a:p>
            <a:pPr/>
            <a:r>
              <a:t>最終孩子有自己的選擇</a:t>
            </a:r>
          </a:p>
        </p:txBody>
      </p:sp>
      <p:sp>
        <p:nvSpPr>
          <p:cNvPr id="72" name="孩子是否成了我們的偶像？"/>
          <p:cNvSpPr txBox="1"/>
          <p:nvPr/>
        </p:nvSpPr>
        <p:spPr>
          <a:xfrm>
            <a:off x="1522634" y="4335359"/>
            <a:ext cx="6718301" cy="55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/>
            </a:lvl1pPr>
          </a:lstStyle>
          <a:p>
            <a:pPr/>
            <a:r>
              <a:t>孩子是否成了我們的偶像？</a:t>
            </a:r>
          </a:p>
        </p:txBody>
      </p:sp>
      <p:sp>
        <p:nvSpPr>
          <p:cNvPr id="73" name="孩子是否成了我們的一生？"/>
          <p:cNvSpPr txBox="1"/>
          <p:nvPr/>
        </p:nvSpPr>
        <p:spPr>
          <a:xfrm>
            <a:off x="1522634" y="5808019"/>
            <a:ext cx="6718301" cy="55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/>
            </a:lvl1pPr>
          </a:lstStyle>
          <a:p>
            <a:pPr/>
            <a:r>
              <a:t>孩子是否成了我們的一生？</a:t>
            </a:r>
          </a:p>
        </p:txBody>
      </p:sp>
      <p:sp>
        <p:nvSpPr>
          <p:cNvPr id="74" name="父母親的提醒"/>
          <p:cNvSpPr txBox="1"/>
          <p:nvPr/>
        </p:nvSpPr>
        <p:spPr>
          <a:xfrm>
            <a:off x="3382088" y="853134"/>
            <a:ext cx="6878913" cy="798705"/>
          </a:xfrm>
          <a:prstGeom prst="rect">
            <a:avLst/>
          </a:prstGeom>
          <a:gradFill>
            <a:gsLst>
              <a:gs pos="0">
                <a:srgbClr val="BABDC3"/>
              </a:gs>
              <a:gs pos="100000">
                <a:srgbClr val="DDDFE7"/>
              </a:gs>
            </a:gsLst>
            <a:lin ang="16200000"/>
          </a:gradFill>
          <a:ln>
            <a:solidFill>
              <a:srgbClr val="B7B9BE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b="1" sz="62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父母親的提醒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sten to your elders' advice. Not because they are always right, but because they have more experience of Being Wrong.…"/>
          <p:cNvSpPr txBox="1"/>
          <p:nvPr/>
        </p:nvSpPr>
        <p:spPr>
          <a:xfrm>
            <a:off x="1022350" y="4787178"/>
            <a:ext cx="10960100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700">
                <a:latin typeface="Gill Sans"/>
                <a:ea typeface="Gill Sans"/>
                <a:cs typeface="Gill Sans"/>
                <a:sym typeface="Gill Sans"/>
              </a:defRPr>
            </a:pPr>
            <a:r>
              <a:t>Listen to your elders' advice. Not because they are always right, but because they have more experience of Being Wrong.</a:t>
            </a:r>
          </a:p>
          <a:p>
            <a:pPr>
              <a:defRPr sz="47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>
              <a:defRPr sz="4700">
                <a:latin typeface="Gill Sans"/>
                <a:ea typeface="Gill Sans"/>
                <a:cs typeface="Gill Sans"/>
                <a:sym typeface="Gill Sans"/>
              </a:defRPr>
            </a:pPr>
            <a:r>
              <a:t> Unknown quotes  </a:t>
            </a:r>
          </a:p>
        </p:txBody>
      </p:sp>
      <p:sp>
        <p:nvSpPr>
          <p:cNvPr id="39" name="做父母這份職業的困境是當你變得經驗豐富的時候, 也就是你失業的時候.…"/>
          <p:cNvSpPr txBox="1"/>
          <p:nvPr/>
        </p:nvSpPr>
        <p:spPr>
          <a:xfrm>
            <a:off x="1104900" y="1125781"/>
            <a:ext cx="10795001" cy="246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4200"/>
            </a:pPr>
            <a:r>
              <a:t>做父母這份職業的困境是當你變得經驗豐富的時候, 也就是你失業的時候. </a:t>
            </a:r>
          </a:p>
          <a:p>
            <a:pPr>
              <a:defRPr sz="4200"/>
            </a:pPr>
          </a:p>
          <a:p>
            <a:pPr>
              <a:defRPr sz="4200"/>
            </a:pPr>
            <a:r>
              <a:t>~俟名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1"/>
      <p:bldP build="whole" bldLvl="1" animBg="1" rev="0" advAuto="0" spid="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你們做父親的，不要惹兒女氣只照著主教訓和警戒養育他們。（以弗所 6:4）"/>
          <p:cNvSpPr txBox="1"/>
          <p:nvPr/>
        </p:nvSpPr>
        <p:spPr>
          <a:xfrm>
            <a:off x="1068756" y="1396064"/>
            <a:ext cx="10867287" cy="125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9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你們做父親的，不要惹兒女氣只照著主教訓和警戒養育他們。（以弗所 6:4）</a:t>
            </a:r>
          </a:p>
        </p:txBody>
      </p:sp>
      <p:sp>
        <p:nvSpPr>
          <p:cNvPr id="42" name="因為耶和華所愛的，他必責備，正如父親責備所喜愛的兒子。（箴言 3:10）"/>
          <p:cNvSpPr txBox="1"/>
          <p:nvPr/>
        </p:nvSpPr>
        <p:spPr>
          <a:xfrm>
            <a:off x="1068574" y="3842046"/>
            <a:ext cx="1097466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因為耶和華所愛的，他必責備，正如父親責備所喜愛的兒子。（箴言 3:10） </a:t>
            </a:r>
          </a:p>
        </p:txBody>
      </p:sp>
      <p:sp>
        <p:nvSpPr>
          <p:cNvPr id="43" name="凡管教的事，當時不覺得快樂，反覺得愁苦；後來卻為那經練過的人結出平安的果子，就是義。（希伯來 12:10）"/>
          <p:cNvSpPr txBox="1"/>
          <p:nvPr/>
        </p:nvSpPr>
        <p:spPr>
          <a:xfrm>
            <a:off x="1127795" y="6307078"/>
            <a:ext cx="10749211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凡管教的事，當時不覺得快樂，反覺得愁苦；後來卻為那經練過的人結出平安的果子，就是義。（希伯來 12:10）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2"/>
      <p:bldP build="whole" bldLvl="1" animBg="1" rev="0" advAuto="0" spid="43" grpId="3"/>
      <p:bldP build="whole" bldLvl="1" animBg="1" rev="0" advAuto="0"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"/>
          <p:cNvGraphicFramePr/>
          <p:nvPr/>
        </p:nvGraphicFramePr>
        <p:xfrm>
          <a:off x="877325" y="2363487"/>
          <a:ext cx="11262849" cy="62066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93949"/>
                <a:gridCol w="3902199"/>
                <a:gridCol w="4653999"/>
              </a:tblGrid>
              <a:tr h="1238781">
                <a:tc>
                  <a:txBody>
                    <a:bodyPr/>
                    <a:lstStyle/>
                    <a:p>
                      <a:pPr indent="114300" algn="ctr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uFill>
                            <a:solidFill>
                              <a:srgbClr val="714D3A"/>
                            </a:solidFill>
                          </a:u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管教類型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ctr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uFill>
                            <a:solidFill>
                              <a:srgbClr val="714D3A"/>
                            </a:solidFill>
                          </a:u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管教方法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ctr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uFill>
                            <a:solidFill>
                              <a:srgbClr val="714D3A"/>
                            </a:solidFill>
                          </a:uFill>
                          <a:latin typeface="ヒラギノ角ゴ ProN W6"/>
                          <a:ea typeface="ヒラギノ角ゴ ProN W6"/>
                          <a:cs typeface="ヒラギノ角ゴ ProN W6"/>
                          <a:sym typeface="ヒラギノ角ゴ ProN W6"/>
                        </a:rPr>
                        <a:t>聖經例子</a:t>
                      </a:r>
                    </a:p>
                  </a:txBody>
                  <a:tcPr marL="63500" marR="63500" marT="63500" marB="63500" anchor="ctr" anchorCtr="0" horzOverflow="overflow"/>
                </a:tc>
              </a:tr>
              <a:tr h="1238781">
                <a:tc>
                  <a:txBody>
                    <a:bodyPr/>
                    <a:lstStyle/>
                    <a:p>
                      <a:pPr algn="l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縱容型
(自由？)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低約束、高溝通
低要求、高顧惜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祭司以利的兩個兒子，雅各的母親
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238781">
                <a:tc>
                  <a:txBody>
                    <a:bodyPr/>
                    <a:lstStyle/>
                    <a:p>
                      <a:pPr algn="l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忽略型
(獨立？)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低約束、低溝通
低要求、低顧惜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大衛的子女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238781">
                <a:tc>
                  <a:txBody>
                    <a:bodyPr/>
                    <a:lstStyle/>
                    <a:p>
                      <a:pPr algn="l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獨裁型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高約束、低溝通
高要求、低顧惜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掃羅與約拿單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238781">
                <a:tc>
                  <a:txBody>
                    <a:bodyPr/>
                    <a:lstStyle/>
                    <a:p>
                      <a:pPr algn="l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權威型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高約束、高溝通
高要求、高顧惜</a:t>
                      </a:r>
                    </a:p>
                  </a:txBody>
                  <a:tcPr marL="63500" marR="63500" marT="63500" marB="63500" anchor="ctr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3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  <a:latin typeface="ヒラギノ角ゴ ProN W3"/>
                          <a:ea typeface="ヒラギノ角ゴ ProN W3"/>
                          <a:cs typeface="ヒラギノ角ゴ ProN W3"/>
                          <a:sym typeface="ヒラギノ角ゴ ProN W3"/>
                        </a:rPr>
                        <a:t>?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sp>
        <p:nvSpPr>
          <p:cNvPr id="46" name="父母親管教兒女的類型"/>
          <p:cNvSpPr txBox="1"/>
          <p:nvPr/>
        </p:nvSpPr>
        <p:spPr>
          <a:xfrm>
            <a:off x="3505200" y="977900"/>
            <a:ext cx="5651626" cy="53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4200"/>
            </a:lvl1pPr>
          </a:lstStyle>
          <a:p>
            <a:pPr/>
            <a:r>
              <a:t>父母親管教兒女的類型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聖經中的父母親"/>
          <p:cNvSpPr txBox="1"/>
          <p:nvPr/>
        </p:nvSpPr>
        <p:spPr>
          <a:xfrm>
            <a:off x="3010657" y="852038"/>
            <a:ext cx="6769101" cy="96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76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聖經中的父母親</a:t>
            </a:r>
          </a:p>
        </p:txBody>
      </p:sp>
      <p:sp>
        <p:nvSpPr>
          <p:cNvPr id="49" name="亞當丶夏娃"/>
          <p:cNvSpPr txBox="1"/>
          <p:nvPr/>
        </p:nvSpPr>
        <p:spPr>
          <a:xfrm>
            <a:off x="1969008" y="2891742"/>
            <a:ext cx="4002688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亞當丶夏娃</a:t>
            </a:r>
          </a:p>
        </p:txBody>
      </p:sp>
      <p:sp>
        <p:nvSpPr>
          <p:cNvPr id="50" name="浪子的父親"/>
          <p:cNvSpPr txBox="1"/>
          <p:nvPr/>
        </p:nvSpPr>
        <p:spPr>
          <a:xfrm>
            <a:off x="7697937" y="7093770"/>
            <a:ext cx="4002689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浪子的父親</a:t>
            </a:r>
          </a:p>
        </p:txBody>
      </p:sp>
      <p:sp>
        <p:nvSpPr>
          <p:cNvPr id="51" name="摩西的母親"/>
          <p:cNvSpPr txBox="1"/>
          <p:nvPr/>
        </p:nvSpPr>
        <p:spPr>
          <a:xfrm>
            <a:off x="7041691" y="4541399"/>
            <a:ext cx="4002688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摩西的母親</a:t>
            </a:r>
          </a:p>
        </p:txBody>
      </p:sp>
      <p:sp>
        <p:nvSpPr>
          <p:cNvPr id="52" name="亞伯拉罕"/>
          <p:cNvSpPr txBox="1"/>
          <p:nvPr/>
        </p:nvSpPr>
        <p:spPr>
          <a:xfrm>
            <a:off x="1255058" y="5208114"/>
            <a:ext cx="3419761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亞伯拉罕</a:t>
            </a:r>
          </a:p>
        </p:txBody>
      </p:sp>
      <p:sp>
        <p:nvSpPr>
          <p:cNvPr id="53" name="撒母耳的母親"/>
          <p:cNvSpPr txBox="1"/>
          <p:nvPr/>
        </p:nvSpPr>
        <p:spPr>
          <a:xfrm>
            <a:off x="1086313" y="7093770"/>
            <a:ext cx="4953780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撒母耳的母親</a:t>
            </a:r>
          </a:p>
        </p:txBody>
      </p:sp>
      <p:sp>
        <p:nvSpPr>
          <p:cNvPr id="54" name="挪亞"/>
          <p:cNvSpPr txBox="1"/>
          <p:nvPr/>
        </p:nvSpPr>
        <p:spPr>
          <a:xfrm>
            <a:off x="8015792" y="2607949"/>
            <a:ext cx="2054485" cy="764542"/>
          </a:xfrm>
          <a:prstGeom prst="rect">
            <a:avLst/>
          </a:prstGeom>
          <a:solidFill>
            <a:srgbClr val="C771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挪亞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領導式的教養"/>
          <p:cNvSpPr txBox="1"/>
          <p:nvPr/>
        </p:nvSpPr>
        <p:spPr>
          <a:xfrm>
            <a:off x="2452932" y="1018943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914400">
              <a:defRPr sz="5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領導式的教養</a:t>
            </a:r>
          </a:p>
        </p:txBody>
      </p:sp>
      <p:sp>
        <p:nvSpPr>
          <p:cNvPr id="57" name="以身作則…"/>
          <p:cNvSpPr txBox="1"/>
          <p:nvPr/>
        </p:nvSpPr>
        <p:spPr>
          <a:xfrm>
            <a:off x="1168144" y="2495237"/>
            <a:ext cx="10668511" cy="5013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85800" indent="-685800" defTabSz="914400">
              <a:spcBef>
                <a:spcPts val="800"/>
              </a:spcBef>
              <a:buSzPct val="100000"/>
              <a:buFont typeface="Arial"/>
              <a:buAutoNum type="arabicPeriod" startAt="1"/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以身作則</a:t>
            </a:r>
          </a:p>
          <a:p>
            <a:pPr marL="685800" indent="-685800" defTabSz="914400">
              <a:spcBef>
                <a:spcPts val="800"/>
              </a:spcBef>
              <a:buSzPct val="100000"/>
              <a:buFont typeface="Arial"/>
              <a:buAutoNum type="arabicPeriod" startAt="1"/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感染力的熱情 – 願景與異象</a:t>
            </a:r>
          </a:p>
          <a:p>
            <a:pPr marL="685800" indent="-685800" defTabSz="914400">
              <a:spcBef>
                <a:spcPts val="800"/>
              </a:spcBef>
              <a:buSzPct val="100000"/>
              <a:buFont typeface="Arial"/>
              <a:buAutoNum type="arabicPeriod" startAt="1"/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正面輔導與鼓勵跟隨的人 – 發掘潛能</a:t>
            </a:r>
          </a:p>
          <a:p>
            <a:pPr marL="685800" indent="-685800" defTabSz="914400">
              <a:spcBef>
                <a:spcPts val="800"/>
              </a:spcBef>
              <a:buSzPct val="100000"/>
              <a:buFont typeface="Arial"/>
              <a:buAutoNum type="arabicPeriod" startAt="1"/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決策力 – 即使是不受歡迎的決定</a:t>
            </a:r>
          </a:p>
          <a:p>
            <a:pPr marL="685800" indent="-685800" defTabSz="914400">
              <a:spcBef>
                <a:spcPts val="800"/>
              </a:spcBef>
              <a:buSzPct val="100000"/>
              <a:buFont typeface="Arial"/>
              <a:buAutoNum type="arabicPeriod" startAt="1"/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堅持到底 – 即使是遇到困難與挑戰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每年到逾越節，他父母就上耶路撒冷去。…"/>
          <p:cNvSpPr txBox="1"/>
          <p:nvPr/>
        </p:nvSpPr>
        <p:spPr>
          <a:xfrm>
            <a:off x="723900" y="1193800"/>
            <a:ext cx="11557000" cy="551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/>
            </a:pPr>
            <a:r>
              <a:t>每年到逾越節，他父母就上耶路撒冷去。</a:t>
            </a:r>
          </a:p>
          <a:p>
            <a:pPr>
              <a:defRPr sz="2800"/>
            </a:pPr>
            <a:r>
              <a:t>當他十二歲的時候，他們按著節期的規矩上去。</a:t>
            </a:r>
          </a:p>
          <a:p>
            <a:pPr>
              <a:defRPr sz="2800"/>
            </a:pPr>
            <a:r>
              <a:t>守滿了節期，他們回去，孩童耶穌仍舊在耶路撒冷。他的父母並不知道，</a:t>
            </a:r>
          </a:p>
          <a:p>
            <a:pPr>
              <a:defRPr sz="2800"/>
            </a:pPr>
            <a:r>
              <a:t>以為他在同行的人中間，走了一天的路程，就在親族和熟識的人中找他，</a:t>
            </a:r>
          </a:p>
          <a:p>
            <a:pPr>
              <a:defRPr sz="2800"/>
            </a:pPr>
            <a:r>
              <a:t>既找不著，就回耶路撒冷去找他。</a:t>
            </a:r>
          </a:p>
          <a:p>
            <a:pPr>
              <a:defRPr sz="2800"/>
            </a:pPr>
            <a:r>
              <a:t>過了三天，就遇見他在殿裡，坐在教師中間，一面聽，一面問。</a:t>
            </a:r>
          </a:p>
          <a:p>
            <a:pPr>
              <a:defRPr sz="2800"/>
            </a:pPr>
            <a:r>
              <a:t>凡聽見他的，都</a:t>
            </a:r>
            <a:r>
              <a:rPr b="1">
                <a:solidFill>
                  <a:schemeClr val="accent2"/>
                </a:solidFill>
              </a:rPr>
              <a:t>希奇他的聰明和他的應對</a:t>
            </a:r>
            <a:r>
              <a:t>。</a:t>
            </a:r>
          </a:p>
          <a:p>
            <a:pPr>
              <a:defRPr sz="2800"/>
            </a:pPr>
            <a:r>
              <a:t>他父母看見就很希奇。他母親對他說：</a:t>
            </a:r>
            <a:r>
              <a:rPr b="1">
                <a:solidFill>
                  <a:schemeClr val="accent6"/>
                </a:solidFill>
              </a:rPr>
              <a:t>我兒！為什麼向我們這樣行呢？看哪！你父親和我傷心來找你！</a:t>
            </a:r>
          </a:p>
          <a:p>
            <a:pPr>
              <a:defRPr sz="2800"/>
            </a:pPr>
            <a:r>
              <a:t>耶穌說：為什麼找我呢？豈不知我應當以我父的事為念嗎（或作：豈不知我應當在我父的家裡嗎）？</a:t>
            </a:r>
          </a:p>
          <a:p>
            <a:pPr>
              <a:defRPr sz="2800"/>
            </a:pPr>
            <a:r>
              <a:t>他所說的這話，他們</a:t>
            </a:r>
            <a:r>
              <a:rPr b="1">
                <a:solidFill>
                  <a:schemeClr val="accent2"/>
                </a:solidFill>
              </a:rPr>
              <a:t>不明白</a:t>
            </a:r>
            <a:r>
              <a:t>。</a:t>
            </a:r>
          </a:p>
          <a:p>
            <a:pPr>
              <a:defRPr sz="2800"/>
            </a:pPr>
            <a:r>
              <a:t>他就同他們下去，回到拿撒勒，並且順從他們。他母親把這一切的事都</a:t>
            </a:r>
            <a:r>
              <a:rPr b="1">
                <a:solidFill>
                  <a:schemeClr val="accent2"/>
                </a:solidFill>
              </a:rPr>
              <a:t>存在心裡</a:t>
            </a:r>
            <a:r>
              <a:t>。</a:t>
            </a:r>
          </a:p>
          <a:p>
            <a:pPr>
              <a:defRPr sz="2800"/>
            </a:pPr>
            <a:r>
              <a:t>耶穌的</a:t>
            </a:r>
            <a:r>
              <a:rPr b="1">
                <a:solidFill>
                  <a:schemeClr val="accent2"/>
                </a:solidFill>
              </a:rPr>
              <a:t>智慧和身量</a:t>
            </a:r>
            <a:r>
              <a:t>，並</a:t>
            </a:r>
            <a:r>
              <a:rPr b="1">
                <a:solidFill>
                  <a:schemeClr val="accent2"/>
                </a:solidFill>
              </a:rPr>
              <a:t>神和人喜愛</a:t>
            </a:r>
            <a:r>
              <a:t>他的心，都一齊增長。</a:t>
            </a:r>
          </a:p>
        </p:txBody>
      </p:sp>
      <p:sp>
        <p:nvSpPr>
          <p:cNvPr id="60" name="耶穌與他的父母親"/>
          <p:cNvSpPr txBox="1"/>
          <p:nvPr/>
        </p:nvSpPr>
        <p:spPr>
          <a:xfrm>
            <a:off x="723900" y="495300"/>
            <a:ext cx="3162300" cy="39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/>
            </a:lvl1pPr>
          </a:lstStyle>
          <a:p>
            <a:pPr/>
            <a:r>
              <a:t>耶穌與他的父母親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學習因果律"/>
          <p:cNvSpPr txBox="1"/>
          <p:nvPr/>
        </p:nvSpPr>
        <p:spPr>
          <a:xfrm>
            <a:off x="868951" y="785459"/>
            <a:ext cx="342510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400"/>
            </a:lvl1pPr>
          </a:lstStyle>
          <a:p>
            <a:pPr/>
            <a:r>
              <a:t>學習因果律 </a:t>
            </a:r>
          </a:p>
        </p:txBody>
      </p:sp>
      <p:sp>
        <p:nvSpPr>
          <p:cNvPr id="63" name="例子1-上課遲到"/>
          <p:cNvSpPr txBox="1"/>
          <p:nvPr/>
        </p:nvSpPr>
        <p:spPr>
          <a:xfrm>
            <a:off x="875823" y="1717860"/>
            <a:ext cx="423219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400"/>
            </a:lvl1pPr>
          </a:lstStyle>
          <a:p>
            <a:pPr/>
            <a:r>
              <a:t>例子1-上課遲到</a:t>
            </a:r>
          </a:p>
        </p:txBody>
      </p:sp>
      <p:graphicFrame>
        <p:nvGraphicFramePr>
          <p:cNvPr id="64" name="Table"/>
          <p:cNvGraphicFramePr/>
          <p:nvPr/>
        </p:nvGraphicFramePr>
        <p:xfrm>
          <a:off x="696685" y="3000890"/>
          <a:ext cx="11172358" cy="55788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579828"/>
                <a:gridCol w="5579828"/>
              </a:tblGrid>
              <a:tr h="1113236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叫他起床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給他鬧鐘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113236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反覆大聲要求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一次提醒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113236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幫他整理準備一切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要求前一天整理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113236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快速開車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不慌不忙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113236"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及時趕到</a:t>
                      </a:r>
                    </a:p>
                  </a:txBody>
                  <a:tcPr marL="63500" marR="63500" marT="63500" marB="63500" anchor="t" anchorCtr="0" horzOverflow="overflow"/>
                </a:tc>
                <a:tc>
                  <a:txBody>
                    <a:bodyPr/>
                    <a:lstStyle/>
                    <a:p>
                      <a:pPr indent="114300" algn="l">
                        <a:spcBef>
                          <a:spcPts val="3200"/>
                        </a:spcBef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4200">
                          <a:solidFill>
                            <a:srgbClr val="375C71"/>
                          </a:solidFill>
                          <a:uFill>
                            <a:solidFill>
                              <a:srgbClr val="375C71"/>
                            </a:solidFill>
                          </a:uFill>
                        </a:rPr>
                        <a:t>讓他遲到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我們盡力而為了！但是...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我們盡力而為了！但是...</a:t>
            </a:r>
          </a:p>
        </p:txBody>
      </p:sp>
      <p:sp>
        <p:nvSpPr>
          <p:cNvPr id="67" name="是否真知道什麼是最好？…"/>
          <p:cNvSpPr txBox="1"/>
          <p:nvPr>
            <p:ph type="subTitle" idx="4294967295"/>
          </p:nvPr>
        </p:nvSpPr>
        <p:spPr>
          <a:xfrm>
            <a:off x="622300" y="2070100"/>
            <a:ext cx="81915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是否真知道什麼是最好？</a:t>
            </a:r>
          </a:p>
          <a:p>
            <a:pPr marL="914400" indent="-914400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好的動機，但没有好方法</a:t>
            </a:r>
          </a:p>
          <a:p>
            <a:pPr marL="914400" indent="-914400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舍本逐末？</a:t>
            </a:r>
          </a:p>
          <a:p>
            <a:pPr marL="914400" indent="-914400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我們並不完全，也是罪人！</a:t>
            </a:r>
          </a:p>
          <a:p>
            <a:pPr marL="914400" indent="-914400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我們真的盡力了嗎？</a:t>
            </a:r>
          </a:p>
        </p:txBody>
      </p:sp>
      <p:pic>
        <p:nvPicPr>
          <p:cNvPr id="68" name="trying_my_best_quote_pictures_good_sayings_pics.jpeg" descr="trying_my_best_quote_pictures_good_sayings_pic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7566" y="2825750"/>
            <a:ext cx="3249189" cy="410210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