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aisingchildren.net.au/articles/family_rules.html" TargetMode="External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家有家規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家有家規</a:t>
            </a:r>
          </a:p>
        </p:txBody>
      </p:sp>
      <p:sp>
        <p:nvSpPr>
          <p:cNvPr id="28" name="My rules to follow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19937">
              <a:spcBef>
                <a:spcPts val="0"/>
              </a:spcBef>
              <a:defRPr sz="2314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>
                <a:latin typeface="+mn-lt"/>
                <a:ea typeface="+mn-ea"/>
                <a:cs typeface="+mn-cs"/>
                <a:sym typeface="Didot"/>
              </a:defRPr>
            </a:pPr>
            <a:r>
              <a:rPr sz="2314">
                <a:latin typeface="Zapfino"/>
                <a:ea typeface="Zapfino"/>
                <a:cs typeface="Zapfino"/>
                <a:sym typeface="Zapfino"/>
              </a:rPr>
              <a:t>My rules to follow</a:t>
            </a:r>
          </a:p>
        </p:txBody>
      </p:sp>
      <p:grpSp>
        <p:nvGrpSpPr>
          <p:cNvPr id="31" name="Image"/>
          <p:cNvGrpSpPr/>
          <p:nvPr/>
        </p:nvGrpSpPr>
        <p:grpSpPr>
          <a:xfrm>
            <a:off x="1557950" y="162393"/>
            <a:ext cx="9888901" cy="5751284"/>
            <a:chOff x="0" y="0"/>
            <a:chExt cx="9888899" cy="5751283"/>
          </a:xfrm>
        </p:grpSpPr>
        <p:pic>
          <p:nvPicPr>
            <p:cNvPr id="3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9457100" cy="51924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888900" cy="57512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家規不是"/>
          <p:cNvSpPr txBox="1"/>
          <p:nvPr/>
        </p:nvSpPr>
        <p:spPr>
          <a:xfrm rot="20958772">
            <a:off x="1034781" y="1424861"/>
            <a:ext cx="3216015" cy="75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2900" indent="-342900" defTabSz="584200">
              <a:spcBef>
                <a:spcPts val="3200"/>
              </a:spcBef>
              <a:defRPr sz="5900">
                <a:solidFill>
                  <a:schemeClr val="accent5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家規不是</a:t>
            </a:r>
          </a:p>
        </p:txBody>
      </p:sp>
      <p:sp>
        <p:nvSpPr>
          <p:cNvPr id="69" name="愛你孩子的條件…"/>
          <p:cNvSpPr txBox="1"/>
          <p:nvPr/>
        </p:nvSpPr>
        <p:spPr>
          <a:xfrm>
            <a:off x="2455234" y="2998327"/>
            <a:ext cx="5442918" cy="137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愛你孩子的條件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社會的法律</a:t>
            </a:r>
          </a:p>
        </p:txBody>
      </p:sp>
      <p:sp>
        <p:nvSpPr>
          <p:cNvPr id="70" name="詩篇85：15…"/>
          <p:cNvSpPr txBox="1"/>
          <p:nvPr/>
        </p:nvSpPr>
        <p:spPr>
          <a:xfrm>
            <a:off x="2067302" y="5617178"/>
            <a:ext cx="9532595" cy="162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500"/>
            </a:pPr>
            <a:r>
              <a:t>詩篇85：15 </a:t>
            </a:r>
          </a:p>
          <a:p>
            <a:pPr>
              <a:defRPr sz="3500"/>
            </a:pPr>
            <a:r>
              <a:t>主 阿 、 你 是 有 憐 憫 有 恩 典 的 　 神 、 不 輕 易 發 怒 、 並 有 豐 盛 的 慈 愛 和 誠 實 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陸遊《放翁家訓》南宋文學家、史學家、愛國詩人…"/>
          <p:cNvSpPr txBox="1"/>
          <p:nvPr/>
        </p:nvSpPr>
        <p:spPr>
          <a:xfrm>
            <a:off x="807750" y="1746507"/>
            <a:ext cx="11389300" cy="272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500"/>
            </a:pPr>
            <a:r>
              <a:t>陸遊《放翁家訓》南宋文學家、史學家、愛國詩人　</a:t>
            </a:r>
          </a:p>
          <a:p>
            <a:pPr>
              <a:defRPr sz="3500"/>
            </a:pPr>
            <a:r>
              <a:t>後生才銳者，最易壞事。若有之，父兄當以為憂，不可以為喜也。切須常加簡束，令熟讀經學，訓以寬厚恭謹，勿令與浮薄者游處。自此十許年，志趣自成。不然，其可慮之事，蓋非一端。吾此言，後生之藥石也，各須謹之，毋貽後悔。</a:t>
            </a:r>
          </a:p>
        </p:txBody>
      </p:sp>
      <p:sp>
        <p:nvSpPr>
          <p:cNvPr id="36" name="司馬光《家范》北宋政治家、史學家、文學家…"/>
          <p:cNvSpPr txBox="1"/>
          <p:nvPr/>
        </p:nvSpPr>
        <p:spPr>
          <a:xfrm>
            <a:off x="798010" y="5873584"/>
            <a:ext cx="10982938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500"/>
            </a:pPr>
            <a:r>
              <a:t>司馬光《家范》北宋政治家、史學家、文學家</a:t>
            </a:r>
          </a:p>
          <a:p>
            <a:pPr>
              <a:defRPr sz="3500"/>
            </a:pPr>
            <a:r>
              <a:t>為人母者，不患不慈，患於知愛而不知教也。古人有言曰：“慈母敗子”。愛而不教，使淪於不肖，陷於大惡，入於刑辟，歸於亂亡，非他人敗也，母敗之也，自古及今，若是者多矣，不可悉數。</a:t>
            </a:r>
          </a:p>
        </p:txBody>
      </p:sp>
      <p:sp>
        <p:nvSpPr>
          <p:cNvPr id="37" name="家風 家訓 家規"/>
          <p:cNvSpPr txBox="1"/>
          <p:nvPr/>
        </p:nvSpPr>
        <p:spPr>
          <a:xfrm>
            <a:off x="3785421" y="530870"/>
            <a:ext cx="500811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/>
            </a:lvl1pPr>
          </a:lstStyle>
          <a:p>
            <a:pPr/>
            <a:r>
              <a:t>家風 家訓 家規</a:t>
            </a:r>
          </a:p>
        </p:txBody>
      </p:sp>
      <p:pic>
        <p:nvPicPr>
          <p:cNvPr id="38" name="0D907CC3-3C8A-4394-A4CB-92CE4BDBB580-L0-001.jpeg" descr="0D907CC3-3C8A-4394-A4CB-92CE4BDBB58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327" y="2217031"/>
            <a:ext cx="9524147" cy="3761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" grpId="3"/>
      <p:bldP build="whole" bldLvl="1" animBg="1" rev="0" advAuto="0" spid="35" grpId="2"/>
      <p:bldP build="whole" bldLvl="1" animBg="1" rev="0" advAuto="0"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神家中的家規"/>
          <p:cNvSpPr txBox="1"/>
          <p:nvPr/>
        </p:nvSpPr>
        <p:spPr>
          <a:xfrm>
            <a:off x="4441835" y="929157"/>
            <a:ext cx="4612017" cy="665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200">
                <a:solidFill>
                  <a:schemeClr val="accent4"/>
                </a:solidFill>
              </a:defRPr>
            </a:lvl1pPr>
          </a:lstStyle>
          <a:p>
            <a:pPr/>
            <a:r>
              <a:t>神家中的家規</a:t>
            </a:r>
          </a:p>
        </p:txBody>
      </p:sp>
      <p:sp>
        <p:nvSpPr>
          <p:cNvPr id="41" name="“諸天述說神的榮耀； 穹蒼傳揚他的手段。 這日到那日發出言語； 這夜到那夜傳出知識。詩篇 19:1-2"/>
          <p:cNvSpPr txBox="1"/>
          <p:nvPr/>
        </p:nvSpPr>
        <p:spPr>
          <a:xfrm>
            <a:off x="1231499" y="2512330"/>
            <a:ext cx="10541802" cy="1131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700"/>
            </a:lvl1pPr>
          </a:lstStyle>
          <a:p>
            <a:pPr/>
            <a:r>
              <a:t>“諸天述說神的榮耀； 穹蒼傳揚他的手段。 這日到那日發出言語； 這夜到那夜傳出知識。詩篇 19:1-2 </a:t>
            </a:r>
          </a:p>
        </p:txBody>
      </p:sp>
      <p:sp>
        <p:nvSpPr>
          <p:cNvPr id="42" name="“耶和華的律法全備，能甦醒人心； 耶和華的法度確定，能使愚人有智慧。詩篇 19:7"/>
          <p:cNvSpPr txBox="1"/>
          <p:nvPr/>
        </p:nvSpPr>
        <p:spPr>
          <a:xfrm>
            <a:off x="1309976" y="4661264"/>
            <a:ext cx="10875735" cy="1131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700"/>
            </a:lvl1pPr>
          </a:lstStyle>
          <a:p>
            <a:pPr/>
            <a:r>
              <a:t>“耶和華的律法全備，能甦醒人心； 耶和華的法度確定，能使愚人有智慧。詩篇 19:7</a:t>
            </a:r>
          </a:p>
        </p:txBody>
      </p:sp>
      <p:sp>
        <p:nvSpPr>
          <p:cNvPr id="43" name="“誰能知道 自己的 錯失呢？ 願你赦免我隱而未現的過錯 。詩篇 19:12"/>
          <p:cNvSpPr txBox="1"/>
          <p:nvPr/>
        </p:nvSpPr>
        <p:spPr>
          <a:xfrm>
            <a:off x="1346112" y="6810199"/>
            <a:ext cx="10312577" cy="1131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700"/>
            </a:lvl1pPr>
          </a:lstStyle>
          <a:p>
            <a:pPr/>
            <a:r>
              <a:t>“誰能知道 自己的 錯失呢？ 願你赦免我隱而未現的過錯 。詩篇 19:12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3"/>
      <p:bldP build="whole" bldLvl="1" animBg="1" rev="0" advAuto="0" spid="41" grpId="1"/>
      <p:bldP build="whole" bldLvl="1" animBg="1" rev="0" advAuto="0" spid="4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●在外面过夜…"/>
          <p:cNvSpPr txBox="1"/>
          <p:nvPr/>
        </p:nvSpPr>
        <p:spPr>
          <a:xfrm>
            <a:off x="2020222" y="1939142"/>
            <a:ext cx="8188276" cy="7236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3600"/>
            </a:pPr>
          </a:p>
          <a:p>
            <a:pPr>
              <a:defRPr sz="3600"/>
            </a:pPr>
            <a:r>
              <a:t>●在外面过夜</a:t>
            </a:r>
          </a:p>
          <a:p>
            <a:pPr>
              <a:defRPr sz="3600"/>
            </a:pPr>
            <a:r>
              <a:t>●参加玩伴聚会</a:t>
            </a:r>
          </a:p>
          <a:p>
            <a:pPr>
              <a:defRPr sz="3600"/>
            </a:pPr>
            <a:r>
              <a:t>●在学校里卖弄琴艺</a:t>
            </a:r>
          </a:p>
          <a:p>
            <a:pPr>
              <a:defRPr sz="3600"/>
            </a:pPr>
            <a:r>
              <a:t>　　</a:t>
            </a:r>
          </a:p>
          <a:p>
            <a:pPr>
              <a:defRPr sz="3600"/>
            </a:pPr>
            <a:r>
              <a:t>●抱怨不能在学校里演奏</a:t>
            </a:r>
          </a:p>
          <a:p>
            <a:pPr>
              <a:defRPr sz="3600"/>
            </a:pPr>
            <a:r>
              <a:t>●经常看电视或玩电脑游戏</a:t>
            </a:r>
          </a:p>
          <a:p>
            <a:pPr>
              <a:defRPr sz="3600"/>
            </a:pPr>
            <a:r>
              <a:t>●选择自己喜欢的课外活动</a:t>
            </a:r>
          </a:p>
          <a:p>
            <a:pPr>
              <a:defRPr sz="3600"/>
            </a:pPr>
            <a:r>
              <a:t>●任何一门功课的学习成绩低于“A”</a:t>
            </a:r>
          </a:p>
          <a:p>
            <a:pPr>
              <a:defRPr sz="3600"/>
            </a:pPr>
            <a:r>
              <a:t>●在体育和文艺方面拔尖，其他科目平平</a:t>
            </a:r>
          </a:p>
          <a:p>
            <a:pPr>
              <a:defRPr sz="3600"/>
            </a:pPr>
            <a:r>
              <a:t>●演奏其他乐器而不是钢琴或小提琴</a:t>
            </a:r>
          </a:p>
          <a:p>
            <a:pPr>
              <a:defRPr sz="3600"/>
            </a:pPr>
            <a:r>
              <a:t>●在某一天没有练习钢琴或小提琴</a:t>
            </a:r>
          </a:p>
        </p:txBody>
      </p:sp>
      <p:pic>
        <p:nvPicPr>
          <p:cNvPr id="46" name="asset-1.JPG" descr="asset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2127" y="709801"/>
            <a:ext cx="4924803" cy="327807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虎媽家規"/>
          <p:cNvSpPr txBox="1"/>
          <p:nvPr/>
        </p:nvSpPr>
        <p:spPr>
          <a:xfrm>
            <a:off x="1895184" y="1044165"/>
            <a:ext cx="2959101" cy="73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5800">
                <a:solidFill>
                  <a:schemeClr val="accent2">
                    <a:lumOff val="-9607"/>
                  </a:schemeClr>
                </a:solidFill>
              </a:defRPr>
            </a:lvl1pPr>
          </a:lstStyle>
          <a:p>
            <a:pPr/>
            <a:r>
              <a:t>虎媽家規</a:t>
            </a:r>
          </a:p>
        </p:txBody>
      </p:sp>
      <p:sp>
        <p:nvSpPr>
          <p:cNvPr id="48" name="No"/>
          <p:cNvSpPr txBox="1"/>
          <p:nvPr/>
        </p:nvSpPr>
        <p:spPr>
          <a:xfrm rot="20035334">
            <a:off x="1041038" y="2161078"/>
            <a:ext cx="942044" cy="713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5600">
                <a:solidFill>
                  <a:schemeClr val="accent5"/>
                </a:solidFill>
                <a:latin typeface="Marion Bold"/>
                <a:ea typeface="Marion Bold"/>
                <a:cs typeface="Marion Bold"/>
                <a:sym typeface="Marion Bold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  <a:latin typeface="Marion Bold"/>
                <a:ea typeface="Marion Bold"/>
                <a:cs typeface="Marion Bold"/>
                <a:sym typeface="Marion Bold"/>
              </a:rPr>
              <a:t>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-1.jpg" descr="pasted-image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458" y="948827"/>
            <a:ext cx="5237297" cy="785594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1 – “No whining, arguing or annoying teasing,”…"/>
          <p:cNvSpPr txBox="1"/>
          <p:nvPr/>
        </p:nvSpPr>
        <p:spPr>
          <a:xfrm>
            <a:off x="6706614" y="762000"/>
            <a:ext cx="5116356" cy="78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/>
            </a:pPr>
            <a:r>
              <a:t>1 – “No whining, arguing or annoying teasing,” </a:t>
            </a:r>
          </a:p>
          <a:p>
            <a:pPr>
              <a:defRPr sz="2300"/>
            </a:pPr>
            <a:r>
              <a:t> </a:t>
            </a:r>
          </a:p>
          <a:p>
            <a:pPr>
              <a:defRPr sz="2300"/>
            </a:pPr>
            <a:r>
              <a:t>2 – Make the bed. “Doesn’t have to look good-just throw the sheet over it,” </a:t>
            </a:r>
          </a:p>
          <a:p>
            <a:pPr>
              <a:defRPr sz="2300"/>
            </a:pPr>
            <a:r>
              <a:t> </a:t>
            </a:r>
          </a:p>
          <a:p>
            <a:pPr>
              <a:defRPr sz="2300"/>
            </a:pPr>
            <a:r>
              <a:t>3 – Set your own alarm clock. “They get themselves up, get their own clothes,”</a:t>
            </a:r>
          </a:p>
          <a:p>
            <a:pPr>
              <a:defRPr sz="2300"/>
            </a:pPr>
            <a:r>
              <a:t> </a:t>
            </a:r>
          </a:p>
          <a:p>
            <a:pPr>
              <a:defRPr sz="2300"/>
            </a:pPr>
            <a:r>
              <a:t>4 – Keep playroom toy closet clean.</a:t>
            </a:r>
          </a:p>
          <a:p>
            <a:pPr>
              <a:defRPr sz="2300"/>
            </a:pPr>
            <a:r>
              <a:t> </a:t>
            </a:r>
          </a:p>
          <a:p>
            <a:pPr>
              <a:defRPr sz="2300"/>
            </a:pPr>
            <a:r>
              <a:t>5 – Allowance from dad for doing chores: $1 per week.</a:t>
            </a:r>
          </a:p>
          <a:p>
            <a:pPr>
              <a:defRPr sz="2300"/>
            </a:pPr>
            <a:r>
              <a:t> </a:t>
            </a:r>
          </a:p>
          <a:p>
            <a:pPr>
              <a:defRPr sz="2300"/>
            </a:pPr>
            <a:r>
              <a:t>6 – No birthday or Christmas presents from mom and dad, who spend “hundreds” on birthday slumber parties </a:t>
            </a:r>
          </a:p>
          <a:p>
            <a:pPr>
              <a:defRPr sz="2300"/>
            </a:pPr>
            <a:r>
              <a:t> </a:t>
            </a:r>
          </a:p>
          <a:p>
            <a:pPr>
              <a:defRPr sz="2300"/>
            </a:pPr>
            <a:r>
              <a:t>7 – Lights out at 8:30. “They got an extra half hour when they were ready to read on their own,”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-The girls must write reports about what they’ve seen on their trips, even if it’s not required by their school.…"/>
          <p:cNvSpPr txBox="1"/>
          <p:nvPr/>
        </p:nvSpPr>
        <p:spPr>
          <a:xfrm>
            <a:off x="792586" y="673932"/>
            <a:ext cx="11419628" cy="62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400"/>
            </a:pPr>
            <a:r>
              <a:t>-The girls must write reports about what they’ve seen on their trips, even if it’s not required by their school.</a:t>
            </a:r>
          </a:p>
          <a:p>
            <a:pPr>
              <a:defRPr sz="3400"/>
            </a:pPr>
            <a:r>
              <a:t>-Malia may use her cellphone only on the weekends, and she and her sister cannot watch television or use a computer for anything but homework during the week.</a:t>
            </a:r>
          </a:p>
          <a:p>
            <a:pPr>
              <a:defRPr sz="3400"/>
            </a:pPr>
            <a:r>
              <a:t>-Malia and Sasha have to play two sports: one they choose and one selected by their mother.</a:t>
            </a:r>
          </a:p>
          <a:p>
            <a:pPr>
              <a:defRPr sz="3400"/>
            </a:pPr>
            <a:r>
              <a:t>-Malia must learn to do laundry before she leaves for college.</a:t>
            </a:r>
          </a:p>
          <a:p>
            <a:pPr>
              <a:defRPr sz="3400"/>
            </a:pPr>
            <a:r>
              <a:t>-The girls have to eat their vegetables, and if they say that they are not hungry, they cannot ask for cookies or chips later.</a:t>
            </a:r>
          </a:p>
        </p:txBody>
      </p:sp>
      <p:sp>
        <p:nvSpPr>
          <p:cNvPr id="54" name="“They’re not little princesses. It’s just basic rules, boundaries, and expectations that we would have normally.”"/>
          <p:cNvSpPr txBox="1"/>
          <p:nvPr/>
        </p:nvSpPr>
        <p:spPr>
          <a:xfrm>
            <a:off x="1330854" y="7616868"/>
            <a:ext cx="1034309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accent5">
                    <a:lumOff val="-9999"/>
                  </a:schemeClr>
                </a:solidFill>
              </a:defRPr>
            </a:lvl1pPr>
          </a:lstStyle>
          <a:p>
            <a:pPr/>
            <a:r>
              <a:t>“They’re not little princesses. It’s just basic rules, boundaries, and expectations that we would have normally.” </a:t>
            </a:r>
          </a:p>
        </p:txBody>
      </p:sp>
      <p:pic>
        <p:nvPicPr>
          <p:cNvPr id="55" name="asset.JPG" descr="ass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400" y="2641600"/>
            <a:ext cx="6858000" cy="447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vertical)" transition="out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3"/>
      <p:bldP build="whole" bldLvl="1" animBg="1" rev="0" advAuto="0" spid="55" grpId="1"/>
      <p:bldP build="whole" bldLvl="1" animBg="1" rev="0" advAuto="0" spid="55" grpId="2"/>
      <p:bldP build="whole" bldLvl="1" animBg="1" rev="0" advAuto="0" spid="5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為什麼需要家規？"/>
          <p:cNvSpPr txBox="1"/>
          <p:nvPr/>
        </p:nvSpPr>
        <p:spPr>
          <a:xfrm>
            <a:off x="2817988" y="822317"/>
            <a:ext cx="7734301" cy="9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76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為什麼需要家規？</a:t>
            </a:r>
          </a:p>
        </p:txBody>
      </p:sp>
      <p:sp>
        <p:nvSpPr>
          <p:cNvPr id="58" name="孩子了解父母親的界線…"/>
          <p:cNvSpPr txBox="1"/>
          <p:nvPr/>
        </p:nvSpPr>
        <p:spPr>
          <a:xfrm>
            <a:off x="981379" y="3411801"/>
            <a:ext cx="8782679" cy="3472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孩子了解父母親的界線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父母親的管教有原則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孩子得到安全感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訓練孩子有規範的人生觀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促進家庭的合協</a:t>
            </a:r>
          </a:p>
        </p:txBody>
      </p:sp>
      <p:pic>
        <p:nvPicPr>
          <p:cNvPr id="59" name="asset.GIF" descr="asse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5146" y="2815303"/>
            <a:ext cx="3059243" cy="3059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誰來參與制定家規？…"/>
          <p:cNvSpPr txBox="1"/>
          <p:nvPr/>
        </p:nvSpPr>
        <p:spPr>
          <a:xfrm>
            <a:off x="994884" y="896406"/>
            <a:ext cx="10710469" cy="556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誰來參與制定家規？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需要那些方面的家規？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有那些不同類型的家規？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如何來制定家規？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孩子多大的時候可以開始定家規？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青少年和家規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如何修改家規</a:t>
            </a:r>
          </a:p>
          <a:p>
            <a:pPr marL="531394" indent="-531394" defTabSz="584200">
              <a:buSzPct val="100000"/>
              <a:buChar char="•"/>
              <a:defRPr sz="53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違反家規的後果</a:t>
            </a:r>
          </a:p>
        </p:txBody>
      </p:sp>
      <p:sp>
        <p:nvSpPr>
          <p:cNvPr id="62" name="http://raisingchildren.net.au/articles/family_rules.html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1238086" y="8600849"/>
            <a:ext cx="65038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/>
            </a:lvl1pPr>
          </a:lstStyle>
          <a:p>
            <a:pPr/>
            <a:r>
              <a:t>http://raisingchildren.net.au/articles/family_rules.html</a:t>
            </a:r>
          </a:p>
        </p:txBody>
      </p:sp>
      <p:pic>
        <p:nvPicPr>
          <p:cNvPr id="63" name="asset.JPG" descr="asse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77466" y="640199"/>
            <a:ext cx="2324101" cy="349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分組討論"/>
          <p:cNvSpPr txBox="1"/>
          <p:nvPr/>
        </p:nvSpPr>
        <p:spPr>
          <a:xfrm>
            <a:off x="1253315" y="1047708"/>
            <a:ext cx="2451101" cy="60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800">
                <a:solidFill>
                  <a:schemeClr val="accent2">
                    <a:lumOff val="-9607"/>
                  </a:schemeClr>
                </a:solidFill>
              </a:defRPr>
            </a:lvl1pPr>
          </a:lstStyle>
          <a:p>
            <a:pPr/>
            <a:r>
              <a:t>分組討論</a:t>
            </a:r>
          </a:p>
        </p:txBody>
      </p:sp>
      <p:graphicFrame>
        <p:nvGraphicFramePr>
          <p:cNvPr id="66" name="Table"/>
          <p:cNvGraphicFramePr/>
          <p:nvPr/>
        </p:nvGraphicFramePr>
        <p:xfrm>
          <a:off x="1303274" y="2193798"/>
          <a:ext cx="10410952" cy="563979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192791"/>
                <a:gridCol w="5192791"/>
              </a:tblGrid>
              <a:tr h="803870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零用錢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做家事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803870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做功課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學樂器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803870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看電視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上網/玩遊戲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803870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學中文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整理玩具/房間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803870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上教會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使用電話/IM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803870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吃零食/糖果/正餐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買玩具/衣物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803870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做人禮貌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睡眠時間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