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D4D6D9"/>
          </a:solidFill>
        </a:fill>
      </a:tcStyle>
    </a:wholeTbl>
    <a:band2H>
      <a:tcTxStyle b="def" i="def"/>
      <a:tcStyle>
        <a:tcBdr/>
        <a:fill>
          <a:solidFill>
            <a:srgbClr val="EBECED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381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381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E3E5E7"/>
          </a:solidFill>
        </a:fill>
      </a:tcStyle>
    </a:wholeTbl>
    <a:band2H>
      <a:tcTxStyle b="def" i="def"/>
      <a:tcStyle>
        <a:tcBdr/>
        <a:fill>
          <a:solidFill>
            <a:srgbClr val="F1F2F3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381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381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E6D1CB"/>
          </a:solidFill>
        </a:fill>
      </a:tcStyle>
    </a:wholeTbl>
    <a:band2H>
      <a:tcTxStyle b="def" i="def"/>
      <a:tcStyle>
        <a:tcBdr/>
        <a:fill>
          <a:solidFill>
            <a:srgbClr val="F3E9E7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B96025"/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381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B96025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381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B96025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9EB"/>
          </a:solidFill>
        </a:fill>
      </a:tcStyle>
    </a:wholeTbl>
    <a:band2H>
      <a:tcTxStyle b="def" i="def"/>
      <a:tcStyle>
        <a:tcBdr/>
        <a:fill>
          <a:solidFill>
            <a:srgbClr val="714D3A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75C71"/>
              </a:solidFill>
              <a:prstDash val="solid"/>
              <a:round/>
            </a:ln>
          </a:top>
          <a:bottom>
            <a:ln w="25400" cap="flat">
              <a:solidFill>
                <a:srgbClr val="375C7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14D3A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75C71"/>
              </a:solidFill>
              <a:prstDash val="solid"/>
              <a:round/>
            </a:ln>
          </a:top>
          <a:bottom>
            <a:ln w="25400" cap="flat">
              <a:solidFill>
                <a:srgbClr val="375C7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CCD1D4"/>
          </a:solidFill>
        </a:fill>
      </a:tcStyle>
    </a:wholeTbl>
    <a:band2H>
      <a:tcTxStyle b="def" i="def"/>
      <a:tcStyle>
        <a:tcBdr/>
        <a:fill>
          <a:solidFill>
            <a:srgbClr val="E7E9EB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375C71"/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381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375C71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381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375C71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714D3A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714D3A">
              <a:alpha val="20000"/>
            </a:srgbClr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508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254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" name="Shape 3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" name="Shape 3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24599" y="9271000"/>
            <a:ext cx="342901" cy="355600"/>
          </a:xfrm>
          <a:prstGeom prst="rect">
            <a:avLst/>
          </a:prstGeom>
        </p:spPr>
        <p:txBody>
          <a:bodyPr wrap="none" lIns="50800" tIns="50800" rIns="50800" bIns="50800"/>
          <a:lstStyle>
            <a:lvl1pPr algn="ctr">
              <a:defRPr sz="1800">
                <a:solidFill>
                  <a:srgbClr val="535353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50240" y="390595"/>
            <a:ext cx="11704321" cy="1885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50240" y="2275839"/>
            <a:ext cx="11704321" cy="747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9320107" y="9040142"/>
            <a:ext cx="3034454" cy="249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r" defTabSz="584200">
              <a:defRPr sz="1400"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5pPr>
      <a:lvl6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6pPr>
      <a:lvl7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7pPr>
      <a:lvl8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9pPr>
    </p:titleStyle>
    <p:bodyStyle>
      <a:lvl1pPr marL="342900" marR="0" indent="-3429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1pPr>
      <a:lvl2pPr marL="342900" marR="0" indent="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2pPr>
      <a:lvl3pPr marL="342900" marR="0" indent="3429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3pPr>
      <a:lvl4pPr marL="342900" marR="0" indent="6858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4pPr>
      <a:lvl5pPr marL="342900" marR="0" indent="10287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5pPr>
      <a:lvl6pPr marL="342900" marR="0" indent="14859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6pPr>
      <a:lvl7pPr marL="342900" marR="0" indent="19431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7pPr>
      <a:lvl8pPr marL="342900" marR="0" indent="24003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8pPr>
      <a:lvl9pPr marL="342900" marR="0" indent="2857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1pPr>
      <a:lvl2pPr marL="0" marR="0" indent="3429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2pPr>
      <a:lvl3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3pPr>
      <a:lvl4pPr marL="0" marR="0" indent="10287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4pPr>
      <a:lvl5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十八般才藝"/>
          <p:cNvSpPr txBox="1"/>
          <p:nvPr>
            <p:ph type="title" idx="4294967295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十八般才藝</a:t>
            </a:r>
          </a:p>
        </p:txBody>
      </p:sp>
      <p:sp>
        <p:nvSpPr>
          <p:cNvPr id="35" name="My kid got talent"/>
          <p:cNvSpPr txBox="1"/>
          <p:nvPr>
            <p:ph type="body" sz="quarter" idx="4294967295"/>
          </p:nvPr>
        </p:nvSpPr>
        <p:spPr>
          <a:xfrm>
            <a:off x="1104900" y="7632700"/>
            <a:ext cx="10795000" cy="10922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>
            <a:lvl1pPr marL="0" indent="0" algn="ctr" defTabSz="519937">
              <a:spcBef>
                <a:spcPts val="0"/>
              </a:spcBef>
              <a:defRPr sz="2314"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>
              <a:defRPr sz="4093">
                <a:latin typeface="+mn-lt"/>
                <a:ea typeface="+mn-ea"/>
                <a:cs typeface="+mn-cs"/>
                <a:sym typeface="Didot"/>
              </a:defRPr>
            </a:pPr>
            <a:r>
              <a:rPr sz="2314">
                <a:latin typeface="Zapfino"/>
                <a:ea typeface="Zapfino"/>
                <a:cs typeface="Zapfino"/>
                <a:sym typeface="Zapfino"/>
              </a:rPr>
              <a:t>My kid got talent</a:t>
            </a:r>
          </a:p>
        </p:txBody>
      </p:sp>
      <p:pic>
        <p:nvPicPr>
          <p:cNvPr id="36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29778" y="88959"/>
            <a:ext cx="9545244" cy="5527981"/>
          </a:xfrm>
          <a:prstGeom prst="rect">
            <a:avLst/>
          </a:prstGeom>
          <a:effectLst>
            <a:outerShdw sx="100000" sy="100000" kx="0" ky="0" algn="b" rotWithShape="0" blurRad="101600" dist="25400" dir="54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學琴的孩子不會變壞…"/>
          <p:cNvSpPr txBox="1"/>
          <p:nvPr/>
        </p:nvSpPr>
        <p:spPr>
          <a:xfrm>
            <a:off x="4993102" y="6064122"/>
            <a:ext cx="6607640" cy="196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defRPr b="1" sz="5000">
                <a:solidFill>
                  <a:schemeClr val="accent2"/>
                </a:solidFill>
              </a:defRPr>
            </a:pPr>
            <a:r>
              <a:t>學琴的孩子不會變壞</a:t>
            </a:r>
          </a:p>
          <a:p>
            <a:pPr algn="r">
              <a:defRPr b="1" sz="4300">
                <a:solidFill>
                  <a:schemeClr val="accent2"/>
                </a:solidFill>
              </a:defRPr>
            </a:pPr>
          </a:p>
          <a:p>
            <a:pPr algn="r">
              <a:defRPr b="1" sz="4300">
                <a:solidFill>
                  <a:schemeClr val="accent2"/>
                </a:solidFill>
              </a:defRPr>
            </a:pPr>
            <a:r>
              <a:t>Yamaha 廣告詞</a:t>
            </a:r>
          </a:p>
        </p:txBody>
      </p:sp>
      <p:pic>
        <p:nvPicPr>
          <p:cNvPr id="41" name="asset.GIF" descr="asse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908" y="475888"/>
            <a:ext cx="6428116" cy="5511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你的動機 一…"/>
          <p:cNvSpPr txBox="1"/>
          <p:nvPr/>
        </p:nvSpPr>
        <p:spPr>
          <a:xfrm>
            <a:off x="3146914" y="2064139"/>
            <a:ext cx="9355308" cy="5025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584200">
              <a:defRPr sz="53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t>   你的動機 一</a:t>
            </a:r>
          </a:p>
          <a:p>
            <a:pPr lvl="1" marL="1216526" indent="-708526" defTabSz="584200">
              <a:buSzPct val="100000"/>
              <a:buAutoNum type="arabicPeriod" startAt="1"/>
              <a:defRPr sz="53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t>別人的孩子有在學</a:t>
            </a:r>
          </a:p>
          <a:p>
            <a:pPr lvl="1" marL="1216526" indent="-708526" defTabSz="584200">
              <a:buSzPct val="100000"/>
              <a:buAutoNum type="arabicPeriod" startAt="1"/>
              <a:defRPr sz="53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t>沒有讓孩子學，内心愧疚</a:t>
            </a:r>
          </a:p>
          <a:p>
            <a:pPr lvl="1" marL="1216526" indent="-708526" defTabSz="584200">
              <a:buSzPct val="100000"/>
              <a:buAutoNum type="arabicPeriod" startAt="1"/>
              <a:defRPr sz="53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t>充分利用時間，不要浪費</a:t>
            </a:r>
          </a:p>
          <a:p>
            <a:pPr lvl="1" marL="1216526" indent="-708526" defTabSz="584200">
              <a:buSzPct val="100000"/>
              <a:buAutoNum type="arabicPeriod" startAt="1"/>
              <a:defRPr sz="53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t>有助於將來申請大學</a:t>
            </a:r>
          </a:p>
          <a:p>
            <a:pPr lvl="1" marL="1216526" indent="-708526" defTabSz="584200">
              <a:buSzPct val="100000"/>
              <a:buAutoNum type="arabicPeriod" startAt="1"/>
              <a:defRPr sz="53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t>多接觸不同領域，均衡發展</a:t>
            </a:r>
          </a:p>
          <a:p>
            <a:pPr lvl="1" marL="1216526" indent="-708526" defTabSz="584200">
              <a:buSzPct val="100000"/>
              <a:buAutoNum type="arabicPeriod" startAt="1"/>
              <a:defRPr sz="53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t>發覺孩子的興趣和天份</a:t>
            </a:r>
          </a:p>
        </p:txBody>
      </p:sp>
      <p:sp>
        <p:nvSpPr>
          <p:cNvPr id="44" name="為什麼要學習各樣的才藝呢？"/>
          <p:cNvSpPr txBox="1"/>
          <p:nvPr/>
        </p:nvSpPr>
        <p:spPr>
          <a:xfrm>
            <a:off x="3652611" y="726873"/>
            <a:ext cx="8763001" cy="678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584200">
              <a:defRPr b="1" sz="5300">
                <a:solidFill>
                  <a:srgbClr val="535353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/>
            <a:r>
              <a:t>為什麼要學習各樣的才藝呢？</a:t>
            </a:r>
          </a:p>
        </p:txBody>
      </p:sp>
      <p:pic>
        <p:nvPicPr>
          <p:cNvPr id="45" name="asset-small.jpg" descr="asset-smal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723" y="742846"/>
            <a:ext cx="2682408" cy="26824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你安排孩子學習什麼的才藝呢…"/>
          <p:cNvSpPr txBox="1"/>
          <p:nvPr/>
        </p:nvSpPr>
        <p:spPr>
          <a:xfrm>
            <a:off x="919676" y="584768"/>
            <a:ext cx="9355309" cy="6418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584200">
              <a:defRPr sz="53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t>你安排孩子學習什麼的才藝呢</a:t>
            </a:r>
          </a:p>
          <a:p>
            <a:pPr marL="531394" indent="-531394" defTabSz="584200">
              <a:buSzPct val="100000"/>
              <a:buChar char="•"/>
              <a:defRPr sz="53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</a:p>
          <a:p>
            <a:pPr lvl="1" marL="1216526" indent="-708526" defTabSz="584200">
              <a:buSzPct val="100000"/>
              <a:buAutoNum type="arabicPeriod" startAt="1"/>
              <a:defRPr sz="53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t>運動，舞蹈</a:t>
            </a:r>
          </a:p>
          <a:p>
            <a:pPr lvl="1" marL="1216526" indent="-708526" defTabSz="584200">
              <a:buSzPct val="100000"/>
              <a:buAutoNum type="arabicPeriod" startAt="1"/>
              <a:defRPr sz="53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t>功夫，武術</a:t>
            </a:r>
          </a:p>
          <a:p>
            <a:pPr lvl="1" marL="1216526" indent="-708526" defTabSz="584200">
              <a:buSzPct val="100000"/>
              <a:buAutoNum type="arabicPeriod" startAt="1"/>
              <a:defRPr sz="53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t>音樂，繪畫</a:t>
            </a:r>
          </a:p>
          <a:p>
            <a:pPr lvl="1" marL="1216526" indent="-708526" defTabSz="584200">
              <a:buSzPct val="100000"/>
              <a:buAutoNum type="arabicPeriod" startAt="1"/>
              <a:defRPr sz="53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t>心算，寫作</a:t>
            </a:r>
          </a:p>
          <a:p>
            <a:pPr lvl="1" marL="1216526" indent="-708526" defTabSz="584200">
              <a:buSzPct val="100000"/>
              <a:buAutoNum type="arabicPeriod" startAt="1"/>
              <a:defRPr sz="53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t>下棋</a:t>
            </a:r>
          </a:p>
          <a:p>
            <a:pPr lvl="1" marL="1216526" indent="-708526" defTabSz="584200">
              <a:buSzPct val="100000"/>
              <a:buAutoNum type="arabicPeriod" startAt="1"/>
              <a:defRPr sz="53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t>中文課</a:t>
            </a:r>
          </a:p>
          <a:p>
            <a:pPr lvl="1" marL="1216526" indent="-708526" defTabSz="584200">
              <a:buSzPct val="100000"/>
              <a:buAutoNum type="arabicPeriod" startAt="1"/>
              <a:defRPr sz="53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t>烹調</a:t>
            </a:r>
          </a:p>
        </p:txBody>
      </p:sp>
      <p:pic>
        <p:nvPicPr>
          <p:cNvPr id="48" name="asset.JPG" descr="asse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7696" y="6202546"/>
            <a:ext cx="5515157" cy="24233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注意"/>
          <p:cNvSpPr txBox="1"/>
          <p:nvPr/>
        </p:nvSpPr>
        <p:spPr>
          <a:xfrm rot="20425878">
            <a:off x="731612" y="1145470"/>
            <a:ext cx="2251212" cy="961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584200">
              <a:defRPr b="1" sz="7600">
                <a:solidFill>
                  <a:schemeClr val="accent2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/>
            <a:r>
              <a:t>注意</a:t>
            </a:r>
          </a:p>
        </p:txBody>
      </p:sp>
      <p:sp>
        <p:nvSpPr>
          <p:cNvPr id="51" name="只有IQ, 沒有EQ…"/>
          <p:cNvSpPr txBox="1"/>
          <p:nvPr/>
        </p:nvSpPr>
        <p:spPr>
          <a:xfrm>
            <a:off x="4133307" y="1722729"/>
            <a:ext cx="8353158" cy="4829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711868" indent="-711868" defTabSz="584200">
              <a:buSzPct val="100000"/>
              <a:buChar char="•"/>
              <a:defRPr sz="71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t>只有IQ, 沒有EQ</a:t>
            </a:r>
          </a:p>
          <a:p>
            <a:pPr marL="711868" indent="-711868" defTabSz="584200">
              <a:buSzPct val="100000"/>
              <a:buChar char="•"/>
              <a:defRPr sz="71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t>養成驕傲的個性</a:t>
            </a:r>
          </a:p>
          <a:p>
            <a:pPr marL="711868" indent="-711868" defTabSz="584200">
              <a:buSzPct val="100000"/>
              <a:buChar char="•"/>
              <a:defRPr sz="71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t>沒有真正家庭時間</a:t>
            </a:r>
          </a:p>
          <a:p>
            <a:pPr marL="711868" indent="-711868" defTabSz="584200">
              <a:buSzPct val="100000"/>
              <a:buChar char="•"/>
              <a:defRPr sz="71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t>家長完全沒參與</a:t>
            </a:r>
          </a:p>
          <a:p>
            <a:pPr marL="711868" indent="-711868" defTabSz="584200">
              <a:buSzPct val="100000"/>
              <a:buChar char="•"/>
              <a:defRPr sz="71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t>成為家庭的衝突</a:t>
            </a:r>
          </a:p>
        </p:txBody>
      </p:sp>
      <p:sp>
        <p:nvSpPr>
          <p:cNvPr id="52" name="不要"/>
          <p:cNvSpPr txBox="1"/>
          <p:nvPr/>
        </p:nvSpPr>
        <p:spPr>
          <a:xfrm>
            <a:off x="1829070" y="2376084"/>
            <a:ext cx="2251212" cy="961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584200">
              <a:defRPr b="1" sz="7600">
                <a:solidFill>
                  <a:schemeClr val="accent2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/>
            <a:r>
              <a:t>不要</a:t>
            </a:r>
          </a:p>
        </p:txBody>
      </p:sp>
      <p:pic>
        <p:nvPicPr>
          <p:cNvPr id="53" name="asset.JPG" descr="asse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7298" y="3993162"/>
            <a:ext cx="2414073" cy="2740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還有一件事..."/>
          <p:cNvSpPr txBox="1"/>
          <p:nvPr/>
        </p:nvSpPr>
        <p:spPr>
          <a:xfrm>
            <a:off x="544692" y="720553"/>
            <a:ext cx="6230742" cy="1219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584200">
              <a:defRPr b="1" sz="7600">
                <a:solidFill>
                  <a:schemeClr val="accent2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/>
            <a:r>
              <a:t>還有一件事...</a:t>
            </a:r>
          </a:p>
        </p:txBody>
      </p:sp>
      <p:sp>
        <p:nvSpPr>
          <p:cNvPr id="56" name="最重要"/>
          <p:cNvSpPr txBox="1"/>
          <p:nvPr/>
        </p:nvSpPr>
        <p:spPr>
          <a:xfrm>
            <a:off x="7201140" y="838563"/>
            <a:ext cx="3188612" cy="961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584200">
              <a:defRPr b="1" sz="7600">
                <a:solidFill>
                  <a:schemeClr val="accent2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/>
            <a:r>
              <a:t>最重要</a:t>
            </a:r>
          </a:p>
        </p:txBody>
      </p:sp>
      <p:grpSp>
        <p:nvGrpSpPr>
          <p:cNvPr id="59" name="Group"/>
          <p:cNvGrpSpPr/>
          <p:nvPr/>
        </p:nvGrpSpPr>
        <p:grpSpPr>
          <a:xfrm>
            <a:off x="1764902" y="2229527"/>
            <a:ext cx="10028811" cy="6173983"/>
            <a:chOff x="206" y="3"/>
            <a:chExt cx="10028810" cy="6173982"/>
          </a:xfrm>
        </p:grpSpPr>
        <p:sp>
          <p:nvSpPr>
            <p:cNvPr id="57" name="不要只有…"/>
            <p:cNvSpPr txBox="1"/>
            <p:nvPr/>
          </p:nvSpPr>
          <p:spPr>
            <a:xfrm rot="79233">
              <a:off x="67425" y="113226"/>
              <a:ext cx="9894372" cy="5947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defTabSz="584200">
                <a:defRPr b="1" sz="6500">
                  <a:solidFill>
                    <a:schemeClr val="accent4">
                      <a:lumOff val="-5764"/>
                    </a:schemeClr>
                  </a:solidFill>
                  <a:uFill>
                    <a:solidFill>
                      <a:srgbClr val="714D3A"/>
                    </a:solidFill>
                  </a:uFill>
                  <a:latin typeface="+mn-lt"/>
                  <a:ea typeface="+mn-ea"/>
                  <a:cs typeface="+mn-cs"/>
                  <a:sym typeface="Didot"/>
                </a:defRPr>
              </a:pPr>
              <a:r>
                <a:t>不要只有</a:t>
              </a:r>
            </a:p>
            <a:p>
              <a:pPr defTabSz="584200">
                <a:defRPr b="1" sz="6500">
                  <a:solidFill>
                    <a:schemeClr val="accent4">
                      <a:lumOff val="-5764"/>
                    </a:schemeClr>
                  </a:solidFill>
                  <a:uFill>
                    <a:solidFill>
                      <a:srgbClr val="714D3A"/>
                    </a:solidFill>
                  </a:uFill>
                  <a:latin typeface="+mn-lt"/>
                  <a:ea typeface="+mn-ea"/>
                  <a:cs typeface="+mn-cs"/>
                  <a:sym typeface="Didot"/>
                </a:defRPr>
              </a:pPr>
              <a:r>
                <a:t>      德，智，體，群，美⋯</a:t>
              </a:r>
            </a:p>
            <a:p>
              <a:pPr defTabSz="584200">
                <a:defRPr b="1" sz="6500">
                  <a:solidFill>
                    <a:schemeClr val="accent4">
                      <a:lumOff val="-5764"/>
                    </a:schemeClr>
                  </a:solidFill>
                  <a:uFill>
                    <a:solidFill>
                      <a:srgbClr val="714D3A"/>
                    </a:solidFill>
                  </a:uFill>
                  <a:latin typeface="+mn-lt"/>
                  <a:ea typeface="+mn-ea"/>
                  <a:cs typeface="+mn-cs"/>
                  <a:sym typeface="Didot"/>
                </a:defRPr>
              </a:pPr>
            </a:p>
            <a:p>
              <a:pPr defTabSz="584200">
                <a:defRPr b="1" sz="6500">
                  <a:solidFill>
                    <a:schemeClr val="accent4">
                      <a:lumOff val="-5764"/>
                    </a:schemeClr>
                  </a:solidFill>
                  <a:uFill>
                    <a:solidFill>
                      <a:srgbClr val="714D3A"/>
                    </a:solidFill>
                  </a:uFill>
                  <a:latin typeface="+mn-lt"/>
                  <a:ea typeface="+mn-ea"/>
                  <a:cs typeface="+mn-cs"/>
                  <a:sym typeface="Didot"/>
                </a:defRPr>
              </a:pPr>
            </a:p>
            <a:p>
              <a:pPr defTabSz="584200">
                <a:defRPr b="1" sz="6500">
                  <a:solidFill>
                    <a:schemeClr val="accent4">
                      <a:lumOff val="-5764"/>
                    </a:schemeClr>
                  </a:solidFill>
                  <a:uFill>
                    <a:solidFill>
                      <a:srgbClr val="714D3A"/>
                    </a:solidFill>
                  </a:uFill>
                  <a:latin typeface="+mn-lt"/>
                  <a:ea typeface="+mn-ea"/>
                  <a:cs typeface="+mn-cs"/>
                  <a:sym typeface="Didot"/>
                </a:defRPr>
              </a:pPr>
            </a:p>
            <a:p>
              <a:pPr defTabSz="584200">
                <a:defRPr b="1" sz="6500">
                  <a:solidFill>
                    <a:schemeClr val="accent4">
                      <a:lumOff val="-5764"/>
                    </a:schemeClr>
                  </a:solidFill>
                  <a:uFill>
                    <a:solidFill>
                      <a:srgbClr val="714D3A"/>
                    </a:solidFill>
                  </a:uFill>
                  <a:latin typeface="+mn-lt"/>
                  <a:ea typeface="+mn-ea"/>
                  <a:cs typeface="+mn-cs"/>
                  <a:sym typeface="Didot"/>
                </a:defRPr>
              </a:pPr>
              <a:r>
                <a:t>更要重視靈命的培養</a:t>
              </a:r>
            </a:p>
          </p:txBody>
        </p:sp>
        <p:pic>
          <p:nvPicPr>
            <p:cNvPr id="58" name="asset.JPG" descr="asset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2527491" y="2284200"/>
              <a:ext cx="4082744" cy="22787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" grpId="2"/>
      <p:bldP build="whole" bldLvl="1" animBg="1" rev="0" advAuto="0" spid="5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申命記 第六章…"/>
          <p:cNvSpPr txBox="1"/>
          <p:nvPr/>
        </p:nvSpPr>
        <p:spPr>
          <a:xfrm>
            <a:off x="4343401" y="1091548"/>
            <a:ext cx="8065311" cy="3733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4000"/>
            </a:pPr>
            <a:r>
              <a:t>申命記 第六章</a:t>
            </a:r>
          </a:p>
          <a:p>
            <a:pPr>
              <a:defRPr sz="4000"/>
            </a:pPr>
            <a:r>
              <a:t>6 我 今 日 所 吩 咐 你 的 話 、 都 要 記 在 心 上 </a:t>
            </a:r>
          </a:p>
          <a:p>
            <a:pPr>
              <a:defRPr sz="4000"/>
            </a:pPr>
            <a:r>
              <a:t>7 也 要 殷 勤 教 訓 你 的 兒 女 、 無 論 你 坐 在 家 裡 、 行 在 路 上 、 躺 下 、 起 來 、 都 要 談 論 。</a:t>
            </a:r>
          </a:p>
        </p:txBody>
      </p:sp>
      <p:sp>
        <p:nvSpPr>
          <p:cNvPr id="62" name="提摩太前書 第四章…"/>
          <p:cNvSpPr txBox="1"/>
          <p:nvPr/>
        </p:nvSpPr>
        <p:spPr>
          <a:xfrm>
            <a:off x="1159311" y="5937282"/>
            <a:ext cx="11055315" cy="1859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4000"/>
            </a:pPr>
            <a:r>
              <a:t>提摩太前書 第四章</a:t>
            </a:r>
          </a:p>
          <a:p>
            <a:pPr>
              <a:defRPr sz="4000"/>
            </a:pPr>
            <a:r>
              <a:t>8 操 練 身 體 、 益 處 還 少 ． 惟 獨 敬 虔 、 凡 事 都 有 益 處 ． 因 有 今 生 和 來 生 的 應 許 ．</a:t>
            </a:r>
          </a:p>
        </p:txBody>
      </p:sp>
      <p:pic>
        <p:nvPicPr>
          <p:cNvPr id="63" name="asset.JPG" descr="asse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9627" y="1288002"/>
            <a:ext cx="3152854" cy="33408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" grpId="1"/>
      <p:bldP build="whole" bldLvl="1" animBg="1" rev="0" advAuto="0" spid="6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6CBEC7A7-1D1A-4D55-BB56-44E163BE0943-L0-001.png" descr="6CBEC7A7-1D1A-4D55-BB56-44E163BE0943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2297" y="142588"/>
            <a:ext cx="5453610" cy="92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發掘和孕育孩子的才智"/>
          <p:cNvSpPr txBox="1"/>
          <p:nvPr/>
        </p:nvSpPr>
        <p:spPr>
          <a:xfrm>
            <a:off x="7399432" y="3765742"/>
            <a:ext cx="4004527" cy="1451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5600"/>
            </a:lvl1pPr>
          </a:lstStyle>
          <a:p>
            <a:pPr/>
            <a:r>
              <a:t>發掘和孕育孩子的才智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Table"/>
          <p:cNvGraphicFramePr/>
          <p:nvPr/>
        </p:nvGraphicFramePr>
        <p:xfrm>
          <a:off x="85041" y="41011"/>
          <a:ext cx="12847418" cy="953761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{C7B018BB-80A7-4F77-B60F-C8B233D01FF8}</a:tableStyleId>
              </a:tblPr>
              <a:tblGrid>
                <a:gridCol w="3945869"/>
                <a:gridCol w="5709988"/>
                <a:gridCol w="3178860"/>
              </a:tblGrid>
              <a:tr h="952491">
                <a:tc gridSpan="3">
                  <a:txBody>
                    <a:bodyPr/>
                    <a:lstStyle/>
                    <a:p>
                      <a:pPr algn="ctr"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THE EIGHT INTELLIGENCES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4B4B4"/>
                      </a:solidFill>
                      <a:miter lim="400000"/>
                    </a:lnL>
                    <a:lnR w="12700">
                      <a:solidFill>
                        <a:srgbClr val="B4B4B4"/>
                      </a:solidFill>
                      <a:miter lim="400000"/>
                    </a:lnR>
                    <a:lnT w="12700">
                      <a:solidFill>
                        <a:srgbClr val="B4B4B4"/>
                      </a:solidFill>
                      <a:miter lim="400000"/>
                    </a:lnT>
                    <a:lnB w="12700">
                      <a:solidFill>
                        <a:srgbClr val="B4B4B4"/>
                      </a:solidFill>
                      <a:miter lim="400000"/>
                    </a:lnB>
                    <a:solidFill>
                      <a:srgbClr val="AB1802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952491">
                <a:tc>
                  <a:txBody>
                    <a:bodyPr/>
                    <a:lstStyle/>
                    <a:p>
                      <a:pPr algn="ctr"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400">
                          <a:solidFill>
                            <a:srgbClr val="4A2EE2"/>
                          </a:solidFill>
                          <a:latin typeface="Gill Sans Light"/>
                          <a:ea typeface="Gill Sans Light"/>
                          <a:cs typeface="Gill Sans Light"/>
                          <a:sym typeface="Gill Sans Light"/>
                        </a:rPr>
                        <a:t>Dr. Armstrong’s Labels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4B4B4"/>
                      </a:solidFill>
                      <a:miter lim="400000"/>
                    </a:lnL>
                    <a:lnR w="12700">
                      <a:solidFill>
                        <a:srgbClr val="B4B4B4"/>
                      </a:solidFill>
                      <a:miter lim="400000"/>
                    </a:lnR>
                    <a:lnT w="12700">
                      <a:solidFill>
                        <a:srgbClr val="B4B4B4"/>
                      </a:solidFill>
                      <a:miter lim="400000"/>
                    </a:lnT>
                    <a:lnB w="12700">
                      <a:solidFill>
                        <a:srgbClr val="B4B4B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400">
                          <a:solidFill>
                            <a:srgbClr val="4A2EE2"/>
                          </a:solidFill>
                          <a:latin typeface="Gill Sans Light"/>
                          <a:ea typeface="Gill Sans Light"/>
                          <a:cs typeface="Gill Sans Light"/>
                          <a:sym typeface="Gill Sans Light"/>
                        </a:rPr>
                        <a:t>Dr. Gardner’s Labels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4B4B4"/>
                      </a:solidFill>
                      <a:miter lim="400000"/>
                    </a:lnL>
                    <a:lnR w="12700">
                      <a:solidFill>
                        <a:srgbClr val="B4B4B4"/>
                      </a:solidFill>
                      <a:miter lim="400000"/>
                    </a:lnR>
                    <a:lnT w="12700">
                      <a:solidFill>
                        <a:srgbClr val="B4B4B4"/>
                      </a:solidFill>
                      <a:miter lim="400000"/>
                    </a:lnT>
                    <a:lnB w="12700">
                      <a:solidFill>
                        <a:srgbClr val="B4B4B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400">
                          <a:solidFill>
                            <a:srgbClr val="4A2EE2"/>
                          </a:solidFill>
                          <a:latin typeface="Gill Sans Light"/>
                          <a:ea typeface="Gill Sans Light"/>
                          <a:cs typeface="Gill Sans Light"/>
                          <a:sym typeface="Gill Sans Light"/>
                        </a:rPr>
                        <a:t>Think With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4B4B4"/>
                      </a:solidFill>
                      <a:miter lim="400000"/>
                    </a:lnL>
                    <a:lnR w="12700">
                      <a:solidFill>
                        <a:srgbClr val="B4B4B4"/>
                      </a:solidFill>
                      <a:miter lim="400000"/>
                    </a:lnR>
                    <a:lnT w="12700">
                      <a:solidFill>
                        <a:srgbClr val="B4B4B4"/>
                      </a:solidFill>
                      <a:miter lim="400000"/>
                    </a:lnT>
                    <a:lnB w="12700">
                      <a:solidFill>
                        <a:srgbClr val="B4B4B4"/>
                      </a:solidFill>
                      <a:miter lim="400000"/>
                    </a:lnB>
                    <a:noFill/>
                  </a:tcPr>
                </a:tc>
              </a:tr>
              <a:tr h="952491">
                <a:tc>
                  <a:txBody>
                    <a:bodyPr/>
                    <a:lstStyle/>
                    <a:p>
                      <a:pPr algn="ctr"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400">
                          <a:solidFill>
                            <a:srgbClr val="535353"/>
                          </a:solidFill>
                          <a:latin typeface="Gill Sans Light"/>
                          <a:ea typeface="Gill Sans Light"/>
                          <a:cs typeface="Gill Sans Light"/>
                          <a:sym typeface="Gill Sans Light"/>
                        </a:rPr>
                        <a:t>Word smart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4B4B4"/>
                      </a:solidFill>
                      <a:miter lim="400000"/>
                    </a:lnL>
                    <a:lnR w="12700">
                      <a:solidFill>
                        <a:srgbClr val="B4B4B4"/>
                      </a:solidFill>
                      <a:miter lim="400000"/>
                    </a:lnR>
                    <a:lnT w="12700">
                      <a:solidFill>
                        <a:srgbClr val="B4B4B4"/>
                      </a:solidFill>
                      <a:miter lim="400000"/>
                    </a:lnT>
                    <a:lnB w="12700">
                      <a:solidFill>
                        <a:srgbClr val="B4B4B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400">
                          <a:solidFill>
                            <a:srgbClr val="535353"/>
                          </a:solidFill>
                          <a:latin typeface="Gill Sans Light"/>
                          <a:ea typeface="Gill Sans Light"/>
                          <a:cs typeface="Gill Sans Light"/>
                          <a:sym typeface="Gill Sans Light"/>
                        </a:rPr>
                        <a:t>Linguistic intelligence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4B4B4"/>
                      </a:solidFill>
                      <a:miter lim="400000"/>
                    </a:lnL>
                    <a:lnR w="12700">
                      <a:solidFill>
                        <a:srgbClr val="B4B4B4"/>
                      </a:solidFill>
                      <a:miter lim="400000"/>
                    </a:lnR>
                    <a:lnT w="12700">
                      <a:solidFill>
                        <a:srgbClr val="B4B4B4"/>
                      </a:solidFill>
                      <a:miter lim="400000"/>
                    </a:lnT>
                    <a:lnB w="12700">
                      <a:solidFill>
                        <a:srgbClr val="B4B4B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400">
                          <a:solidFill>
                            <a:srgbClr val="5A5F5E"/>
                          </a:solidFill>
                          <a:latin typeface="Gill Sans Light"/>
                          <a:ea typeface="Gill Sans Light"/>
                          <a:cs typeface="Gill Sans Light"/>
                          <a:sym typeface="Gill Sans Light"/>
                        </a:rPr>
                        <a:t>Word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4B4B4"/>
                      </a:solidFill>
                      <a:miter lim="400000"/>
                    </a:lnL>
                    <a:lnR w="12700">
                      <a:solidFill>
                        <a:srgbClr val="B4B4B4"/>
                      </a:solidFill>
                      <a:miter lim="400000"/>
                    </a:lnR>
                    <a:lnT w="12700">
                      <a:solidFill>
                        <a:srgbClr val="B4B4B4"/>
                      </a:solidFill>
                      <a:miter lim="400000"/>
                    </a:lnT>
                    <a:lnB w="12700">
                      <a:solidFill>
                        <a:srgbClr val="B4B4B4"/>
                      </a:solidFill>
                      <a:miter lim="400000"/>
                    </a:lnB>
                    <a:noFill/>
                  </a:tcPr>
                </a:tc>
              </a:tr>
              <a:tr h="952491">
                <a:tc>
                  <a:txBody>
                    <a:bodyPr/>
                    <a:lstStyle/>
                    <a:p>
                      <a:pPr algn="ctr"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400">
                          <a:solidFill>
                            <a:srgbClr val="5A5F5E"/>
                          </a:solidFill>
                          <a:latin typeface="Gill Sans Light"/>
                          <a:ea typeface="Gill Sans Light"/>
                          <a:cs typeface="Gill Sans Light"/>
                          <a:sym typeface="Gill Sans Light"/>
                        </a:rPr>
                        <a:t>Logic smart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4B4B4"/>
                      </a:solidFill>
                      <a:miter lim="400000"/>
                    </a:lnL>
                    <a:lnR w="12700">
                      <a:solidFill>
                        <a:srgbClr val="B4B4B4"/>
                      </a:solidFill>
                      <a:miter lim="400000"/>
                    </a:lnR>
                    <a:lnT w="12700">
                      <a:solidFill>
                        <a:srgbClr val="B4B4B4"/>
                      </a:solidFill>
                      <a:miter lim="400000"/>
                    </a:lnT>
                    <a:lnB w="12700">
                      <a:solidFill>
                        <a:srgbClr val="B4B4B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400">
                          <a:solidFill>
                            <a:srgbClr val="535353"/>
                          </a:solidFill>
                          <a:latin typeface="Gill Sans Light"/>
                          <a:ea typeface="Gill Sans Light"/>
                          <a:cs typeface="Gill Sans Light"/>
                          <a:sym typeface="Gill Sans Light"/>
                        </a:rPr>
                        <a:t>Logical-Mathematical intelligence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4B4B4"/>
                      </a:solidFill>
                      <a:miter lim="400000"/>
                    </a:lnL>
                    <a:lnR w="12700">
                      <a:solidFill>
                        <a:srgbClr val="B4B4B4"/>
                      </a:solidFill>
                      <a:miter lim="400000"/>
                    </a:lnR>
                    <a:lnT w="12700">
                      <a:solidFill>
                        <a:srgbClr val="B4B4B4"/>
                      </a:solidFill>
                      <a:miter lim="400000"/>
                    </a:lnT>
                    <a:lnB w="12700">
                      <a:solidFill>
                        <a:srgbClr val="B4B4B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400">
                          <a:solidFill>
                            <a:srgbClr val="5A5F5E"/>
                          </a:solidFill>
                          <a:latin typeface="Gill Sans Light"/>
                          <a:ea typeface="Gill Sans Light"/>
                          <a:cs typeface="Gill Sans Light"/>
                          <a:sym typeface="Gill Sans Light"/>
                        </a:rPr>
                        <a:t>Question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4B4B4"/>
                      </a:solidFill>
                      <a:miter lim="400000"/>
                    </a:lnL>
                    <a:lnR w="12700">
                      <a:solidFill>
                        <a:srgbClr val="B4B4B4"/>
                      </a:solidFill>
                      <a:miter lim="400000"/>
                    </a:lnR>
                    <a:lnT w="12700">
                      <a:solidFill>
                        <a:srgbClr val="B4B4B4"/>
                      </a:solidFill>
                      <a:miter lim="400000"/>
                    </a:lnT>
                    <a:lnB w="12700">
                      <a:solidFill>
                        <a:srgbClr val="B4B4B4"/>
                      </a:solidFill>
                      <a:miter lim="400000"/>
                    </a:lnB>
                    <a:noFill/>
                  </a:tcPr>
                </a:tc>
              </a:tr>
              <a:tr h="952491">
                <a:tc>
                  <a:txBody>
                    <a:bodyPr/>
                    <a:lstStyle/>
                    <a:p>
                      <a:pPr algn="ctr"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400">
                          <a:solidFill>
                            <a:srgbClr val="535353"/>
                          </a:solidFill>
                          <a:latin typeface="Gill Sans Light"/>
                          <a:ea typeface="Gill Sans Light"/>
                          <a:cs typeface="Gill Sans Light"/>
                          <a:sym typeface="Gill Sans Light"/>
                        </a:rPr>
                        <a:t>Picture smart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4B4B4"/>
                      </a:solidFill>
                      <a:miter lim="400000"/>
                    </a:lnL>
                    <a:lnR w="12700">
                      <a:solidFill>
                        <a:srgbClr val="B4B4B4"/>
                      </a:solidFill>
                      <a:miter lim="400000"/>
                    </a:lnR>
                    <a:lnT w="12700">
                      <a:solidFill>
                        <a:srgbClr val="B4B4B4"/>
                      </a:solidFill>
                      <a:miter lim="400000"/>
                    </a:lnT>
                    <a:lnB w="12700">
                      <a:solidFill>
                        <a:srgbClr val="B4B4B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400">
                          <a:solidFill>
                            <a:srgbClr val="535353"/>
                          </a:solidFill>
                          <a:latin typeface="Gill Sans Light"/>
                          <a:ea typeface="Gill Sans Light"/>
                          <a:cs typeface="Gill Sans Light"/>
                          <a:sym typeface="Gill Sans Light"/>
                        </a:rPr>
                        <a:t>Spatial intelligence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4B4B4"/>
                      </a:solidFill>
                      <a:miter lim="400000"/>
                    </a:lnL>
                    <a:lnR w="12700">
                      <a:solidFill>
                        <a:srgbClr val="B4B4B4"/>
                      </a:solidFill>
                      <a:miter lim="400000"/>
                    </a:lnR>
                    <a:lnT w="12700">
                      <a:solidFill>
                        <a:srgbClr val="B4B4B4"/>
                      </a:solidFill>
                      <a:miter lim="400000"/>
                    </a:lnT>
                    <a:lnB w="12700">
                      <a:solidFill>
                        <a:srgbClr val="B4B4B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400">
                          <a:solidFill>
                            <a:srgbClr val="5A5F5E"/>
                          </a:solidFill>
                          <a:latin typeface="Gill Sans Light"/>
                          <a:ea typeface="Gill Sans Light"/>
                          <a:cs typeface="Gill Sans Light"/>
                          <a:sym typeface="Gill Sans Light"/>
                        </a:rPr>
                        <a:t>Picture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4B4B4"/>
                      </a:solidFill>
                      <a:miter lim="400000"/>
                    </a:lnL>
                    <a:lnR w="12700">
                      <a:solidFill>
                        <a:srgbClr val="B4B4B4"/>
                      </a:solidFill>
                      <a:miter lim="400000"/>
                    </a:lnR>
                    <a:lnT w="12700">
                      <a:solidFill>
                        <a:srgbClr val="B4B4B4"/>
                      </a:solidFill>
                      <a:miter lim="400000"/>
                    </a:lnT>
                    <a:lnB w="12700">
                      <a:solidFill>
                        <a:srgbClr val="B4B4B4"/>
                      </a:solidFill>
                      <a:miter lim="400000"/>
                    </a:lnB>
                    <a:noFill/>
                  </a:tcPr>
                </a:tc>
              </a:tr>
              <a:tr h="952491">
                <a:tc>
                  <a:txBody>
                    <a:bodyPr/>
                    <a:lstStyle/>
                    <a:p>
                      <a:pPr algn="ctr"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400">
                          <a:solidFill>
                            <a:srgbClr val="535353"/>
                          </a:solidFill>
                          <a:latin typeface="Gill Sans Light"/>
                          <a:ea typeface="Gill Sans Light"/>
                          <a:cs typeface="Gill Sans Light"/>
                          <a:sym typeface="Gill Sans Light"/>
                        </a:rPr>
                        <a:t>Music smart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4B4B4"/>
                      </a:solidFill>
                      <a:miter lim="400000"/>
                    </a:lnL>
                    <a:lnR w="12700">
                      <a:solidFill>
                        <a:srgbClr val="B4B4B4"/>
                      </a:solidFill>
                      <a:miter lim="400000"/>
                    </a:lnR>
                    <a:lnT w="12700">
                      <a:solidFill>
                        <a:srgbClr val="B4B4B4"/>
                      </a:solidFill>
                      <a:miter lim="400000"/>
                    </a:lnT>
                    <a:lnB w="12700">
                      <a:solidFill>
                        <a:srgbClr val="B4B4B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400">
                          <a:solidFill>
                            <a:srgbClr val="535353"/>
                          </a:solidFill>
                          <a:latin typeface="Gill Sans Light"/>
                          <a:ea typeface="Gill Sans Light"/>
                          <a:cs typeface="Gill Sans Light"/>
                          <a:sym typeface="Gill Sans Light"/>
                        </a:rPr>
                        <a:t>Musical intelligence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4B4B4"/>
                      </a:solidFill>
                      <a:miter lim="400000"/>
                    </a:lnL>
                    <a:lnR w="12700">
                      <a:solidFill>
                        <a:srgbClr val="B4B4B4"/>
                      </a:solidFill>
                      <a:miter lim="400000"/>
                    </a:lnR>
                    <a:lnT w="12700">
                      <a:solidFill>
                        <a:srgbClr val="B4B4B4"/>
                      </a:solidFill>
                      <a:miter lim="400000"/>
                    </a:lnT>
                    <a:lnB w="12700">
                      <a:solidFill>
                        <a:srgbClr val="B4B4B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400">
                          <a:solidFill>
                            <a:srgbClr val="535353"/>
                          </a:solidFill>
                          <a:latin typeface="Gill Sans Light"/>
                          <a:ea typeface="Gill Sans Light"/>
                          <a:cs typeface="Gill Sans Light"/>
                          <a:sym typeface="Gill Sans Light"/>
                        </a:rPr>
                        <a:t>Rhythm/ melodies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4B4B4"/>
                      </a:solidFill>
                      <a:miter lim="400000"/>
                    </a:lnL>
                    <a:lnR w="12700">
                      <a:solidFill>
                        <a:srgbClr val="B4B4B4"/>
                      </a:solidFill>
                      <a:miter lim="400000"/>
                    </a:lnR>
                    <a:lnT w="12700">
                      <a:solidFill>
                        <a:srgbClr val="B4B4B4"/>
                      </a:solidFill>
                      <a:miter lim="400000"/>
                    </a:lnT>
                    <a:lnB w="12700">
                      <a:solidFill>
                        <a:srgbClr val="B4B4B4"/>
                      </a:solidFill>
                      <a:miter lim="400000"/>
                    </a:lnB>
                    <a:noFill/>
                  </a:tcPr>
                </a:tc>
              </a:tr>
              <a:tr h="952491">
                <a:tc>
                  <a:txBody>
                    <a:bodyPr/>
                    <a:lstStyle/>
                    <a:p>
                      <a:pPr algn="ctr"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400">
                          <a:solidFill>
                            <a:srgbClr val="535353"/>
                          </a:solidFill>
                          <a:latin typeface="Gill Sans Light"/>
                          <a:ea typeface="Gill Sans Light"/>
                          <a:cs typeface="Gill Sans Light"/>
                          <a:sym typeface="Gill Sans Light"/>
                        </a:rPr>
                        <a:t>Body smart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4B4B4"/>
                      </a:solidFill>
                      <a:miter lim="400000"/>
                    </a:lnL>
                    <a:lnR w="12700">
                      <a:solidFill>
                        <a:srgbClr val="B4B4B4"/>
                      </a:solidFill>
                      <a:miter lim="400000"/>
                    </a:lnR>
                    <a:lnT w="12700">
                      <a:solidFill>
                        <a:srgbClr val="B4B4B4"/>
                      </a:solidFill>
                      <a:miter lim="400000"/>
                    </a:lnT>
                    <a:lnB w="12700">
                      <a:solidFill>
                        <a:srgbClr val="B4B4B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400">
                          <a:solidFill>
                            <a:srgbClr val="535353"/>
                          </a:solidFill>
                          <a:latin typeface="Gill Sans Light"/>
                          <a:ea typeface="Gill Sans Light"/>
                          <a:cs typeface="Gill Sans Light"/>
                          <a:sym typeface="Gill Sans Light"/>
                        </a:rPr>
                        <a:t>Bodily-Kinesthetic intelligence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4B4B4"/>
                      </a:solidFill>
                      <a:miter lim="400000"/>
                    </a:lnL>
                    <a:lnR w="12700">
                      <a:solidFill>
                        <a:srgbClr val="B4B4B4"/>
                      </a:solidFill>
                      <a:miter lim="400000"/>
                    </a:lnR>
                    <a:lnT w="12700">
                      <a:solidFill>
                        <a:srgbClr val="B4B4B4"/>
                      </a:solidFill>
                      <a:miter lim="400000"/>
                    </a:lnT>
                    <a:lnB w="12700">
                      <a:solidFill>
                        <a:srgbClr val="B4B4B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400">
                          <a:solidFill>
                            <a:srgbClr val="535353"/>
                          </a:solidFill>
                          <a:latin typeface="Gill Sans Light"/>
                          <a:ea typeface="Gill Sans Light"/>
                          <a:cs typeface="Gill Sans Light"/>
                          <a:sym typeface="Gill Sans Light"/>
                        </a:rPr>
                        <a:t>Movement/ touch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4B4B4"/>
                      </a:solidFill>
                      <a:miter lim="400000"/>
                    </a:lnL>
                    <a:lnR w="12700">
                      <a:solidFill>
                        <a:srgbClr val="B4B4B4"/>
                      </a:solidFill>
                      <a:miter lim="400000"/>
                    </a:lnR>
                    <a:lnT w="12700">
                      <a:solidFill>
                        <a:srgbClr val="B4B4B4"/>
                      </a:solidFill>
                      <a:miter lim="400000"/>
                    </a:lnT>
                    <a:lnB w="12700">
                      <a:solidFill>
                        <a:srgbClr val="B4B4B4"/>
                      </a:solidFill>
                      <a:miter lim="400000"/>
                    </a:lnB>
                    <a:noFill/>
                  </a:tcPr>
                </a:tc>
              </a:tr>
              <a:tr h="952491">
                <a:tc>
                  <a:txBody>
                    <a:bodyPr/>
                    <a:lstStyle/>
                    <a:p>
                      <a:pPr algn="ctr"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400">
                          <a:solidFill>
                            <a:srgbClr val="535353"/>
                          </a:solidFill>
                          <a:latin typeface="Gill Sans Light"/>
                          <a:ea typeface="Gill Sans Light"/>
                          <a:cs typeface="Gill Sans Light"/>
                          <a:sym typeface="Gill Sans Light"/>
                        </a:rPr>
                        <a:t>Nature smart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4B4B4"/>
                      </a:solidFill>
                      <a:miter lim="400000"/>
                    </a:lnL>
                    <a:lnR w="12700">
                      <a:solidFill>
                        <a:srgbClr val="B4B4B4"/>
                      </a:solidFill>
                      <a:miter lim="400000"/>
                    </a:lnR>
                    <a:lnT w="12700">
                      <a:solidFill>
                        <a:srgbClr val="B4B4B4"/>
                      </a:solidFill>
                      <a:miter lim="400000"/>
                    </a:lnT>
                    <a:lnB w="12700">
                      <a:solidFill>
                        <a:srgbClr val="B4B4B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400">
                          <a:solidFill>
                            <a:srgbClr val="535353"/>
                          </a:solidFill>
                          <a:latin typeface="Gill Sans Light"/>
                          <a:ea typeface="Gill Sans Light"/>
                          <a:cs typeface="Gill Sans Light"/>
                          <a:sym typeface="Gill Sans Light"/>
                        </a:rPr>
                        <a:t>Naturalist intelligence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4B4B4"/>
                      </a:solidFill>
                      <a:miter lim="400000"/>
                    </a:lnL>
                    <a:lnR w="12700">
                      <a:solidFill>
                        <a:srgbClr val="B4B4B4"/>
                      </a:solidFill>
                      <a:miter lim="400000"/>
                    </a:lnR>
                    <a:lnT w="12700">
                      <a:solidFill>
                        <a:srgbClr val="B4B4B4"/>
                      </a:solidFill>
                      <a:miter lim="400000"/>
                    </a:lnT>
                    <a:lnB w="12700">
                      <a:solidFill>
                        <a:srgbClr val="B4B4B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400">
                          <a:solidFill>
                            <a:srgbClr val="535353"/>
                          </a:solidFill>
                          <a:latin typeface="Gill Sans Light"/>
                          <a:ea typeface="Gill Sans Light"/>
                          <a:cs typeface="Gill Sans Light"/>
                          <a:sym typeface="Gill Sans Light"/>
                        </a:rPr>
                        <a:t>Patterns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4B4B4"/>
                      </a:solidFill>
                      <a:miter lim="400000"/>
                    </a:lnL>
                    <a:lnR w="12700">
                      <a:solidFill>
                        <a:srgbClr val="B4B4B4"/>
                      </a:solidFill>
                      <a:miter lim="400000"/>
                    </a:lnR>
                    <a:lnT w="12700">
                      <a:solidFill>
                        <a:srgbClr val="B4B4B4"/>
                      </a:solidFill>
                      <a:miter lim="400000"/>
                    </a:lnT>
                    <a:lnB w="12700">
                      <a:solidFill>
                        <a:srgbClr val="B4B4B4"/>
                      </a:solidFill>
                      <a:miter lim="400000"/>
                    </a:lnB>
                    <a:noFill/>
                  </a:tcPr>
                </a:tc>
              </a:tr>
              <a:tr h="952491">
                <a:tc>
                  <a:txBody>
                    <a:bodyPr/>
                    <a:lstStyle/>
                    <a:p>
                      <a:pPr algn="ctr"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400">
                          <a:solidFill>
                            <a:srgbClr val="535353"/>
                          </a:solidFill>
                          <a:latin typeface="Gill Sans Light"/>
                          <a:ea typeface="Gill Sans Light"/>
                          <a:cs typeface="Gill Sans Light"/>
                          <a:sym typeface="Gill Sans Light"/>
                        </a:rPr>
                        <a:t>People smart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4B4B4"/>
                      </a:solidFill>
                      <a:miter lim="400000"/>
                    </a:lnL>
                    <a:lnR w="12700">
                      <a:solidFill>
                        <a:srgbClr val="B4B4B4"/>
                      </a:solidFill>
                      <a:miter lim="400000"/>
                    </a:lnR>
                    <a:lnT w="12700">
                      <a:solidFill>
                        <a:srgbClr val="B4B4B4"/>
                      </a:solidFill>
                      <a:miter lim="400000"/>
                    </a:lnT>
                    <a:lnB w="12700">
                      <a:solidFill>
                        <a:srgbClr val="B4B4B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400">
                          <a:solidFill>
                            <a:srgbClr val="535353"/>
                          </a:solidFill>
                          <a:latin typeface="Gill Sans Light"/>
                          <a:ea typeface="Gill Sans Light"/>
                          <a:cs typeface="Gill Sans Light"/>
                          <a:sym typeface="Gill Sans Light"/>
                        </a:rPr>
                        <a:t>Interpersonal intelligence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4B4B4"/>
                      </a:solidFill>
                      <a:miter lim="400000"/>
                    </a:lnL>
                    <a:lnR w="12700">
                      <a:solidFill>
                        <a:srgbClr val="B4B4B4"/>
                      </a:solidFill>
                      <a:miter lim="400000"/>
                    </a:lnR>
                    <a:lnT w="12700">
                      <a:solidFill>
                        <a:srgbClr val="B4B4B4"/>
                      </a:solidFill>
                      <a:miter lim="400000"/>
                    </a:lnT>
                    <a:lnB w="12700">
                      <a:solidFill>
                        <a:srgbClr val="B4B4B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400">
                          <a:solidFill>
                            <a:srgbClr val="535353"/>
                          </a:solidFill>
                          <a:latin typeface="Gill Sans Light"/>
                          <a:ea typeface="Gill Sans Light"/>
                          <a:cs typeface="Gill Sans Light"/>
                          <a:sym typeface="Gill Sans Light"/>
                        </a:rPr>
                        <a:t>People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4B4B4"/>
                      </a:solidFill>
                      <a:miter lim="400000"/>
                    </a:lnL>
                    <a:lnR w="12700">
                      <a:solidFill>
                        <a:srgbClr val="B4B4B4"/>
                      </a:solidFill>
                      <a:miter lim="400000"/>
                    </a:lnR>
                    <a:lnT w="12700">
                      <a:solidFill>
                        <a:srgbClr val="B4B4B4"/>
                      </a:solidFill>
                      <a:miter lim="400000"/>
                    </a:lnT>
                    <a:lnB w="12700">
                      <a:solidFill>
                        <a:srgbClr val="B4B4B4"/>
                      </a:solidFill>
                      <a:miter lim="400000"/>
                    </a:lnB>
                    <a:noFill/>
                  </a:tcPr>
                </a:tc>
              </a:tr>
              <a:tr h="952491">
                <a:tc>
                  <a:txBody>
                    <a:bodyPr/>
                    <a:lstStyle/>
                    <a:p>
                      <a:pPr algn="ctr"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400">
                          <a:solidFill>
                            <a:srgbClr val="535353"/>
                          </a:solidFill>
                          <a:latin typeface="Gill Sans Light"/>
                          <a:ea typeface="Gill Sans Light"/>
                          <a:cs typeface="Gill Sans Light"/>
                          <a:sym typeface="Gill Sans Light"/>
                        </a:rPr>
                        <a:t>Self-smart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4B4B4"/>
                      </a:solidFill>
                      <a:miter lim="400000"/>
                    </a:lnL>
                    <a:lnR w="12700">
                      <a:solidFill>
                        <a:srgbClr val="B4B4B4"/>
                      </a:solidFill>
                      <a:miter lim="400000"/>
                    </a:lnR>
                    <a:lnT w="12700">
                      <a:solidFill>
                        <a:srgbClr val="B4B4B4"/>
                      </a:solidFill>
                      <a:miter lim="400000"/>
                    </a:lnT>
                    <a:lnB w="12700">
                      <a:solidFill>
                        <a:srgbClr val="B4B4B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400">
                          <a:solidFill>
                            <a:srgbClr val="535353"/>
                          </a:solidFill>
                          <a:latin typeface="Gill Sans Light"/>
                          <a:ea typeface="Gill Sans Light"/>
                          <a:cs typeface="Gill Sans Light"/>
                          <a:sym typeface="Gill Sans Light"/>
                        </a:rPr>
                        <a:t>Intrapersonal intelligence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4B4B4"/>
                      </a:solidFill>
                      <a:miter lim="400000"/>
                    </a:lnL>
                    <a:lnR w="12700">
                      <a:solidFill>
                        <a:srgbClr val="B4B4B4"/>
                      </a:solidFill>
                      <a:miter lim="400000"/>
                    </a:lnR>
                    <a:lnT w="12700">
                      <a:solidFill>
                        <a:srgbClr val="B4B4B4"/>
                      </a:solidFill>
                      <a:miter lim="400000"/>
                    </a:lnT>
                    <a:lnB w="12700">
                      <a:solidFill>
                        <a:srgbClr val="B4B4B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400">
                          <a:solidFill>
                            <a:srgbClr val="535353"/>
                          </a:solidFill>
                          <a:latin typeface="Gill Sans Light"/>
                          <a:ea typeface="Gill Sans Light"/>
                          <a:cs typeface="Gill Sans Light"/>
                          <a:sym typeface="Gill Sans Light"/>
                        </a:rPr>
                        <a:t>Reflection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4B4B4"/>
                      </a:solidFill>
                      <a:miter lim="400000"/>
                    </a:lnL>
                    <a:lnR w="12700">
                      <a:solidFill>
                        <a:srgbClr val="B4B4B4"/>
                      </a:solidFill>
                      <a:miter lim="400000"/>
                    </a:lnR>
                    <a:lnT w="12700">
                      <a:solidFill>
                        <a:srgbClr val="B4B4B4"/>
                      </a:solidFill>
                      <a:miter lim="400000"/>
                    </a:lnT>
                    <a:lnB w="12700">
                      <a:solidFill>
                        <a:srgbClr val="B4B4B4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9" name="Self-respect…"/>
          <p:cNvSpPr/>
          <p:nvPr/>
        </p:nvSpPr>
        <p:spPr>
          <a:xfrm>
            <a:off x="2728712" y="3209619"/>
            <a:ext cx="7547375" cy="3187701"/>
          </a:xfrm>
          <a:prstGeom prst="rect">
            <a:avLst/>
          </a:prstGeom>
          <a:solidFill>
            <a:srgbClr val="7888A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68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Self-respect</a:t>
            </a:r>
          </a:p>
          <a:p>
            <a:pPr algn="ctr" defTabSz="584200">
              <a:defRPr sz="68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Self-control</a:t>
            </a:r>
          </a:p>
          <a:p>
            <a:pPr algn="ctr" defTabSz="584200">
              <a:defRPr sz="68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Respect for others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" grpId="2"/>
      <p:bldP build="whole" bldLvl="1" animBg="1" rev="0" advAuto="0" spid="68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17A87"/>
      </a:accent1>
      <a:accent2>
        <a:srgbClr val="CC6A29"/>
      </a:accent2>
      <a:accent3>
        <a:srgbClr val="AEB5BB"/>
      </a:accent3>
      <a:accent4>
        <a:srgbClr val="614232"/>
      </a:accent4>
      <a:accent5>
        <a:srgbClr val="0000FF"/>
      </a:accent5>
      <a:accent6>
        <a:srgbClr val="FF00FF"/>
      </a:accent6>
      <a:hlink>
        <a:srgbClr val="0000FF"/>
      </a:hlink>
      <a:folHlink>
        <a:srgbClr val="FF00FF"/>
      </a:folHlink>
    </a:clrScheme>
    <a:fontScheme name="Default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14D3A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75C71"/>
            </a:solidFill>
            <a:effectLst/>
            <a:uFill>
              <a:solidFill>
                <a:srgbClr val="375C71"/>
              </a:solidFill>
            </a:uFill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17A87"/>
      </a:accent1>
      <a:accent2>
        <a:srgbClr val="CC6A29"/>
      </a:accent2>
      <a:accent3>
        <a:srgbClr val="AEB5BB"/>
      </a:accent3>
      <a:accent4>
        <a:srgbClr val="614232"/>
      </a:accent4>
      <a:accent5>
        <a:srgbClr val="0000FF"/>
      </a:accent5>
      <a:accent6>
        <a:srgbClr val="FF00FF"/>
      </a:accent6>
      <a:hlink>
        <a:srgbClr val="0000FF"/>
      </a:hlink>
      <a:folHlink>
        <a:srgbClr val="FF00FF"/>
      </a:folHlink>
    </a:clrScheme>
    <a:fontScheme name="Default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14D3A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75C71"/>
            </a:solidFill>
            <a:effectLst/>
            <a:uFill>
              <a:solidFill>
                <a:srgbClr val="375C71"/>
              </a:solidFill>
            </a:uFill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