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D4D6D9"/>
          </a:solidFill>
        </a:fill>
      </a:tcStyle>
    </a:wholeTbl>
    <a:band2H>
      <a:tcTxStyle b="def" i="def"/>
      <a:tcStyle>
        <a:tcBdr/>
        <a:fill>
          <a:solidFill>
            <a:srgbClr val="EBECED"/>
          </a:solidFill>
        </a:fill>
      </a:tcStyle>
    </a:band2H>
    <a:firstCo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381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381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E3E5E7"/>
          </a:solidFill>
        </a:fill>
      </a:tcStyle>
    </a:wholeTbl>
    <a:band2H>
      <a:tcTxStyle b="def" i="def"/>
      <a:tcStyle>
        <a:tcBdr/>
        <a:fill>
          <a:solidFill>
            <a:srgbClr val="F1F2F3"/>
          </a:solidFill>
        </a:fill>
      </a:tcStyle>
    </a:band2H>
    <a:firstCo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381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381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E6D1CB"/>
          </a:solidFill>
        </a:fill>
      </a:tcStyle>
    </a:wholeTbl>
    <a:band2H>
      <a:tcTxStyle b="def" i="def"/>
      <a:tcStyle>
        <a:tcBdr/>
        <a:fill>
          <a:solidFill>
            <a:srgbClr val="F3E9E7"/>
          </a:solidFill>
        </a:fill>
      </a:tcStyle>
    </a:band2H>
    <a:firstCo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B96025"/>
          </a:solidFill>
        </a:fill>
      </a:tcStyle>
    </a:firstCol>
    <a:la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381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B96025"/>
          </a:solidFill>
        </a:fill>
      </a:tcStyle>
    </a:lastRow>
    <a:fir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381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B96025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9EB"/>
          </a:solidFill>
        </a:fill>
      </a:tcStyle>
    </a:wholeTbl>
    <a:band2H>
      <a:tcTxStyle b="def" i="def"/>
      <a:tcStyle>
        <a:tcBdr/>
        <a:fill>
          <a:solidFill>
            <a:srgbClr val="714D3A"/>
          </a:solidFill>
        </a:fill>
      </a:tcStyle>
    </a:band2H>
    <a:firstCo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75C71"/>
              </a:solidFill>
              <a:prstDash val="solid"/>
              <a:round/>
            </a:ln>
          </a:top>
          <a:bottom>
            <a:ln w="25400" cap="flat">
              <a:solidFill>
                <a:srgbClr val="375C7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14D3A"/>
          </a:solidFill>
        </a:fill>
      </a:tcStyle>
    </a:lastRow>
    <a:fir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75C71"/>
              </a:solidFill>
              <a:prstDash val="solid"/>
              <a:round/>
            </a:ln>
          </a:top>
          <a:bottom>
            <a:ln w="25400" cap="flat">
              <a:solidFill>
                <a:srgbClr val="375C7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CCD1D4"/>
          </a:solidFill>
        </a:fill>
      </a:tcStyle>
    </a:wholeTbl>
    <a:band2H>
      <a:tcTxStyle b="def" i="def"/>
      <a:tcStyle>
        <a:tcBdr/>
        <a:fill>
          <a:solidFill>
            <a:srgbClr val="E7E9EB"/>
          </a:solidFill>
        </a:fill>
      </a:tcStyle>
    </a:band2H>
    <a:firstCo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375C71"/>
          </a:solidFill>
        </a:fill>
      </a:tcStyle>
    </a:firstCol>
    <a:la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381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375C71"/>
          </a:solidFill>
        </a:fill>
      </a:tcStyle>
    </a:lastRow>
    <a:fir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381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375C71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714D3A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714D3A">
              <a:alpha val="20000"/>
            </a:srgbClr>
          </a:solidFill>
        </a:fill>
      </a:tcStyle>
    </a:firstCol>
    <a:la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508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254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" name="Shape 3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50240" y="390595"/>
            <a:ext cx="11704321" cy="1885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50240" y="2275839"/>
            <a:ext cx="11704321" cy="7477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9320107" y="9040142"/>
            <a:ext cx="3034454" cy="2497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r" defTabSz="584200">
              <a:defRPr sz="1400"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5pPr>
      <a:lvl6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6pPr>
      <a:lvl7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7pPr>
      <a:lvl8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9pPr>
    </p:titleStyle>
    <p:bodyStyle>
      <a:lvl1pPr marL="342900" marR="0" indent="-3429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1pPr>
      <a:lvl2pPr marL="342900" marR="0" indent="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2pPr>
      <a:lvl3pPr marL="342900" marR="0" indent="3429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3pPr>
      <a:lvl4pPr marL="342900" marR="0" indent="6858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4pPr>
      <a:lvl5pPr marL="342900" marR="0" indent="10287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5pPr>
      <a:lvl6pPr marL="342900" marR="0" indent="14859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6pPr>
      <a:lvl7pPr marL="342900" marR="0" indent="19431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7pPr>
      <a:lvl8pPr marL="342900" marR="0" indent="24003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8pPr>
      <a:lvl9pPr marL="342900" marR="0" indent="2857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1pPr>
      <a:lvl2pPr marL="0" marR="0" indent="3429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2pPr>
      <a:lvl3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3pPr>
      <a:lvl4pPr marL="0" marR="0" indent="10287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4pPr>
      <a:lvl5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Relationship Id="rId4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教孩子如何理財"/>
          <p:cNvSpPr txBox="1"/>
          <p:nvPr>
            <p:ph type="title" idx="4294967295"/>
          </p:nvPr>
        </p:nvSpPr>
        <p:spPr>
          <a:xfrm>
            <a:off x="1104900" y="6248400"/>
            <a:ext cx="10795000" cy="1397000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r>
              <a:t>教孩子如何理財</a:t>
            </a:r>
          </a:p>
        </p:txBody>
      </p:sp>
      <p:sp>
        <p:nvSpPr>
          <p:cNvPr id="28" name="Teach kid about Finance"/>
          <p:cNvSpPr txBox="1"/>
          <p:nvPr>
            <p:ph type="body" sz="quarter" idx="4294967295"/>
          </p:nvPr>
        </p:nvSpPr>
        <p:spPr>
          <a:xfrm>
            <a:off x="1104900" y="7632700"/>
            <a:ext cx="10795000" cy="1092200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>
            <a:lvl1pPr marL="0" indent="0" algn="ctr" defTabSz="519937">
              <a:spcBef>
                <a:spcPts val="0"/>
              </a:spcBef>
              <a:defRPr sz="2314"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>
              <a:defRPr sz="4093">
                <a:latin typeface="+mn-lt"/>
                <a:ea typeface="+mn-ea"/>
                <a:cs typeface="+mn-cs"/>
                <a:sym typeface="Didot"/>
              </a:defRPr>
            </a:pPr>
            <a:r>
              <a:rPr sz="2314">
                <a:latin typeface="Zapfino"/>
                <a:ea typeface="Zapfino"/>
                <a:cs typeface="Zapfino"/>
                <a:sym typeface="Zapfino"/>
              </a:rPr>
              <a:t>Teach kid about Finance  </a:t>
            </a:r>
          </a:p>
        </p:txBody>
      </p:sp>
      <p:grpSp>
        <p:nvGrpSpPr>
          <p:cNvPr id="31" name="WITB-Kids-Financial-Literacy-660x399.jpg"/>
          <p:cNvGrpSpPr/>
          <p:nvPr/>
        </p:nvGrpSpPr>
        <p:grpSpPr>
          <a:xfrm>
            <a:off x="1892300" y="114300"/>
            <a:ext cx="9229558" cy="5778500"/>
            <a:chOff x="0" y="0"/>
            <a:chExt cx="9229557" cy="5778500"/>
          </a:xfrm>
        </p:grpSpPr>
        <p:pic>
          <p:nvPicPr>
            <p:cNvPr id="30" name="WITB-Kids-Financial-Literacy-660x399.jpg" descr="WITB-Kids-Financial-Literacy-660x399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3200" y="203200"/>
              <a:ext cx="8823158" cy="5334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" name="WITB-Kids-Financial-Literacy-660x399.jpg" descr="WITB-Kids-Financial-Literacy-660x399.jp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9229558" cy="57785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3.使用 Spending"/>
          <p:cNvSpPr txBox="1"/>
          <p:nvPr/>
        </p:nvSpPr>
        <p:spPr>
          <a:xfrm>
            <a:off x="4178300" y="1536700"/>
            <a:ext cx="4672261" cy="76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5000"/>
            </a:lvl1pPr>
          </a:lstStyle>
          <a:p>
            <a:pPr/>
            <a:r>
              <a:t>3.使用 Spending</a:t>
            </a:r>
          </a:p>
        </p:txBody>
      </p:sp>
      <p:sp>
        <p:nvSpPr>
          <p:cNvPr id="71" name="神賜人貲財豐富、使他能以喫用、能取自己的分、在他勞碌中喜樂．這乃是 神的恩賜。(傳道書5:19)"/>
          <p:cNvSpPr txBox="1"/>
          <p:nvPr/>
        </p:nvSpPr>
        <p:spPr>
          <a:xfrm>
            <a:off x="1155700" y="3124200"/>
            <a:ext cx="104140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500"/>
            </a:lvl1pPr>
          </a:lstStyle>
          <a:p>
            <a:pPr/>
            <a:r>
              <a:t>神賜人貲財豐富、使他能以喫用、能取自己的分、在他勞碌中喜樂．這乃是　神的恩賜。(傳道書5:19)</a:t>
            </a:r>
          </a:p>
        </p:txBody>
      </p:sp>
      <p:sp>
        <p:nvSpPr>
          <p:cNvPr id="72" name="主人說：好，你這又良善又忠心的僕人，你在不多的事上有忠心，我要把許多事派你管理；可以進來享受你主人的快樂。（馬太福音 25:23）"/>
          <p:cNvSpPr txBox="1"/>
          <p:nvPr/>
        </p:nvSpPr>
        <p:spPr>
          <a:xfrm>
            <a:off x="1155700" y="4965700"/>
            <a:ext cx="11036300" cy="144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500"/>
            </a:lvl1pPr>
          </a:lstStyle>
          <a:p>
            <a:pPr/>
            <a:r>
              <a:t>主人說：好，你這又良善又忠心的僕人，你在不多的事上有忠心，我要把許多事派你管理；可以進來享受你主人的快樂。（馬太福音 25:23）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514156236.jpg" descr="51415623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80500" y="990600"/>
            <a:ext cx="2590800" cy="2590800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花錢"/>
          <p:cNvSpPr txBox="1"/>
          <p:nvPr/>
        </p:nvSpPr>
        <p:spPr>
          <a:xfrm>
            <a:off x="2844800" y="1625600"/>
            <a:ext cx="1536700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6000"/>
            </a:lvl1pPr>
          </a:lstStyle>
          <a:p>
            <a:pPr/>
            <a:r>
              <a:t>花錢</a:t>
            </a:r>
          </a:p>
        </p:txBody>
      </p:sp>
      <p:sp>
        <p:nvSpPr>
          <p:cNvPr id="76" name="什麼東西要自己出錢？…"/>
          <p:cNvSpPr txBox="1"/>
          <p:nvPr/>
        </p:nvSpPr>
        <p:spPr>
          <a:xfrm>
            <a:off x="1239075" y="2960372"/>
            <a:ext cx="7207546" cy="2571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668421" indent="-668421">
              <a:buSzPct val="100000"/>
              <a:buAutoNum type="arabicPeriod" startAt="1"/>
              <a:defRPr sz="5000"/>
            </a:pPr>
            <a:r>
              <a:t>什麼東西要自己出錢？</a:t>
            </a:r>
          </a:p>
          <a:p>
            <a:pPr marL="668421" indent="-668421">
              <a:buSzPct val="100000"/>
              <a:buAutoNum type="arabicPeriod" startAt="1"/>
              <a:defRPr sz="5000"/>
            </a:pPr>
            <a:r>
              <a:t>如何分配金錢的使用？</a:t>
            </a:r>
          </a:p>
          <a:p>
            <a:pPr marL="668421" indent="-668421">
              <a:buSzPct val="100000"/>
              <a:buAutoNum type="arabicPeriod" startAt="1"/>
              <a:defRPr sz="5000"/>
            </a:pPr>
            <a:r>
              <a:t>支出預算丶財務紀錄？</a:t>
            </a:r>
          </a:p>
          <a:p>
            <a:pPr marL="668421" indent="-668421">
              <a:buSzPct val="100000"/>
              <a:buAutoNum type="arabicPeriod" startAt="1"/>
              <a:defRPr sz="5000"/>
            </a:pPr>
            <a:r>
              <a:t>教導孩子使用信用卡？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4. 奉獻 Offering"/>
          <p:cNvSpPr txBox="1"/>
          <p:nvPr/>
        </p:nvSpPr>
        <p:spPr>
          <a:xfrm>
            <a:off x="4394200" y="1600200"/>
            <a:ext cx="4412742" cy="76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5000"/>
            </a:lvl1pPr>
          </a:lstStyle>
          <a:p>
            <a:pPr/>
            <a:r>
              <a:t>4. 奉獻 Offering</a:t>
            </a:r>
          </a:p>
        </p:txBody>
      </p:sp>
      <p:sp>
        <p:nvSpPr>
          <p:cNvPr id="79" name="各人要隨本心所酌定的，不要作難，不要勉強，因為捐得樂意的人是神所喜愛的。（哥林多後書9:7）"/>
          <p:cNvSpPr txBox="1"/>
          <p:nvPr/>
        </p:nvSpPr>
        <p:spPr>
          <a:xfrm>
            <a:off x="965200" y="3073400"/>
            <a:ext cx="113665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500"/>
            </a:lvl1pPr>
          </a:lstStyle>
          <a:p>
            <a:pPr/>
            <a:r>
              <a:t>各人要隨本心所酌定的，不要作難，不要勉強，因為捐得樂意的人是神所喜愛的。（哥林多後書9:7）</a:t>
            </a:r>
          </a:p>
        </p:txBody>
      </p:sp>
      <p:sp>
        <p:nvSpPr>
          <p:cNvPr id="80" name="因為眾人都是自己有餘，拿出來投在捐項裡，但這寡婦是自己不足，把他一切養生的都投上了。（路加21:4）"/>
          <p:cNvSpPr txBox="1"/>
          <p:nvPr/>
        </p:nvSpPr>
        <p:spPr>
          <a:xfrm>
            <a:off x="965200" y="5156200"/>
            <a:ext cx="110363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500"/>
            </a:lvl1pPr>
          </a:lstStyle>
          <a:p>
            <a:pPr/>
            <a:r>
              <a:t>因為眾人都是自己有餘，拿出來投在捐項裡，但這寡婦是自己不足，把他一切養生的都投上了。（路加21:4）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church-funds.png" descr="church-fund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10500" y="1066800"/>
            <a:ext cx="3517900" cy="3898900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奉獻"/>
          <p:cNvSpPr txBox="1"/>
          <p:nvPr/>
        </p:nvSpPr>
        <p:spPr>
          <a:xfrm>
            <a:off x="2844800" y="1625600"/>
            <a:ext cx="1536700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6000"/>
            </a:lvl1pPr>
          </a:lstStyle>
          <a:p>
            <a:pPr/>
            <a:r>
              <a:t>奉獻</a:t>
            </a:r>
          </a:p>
        </p:txBody>
      </p:sp>
      <p:sp>
        <p:nvSpPr>
          <p:cNvPr id="84" name="父母親的榜樣…"/>
          <p:cNvSpPr txBox="1"/>
          <p:nvPr/>
        </p:nvSpPr>
        <p:spPr>
          <a:xfrm>
            <a:off x="1494849" y="3529598"/>
            <a:ext cx="5937546" cy="1924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668421" indent="-668421">
              <a:buSzPct val="100000"/>
              <a:buAutoNum type="arabicPeriod" startAt="1"/>
              <a:defRPr sz="5000"/>
            </a:pPr>
            <a:r>
              <a:t>父母親的榜樣</a:t>
            </a:r>
          </a:p>
          <a:p>
            <a:pPr marL="668421" indent="-668421">
              <a:buSzPct val="100000"/>
              <a:buAutoNum type="arabicPeriod" startAt="1"/>
              <a:defRPr sz="5000"/>
            </a:pPr>
            <a:r>
              <a:t>孩子也有什一奉獻</a:t>
            </a:r>
          </a:p>
          <a:p>
            <a:pPr marL="668421" indent="-668421">
              <a:buSzPct val="100000"/>
              <a:buAutoNum type="arabicPeriod" startAt="1"/>
              <a:defRPr sz="5000"/>
            </a:pPr>
            <a:r>
              <a:t>學習信心的奉獻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5. 給予 Giving"/>
          <p:cNvSpPr txBox="1"/>
          <p:nvPr/>
        </p:nvSpPr>
        <p:spPr>
          <a:xfrm>
            <a:off x="4622800" y="1041400"/>
            <a:ext cx="3965017" cy="76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5000"/>
            </a:lvl1pPr>
          </a:lstStyle>
          <a:p>
            <a:pPr/>
            <a:r>
              <a:t>5. 給予 Giving</a:t>
            </a:r>
          </a:p>
        </p:txBody>
      </p:sp>
      <p:sp>
        <p:nvSpPr>
          <p:cNvPr id="87" name="記念主耶穌的話，說：施比受更為有福。（使徒 20:35）"/>
          <p:cNvSpPr txBox="1"/>
          <p:nvPr/>
        </p:nvSpPr>
        <p:spPr>
          <a:xfrm>
            <a:off x="1016000" y="2679700"/>
            <a:ext cx="11176000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500"/>
            </a:lvl1pPr>
          </a:lstStyle>
          <a:p>
            <a:pPr/>
            <a:r>
              <a:t>記念主耶穌的話，說：施比受更為有福。（使徒 20:35）</a:t>
            </a:r>
          </a:p>
        </p:txBody>
      </p:sp>
      <p:sp>
        <p:nvSpPr>
          <p:cNvPr id="88" name="神能將各樣的恩惠多多的加給你們，使你們凡事常常充足，能多行各樣善事。如經上所記：他施捨錢財，賙濟貧窮；他的仁義存到永遠。（哥林多後書 9:8-9）"/>
          <p:cNvSpPr txBox="1"/>
          <p:nvPr/>
        </p:nvSpPr>
        <p:spPr>
          <a:xfrm>
            <a:off x="863600" y="4064000"/>
            <a:ext cx="11468100" cy="144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500"/>
            </a:lvl1pPr>
          </a:lstStyle>
          <a:p>
            <a:pPr/>
            <a:r>
              <a:t>神能將各樣的恩惠多多的加給你們，使你們凡事常常充足，能多行各樣善事。如經上所記：他施捨錢財，賙濟貧窮；他的仁義存到永遠。（哥林多後書 9:8-9）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enerous-940x280.jpg" descr="generous-940x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9700" y="1397000"/>
            <a:ext cx="6858000" cy="2042809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給予"/>
          <p:cNvSpPr txBox="1"/>
          <p:nvPr/>
        </p:nvSpPr>
        <p:spPr>
          <a:xfrm>
            <a:off x="2247900" y="1968500"/>
            <a:ext cx="1536700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6000"/>
            </a:lvl1pPr>
          </a:lstStyle>
          <a:p>
            <a:pPr/>
            <a:r>
              <a:t>給予</a:t>
            </a:r>
          </a:p>
        </p:txBody>
      </p:sp>
      <p:sp>
        <p:nvSpPr>
          <p:cNvPr id="92" name="不以自我為中心…"/>
          <p:cNvSpPr txBox="1"/>
          <p:nvPr/>
        </p:nvSpPr>
        <p:spPr>
          <a:xfrm>
            <a:off x="1456749" y="4088398"/>
            <a:ext cx="10382546" cy="2571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668421" indent="-668421">
              <a:buSzPct val="100000"/>
              <a:buAutoNum type="arabicPeriod" startAt="1"/>
              <a:defRPr sz="5000"/>
            </a:pPr>
            <a:r>
              <a:t>不以自我為中心</a:t>
            </a:r>
          </a:p>
          <a:p>
            <a:pPr marL="668421" indent="-668421">
              <a:buSzPct val="100000"/>
              <a:buAutoNum type="arabicPeriod" startAt="1"/>
              <a:defRPr sz="5000"/>
            </a:pPr>
            <a:r>
              <a:t>看到別人的需要</a:t>
            </a:r>
          </a:p>
          <a:p>
            <a:pPr marL="668421" indent="-668421">
              <a:buSzPct val="100000"/>
              <a:buAutoNum type="arabicPeriod" startAt="1"/>
              <a:defRPr sz="5000"/>
            </a:pPr>
            <a:r>
              <a:t>滿足不是擁有多少，而是能給多少</a:t>
            </a:r>
          </a:p>
          <a:p>
            <a:pPr marL="668421" indent="-668421">
              <a:buSzPct val="100000"/>
              <a:buAutoNum type="arabicPeriod" startAt="1"/>
              <a:defRPr sz="5000"/>
            </a:pPr>
            <a:r>
              <a:t>父母親的榜樣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一：不可貪財：…"/>
          <p:cNvSpPr txBox="1"/>
          <p:nvPr/>
        </p:nvSpPr>
        <p:spPr>
          <a:xfrm>
            <a:off x="584200" y="558800"/>
            <a:ext cx="11836400" cy="6852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3000"/>
            </a:pPr>
            <a:r>
              <a:t>一：不可貪財：</a:t>
            </a:r>
          </a:p>
          <a:p>
            <a:pPr>
              <a:defRPr sz="3000"/>
            </a:pPr>
            <a:r>
              <a:t>提摩太前書6:10 貪財是萬惡之根!有人貪戀錢財，就被引誘離了真道，用許多愁苦把自己刺透了。</a:t>
            </a:r>
          </a:p>
          <a:p>
            <a:pPr>
              <a:defRPr sz="3000"/>
            </a:pPr>
          </a:p>
          <a:p>
            <a:pPr>
              <a:defRPr sz="3000"/>
            </a:pPr>
            <a:r>
              <a:t>二：常存知足：</a:t>
            </a:r>
          </a:p>
          <a:p>
            <a:pPr>
              <a:defRPr sz="3000"/>
            </a:pPr>
            <a:r>
              <a:t>提摩太前書6:6/8 然而，敬虔加上知足的心便是大利了，因為我們沒有帶什麼到世上來，也不能帶什麼去，只要有衣有食，就當知足。</a:t>
            </a:r>
          </a:p>
          <a:p>
            <a:pPr>
              <a:defRPr sz="3000"/>
            </a:pPr>
          </a:p>
          <a:p>
            <a:pPr>
              <a:defRPr sz="3000"/>
            </a:pPr>
            <a:r>
              <a:t>三：積財在天：</a:t>
            </a:r>
          </a:p>
          <a:p>
            <a:pPr>
              <a:defRPr sz="3000"/>
            </a:pPr>
            <a:r>
              <a:t>馬太福音6:19/21 不要為自己積攢財寶在地上，地上有蟲子咬，能鏽壞，也有賊挖窟窿來偷;只要積攢財寶在天上，天上沒有蟲子咬，不能鏽壞，也沒有賊挖窟窿來偷。因為你的財寶在哪裏，你的心也在那裏。</a:t>
            </a:r>
          </a:p>
          <a:p>
            <a:pPr>
              <a:defRPr sz="3000"/>
            </a:pPr>
          </a:p>
          <a:p>
            <a:pPr>
              <a:defRPr sz="3000"/>
            </a:pPr>
            <a:r>
              <a:t>四：主為至寶：</a:t>
            </a:r>
          </a:p>
          <a:p>
            <a:pPr>
              <a:defRPr sz="3000"/>
            </a:pPr>
            <a:r>
              <a:t>腓立比書3:8 不但如此，我也將萬事當作有損的，因我以認識我主基督耶穌為至寶。我為他已經丟棄萬事，看作糞土，為要得著基督。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有錢不是萬能，沒錢卻萬萬不能"/>
          <p:cNvSpPr txBox="1"/>
          <p:nvPr/>
        </p:nvSpPr>
        <p:spPr>
          <a:xfrm>
            <a:off x="4103262" y="1265835"/>
            <a:ext cx="7924801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ctr" defTabSz="804672">
              <a:defRPr sz="44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有錢不是萬能，沒錢卻萬萬不能</a:t>
            </a:r>
          </a:p>
        </p:txBody>
      </p:sp>
      <p:sp>
        <p:nvSpPr>
          <p:cNvPr id="36" name="錢 可以 買 到‘藥物’，但 買 不 到‘健康’；…"/>
          <p:cNvSpPr txBox="1"/>
          <p:nvPr/>
        </p:nvSpPr>
        <p:spPr>
          <a:xfrm>
            <a:off x="1155700" y="3479800"/>
            <a:ext cx="11277600" cy="4763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4500"/>
            </a:pPr>
            <a:r>
              <a:t>錢 可以 買 到‘藥物’，但 買 不 到‘健康’；</a:t>
            </a:r>
          </a:p>
          <a:p>
            <a:pPr>
              <a:defRPr sz="4500"/>
            </a:pPr>
            <a:r>
              <a:t>錢 可以 買 到‘美食’，但 買 不 到‘食慾’；</a:t>
            </a:r>
          </a:p>
          <a:p>
            <a:pPr>
              <a:defRPr sz="4500"/>
            </a:pPr>
            <a:r>
              <a:t>錢 可以 買 到‘床’，但 買 不 到‘睡眠’；</a:t>
            </a:r>
          </a:p>
          <a:p>
            <a:pPr>
              <a:defRPr sz="4500"/>
            </a:pPr>
            <a:r>
              <a:t>錢 可以 買 到‘珍貴 首飾’，但 買 不 到‘美’；</a:t>
            </a:r>
          </a:p>
          <a:p>
            <a:pPr>
              <a:defRPr sz="4500"/>
            </a:pPr>
            <a:r>
              <a:t>錢 可以 買 到‘娛樂’，但 買 不 到‘愉快’……</a:t>
            </a:r>
          </a:p>
          <a:p>
            <a:pPr>
              <a:defRPr sz="4500"/>
            </a:pPr>
            <a:r>
              <a:t>錢 可以 買 到‘夥伴’，但 買 不 到‘朋友’</a:t>
            </a:r>
          </a:p>
          <a:p>
            <a:pPr algn="r">
              <a:defRPr sz="3600"/>
            </a:pPr>
            <a:r>
              <a:t>香港 作家 孫 淡 寧 《水車 集》</a:t>
            </a:r>
          </a:p>
        </p:txBody>
      </p:sp>
      <p:pic>
        <p:nvPicPr>
          <p:cNvPr id="37" name="185073997.jpg" descr="18507399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787400"/>
            <a:ext cx="2824771" cy="2095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bible.gif" descr="bible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460500"/>
            <a:ext cx="2776885" cy="262890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聖經中談論到金錢、財富, 比提到天堂、地獄的事更多. 新舊約聖經中文和合本譯本共有1,189章, 31,124節, 931,698字, 在31,124節談到最多的主題是什麼? 聖經中約有500節經文談到禱告, 約有500節經文提到信心. 聖經有關預言的經節約有8352節,  預言在聖經中佔了27% 即有1/4以上. 你可知道？聖經有多少經節, 論及”金錢、財富” ? 主耶穌的比喻裡, 有多少與金錢有關? 有超過2350節經文, 是與錢財有關. 主耶穌曾說過38個比喻, 其中是有16個是與錢財有關."/>
          <p:cNvSpPr txBox="1"/>
          <p:nvPr/>
        </p:nvSpPr>
        <p:spPr>
          <a:xfrm>
            <a:off x="2552700" y="152400"/>
            <a:ext cx="10363200" cy="490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500">
                <a:solidFill>
                  <a:srgbClr val="FFFFFF"/>
                </a:solidFill>
              </a:defRPr>
            </a:lvl1pPr>
          </a:lstStyle>
          <a:p>
            <a:pPr/>
            <a:r>
              <a:t>聖經中談論到金錢、財富, 比提到天堂、地獄的事更多. 新舊約聖經中文和合本譯本共有1,189章, 31,124節, 931,698字, 在31,124節談到最多的主題是什麼? 聖經中約有500節經文談到禱告, 約有500節經文提到信心. 聖經有關預言的經節約有8352節,  預言在聖經中佔了27% 即有1/4以上. 你可知道？聖經有多少經節, 論及”金錢、財富” ? 主耶穌的比喻裡, 有多少與金錢有關? 有超過2350節經文, 是與錢財有關. 主耶穌曾說過38個比喻, 其中是有16個是與錢財有關.</a:t>
            </a:r>
          </a:p>
        </p:txBody>
      </p:sp>
      <p:sp>
        <p:nvSpPr>
          <p:cNvPr id="41" name="如果 我們 對 金錢 有 扭曲 的 價值觀，就 很 容易 對 人 有 偏見。舉 個 例，有 錢 人 可能 會 認為 窮人 之 所以 窮 是 因為 懶惰，貧窮 的 人 則 可能 認為 有 錢 人 都 很 貪財。"/>
          <p:cNvSpPr txBox="1"/>
          <p:nvPr/>
        </p:nvSpPr>
        <p:spPr>
          <a:xfrm>
            <a:off x="1028700" y="6083300"/>
            <a:ext cx="11125200" cy="2484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4000"/>
            </a:lvl1pPr>
          </a:lstStyle>
          <a:p>
            <a:pPr/>
            <a:r>
              <a:t>如果 我們 對 金錢 有 扭曲 的 價值觀，就 很 容易 對 人 有 偏見。舉 個 例，有 錢 人 可能 會 認為 窮人 之 所以 窮 是 因為 懶惰，貧窮 的 人 則 可能 認為 有 錢 人 都 很 貪財。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s-2.png" descr="images-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31260" y="2176082"/>
            <a:ext cx="5827937" cy="3632201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誠 實 人 必 多 得 福 、 想 要 急 速 發 財 的 、 不 免 受 罰 。（箴言 28:20）"/>
          <p:cNvSpPr txBox="1"/>
          <p:nvPr/>
        </p:nvSpPr>
        <p:spPr>
          <a:xfrm>
            <a:off x="1130300" y="749300"/>
            <a:ext cx="10541000" cy="108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500"/>
            </a:lvl1pPr>
          </a:lstStyle>
          <a:p>
            <a:pPr/>
            <a:r>
              <a:t>誠 實 人 必 多 得 福 、 想 要 急 速 發 財 的 、 不 免 受 罰 。（箴言 28:20）</a:t>
            </a:r>
          </a:p>
        </p:txBody>
      </p:sp>
      <p:sp>
        <p:nvSpPr>
          <p:cNvPr id="45" name="耶和華所賜的福, 使人富足,並不加上憂慮. (箴言 10:22)"/>
          <p:cNvSpPr txBox="1"/>
          <p:nvPr/>
        </p:nvSpPr>
        <p:spPr>
          <a:xfrm>
            <a:off x="1092200" y="2222500"/>
            <a:ext cx="10607558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500"/>
            </a:lvl1pPr>
          </a:lstStyle>
          <a:p>
            <a:pPr/>
            <a:r>
              <a:t>耶和華所賜的福, 使人富足,並不加上憂慮. (箴言 10:22)</a:t>
            </a:r>
          </a:p>
        </p:txBody>
      </p:sp>
      <p:sp>
        <p:nvSpPr>
          <p:cNvPr id="46" name="不 要 勞 碌 求 富 、 休 仗 自 己 的 聰 明 。你 豈 要 定 睛 在 虛 無 的 錢 財 上 麼 ． 因 錢 財 必 長 翅 膀 、 如 鷹 向 天 飛 去 。（箴言 23:4-5）"/>
          <p:cNvSpPr txBox="1"/>
          <p:nvPr/>
        </p:nvSpPr>
        <p:spPr>
          <a:xfrm>
            <a:off x="1092200" y="5156200"/>
            <a:ext cx="10756900" cy="1626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500"/>
            </a:lvl1pPr>
          </a:lstStyle>
          <a:p>
            <a:pPr/>
            <a:r>
              <a:t> 不 要 勞 碌 求 富 、 休 仗 自 己 的 聰 明 。你 豈 要 定 睛 在 虛 無 的 錢 財 上 麼 ． 因 錢 財 必 長 翅 膀 、 如 鷹 向 天 飛 去 。（箴言 23:4-5）</a:t>
            </a:r>
          </a:p>
        </p:txBody>
      </p:sp>
      <p:sp>
        <p:nvSpPr>
          <p:cNvPr id="47" name="一個人不能事奉兩個主；不是惡這個，愛那個，就是重這個，輕那個。你們不能又事奉神，又事奉瑪門（瑪門：財利的意思）。（馬太福音6:24）"/>
          <p:cNvSpPr txBox="1"/>
          <p:nvPr/>
        </p:nvSpPr>
        <p:spPr>
          <a:xfrm>
            <a:off x="1130300" y="7315200"/>
            <a:ext cx="10883900" cy="144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500"/>
            </a:lvl1pPr>
          </a:lstStyle>
          <a:p>
            <a:pPr/>
            <a:r>
              <a:t>一個人不能事奉兩個主；不是惡這個，愛那個，就是重這個，輕那個。你們不能又事奉神，又事奉瑪門（瑪門：財利的意思）。（馬太福音6:24）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得到 Receiving…"/>
          <p:cNvSpPr txBox="1"/>
          <p:nvPr/>
        </p:nvSpPr>
        <p:spPr>
          <a:xfrm>
            <a:off x="4127500" y="3378200"/>
            <a:ext cx="5092325" cy="3886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668421" indent="-668421">
              <a:buSzPct val="100000"/>
              <a:buAutoNum type="arabicPeriod" startAt="1"/>
              <a:defRPr sz="5000"/>
            </a:pPr>
            <a:r>
              <a:t>得到 Receiving</a:t>
            </a:r>
          </a:p>
          <a:p>
            <a:pPr marL="668421" indent="-668421">
              <a:buSzPct val="100000"/>
              <a:buAutoNum type="arabicPeriod" startAt="1"/>
              <a:defRPr sz="5000"/>
            </a:pPr>
            <a:r>
              <a:t>儲蓄 Saving</a:t>
            </a:r>
          </a:p>
          <a:p>
            <a:pPr marL="668421" indent="-668421">
              <a:buSzPct val="100000"/>
              <a:buAutoNum type="arabicPeriod" startAt="1"/>
              <a:defRPr sz="5000"/>
            </a:pPr>
            <a:r>
              <a:t>使用 Spending</a:t>
            </a:r>
          </a:p>
          <a:p>
            <a:pPr marL="668421" indent="-668421">
              <a:buSzPct val="100000"/>
              <a:buAutoNum type="arabicPeriod" startAt="1"/>
              <a:defRPr sz="5000"/>
            </a:pPr>
            <a:r>
              <a:t>奉獻 Offering</a:t>
            </a:r>
          </a:p>
          <a:p>
            <a:pPr marL="668421" indent="-668421">
              <a:buSzPct val="100000"/>
              <a:buAutoNum type="arabicPeriod" startAt="1"/>
              <a:defRPr sz="5000"/>
            </a:pPr>
            <a:r>
              <a:t>給予 Giving</a:t>
            </a:r>
          </a:p>
        </p:txBody>
      </p:sp>
      <p:sp>
        <p:nvSpPr>
          <p:cNvPr id="50" name="教導孩子聖經的理財觀"/>
          <p:cNvSpPr txBox="1"/>
          <p:nvPr/>
        </p:nvSpPr>
        <p:spPr>
          <a:xfrm>
            <a:off x="2679700" y="1651000"/>
            <a:ext cx="7632700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6000"/>
            </a:lvl1pPr>
          </a:lstStyle>
          <a:p>
            <a:pPr/>
            <a:r>
              <a:t>教導孩子聖經的理財觀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1. 得到 Receiving"/>
          <p:cNvSpPr txBox="1"/>
          <p:nvPr/>
        </p:nvSpPr>
        <p:spPr>
          <a:xfrm>
            <a:off x="4114800" y="1003300"/>
            <a:ext cx="4953484" cy="76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5000"/>
            </a:lvl1pPr>
          </a:lstStyle>
          <a:p>
            <a:pPr/>
            <a:r>
              <a:t>1. 得到 Receiving</a:t>
            </a:r>
          </a:p>
        </p:txBody>
      </p:sp>
      <p:sp>
        <p:nvSpPr>
          <p:cNvPr id="53" name="感恩 － 各樣美善的恩賜和各樣全備的賞賜都是從上頭來的．從眾光之父那裡降下來的；在他並沒有改變，也沒有轉動的影兒。（雅各書 5:17）…"/>
          <p:cNvSpPr txBox="1"/>
          <p:nvPr/>
        </p:nvSpPr>
        <p:spPr>
          <a:xfrm>
            <a:off x="1130300" y="5715000"/>
            <a:ext cx="10464800" cy="2617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3500"/>
            </a:pPr>
            <a:r>
              <a:rPr b="1"/>
              <a:t>感恩</a:t>
            </a:r>
            <a:r>
              <a:t> － 各樣美善的恩賜和各樣全備的賞賜都是從上頭來的．從眾光之父那裡降下來的；在他並沒有改變，也沒有轉動的影兒。（雅各書 5:17）</a:t>
            </a:r>
          </a:p>
          <a:p>
            <a:pPr>
              <a:defRPr sz="3500"/>
            </a:pPr>
          </a:p>
          <a:p>
            <a:pPr>
              <a:defRPr sz="3500"/>
            </a:pPr>
            <a:r>
              <a:rPr b="1"/>
              <a:t>知足</a:t>
            </a:r>
            <a:r>
              <a:t> － 只要有衣有食，就當知足（提前6:8）</a:t>
            </a:r>
          </a:p>
        </p:txBody>
      </p:sp>
      <p:sp>
        <p:nvSpPr>
          <p:cNvPr id="54" name="手懶的、要受貧窮．手勤的、卻要富足。…"/>
          <p:cNvSpPr txBox="1"/>
          <p:nvPr/>
        </p:nvSpPr>
        <p:spPr>
          <a:xfrm>
            <a:off x="965200" y="2019300"/>
            <a:ext cx="11252200" cy="2527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3500"/>
            </a:pPr>
            <a:r>
              <a:t>手懶的、要受貧窮．手勤的、卻要富足。</a:t>
            </a:r>
          </a:p>
          <a:p>
            <a:pPr>
              <a:defRPr sz="3500"/>
            </a:pPr>
            <a:r>
              <a:t>（箴言10:4）</a:t>
            </a:r>
          </a:p>
          <a:p>
            <a:pPr>
              <a:defRPr sz="3500"/>
            </a:pPr>
          </a:p>
          <a:p>
            <a:pPr>
              <a:defRPr sz="3500"/>
            </a:pPr>
            <a:r>
              <a:t>總要勞力、親手作正經事、就可有餘、分給那缺少的人。</a:t>
            </a:r>
          </a:p>
          <a:p>
            <a:pPr>
              <a:defRPr sz="3500"/>
            </a:pPr>
            <a:r>
              <a:t>（以弗所書4:28)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little-girl-with-allowance-istock.jpg" descr="little-girl-with-allowance-istoc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94033" y="733458"/>
            <a:ext cx="3134176" cy="2489201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零用錢"/>
          <p:cNvSpPr txBox="1"/>
          <p:nvPr/>
        </p:nvSpPr>
        <p:spPr>
          <a:xfrm>
            <a:off x="2123812" y="860591"/>
            <a:ext cx="3403695" cy="764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6000"/>
            </a:lvl1pPr>
          </a:lstStyle>
          <a:p>
            <a:pPr/>
            <a:r>
              <a:t>零用錢</a:t>
            </a:r>
          </a:p>
        </p:txBody>
      </p:sp>
      <p:sp>
        <p:nvSpPr>
          <p:cNvPr id="58" name="為什麼給零用錢？…"/>
          <p:cNvSpPr txBox="1"/>
          <p:nvPr/>
        </p:nvSpPr>
        <p:spPr>
          <a:xfrm>
            <a:off x="1193055" y="2198290"/>
            <a:ext cx="9571122" cy="1924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668421" indent="-668421">
              <a:buSzPct val="100000"/>
              <a:buAutoNum type="arabicPeriod" startAt="1"/>
              <a:defRPr sz="5000"/>
            </a:pPr>
            <a:r>
              <a:t>為什麼給零用錢？</a:t>
            </a:r>
          </a:p>
          <a:p>
            <a:pPr marL="668421" indent="-668421">
              <a:buSzPct val="100000"/>
              <a:buAutoNum type="arabicPeriod" startAt="1"/>
              <a:defRPr sz="5000"/>
            </a:pPr>
            <a:r>
              <a:t>如何給零用錢？</a:t>
            </a:r>
          </a:p>
          <a:p>
            <a:pPr marL="668421" indent="-668421">
              <a:buSzPct val="100000"/>
              <a:buAutoNum type="arabicPeriod" startAt="1"/>
              <a:defRPr sz="5000"/>
            </a:pPr>
            <a:r>
              <a:t>零用錢和做家事有什麼關係呢？</a:t>
            </a:r>
          </a:p>
        </p:txBody>
      </p:sp>
      <p:sp>
        <p:nvSpPr>
          <p:cNvPr id="59" name="其他收入－…"/>
          <p:cNvSpPr txBox="1"/>
          <p:nvPr/>
        </p:nvSpPr>
        <p:spPr>
          <a:xfrm>
            <a:off x="5166163" y="5358370"/>
            <a:ext cx="5987297" cy="2571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5000"/>
            </a:pPr>
            <a:r>
              <a:t>其他收入－</a:t>
            </a:r>
          </a:p>
          <a:p>
            <a:pPr marL="501315" indent="-501315">
              <a:buSzPct val="100000"/>
              <a:buChar char="•"/>
              <a:defRPr sz="5000"/>
            </a:pPr>
            <a:r>
              <a:t>壓歳錢</a:t>
            </a:r>
          </a:p>
          <a:p>
            <a:pPr marL="501315" indent="-501315">
              <a:buSzPct val="100000"/>
              <a:buChar char="•"/>
              <a:defRPr sz="5000"/>
            </a:pPr>
            <a:r>
              <a:t>特別服務：洗車⋯</a:t>
            </a:r>
          </a:p>
          <a:p>
            <a:pPr marL="501315" indent="-501315">
              <a:buSzPct val="100000"/>
              <a:buChar char="•"/>
              <a:defRPr sz="5000"/>
            </a:pPr>
            <a:r>
              <a:t>打工賺錢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2. 儲蓄 Saving"/>
          <p:cNvSpPr txBox="1"/>
          <p:nvPr/>
        </p:nvSpPr>
        <p:spPr>
          <a:xfrm>
            <a:off x="4546600" y="1346200"/>
            <a:ext cx="4106714" cy="76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5000"/>
            </a:lvl1pPr>
          </a:lstStyle>
          <a:p>
            <a:pPr/>
            <a:r>
              <a:t>2. 儲蓄 Saving</a:t>
            </a:r>
          </a:p>
        </p:txBody>
      </p:sp>
      <p:sp>
        <p:nvSpPr>
          <p:cNvPr id="62" name="螞蟻是無力之類，卻在夏天預備糧食。（箴言30:25）"/>
          <p:cNvSpPr txBox="1"/>
          <p:nvPr/>
        </p:nvSpPr>
        <p:spPr>
          <a:xfrm>
            <a:off x="1346200" y="2755900"/>
            <a:ext cx="10459536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500"/>
            </a:lvl1pPr>
          </a:lstStyle>
          <a:p>
            <a:pPr/>
            <a:r>
              <a:t>螞蟻是無力之類，卻在夏天預備糧食。（箴言30:25）</a:t>
            </a:r>
          </a:p>
        </p:txBody>
      </p:sp>
      <p:sp>
        <p:nvSpPr>
          <p:cNvPr id="63" name="不勞而得之財必然消耗；勤勞積蓄的，必見加增。（箴言13:11）"/>
          <p:cNvSpPr txBox="1"/>
          <p:nvPr/>
        </p:nvSpPr>
        <p:spPr>
          <a:xfrm>
            <a:off x="1346200" y="3898900"/>
            <a:ext cx="98044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500"/>
            </a:lvl1pPr>
          </a:lstStyle>
          <a:p>
            <a:pPr/>
            <a:r>
              <a:t>不勞而得之財必然消耗；勤勞積蓄的，必見加增。（箴言13:11）</a:t>
            </a:r>
          </a:p>
        </p:txBody>
      </p:sp>
      <p:sp>
        <p:nvSpPr>
          <p:cNvPr id="64" name="不要為自己積儹財寶在地上；地上有蟲子咬，能銹壞，也有賊挖窟窿來偷。只要積儹財寶在天上；天上沒有蟲子咬，不能銹壞，也沒有賊挖窟窿來偷。（馬太6:19）"/>
          <p:cNvSpPr txBox="1"/>
          <p:nvPr/>
        </p:nvSpPr>
        <p:spPr>
          <a:xfrm>
            <a:off x="1143000" y="5676900"/>
            <a:ext cx="10922000" cy="144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500"/>
            </a:lvl1pPr>
          </a:lstStyle>
          <a:p>
            <a:pPr/>
            <a:r>
              <a:t>不要為自己積儹財寶在地上；地上有蟲子咬，能銹壞，也有賊挖窟窿來偷。只要積儹財寶在天上；天上沒有蟲子咬，不能銹壞，也沒有賊挖窟窿來偷。（馬太6:19）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ggy-bank-clip-art-image.png" descr="Piggy-bank-clip-art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75700" y="1079500"/>
            <a:ext cx="2610422" cy="2705100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存錢"/>
          <p:cNvSpPr txBox="1"/>
          <p:nvPr/>
        </p:nvSpPr>
        <p:spPr>
          <a:xfrm>
            <a:off x="3581128" y="1610259"/>
            <a:ext cx="1536701" cy="764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6000"/>
            </a:lvl1pPr>
          </a:lstStyle>
          <a:p>
            <a:pPr/>
            <a:r>
              <a:t>存錢</a:t>
            </a:r>
          </a:p>
        </p:txBody>
      </p:sp>
      <p:sp>
        <p:nvSpPr>
          <p:cNvPr id="68" name="為什麼存錢？…"/>
          <p:cNvSpPr txBox="1"/>
          <p:nvPr/>
        </p:nvSpPr>
        <p:spPr>
          <a:xfrm>
            <a:off x="1239075" y="2960372"/>
            <a:ext cx="6532440" cy="3867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668421" indent="-668421">
              <a:buSzPct val="100000"/>
              <a:buAutoNum type="arabicPeriod" startAt="1"/>
              <a:defRPr sz="5000"/>
            </a:pPr>
            <a:r>
              <a:t>為什麼存錢？</a:t>
            </a:r>
          </a:p>
          <a:p>
            <a:pPr marL="668421" indent="-668421">
              <a:buSzPct val="100000"/>
              <a:buAutoNum type="arabicPeriod" startAt="1"/>
              <a:defRPr sz="5000"/>
            </a:pPr>
            <a:r>
              <a:t>應該存多少錢？</a:t>
            </a:r>
          </a:p>
          <a:p>
            <a:pPr marL="668421" indent="-668421">
              <a:buSzPct val="100000"/>
              <a:buAutoNum type="arabicPeriod" startAt="1"/>
              <a:defRPr sz="5000"/>
            </a:pPr>
            <a:r>
              <a:t>存在那裡？</a:t>
            </a:r>
          </a:p>
          <a:p>
            <a:pPr lvl="2" marL="1263315" indent="-501315">
              <a:buSzPct val="100000"/>
              <a:buChar char="•"/>
              <a:defRPr sz="5000"/>
            </a:pPr>
            <a:r>
              <a:t>小豬存錢筒、竹筒</a:t>
            </a:r>
          </a:p>
          <a:p>
            <a:pPr lvl="2" marL="1263315" indent="-501315">
              <a:buSzPct val="100000"/>
              <a:buChar char="•"/>
              <a:defRPr sz="5000"/>
            </a:pPr>
            <a:r>
              <a:t>媽媽銀行</a:t>
            </a:r>
          </a:p>
          <a:p>
            <a:pPr lvl="2" marL="1263315" indent="-501315">
              <a:buSzPct val="100000"/>
              <a:buChar char="•"/>
              <a:defRPr sz="5000"/>
            </a:pPr>
            <a:r>
              <a:t>真正銀行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17A87"/>
      </a:accent1>
      <a:accent2>
        <a:srgbClr val="CC6A29"/>
      </a:accent2>
      <a:accent3>
        <a:srgbClr val="AEB5BB"/>
      </a:accent3>
      <a:accent4>
        <a:srgbClr val="614232"/>
      </a:accent4>
      <a:accent5>
        <a:srgbClr val="0000FF"/>
      </a:accent5>
      <a:accent6>
        <a:srgbClr val="FF00FF"/>
      </a:accent6>
      <a:hlink>
        <a:srgbClr val="0000FF"/>
      </a:hlink>
      <a:folHlink>
        <a:srgbClr val="FF00FF"/>
      </a:folHlink>
    </a:clrScheme>
    <a:fontScheme name="Default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14D3A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75C71"/>
            </a:solidFill>
            <a:effectLst/>
            <a:uFill>
              <a:solidFill>
                <a:srgbClr val="375C71"/>
              </a:solidFill>
            </a:uFill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17A87"/>
      </a:accent1>
      <a:accent2>
        <a:srgbClr val="CC6A29"/>
      </a:accent2>
      <a:accent3>
        <a:srgbClr val="AEB5BB"/>
      </a:accent3>
      <a:accent4>
        <a:srgbClr val="614232"/>
      </a:accent4>
      <a:accent5>
        <a:srgbClr val="0000FF"/>
      </a:accent5>
      <a:accent6>
        <a:srgbClr val="FF00FF"/>
      </a:accent6>
      <a:hlink>
        <a:srgbClr val="0000FF"/>
      </a:hlink>
      <a:folHlink>
        <a:srgbClr val="FF00FF"/>
      </a:folHlink>
    </a:clrScheme>
    <a:fontScheme name="Default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14D3A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75C71"/>
            </a:solidFill>
            <a:effectLst/>
            <a:uFill>
              <a:solidFill>
                <a:srgbClr val="375C71"/>
              </a:solidFill>
            </a:uFill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