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8" r:id="rId4"/>
    <p:sldId id="284" r:id="rId5"/>
    <p:sldId id="260" r:id="rId6"/>
    <p:sldId id="289" r:id="rId7"/>
    <p:sldId id="262" r:id="rId8"/>
    <p:sldId id="263" r:id="rId9"/>
    <p:sldId id="261" r:id="rId10"/>
    <p:sldId id="264" r:id="rId11"/>
    <p:sldId id="271" r:id="rId12"/>
    <p:sldId id="270" r:id="rId13"/>
    <p:sldId id="290" r:id="rId14"/>
    <p:sldId id="29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1"/>
    <p:restoredTop sz="65027"/>
  </p:normalViewPr>
  <p:slideViewPr>
    <p:cSldViewPr snapToGrid="0" snapToObjects="1">
      <p:cViewPr varScale="1">
        <p:scale>
          <a:sx n="58" d="100"/>
          <a:sy n="58" d="100"/>
        </p:scale>
        <p:origin x="1424" y="192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E470B-AEBD-A649-849D-DB2EE46904EA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45F62-6CEF-0243-B3C4-E6B264935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诗歌，我要唱耶和华的大慈爱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2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95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78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37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kern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358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96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3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9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aseline="0" dirty="0">
              <a:latin typeface="1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3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18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32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08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0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玛拉基书</a:t>
            </a:r>
            <a:r>
              <a:rPr lang="en-US" altLang="zh-CN" dirty="0" smtClean="0"/>
              <a:t>-</a:t>
            </a:r>
            <a:r>
              <a:rPr lang="zh-CN" altLang="en-US" dirty="0" smtClean="0"/>
              <a:t>第一堂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3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玛拉基书</a:t>
            </a:r>
            <a:r>
              <a:rPr lang="en-US" altLang="zh-CN" dirty="0" smtClean="0"/>
              <a:t>-</a:t>
            </a:r>
            <a:r>
              <a:rPr lang="zh-CN" altLang="en-US" dirty="0" smtClean="0"/>
              <a:t> 第一个辩论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  <a:ln>
            <a:solidFill>
              <a:schemeClr val="accent1"/>
            </a:solidFill>
          </a:ln>
        </p:spPr>
        <p:txBody>
          <a:bodyPr anchor="t">
            <a:normAutofit lnSpcReduction="10000"/>
          </a:bodyPr>
          <a:lstStyle/>
          <a:p>
            <a:pPr marL="457200" lvl="1" indent="0">
              <a:buNone/>
            </a:pPr>
            <a:r>
              <a:rPr lang="en-US" altLang="zh-CN" sz="3000" dirty="0" smtClean="0"/>
              <a:t>1:2</a:t>
            </a:r>
            <a:r>
              <a:rPr lang="zh-CN" altLang="en-US" sz="3000" dirty="0" smtClean="0"/>
              <a:t>耶和华说：</a:t>
            </a:r>
            <a:r>
              <a:rPr lang="en-US" altLang="zh-CN" sz="3000" dirty="0" smtClean="0"/>
              <a:t>”</a:t>
            </a:r>
            <a:r>
              <a:rPr lang="zh-CN" altLang="en-US" sz="3000" dirty="0" smtClean="0"/>
              <a:t>我曾爱你们</a:t>
            </a:r>
            <a:r>
              <a:rPr lang="en-US" altLang="zh-CN" sz="3000" dirty="0" smtClean="0"/>
              <a:t>”</a:t>
            </a:r>
          </a:p>
          <a:p>
            <a:pPr marL="457200" lvl="1" indent="0">
              <a:buNone/>
            </a:pPr>
            <a:r>
              <a:rPr lang="zh-CN" altLang="en-US" sz="3000" dirty="0" smtClean="0"/>
              <a:t>以色列人却说， </a:t>
            </a:r>
            <a:r>
              <a:rPr lang="en-US" altLang="zh-CN" sz="3000" dirty="0" smtClean="0"/>
              <a:t>“</a:t>
            </a:r>
            <a:r>
              <a:rPr lang="zh-CN" altLang="en-US" sz="3000" dirty="0" smtClean="0"/>
              <a:t>你在何事上爱我们呢？</a:t>
            </a:r>
            <a:r>
              <a:rPr lang="en-US" altLang="zh-CN" sz="3000" dirty="0" smtClean="0"/>
              <a:t>”</a:t>
            </a:r>
            <a:endParaRPr lang="en-US" altLang="zh-CN" sz="3000" dirty="0"/>
          </a:p>
          <a:p>
            <a:pPr lvl="1"/>
            <a:endParaRPr lang="en-US" altLang="zh-CN" sz="3000" dirty="0" smtClean="0"/>
          </a:p>
          <a:p>
            <a:pPr lvl="1"/>
            <a:r>
              <a:rPr lang="zh-CN" altLang="en-US" sz="2800" dirty="0" smtClean="0"/>
              <a:t>申</a:t>
            </a:r>
            <a:r>
              <a:rPr lang="en-US" altLang="zh-CN" sz="2800" dirty="0" smtClean="0"/>
              <a:t>7</a:t>
            </a:r>
            <a:r>
              <a:rPr lang="en-US" altLang="zh-CN" sz="2800" dirty="0"/>
              <a:t>:6-9</a:t>
            </a:r>
            <a:r>
              <a:rPr lang="zh-CN" altLang="en-US" sz="2800" dirty="0"/>
              <a:t>：</a:t>
            </a:r>
            <a:r>
              <a:rPr lang="en-US" altLang="zh-CN" sz="2800" dirty="0"/>
              <a:t>6</a:t>
            </a:r>
            <a:r>
              <a:rPr lang="zh-CN" altLang="en-US" sz="2800" dirty="0"/>
              <a:t> 因为你归耶和华你神为圣洁的民。耶和华你神从地上的万民中</a:t>
            </a:r>
            <a:r>
              <a:rPr lang="zh-CN" altLang="en-US" sz="2800" b="1" dirty="0">
                <a:solidFill>
                  <a:srgbClr val="FFFF00"/>
                </a:solidFill>
              </a:rPr>
              <a:t>拣选</a:t>
            </a:r>
            <a:r>
              <a:rPr lang="zh-CN" altLang="en-US" sz="2800" dirty="0"/>
              <a:t>你，特作自己的子民。</a:t>
            </a:r>
            <a:r>
              <a:rPr lang="en-US" altLang="zh-CN" sz="2800" dirty="0"/>
              <a:t>7</a:t>
            </a:r>
            <a:r>
              <a:rPr lang="zh-CN" altLang="en-US" sz="2800" dirty="0"/>
              <a:t> 耶和华</a:t>
            </a:r>
            <a:r>
              <a:rPr lang="zh-CN" altLang="en-US" sz="2800" b="1" dirty="0">
                <a:solidFill>
                  <a:srgbClr val="FFFF00"/>
                </a:solidFill>
              </a:rPr>
              <a:t>专爱你们</a:t>
            </a:r>
            <a:r>
              <a:rPr lang="zh-CN" altLang="en-US" sz="2800" dirty="0"/>
              <a:t>，拣选你们，并非因你们的人数多于别民，原来你们的人数在万民中是最少的。</a:t>
            </a:r>
            <a:r>
              <a:rPr lang="en-US" altLang="zh-CN" sz="2800" dirty="0"/>
              <a:t>8</a:t>
            </a:r>
            <a:r>
              <a:rPr lang="zh-CN" altLang="en-US" sz="2800" dirty="0"/>
              <a:t> 只因耶和华爱你们，又因要守他向你们列祖所起的誓，就用大能的手领你们出来，从为奴之家救赎你们脱离埃及王法老的手。</a:t>
            </a:r>
            <a:r>
              <a:rPr lang="en-US" altLang="zh-CN" sz="2800" dirty="0"/>
              <a:t>9</a:t>
            </a:r>
            <a:r>
              <a:rPr lang="zh-CN" altLang="en-US" sz="2800" dirty="0"/>
              <a:t> 所以，你要知道耶和华你的神，他是神，是信实的神。向爱他，守他诫命的人守约，施慈爱，直到千代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lvl="1"/>
            <a:r>
              <a:rPr lang="zh-CN" altLang="en-US" sz="2800" dirty="0"/>
              <a:t>申 </a:t>
            </a:r>
            <a:r>
              <a:rPr lang="en-US" altLang="zh-CN" sz="2800" dirty="0"/>
              <a:t>8:5</a:t>
            </a:r>
            <a:r>
              <a:rPr lang="zh-CN" altLang="en-US" sz="2800" dirty="0"/>
              <a:t>， 你当心里思想，耶和华你神</a:t>
            </a:r>
            <a:r>
              <a:rPr lang="zh-CN" altLang="en-US" sz="2800" b="1" dirty="0">
                <a:solidFill>
                  <a:srgbClr val="FFFF00"/>
                </a:solidFill>
              </a:rPr>
              <a:t>管教</a:t>
            </a:r>
            <a:r>
              <a:rPr lang="zh-CN" altLang="en-US" sz="2800" dirty="0"/>
              <a:t>你，好像人管教儿子一样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lvl="1"/>
            <a:r>
              <a:rPr lang="zh-TW" altLang="en-US" sz="2800" dirty="0" smtClean="0"/>
              <a:t>羅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4-5</a:t>
            </a:r>
            <a:endParaRPr lang="en-US" sz="2800" dirty="0"/>
          </a:p>
          <a:p>
            <a:pPr lvl="1"/>
            <a:endParaRPr lang="en-US" altLang="zh-CN" sz="4400" dirty="0"/>
          </a:p>
          <a:p>
            <a:pPr lvl="1"/>
            <a:endParaRPr lang="en-US" altLang="zh-CN" sz="3000" dirty="0" smtClean="0"/>
          </a:p>
        </p:txBody>
      </p:sp>
    </p:spTree>
    <p:extLst>
      <p:ext uri="{BB962C8B-B14F-4D97-AF65-F5344CB8AC3E}">
        <p14:creationId xmlns:p14="http://schemas.microsoft.com/office/powerpoint/2010/main" val="1710539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 神的爱 </a:t>
            </a:r>
            <a:r>
              <a:rPr lang="en-US" altLang="zh-CN" dirty="0" smtClean="0"/>
              <a:t>-</a:t>
            </a:r>
            <a:r>
              <a:rPr lang="zh-CN" altLang="en-US" dirty="0" smtClean="0"/>
              <a:t> 神与人立约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endParaRPr lang="en-US" altLang="zh-CN" sz="3000" dirty="0" smtClean="0"/>
          </a:p>
          <a:p>
            <a:pPr marL="0" indent="0">
              <a:buNone/>
            </a:pPr>
            <a:r>
              <a:rPr lang="en-US" altLang="zh-CN" sz="3600" dirty="0"/>
              <a:t>1</a:t>
            </a:r>
            <a:r>
              <a:rPr lang="zh-CN" altLang="en-US" sz="3600" dirty="0"/>
              <a:t>）</a:t>
            </a:r>
            <a:r>
              <a:rPr lang="zh-CN" altLang="en-US" sz="3600" b="1" dirty="0"/>
              <a:t>亚当之约</a:t>
            </a:r>
            <a:r>
              <a:rPr lang="zh-CN" altLang="en-US" sz="3600" dirty="0"/>
              <a:t>（创三</a:t>
            </a:r>
            <a:r>
              <a:rPr lang="en-US" altLang="zh-CN" sz="3600" dirty="0"/>
              <a:t>15</a:t>
            </a:r>
            <a:r>
              <a:rPr lang="zh-CN" altLang="en-US" sz="3600" dirty="0"/>
              <a:t>，</a:t>
            </a:r>
            <a:r>
              <a:rPr lang="en-US" altLang="zh-CN" sz="3600" dirty="0"/>
              <a:t>19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 smtClean="0"/>
              <a:t>2</a:t>
            </a:r>
            <a:r>
              <a:rPr lang="zh-CN" altLang="en-US" sz="3600" dirty="0"/>
              <a:t>）</a:t>
            </a:r>
            <a:r>
              <a:rPr lang="zh-CN" altLang="en-US" sz="3600" b="1" dirty="0"/>
              <a:t>挪亚之约</a:t>
            </a:r>
            <a:r>
              <a:rPr lang="zh-CN" altLang="en-US" sz="3600" dirty="0"/>
              <a:t>（创九</a:t>
            </a:r>
            <a:r>
              <a:rPr lang="en-US" altLang="zh-CN" sz="3600" dirty="0"/>
              <a:t>8</a:t>
            </a:r>
            <a:r>
              <a:rPr lang="zh-CN" altLang="en-US" sz="3600" dirty="0"/>
              <a:t>～</a:t>
            </a:r>
            <a:r>
              <a:rPr lang="en-US" altLang="zh-CN" sz="3600" dirty="0"/>
              <a:t>17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 smtClean="0"/>
              <a:t>3</a:t>
            </a:r>
            <a:r>
              <a:rPr lang="zh-CN" altLang="en-US" sz="3600" dirty="0"/>
              <a:t>）</a:t>
            </a:r>
            <a:r>
              <a:rPr lang="zh-CN" altLang="en-US" sz="3600" b="1" dirty="0"/>
              <a:t>亚伯拉罕之约</a:t>
            </a:r>
            <a:r>
              <a:rPr lang="zh-CN" altLang="en-US" sz="3600" dirty="0"/>
              <a:t>（创十五</a:t>
            </a:r>
            <a:r>
              <a:rPr lang="en-US" altLang="zh-CN" sz="3600" dirty="0"/>
              <a:t>9-21</a:t>
            </a:r>
            <a:r>
              <a:rPr lang="zh-CN" altLang="en-US" sz="3600" dirty="0"/>
              <a:t>；十七</a:t>
            </a:r>
            <a:r>
              <a:rPr lang="en-US" altLang="zh-CN" sz="3600" dirty="0"/>
              <a:t>1</a:t>
            </a:r>
            <a:r>
              <a:rPr lang="zh-CN" altLang="en-US" sz="3600" dirty="0"/>
              <a:t>～</a:t>
            </a:r>
            <a:r>
              <a:rPr lang="en-US" altLang="zh-CN" sz="3600" dirty="0"/>
              <a:t>8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 smtClean="0"/>
              <a:t>4</a:t>
            </a:r>
            <a:r>
              <a:rPr lang="zh-CN" altLang="en-US" sz="3600" dirty="0"/>
              <a:t>）</a:t>
            </a:r>
            <a:r>
              <a:rPr lang="zh-CN" altLang="en-US" sz="3600" b="1" dirty="0"/>
              <a:t>摩西之约</a:t>
            </a:r>
            <a:r>
              <a:rPr lang="zh-CN" altLang="en-US" sz="3600" dirty="0"/>
              <a:t>（出十九</a:t>
            </a:r>
            <a:r>
              <a:rPr lang="en-US" altLang="zh-CN" sz="3600" dirty="0"/>
              <a:t>4</a:t>
            </a:r>
            <a:r>
              <a:rPr lang="zh-CN" altLang="en-US" sz="3600" dirty="0"/>
              <a:t>～</a:t>
            </a:r>
            <a:r>
              <a:rPr lang="en-US" altLang="zh-CN" sz="3600" dirty="0"/>
              <a:t>6</a:t>
            </a:r>
            <a:r>
              <a:rPr lang="zh-CN" altLang="en-US" sz="3600" dirty="0"/>
              <a:t>，申五</a:t>
            </a:r>
            <a:r>
              <a:rPr lang="en-US" altLang="zh-CN" sz="3600" dirty="0"/>
              <a:t>1</a:t>
            </a:r>
            <a:r>
              <a:rPr lang="zh-CN" altLang="en-US" sz="3600" dirty="0"/>
              <a:t>～</a:t>
            </a:r>
            <a:r>
              <a:rPr lang="en-US" altLang="zh-CN" sz="3600" dirty="0"/>
              <a:t>3</a:t>
            </a:r>
            <a:r>
              <a:rPr lang="zh-CN" altLang="en-US" sz="3600" dirty="0" smtClean="0"/>
              <a:t>）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5</a:t>
            </a:r>
            <a:r>
              <a:rPr lang="zh-CN" altLang="en-US" sz="3600" dirty="0"/>
              <a:t>）</a:t>
            </a:r>
            <a:r>
              <a:rPr lang="zh-CN" altLang="en-US" sz="3600" b="1" dirty="0"/>
              <a:t>大卫之约</a:t>
            </a:r>
            <a:r>
              <a:rPr lang="zh-CN" altLang="en-US" sz="3600" dirty="0"/>
              <a:t>（撒下七</a:t>
            </a:r>
            <a:r>
              <a:rPr lang="en-US" altLang="zh-CN" sz="3600" dirty="0"/>
              <a:t>16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6</a:t>
            </a:r>
            <a:r>
              <a:rPr lang="zh-CN" altLang="en-US" sz="3600" dirty="0"/>
              <a:t>）</a:t>
            </a:r>
            <a:r>
              <a:rPr lang="zh-CN" altLang="en-US" sz="3600" b="1" dirty="0"/>
              <a:t>基督的新约</a:t>
            </a:r>
            <a:r>
              <a:rPr lang="zh-CN" altLang="en-US" sz="3600" dirty="0"/>
              <a:t>（太廿六</a:t>
            </a:r>
            <a:r>
              <a:rPr lang="en-US" altLang="zh-CN" sz="3600" dirty="0"/>
              <a:t>28</a:t>
            </a:r>
            <a:r>
              <a:rPr lang="zh-CN" altLang="en-US" sz="3600" dirty="0"/>
              <a:t>，路廿二</a:t>
            </a:r>
            <a:r>
              <a:rPr lang="en-US" altLang="zh-CN" sz="3600" dirty="0"/>
              <a:t>20</a:t>
            </a:r>
            <a:r>
              <a:rPr lang="zh-CN" altLang="en-US" sz="3600" dirty="0"/>
              <a:t>，来八</a:t>
            </a:r>
            <a:r>
              <a:rPr lang="en-US" altLang="zh-CN" sz="3600" dirty="0"/>
              <a:t>8</a:t>
            </a:r>
            <a:r>
              <a:rPr lang="zh-CN" altLang="en-US" sz="3600" dirty="0"/>
              <a:t>）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14687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pPr lvl="1"/>
            <a:r>
              <a:rPr lang="zh-CN" altLang="en-US" sz="3000" dirty="0"/>
              <a:t>爱雅各，恶以扫</a:t>
            </a:r>
            <a:endParaRPr lang="en-US" altLang="zh-C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/>
          </a:bodyPr>
          <a:lstStyle/>
          <a:p>
            <a:pPr lvl="1"/>
            <a:endParaRPr lang="en-US" altLang="zh-CN" sz="3000" dirty="0" smtClean="0"/>
          </a:p>
          <a:p>
            <a:pPr lvl="2"/>
            <a:r>
              <a:rPr lang="zh-CN" altLang="en-US" sz="2800" dirty="0" smtClean="0"/>
              <a:t>雅各 （以色列）</a:t>
            </a:r>
            <a:endParaRPr lang="en-US" altLang="zh-CN" sz="2800" dirty="0" smtClean="0"/>
          </a:p>
          <a:p>
            <a:pPr lvl="2"/>
            <a:r>
              <a:rPr lang="zh-CN" altLang="en-US" sz="2800" dirty="0" smtClean="0"/>
              <a:t>以扫（以东</a:t>
            </a:r>
            <a:r>
              <a:rPr lang="en-US" altLang="zh-CN" sz="2800"/>
              <a:t>)</a:t>
            </a:r>
            <a:endParaRPr lang="en-US" altLang="zh-CN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09520"/>
              </p:ext>
            </p:extLst>
          </p:nvPr>
        </p:nvGraphicFramePr>
        <p:xfrm>
          <a:off x="742731" y="3024002"/>
          <a:ext cx="10706538" cy="28601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24254"/>
                <a:gridCol w="4494974"/>
                <a:gridCol w="4887310"/>
              </a:tblGrid>
              <a:tr h="679074">
                <a:tc>
                  <a:txBody>
                    <a:bodyPr/>
                    <a:lstStyle/>
                    <a:p>
                      <a:endParaRPr lang="en-US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雅各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以扫</a:t>
                      </a:r>
                      <a:endParaRPr lang="en-US" sz="3600" dirty="0"/>
                    </a:p>
                  </a:txBody>
                  <a:tcPr/>
                </a:tc>
              </a:tr>
              <a:tr h="679074"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背景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以扫的孪生弟弟，抓着哥哥的脚出生， 雅各是“抓”的意思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长子， 后裔是以东人</a:t>
                      </a:r>
                      <a:endParaRPr lang="en-US" dirty="0"/>
                    </a:p>
                  </a:txBody>
                  <a:tcPr/>
                </a:tc>
              </a:tr>
              <a:tr h="679074"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从人看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狡诈，不诚实（骗得以撒的祝福）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爱劳动，厚道（饶恕雅各）</a:t>
                      </a:r>
                      <a:endParaRPr lang="en-US" dirty="0"/>
                    </a:p>
                  </a:txBody>
                  <a:tcPr/>
                </a:tc>
              </a:tr>
              <a:tr h="679074"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从神看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看重神的事（长子名分，祝福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贪爱世界，不看重神的事（以一碗红豆汤而卖了长子的名分）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74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608526" cy="1184366"/>
          </a:xfrm>
        </p:spPr>
        <p:txBody>
          <a:bodyPr>
            <a:normAutofit/>
          </a:bodyPr>
          <a:lstStyle/>
          <a:p>
            <a:pPr lvl="1"/>
            <a:r>
              <a:rPr lang="zh-CN" altLang="en-US" sz="3000" dirty="0" smtClean="0"/>
              <a:t>神不公平吗？（罗马书</a:t>
            </a:r>
            <a:r>
              <a:rPr lang="en-US" altLang="zh-CN" sz="3000" dirty="0" smtClean="0"/>
              <a:t>9:10-18</a:t>
            </a:r>
            <a:r>
              <a:rPr lang="zh-CN" altLang="en-US" sz="3000" dirty="0" smtClean="0"/>
              <a:t>）</a:t>
            </a:r>
            <a:endParaRPr lang="en-US" altLang="zh-C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5989"/>
            <a:ext cx="12192000" cy="5752011"/>
          </a:xfrm>
        </p:spPr>
        <p:txBody>
          <a:bodyPr anchor="t">
            <a:normAutofit/>
          </a:bodyPr>
          <a:lstStyle/>
          <a:p>
            <a:pPr marL="342900" indent="-342900">
              <a:buAutoNum type="arabicPlain" startAt="10"/>
            </a:pPr>
            <a:r>
              <a:rPr lang="zh-CN" altLang="en-US" sz="2400" dirty="0" smtClean="0"/>
              <a:t> 但</a:t>
            </a:r>
            <a:r>
              <a:rPr lang="zh-CN" altLang="en-US" sz="2400" dirty="0"/>
              <a:t>如此，还有利百加，既从一个人，就是从我们的祖宗以撒怀了孕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（</a:t>
            </a:r>
            <a:r>
              <a:rPr lang="zh-CN" altLang="en-US" sz="2400" dirty="0"/>
              <a:t>双子还没有生下来，善恶还没有作出来，只因要显明神拣选人的旨意，不在乎人的行为，乃在乎召人的主）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神</a:t>
            </a:r>
            <a:r>
              <a:rPr lang="zh-CN" altLang="en-US" sz="2400" dirty="0"/>
              <a:t>就对利百加说，将来大的要服事小的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正如经上所记，雅各是我所爱的，以扫是我所恶的。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这样</a:t>
            </a:r>
            <a:r>
              <a:rPr lang="zh-CN" altLang="en-US" sz="2400" dirty="0"/>
              <a:t>，我们可说什么呢？难道神有什么不公平吗？断乎没有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因</a:t>
            </a:r>
            <a:r>
              <a:rPr lang="zh-CN" altLang="en-US" sz="2400" dirty="0"/>
              <a:t>他对摩西说，我要怜悯谁，就怜悯谁，要恩待谁，就恩待谁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据此</a:t>
            </a:r>
            <a:r>
              <a:rPr lang="zh-CN" altLang="en-US" sz="2400" dirty="0"/>
              <a:t>看来，这不在乎那定意的，也不在乎那奔跑的，只在乎发怜悯的神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因为</a:t>
            </a:r>
            <a:r>
              <a:rPr lang="zh-CN" altLang="en-US" sz="2400" dirty="0"/>
              <a:t>经上有话向法老说，我将你兴起来，特要在你身上彰显我的权能，并要使我的名传遍天下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indent="-342900">
              <a:buAutoNum type="arabicPlain" startAt="10"/>
            </a:pPr>
            <a:r>
              <a:rPr lang="zh-CN" altLang="en-US" sz="2400" dirty="0" smtClean="0"/>
              <a:t> 如此</a:t>
            </a:r>
            <a:r>
              <a:rPr lang="zh-CN" altLang="en-US" sz="2400" dirty="0"/>
              <a:t>看来，神要怜悯谁，就怜悯谁，要叫谁刚硬，就叫谁刚硬。</a:t>
            </a:r>
            <a:endParaRPr lang="en-US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860645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354" y="1453662"/>
            <a:ext cx="10131425" cy="321212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） 我们是否心里</a:t>
            </a:r>
            <a:r>
              <a:rPr lang="zh-CN" altLang="en-US" dirty="0"/>
              <a:t>也有怀疑，神是否爱我们呢？在何事上爱我们呢？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altLang="zh-CN" dirty="0" smtClean="0"/>
              <a:t>2</a:t>
            </a:r>
            <a:r>
              <a:rPr lang="zh-CN" altLang="en-US" dirty="0" smtClean="0"/>
              <a:t>） 我们爱神吗？我们在何事上爱神呢？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2354" y="257909"/>
            <a:ext cx="10131425" cy="150055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smtClean="0"/>
              <a:t>思考问题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39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087821"/>
          </a:xfrm>
        </p:spPr>
        <p:txBody>
          <a:bodyPr/>
          <a:lstStyle/>
          <a:p>
            <a:r>
              <a:rPr lang="zh-CN" altLang="en-US" dirty="0" smtClean="0"/>
              <a:t>玛拉基书简介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 fontScale="92500" lnSpcReduction="10000"/>
          </a:bodyPr>
          <a:lstStyle/>
          <a:p>
            <a:r>
              <a:rPr lang="zh-CN" altLang="en-US" sz="3200" dirty="0"/>
              <a:t>作者</a:t>
            </a:r>
            <a:endParaRPr lang="en-US" altLang="zh-CN" sz="3200" dirty="0"/>
          </a:p>
          <a:p>
            <a:pPr lvl="1"/>
            <a:r>
              <a:rPr lang="zh-CN" altLang="en-US" sz="3000" dirty="0"/>
              <a:t>玛拉基 </a:t>
            </a:r>
            <a:r>
              <a:rPr lang="mr-IN" altLang="zh-CN" sz="3000" dirty="0"/>
              <a:t>–</a:t>
            </a:r>
            <a:r>
              <a:rPr lang="zh-CN" altLang="en-US" sz="3000" dirty="0"/>
              <a:t> 我的使者</a:t>
            </a:r>
            <a:endParaRPr lang="en-US" altLang="zh-CN" sz="3000" dirty="0"/>
          </a:p>
          <a:p>
            <a:r>
              <a:rPr lang="zh-CN" altLang="en-US" sz="3200" dirty="0" smtClean="0"/>
              <a:t>时间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大概是主前</a:t>
            </a:r>
            <a:r>
              <a:rPr lang="en-US" altLang="zh-CN" sz="3000" dirty="0" smtClean="0"/>
              <a:t>433</a:t>
            </a:r>
            <a:r>
              <a:rPr lang="zh-CN" altLang="en-US" sz="3000" dirty="0" smtClean="0"/>
              <a:t>后， 尼希米时代</a:t>
            </a:r>
            <a:endParaRPr lang="en-US" altLang="zh-CN" sz="3000" dirty="0" smtClean="0"/>
          </a:p>
          <a:p>
            <a:pPr lvl="1"/>
            <a:r>
              <a:rPr lang="zh-CN" altLang="en-US" sz="3000" dirty="0" smtClean="0"/>
              <a:t>旧约的最后一本先知书，之后就是</a:t>
            </a:r>
            <a:r>
              <a:rPr lang="en-US" altLang="zh-CN" sz="3000" dirty="0" smtClean="0"/>
              <a:t>400</a:t>
            </a:r>
            <a:r>
              <a:rPr lang="zh-CN" altLang="en-US" sz="3000" dirty="0" smtClean="0"/>
              <a:t>年的静默期。</a:t>
            </a:r>
            <a:endParaRPr lang="en-US" altLang="zh-CN" sz="3000" dirty="0" smtClean="0"/>
          </a:p>
          <a:p>
            <a:pPr lvl="1"/>
            <a:r>
              <a:rPr lang="zh-CN" altLang="en-US" sz="3000" dirty="0"/>
              <a:t>旧约最后一卷</a:t>
            </a:r>
            <a:r>
              <a:rPr lang="zh-CN" altLang="en-US" sz="3000" dirty="0" smtClean="0"/>
              <a:t>书</a:t>
            </a:r>
            <a:r>
              <a:rPr lang="en-US" altLang="zh-CN" sz="3000" dirty="0" smtClean="0"/>
              <a:t>-</a:t>
            </a:r>
            <a:r>
              <a:rPr lang="zh-CN" altLang="en-US" sz="3000" dirty="0" smtClean="0"/>
              <a:t>玛拉基书 </a:t>
            </a:r>
            <a:endParaRPr lang="en-US" altLang="zh-CN" sz="3000" dirty="0"/>
          </a:p>
          <a:p>
            <a:pPr lvl="2"/>
            <a:r>
              <a:rPr lang="zh-CN" altLang="en-US" sz="2800" dirty="0"/>
              <a:t>以诅咒警告结束</a:t>
            </a:r>
            <a:endParaRPr lang="en-US" altLang="zh-CN" sz="2800" dirty="0"/>
          </a:p>
          <a:p>
            <a:pPr lvl="2"/>
            <a:r>
              <a:rPr lang="zh-CN" altLang="en-US" sz="2800" dirty="0"/>
              <a:t>玛拉基书之后，神静默， </a:t>
            </a:r>
            <a:r>
              <a:rPr lang="zh-CN" altLang="en-US" sz="2800" dirty="0" smtClean="0"/>
              <a:t>然后就是主救</a:t>
            </a:r>
            <a:r>
              <a:rPr lang="zh-CN" altLang="en-US" sz="2800" dirty="0"/>
              <a:t>赎的新约</a:t>
            </a:r>
            <a:endParaRPr lang="en-US" altLang="zh-CN" sz="2800" dirty="0"/>
          </a:p>
          <a:p>
            <a:pPr lvl="1"/>
            <a:r>
              <a:rPr lang="zh-CN" altLang="en-US" sz="3000" dirty="0"/>
              <a:t>新约最后一卷</a:t>
            </a:r>
            <a:r>
              <a:rPr lang="zh-CN" altLang="en-US" sz="3000" dirty="0" smtClean="0"/>
              <a:t>书 </a:t>
            </a:r>
            <a:r>
              <a:rPr lang="mr-IN" altLang="zh-CN" sz="3000" dirty="0" smtClean="0"/>
              <a:t>–</a:t>
            </a:r>
            <a:r>
              <a:rPr lang="zh-CN" altLang="en-US" sz="3000" dirty="0" smtClean="0"/>
              <a:t> 启示录</a:t>
            </a:r>
            <a:endParaRPr lang="en-US" altLang="zh-CN" sz="3000" dirty="0"/>
          </a:p>
          <a:p>
            <a:pPr lvl="2"/>
            <a:r>
              <a:rPr lang="zh-CN" altLang="en-US" sz="2800" dirty="0"/>
              <a:t>以应许祝福结束（主再来）</a:t>
            </a:r>
            <a:endParaRPr lang="en-US" altLang="zh-CN" sz="2800" dirty="0"/>
          </a:p>
          <a:p>
            <a:pPr lvl="2"/>
            <a:r>
              <a:rPr lang="zh-CN" altLang="en-US" sz="2800" dirty="0"/>
              <a:t>启示录后，神静默</a:t>
            </a:r>
            <a:r>
              <a:rPr lang="zh-CN" altLang="en-US" sz="2800" dirty="0" smtClean="0"/>
              <a:t>，这是现今末世的时刻，然后就是主的</a:t>
            </a:r>
            <a:r>
              <a:rPr lang="zh-CN" altLang="en-US" sz="2800" dirty="0"/>
              <a:t>审判</a:t>
            </a:r>
            <a:endParaRPr lang="en-US" sz="2800" dirty="0"/>
          </a:p>
          <a:p>
            <a:pPr lvl="1"/>
            <a:endParaRPr lang="en-US" altLang="zh-CN" sz="3200" dirty="0" smtClean="0"/>
          </a:p>
          <a:p>
            <a:endParaRPr lang="en-US" altLang="zh-CN" sz="32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160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时代背景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/>
          </a:bodyPr>
          <a:lstStyle/>
          <a:p>
            <a:endParaRPr lang="en-US" altLang="zh-CN" sz="3200" dirty="0" smtClean="0"/>
          </a:p>
          <a:p>
            <a:endParaRPr lang="en-US" altLang="zh-CN" sz="3200" dirty="0" smtClean="0"/>
          </a:p>
          <a:p>
            <a:pPr lvl="1"/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762396"/>
              </p:ext>
            </p:extLst>
          </p:nvPr>
        </p:nvGraphicFramePr>
        <p:xfrm>
          <a:off x="115757" y="1070110"/>
          <a:ext cx="11960485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973"/>
                <a:gridCol w="10287512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年代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事件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597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大批的犹太人被巴比伦王尼布甲尼撒掳至巴比伦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586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尼布甲尼撒又一次攻占耶路撒冷时，第一圣殿被巴比伦人烧毁，又是一大批犹太精英被掳至巴比伦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537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经波斯帝国居鲁士大帝的批准，前犹太王室后裔所罗巴伯领导第一批被掳之民回归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516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被掳归回之民受哈该和撒迦利亚激励，在省长所罗巴伯领导下完成重建圣殿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458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祭司以斯拉和数千犹太人归回， 亚达薛西王鼓励以斯拉带领百姓展开圣殿崇拜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445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尼希米回耶路撒冷重建城墙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主前</a:t>
                      </a:r>
                      <a:r>
                        <a:rPr lang="en-US" altLang="zh-CN" sz="2400" dirty="0" smtClean="0"/>
                        <a:t>433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/>
                        <a:t>尼希米回去侍奉波斯王，发现百姓重蹈覆撤，陷入罪恶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。。。。。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玛拉基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400</a:t>
                      </a:r>
                      <a:r>
                        <a:rPr lang="zh-CN" altLang="en-US" sz="2400" dirty="0" smtClean="0"/>
                        <a:t>年 静默期</a:t>
                      </a:r>
                      <a:r>
                        <a:rPr lang="en-US" altLang="zh-CN" sz="2400" dirty="0" smtClean="0"/>
                        <a:t>---》</a:t>
                      </a:r>
                      <a:r>
                        <a:rPr lang="zh-CN" altLang="en-US" sz="2400" dirty="0" smtClean="0"/>
                        <a:t> 施洗约翰预备主的道路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3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玛拉基书背景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3800"/>
            <a:ext cx="12192000" cy="5664200"/>
          </a:xfrm>
        </p:spPr>
        <p:txBody>
          <a:bodyPr anchor="t">
            <a:normAutofit/>
          </a:bodyPr>
          <a:lstStyle/>
          <a:p>
            <a:r>
              <a:rPr lang="zh-CN" altLang="en-US" sz="3200" dirty="0" smtClean="0"/>
              <a:t>哈该／撒迦利亚</a:t>
            </a:r>
            <a:r>
              <a:rPr lang="en-US" altLang="zh-CN" sz="3200" dirty="0"/>
              <a:t>	</a:t>
            </a:r>
            <a:r>
              <a:rPr lang="en-US" altLang="zh-CN" sz="3200" dirty="0" smtClean="0"/>
              <a:t>		</a:t>
            </a:r>
            <a:r>
              <a:rPr lang="zh-CN" altLang="en-US" sz="3200" dirty="0" smtClean="0"/>
              <a:t>重建圣殿</a:t>
            </a:r>
            <a:endParaRPr lang="en-US" altLang="zh-CN" sz="3200" dirty="0" smtClean="0"/>
          </a:p>
          <a:p>
            <a:r>
              <a:rPr lang="zh-CN" altLang="en-US" sz="3200" dirty="0" smtClean="0"/>
              <a:t>尼希米</a:t>
            </a:r>
            <a:r>
              <a:rPr lang="en-US" altLang="zh-CN" sz="3200" dirty="0"/>
              <a:t>	</a:t>
            </a:r>
            <a:r>
              <a:rPr lang="en-US" altLang="zh-CN" sz="3200" dirty="0" smtClean="0"/>
              <a:t>					</a:t>
            </a:r>
            <a:r>
              <a:rPr lang="zh-CN" altLang="en-US" sz="3200" dirty="0" smtClean="0"/>
              <a:t>重建耶路撒冷城墙</a:t>
            </a:r>
            <a:endParaRPr lang="en-US" altLang="zh-CN" sz="3200" dirty="0" smtClean="0"/>
          </a:p>
          <a:p>
            <a:r>
              <a:rPr lang="zh-CN" altLang="en-US" sz="3200" dirty="0" smtClean="0"/>
              <a:t>玛拉基</a:t>
            </a:r>
            <a:r>
              <a:rPr lang="en-US" altLang="zh-CN" sz="3200" dirty="0"/>
              <a:t>	</a:t>
            </a:r>
            <a:r>
              <a:rPr lang="en-US" altLang="zh-CN" sz="3200" dirty="0" smtClean="0"/>
              <a:t>					</a:t>
            </a:r>
            <a:r>
              <a:rPr lang="zh-CN" altLang="en-US" sz="3200" dirty="0" smtClean="0"/>
              <a:t>恢复属灵的实际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0877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主要内容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/>
          </a:bodyPr>
          <a:lstStyle/>
          <a:p>
            <a:r>
              <a:rPr lang="zh-CN" altLang="en-US" sz="3200" dirty="0" smtClean="0"/>
              <a:t>问题：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以色列民虽然从被掳之地归回，重建圣殿，修复城墙，从外在来看，回到神的面前，但是从祭司到百姓怀疑神的爱， 对神不敬虔。</a:t>
            </a:r>
            <a:endParaRPr lang="en-US" altLang="zh-CN" sz="3000" dirty="0" smtClean="0"/>
          </a:p>
          <a:p>
            <a:r>
              <a:rPr lang="zh-CN" altLang="en-US" sz="3200" dirty="0" smtClean="0"/>
              <a:t>最后的警告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耶和华必要来到， 来到时比“如炼金之人的火” </a:t>
            </a:r>
            <a:r>
              <a:rPr lang="mr-IN" altLang="zh-CN" sz="3000" dirty="0" smtClean="0"/>
              <a:t>–</a:t>
            </a:r>
            <a:r>
              <a:rPr lang="zh-CN" altLang="en-US" sz="3000" dirty="0" smtClean="0"/>
              <a:t> 审判</a:t>
            </a:r>
            <a:endParaRPr lang="en-US" altLang="zh-CN" sz="3000" dirty="0" smtClean="0"/>
          </a:p>
          <a:p>
            <a:r>
              <a:rPr lang="zh-CN" altLang="en-US" sz="3200" dirty="0" smtClean="0"/>
              <a:t>应许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现在你们要转向我，我就转向你。</a:t>
            </a:r>
            <a:endParaRPr lang="en-US" altLang="zh-CN" sz="3000" dirty="0" smtClean="0"/>
          </a:p>
          <a:p>
            <a:pPr lvl="1"/>
            <a:r>
              <a:rPr lang="zh-CN" altLang="en-US" sz="3000" dirty="0" smtClean="0"/>
              <a:t>我必差遣先知以利亚到你们那里去。他必使父亲的心转向儿女，儿女的心转向父亲，免得我来咒诅遍地。</a:t>
            </a:r>
            <a:endParaRPr lang="en-US" altLang="zh-CN" sz="30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9537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972835"/>
          </a:xfrm>
        </p:spPr>
        <p:txBody>
          <a:bodyPr/>
          <a:lstStyle/>
          <a:p>
            <a:r>
              <a:rPr lang="zh-CN" altLang="en-US" dirty="0" smtClean="0"/>
              <a:t>玛拉基书的特点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/>
          </a:bodyPr>
          <a:lstStyle/>
          <a:p>
            <a:r>
              <a:rPr lang="zh-CN" altLang="en-US" sz="3200" dirty="0"/>
              <a:t>以赛亚</a:t>
            </a:r>
            <a:r>
              <a:rPr lang="en-US" altLang="zh-CN" sz="3200" dirty="0"/>
              <a:t>1:18</a:t>
            </a:r>
            <a:r>
              <a:rPr lang="zh-CN" altLang="en-US" sz="3200" dirty="0"/>
              <a:t> 你们来，我们彼此辩论。</a:t>
            </a:r>
            <a:endParaRPr lang="en-US" altLang="zh-CN" sz="3200" dirty="0"/>
          </a:p>
          <a:p>
            <a:r>
              <a:rPr lang="zh-CN" altLang="en-US" sz="3200" dirty="0" smtClean="0"/>
              <a:t>玛拉基书通篇</a:t>
            </a:r>
            <a:r>
              <a:rPr lang="zh-CN" altLang="en-US" sz="3200" dirty="0"/>
              <a:t>以神和以色列人</a:t>
            </a:r>
            <a:r>
              <a:rPr lang="zh-CN" altLang="en-US" sz="3200" dirty="0" smtClean="0"/>
              <a:t>的辩论， </a:t>
            </a:r>
            <a:r>
              <a:rPr lang="zh-CN" altLang="en-US" sz="3200" dirty="0"/>
              <a:t>批评以色列人的形式主义， 怀疑主义，讲明神的公义及</a:t>
            </a:r>
            <a:r>
              <a:rPr lang="zh-CN" altLang="en-US" sz="3200" dirty="0" smtClean="0"/>
              <a:t>应许</a:t>
            </a:r>
            <a:endParaRPr lang="en-US" altLang="zh-CN" sz="3200" dirty="0"/>
          </a:p>
          <a:p>
            <a:pPr marL="457200" lvl="1" indent="0" defTabSz="914400">
              <a:spcAft>
                <a:spcPts val="0"/>
              </a:spcAft>
              <a:buClrTx/>
              <a:buSzTx/>
              <a:buNone/>
              <a:defRPr/>
            </a:pPr>
            <a:r>
              <a:rPr lang="zh-CN" altLang="en-US" sz="2800" dirty="0" smtClean="0"/>
              <a:t>第一次：</a:t>
            </a:r>
            <a:r>
              <a:rPr lang="zh-CN" altLang="en-US" sz="2800" dirty="0"/>
              <a:t>神爱的问题 </a:t>
            </a:r>
            <a:r>
              <a:rPr lang="en-US" sz="2800" dirty="0"/>
              <a:t>(</a:t>
            </a:r>
            <a:r>
              <a:rPr lang="zh-CN" altLang="en-US" sz="2800" dirty="0"/>
              <a:t>一</a:t>
            </a:r>
            <a:r>
              <a:rPr lang="en-US" sz="2800" dirty="0"/>
              <a:t>1~5)</a:t>
            </a:r>
            <a:r>
              <a:rPr lang="zh-CN" altLang="en-US" sz="2800" dirty="0"/>
              <a:t>， 怀疑神的爱</a:t>
            </a:r>
            <a:endParaRPr lang="en-US" sz="2800" dirty="0"/>
          </a:p>
          <a:p>
            <a:pPr marL="457200" lvl="1" indent="0" defTabSz="914400">
              <a:spcAft>
                <a:spcPts val="0"/>
              </a:spcAft>
              <a:buClrTx/>
              <a:buSzTx/>
              <a:buNone/>
              <a:defRPr/>
            </a:pPr>
            <a:r>
              <a:rPr lang="zh-CN" altLang="en-US" sz="2800" dirty="0"/>
              <a:t>第二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敬拜神的问题 </a:t>
            </a:r>
            <a:r>
              <a:rPr lang="en-US" sz="2800" dirty="0"/>
              <a:t>(</a:t>
            </a:r>
            <a:r>
              <a:rPr lang="zh-CN" altLang="en-US" sz="2800" dirty="0"/>
              <a:t>一</a:t>
            </a:r>
            <a:r>
              <a:rPr lang="en-US" sz="2800" dirty="0"/>
              <a:t>6) </a:t>
            </a:r>
            <a:r>
              <a:rPr lang="mr-IN" sz="2800" dirty="0"/>
              <a:t>–</a:t>
            </a:r>
            <a:r>
              <a:rPr lang="en-US" sz="2800" dirty="0"/>
              <a:t> </a:t>
            </a:r>
            <a:r>
              <a:rPr lang="zh-CN" altLang="en-US" sz="2800" dirty="0"/>
              <a:t>尊敬神，高举神的名</a:t>
            </a:r>
            <a:endParaRPr lang="en-US" sz="2800" dirty="0"/>
          </a:p>
          <a:p>
            <a:pPr marL="457200" lvl="1" indent="0">
              <a:buNone/>
            </a:pPr>
            <a:r>
              <a:rPr lang="zh-CN" altLang="en-US" sz="2800" dirty="0"/>
              <a:t>第三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献祭的问题 </a:t>
            </a:r>
            <a:r>
              <a:rPr lang="en-US" sz="2800" dirty="0"/>
              <a:t>(</a:t>
            </a:r>
            <a:r>
              <a:rPr lang="zh-CN" altLang="en-US" sz="2800" dirty="0"/>
              <a:t>一</a:t>
            </a:r>
            <a:r>
              <a:rPr lang="en-US" sz="2800" dirty="0"/>
              <a:t>7~</a:t>
            </a:r>
            <a:r>
              <a:rPr lang="zh-CN" altLang="en-US" sz="2800" dirty="0"/>
              <a:t>二</a:t>
            </a:r>
            <a:r>
              <a:rPr lang="en-US" sz="2800" dirty="0"/>
              <a:t>9)</a:t>
            </a:r>
          </a:p>
          <a:p>
            <a:pPr marL="457200" lvl="1" indent="0">
              <a:buNone/>
            </a:pPr>
            <a:r>
              <a:rPr lang="zh-CN" altLang="en-US" sz="2800" dirty="0"/>
              <a:t>第四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道德问题 </a:t>
            </a:r>
            <a:r>
              <a:rPr lang="en-US" sz="2800" dirty="0"/>
              <a:t>(</a:t>
            </a:r>
            <a:r>
              <a:rPr lang="zh-CN" altLang="en-US" sz="2800" dirty="0"/>
              <a:t>二</a:t>
            </a:r>
            <a:r>
              <a:rPr lang="en-US" sz="2800" dirty="0"/>
              <a:t>10~16) </a:t>
            </a:r>
            <a:r>
              <a:rPr lang="zh-CN" altLang="en-US" sz="2800" dirty="0"/>
              <a:t>，以诡诈和强暴待妻子</a:t>
            </a:r>
            <a:endParaRPr lang="en-US" sz="2800" dirty="0"/>
          </a:p>
          <a:p>
            <a:pPr marL="457200" lvl="1" indent="0">
              <a:buNone/>
            </a:pPr>
            <a:r>
              <a:rPr lang="zh-CN" altLang="en-US" sz="2800" dirty="0"/>
              <a:t>第五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言论的问题 </a:t>
            </a:r>
            <a:r>
              <a:rPr lang="en-US" sz="2800" dirty="0"/>
              <a:t>(</a:t>
            </a:r>
            <a:r>
              <a:rPr lang="zh-CN" altLang="en-US" sz="2800" dirty="0"/>
              <a:t>二</a:t>
            </a:r>
            <a:r>
              <a:rPr lang="en-US" sz="2800" dirty="0"/>
              <a:t>17) </a:t>
            </a:r>
            <a:r>
              <a:rPr lang="zh-CN" altLang="en-US" sz="2800" dirty="0"/>
              <a:t>，言语繁琐神</a:t>
            </a:r>
            <a:endParaRPr lang="en-US" sz="2800" dirty="0"/>
          </a:p>
          <a:p>
            <a:pPr marL="457200" lvl="1" indent="0" defTabSz="914400">
              <a:spcAft>
                <a:spcPts val="0"/>
              </a:spcAft>
              <a:buClrTx/>
              <a:buSzTx/>
              <a:buNone/>
              <a:defRPr/>
            </a:pPr>
            <a:r>
              <a:rPr lang="zh-CN" altLang="en-US" sz="2800" dirty="0"/>
              <a:t>第六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悔改的问题 </a:t>
            </a:r>
            <a:r>
              <a:rPr lang="en-US" sz="2800" dirty="0"/>
              <a:t>(</a:t>
            </a:r>
            <a:r>
              <a:rPr lang="zh-CN" altLang="en-US" sz="2800" dirty="0"/>
              <a:t>三</a:t>
            </a:r>
            <a:r>
              <a:rPr lang="en-US" sz="2800" dirty="0"/>
              <a:t>1~7)</a:t>
            </a:r>
            <a:r>
              <a:rPr lang="zh-CN" altLang="en-US" sz="2800" dirty="0"/>
              <a:t>， 如何才是回转</a:t>
            </a:r>
            <a:endParaRPr lang="en-US" sz="2800" dirty="0"/>
          </a:p>
          <a:p>
            <a:pPr marL="457200" lvl="1" indent="0" defTabSz="914400">
              <a:spcAft>
                <a:spcPts val="0"/>
              </a:spcAft>
              <a:buClrTx/>
              <a:buSzTx/>
              <a:buNone/>
              <a:defRPr/>
            </a:pPr>
            <a:r>
              <a:rPr lang="zh-CN" altLang="en-US" sz="2800" dirty="0"/>
              <a:t>第七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奉献的问题 </a:t>
            </a:r>
            <a:r>
              <a:rPr lang="en-US" sz="2800" dirty="0"/>
              <a:t>(</a:t>
            </a:r>
            <a:r>
              <a:rPr lang="zh-CN" altLang="en-US" sz="2800" dirty="0"/>
              <a:t>三</a:t>
            </a:r>
            <a:r>
              <a:rPr lang="en-US" sz="2800" dirty="0"/>
              <a:t>8~12)</a:t>
            </a:r>
            <a:r>
              <a:rPr lang="zh-CN" altLang="en-US" sz="2800" dirty="0"/>
              <a:t>， 夺取神的供物， 奉献的问题</a:t>
            </a:r>
            <a:endParaRPr lang="en-US" sz="2800" dirty="0"/>
          </a:p>
          <a:p>
            <a:pPr marL="457200" lvl="1" indent="0" defTabSz="914400">
              <a:spcAft>
                <a:spcPts val="0"/>
              </a:spcAft>
              <a:buClrTx/>
              <a:buSzTx/>
              <a:buNone/>
              <a:defRPr/>
            </a:pPr>
            <a:r>
              <a:rPr lang="zh-CN" altLang="en-US" sz="2800" dirty="0"/>
              <a:t>第八</a:t>
            </a:r>
            <a:r>
              <a:rPr lang="zh-CN" altLang="en-US" sz="2800" dirty="0" smtClean="0"/>
              <a:t>次：</a:t>
            </a:r>
            <a:r>
              <a:rPr lang="zh-CN" altLang="en-US" sz="2800" dirty="0"/>
              <a:t>事奉神的问题 </a:t>
            </a:r>
            <a:r>
              <a:rPr lang="en-US" sz="2800" dirty="0"/>
              <a:t>(</a:t>
            </a:r>
            <a:r>
              <a:rPr lang="zh-CN" altLang="en-US" sz="2800" dirty="0"/>
              <a:t>三</a:t>
            </a:r>
            <a:r>
              <a:rPr lang="en-US" sz="2800" dirty="0"/>
              <a:t>13~18) </a:t>
            </a:r>
            <a:r>
              <a:rPr lang="zh-CN" altLang="en-US" sz="2800" dirty="0"/>
              <a:t>，用话顶撞神</a:t>
            </a:r>
            <a:endParaRPr lang="en-US" sz="2800" dirty="0"/>
          </a:p>
          <a:p>
            <a:pPr lvl="1"/>
            <a:endParaRPr lang="en-US" sz="3000" dirty="0"/>
          </a:p>
          <a:p>
            <a:pPr lvl="1"/>
            <a:endParaRPr lang="en-US" altLang="zh-CN" sz="3200" dirty="0" smtClean="0"/>
          </a:p>
          <a:p>
            <a:endParaRPr lang="en-US" altLang="zh-CN" sz="32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0891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972835"/>
          </a:xfrm>
        </p:spPr>
        <p:txBody>
          <a:bodyPr/>
          <a:lstStyle/>
          <a:p>
            <a:r>
              <a:rPr lang="zh-CN" altLang="en-US" dirty="0" smtClean="0"/>
              <a:t>玛拉基书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2192000" cy="5885165"/>
          </a:xfrm>
        </p:spPr>
        <p:txBody>
          <a:bodyPr anchor="t">
            <a:normAutofit fontScale="92500" lnSpcReduction="20000"/>
          </a:bodyPr>
          <a:lstStyle/>
          <a:p>
            <a:r>
              <a:rPr lang="zh-CN" altLang="en-US" sz="3200" dirty="0" smtClean="0"/>
              <a:t>好像父子之间关系的几个阶段：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父爱，带领，拣选</a:t>
            </a:r>
            <a:endParaRPr lang="en-US" altLang="zh-CN" sz="3000" dirty="0" smtClean="0"/>
          </a:p>
          <a:p>
            <a:pPr lvl="1"/>
            <a:r>
              <a:rPr lang="zh-CN" altLang="en-US" sz="3000" u="sng" dirty="0" smtClean="0"/>
              <a:t>争吵，辩论 </a:t>
            </a:r>
            <a:endParaRPr lang="en-US" altLang="zh-CN" sz="3000" u="sng" dirty="0" smtClean="0"/>
          </a:p>
          <a:p>
            <a:pPr lvl="1"/>
            <a:r>
              <a:rPr lang="zh-CN" altLang="en-US" sz="3000" dirty="0" smtClean="0"/>
              <a:t>不讲话 </a:t>
            </a:r>
            <a:r>
              <a:rPr lang="mr-IN" altLang="zh-CN" sz="3000" dirty="0" smtClean="0"/>
              <a:t>–</a:t>
            </a:r>
            <a:r>
              <a:rPr lang="zh-CN" altLang="en-US" sz="3000" dirty="0" smtClean="0"/>
              <a:t> 叛逆期？</a:t>
            </a:r>
            <a:endParaRPr lang="en-US" altLang="zh-CN" sz="3000" dirty="0" smtClean="0"/>
          </a:p>
          <a:p>
            <a:pPr lvl="1"/>
            <a:r>
              <a:rPr lang="zh-CN" altLang="en-US" sz="3000" dirty="0" smtClean="0"/>
              <a:t>父亲把孩子挽回过来</a:t>
            </a:r>
            <a:endParaRPr lang="en-US" altLang="zh-CN" sz="3000" dirty="0" smtClean="0"/>
          </a:p>
          <a:p>
            <a:pPr lvl="3"/>
            <a:endParaRPr lang="en-US" altLang="zh-CN" sz="2600" dirty="0"/>
          </a:p>
          <a:p>
            <a:r>
              <a:rPr lang="zh-CN" altLang="en-US" sz="3400" dirty="0"/>
              <a:t>为什么要读</a:t>
            </a:r>
            <a:r>
              <a:rPr lang="zh-CN" altLang="en-US" sz="3400" dirty="0" smtClean="0"/>
              <a:t>玛拉基书</a:t>
            </a:r>
            <a:endParaRPr lang="en-US" altLang="zh-CN" sz="3400" dirty="0" smtClean="0"/>
          </a:p>
          <a:p>
            <a:pPr lvl="1">
              <a:lnSpc>
                <a:spcPct val="120000"/>
              </a:lnSpc>
            </a:pPr>
            <a:r>
              <a:rPr lang="zh-CN" altLang="en-US" sz="3200" dirty="0"/>
              <a:t>是旧约的最后一个启示，说明人没有办法从旧约的约里走进神</a:t>
            </a:r>
            <a:r>
              <a:rPr lang="zh-CN" altLang="en-US" sz="3200" dirty="0" smtClean="0"/>
              <a:t>的国神</a:t>
            </a:r>
            <a:r>
              <a:rPr lang="zh-CN" altLang="en-US" sz="3200" dirty="0"/>
              <a:t>在本书里提到警告， 那就是面临最后的诅咒；也提到应许，预言基督的再来。</a:t>
            </a:r>
            <a:endParaRPr lang="en-US" altLang="zh-CN" sz="3200" dirty="0"/>
          </a:p>
          <a:p>
            <a:pPr lvl="1"/>
            <a:r>
              <a:rPr lang="zh-CN" altLang="en-US" sz="3200" dirty="0"/>
              <a:t>我们现今的光景和玛拉基时代的以色列人有无相似之处？</a:t>
            </a:r>
            <a:endParaRPr lang="en-US" altLang="zh-CN" sz="3200" dirty="0"/>
          </a:p>
          <a:p>
            <a:pPr lvl="1"/>
            <a:r>
              <a:rPr lang="zh-CN" altLang="en-US" sz="3200" dirty="0"/>
              <a:t>我们在末世里当如何预备</a:t>
            </a:r>
            <a:endParaRPr lang="en-US" altLang="zh-CN" sz="3200" dirty="0"/>
          </a:p>
          <a:p>
            <a:pPr lvl="3"/>
            <a:endParaRPr lang="en-US" altLang="zh-CN" sz="2600" dirty="0" smtClean="0"/>
          </a:p>
        </p:txBody>
      </p:sp>
    </p:spTree>
    <p:extLst>
      <p:ext uri="{BB962C8B-B14F-4D97-AF65-F5344CB8AC3E}">
        <p14:creationId xmlns:p14="http://schemas.microsoft.com/office/powerpoint/2010/main" val="80609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玛拉基书对现今的意义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2835"/>
            <a:ext cx="11981793" cy="5885165"/>
          </a:xfrm>
        </p:spPr>
        <p:txBody>
          <a:bodyPr anchor="t">
            <a:normAutofit/>
          </a:bodyPr>
          <a:lstStyle/>
          <a:p>
            <a:endParaRPr lang="en-US" altLang="zh-CN" sz="3200" dirty="0" smtClean="0"/>
          </a:p>
          <a:p>
            <a:r>
              <a:rPr lang="en-US" altLang="zh-CN" sz="3200" dirty="0" smtClean="0"/>
              <a:t>7</a:t>
            </a:r>
            <a:r>
              <a:rPr lang="zh-CN" altLang="en-US" sz="3200" dirty="0" smtClean="0"/>
              <a:t>个教会的光景</a:t>
            </a:r>
            <a:endParaRPr lang="en-US" altLang="zh-CN" sz="3200" dirty="0" smtClean="0"/>
          </a:p>
          <a:p>
            <a:r>
              <a:rPr lang="zh-CN" altLang="en-US" sz="3200" dirty="0" smtClean="0"/>
              <a:t>我们变得不冷不热（老底嘉教会） </a:t>
            </a:r>
            <a:r>
              <a:rPr lang="en-US" altLang="zh-CN" sz="3200" dirty="0" smtClean="0"/>
              <a:t>-</a:t>
            </a:r>
            <a:r>
              <a:rPr lang="zh-CN" altLang="en-US" sz="3200" dirty="0" smtClean="0"/>
              <a:t> 被吐出来（启</a:t>
            </a:r>
            <a:r>
              <a:rPr lang="en-US" altLang="zh-CN" sz="3200" dirty="0" smtClean="0"/>
              <a:t>3:16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雅各书</a:t>
            </a:r>
            <a:r>
              <a:rPr lang="en-US" altLang="zh-CN" sz="3000" dirty="0" smtClean="0"/>
              <a:t>1:6-8</a:t>
            </a:r>
            <a:r>
              <a:rPr lang="zh-CN" altLang="en-US" sz="3000" dirty="0" smtClean="0"/>
              <a:t>， 。。因为</a:t>
            </a:r>
            <a:r>
              <a:rPr lang="zh-CN" altLang="en-US" sz="3000" dirty="0"/>
              <a:t>那疑惑的人，就像海中的</a:t>
            </a:r>
            <a:r>
              <a:rPr lang="zh-CN" altLang="en-US" sz="3000" dirty="0" smtClean="0"/>
              <a:t>波浪，被</a:t>
            </a:r>
            <a:r>
              <a:rPr lang="zh-CN" altLang="en-US" sz="3000" dirty="0"/>
              <a:t>风吹动翻腾</a:t>
            </a:r>
            <a:r>
              <a:rPr lang="zh-CN" altLang="en-US" sz="3000" dirty="0" smtClean="0"/>
              <a:t>。。。。心怀二意的人，在他一切所行的路上，都没有定见。</a:t>
            </a:r>
            <a:endParaRPr lang="en-US" altLang="zh-CN" sz="3000" dirty="0" smtClean="0"/>
          </a:p>
          <a:p>
            <a:r>
              <a:rPr lang="zh-CN" altLang="en-US" sz="3200" dirty="0" smtClean="0"/>
              <a:t>社会的腐败从教会开始</a:t>
            </a:r>
            <a:endParaRPr lang="en-US" altLang="zh-CN" sz="3200" dirty="0" smtClean="0"/>
          </a:p>
          <a:p>
            <a:pPr lvl="1"/>
            <a:r>
              <a:rPr lang="zh-CN" altLang="en-US" sz="3000" dirty="0" smtClean="0"/>
              <a:t>神的审判从他的家开始！</a:t>
            </a:r>
            <a:endParaRPr lang="en-US" altLang="zh-CN" sz="3000" dirty="0" smtClean="0"/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123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玛拉基书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6"/>
            <a:ext cx="12192000" cy="5401733"/>
          </a:xfrm>
        </p:spPr>
        <p:txBody>
          <a:bodyPr anchor="t">
            <a:normAutofit/>
          </a:bodyPr>
          <a:lstStyle/>
          <a:p>
            <a:r>
              <a:rPr lang="zh-CN" altLang="en-US" sz="3200" dirty="0" smtClean="0"/>
              <a:t>第一堂，背景简介， 申明神对以色列的爱（</a:t>
            </a:r>
            <a:r>
              <a:rPr lang="en-US" altLang="zh-CN" sz="3200" dirty="0"/>
              <a:t>1:1-5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第二堂，斥责祭司对神不忠（</a:t>
            </a:r>
            <a:r>
              <a:rPr lang="en-US" altLang="zh-CN" sz="3200" dirty="0"/>
              <a:t>1:6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-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2:9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第三堂，斥责以色列百姓对神不忠（</a:t>
            </a:r>
            <a:r>
              <a:rPr lang="en-US" altLang="zh-CN" sz="3200" dirty="0" smtClean="0"/>
              <a:t>2:10-3:18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第四堂，宣告耶和华的日子， 劝勉与应许（</a:t>
            </a:r>
            <a:r>
              <a:rPr lang="en-US" altLang="zh-CN" sz="3200" dirty="0" smtClean="0"/>
              <a:t>4:1-6</a:t>
            </a:r>
            <a:r>
              <a:rPr lang="zh-CN" altLang="en-US" sz="3200" dirty="0" smtClean="0"/>
              <a:t>）</a:t>
            </a:r>
            <a:endParaRPr lang="en-US" altLang="zh-CN" sz="3000" dirty="0" smtClean="0"/>
          </a:p>
        </p:txBody>
      </p:sp>
    </p:spTree>
    <p:extLst>
      <p:ext uri="{BB962C8B-B14F-4D97-AF65-F5344CB8AC3E}">
        <p14:creationId xmlns:p14="http://schemas.microsoft.com/office/powerpoint/2010/main" val="94429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45922</TotalTime>
  <Words>1414</Words>
  <Application>Microsoft Macintosh PowerPoint</Application>
  <PresentationFormat>Widescreen</PresentationFormat>
  <Paragraphs>142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11</vt:lpstr>
      <vt:lpstr>Calibri</vt:lpstr>
      <vt:lpstr>Calibri Light</vt:lpstr>
      <vt:lpstr>DengXian</vt:lpstr>
      <vt:lpstr>Mangal</vt:lpstr>
      <vt:lpstr>宋体</vt:lpstr>
      <vt:lpstr>新細明體</vt:lpstr>
      <vt:lpstr>Arial</vt:lpstr>
      <vt:lpstr>Celestial</vt:lpstr>
      <vt:lpstr>玛拉基书-第一堂</vt:lpstr>
      <vt:lpstr>玛拉基书简介</vt:lpstr>
      <vt:lpstr>时代背景</vt:lpstr>
      <vt:lpstr>玛拉基书背景</vt:lpstr>
      <vt:lpstr>主要内容</vt:lpstr>
      <vt:lpstr>玛拉基书的特点</vt:lpstr>
      <vt:lpstr>玛拉基书</vt:lpstr>
      <vt:lpstr>玛拉基书对现今的意义</vt:lpstr>
      <vt:lpstr>玛拉基书</vt:lpstr>
      <vt:lpstr>玛拉基书- 第一个辩论</vt:lpstr>
      <vt:lpstr> 神的爱 - 神与人立约</vt:lpstr>
      <vt:lpstr>爱雅各，恶以扫</vt:lpstr>
      <vt:lpstr>神不公平吗？（罗马书9:10-18）</vt:lpstr>
      <vt:lpstr>1） 我们是否心里也有怀疑，神是否爱我们呢？在何事上爱我们呢？   2） 我们爱神吗？我们在何事上爱神呢？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玛拉基书</dc:title>
  <dc:creator>yu_s_yang@apple.com</dc:creator>
  <cp:lastModifiedBy>yu_s_yang@apple.com</cp:lastModifiedBy>
  <cp:revision>165</cp:revision>
  <cp:lastPrinted>2017-10-28T00:11:51Z</cp:lastPrinted>
  <dcterms:created xsi:type="dcterms:W3CDTF">2017-09-10T14:51:51Z</dcterms:created>
  <dcterms:modified xsi:type="dcterms:W3CDTF">2017-11-01T05:16:35Z</dcterms:modified>
</cp:coreProperties>
</file>