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91" r:id="rId3"/>
    <p:sldId id="292" r:id="rId4"/>
    <p:sldId id="289" r:id="rId5"/>
    <p:sldId id="290" r:id="rId6"/>
    <p:sldId id="261" r:id="rId7"/>
    <p:sldId id="297" r:id="rId8"/>
    <p:sldId id="299" r:id="rId9"/>
    <p:sldId id="296" r:id="rId10"/>
    <p:sldId id="294" r:id="rId11"/>
    <p:sldId id="298" r:id="rId12"/>
    <p:sldId id="302" r:id="rId13"/>
    <p:sldId id="295" r:id="rId14"/>
    <p:sldId id="273" r:id="rId15"/>
    <p:sldId id="301" r:id="rId16"/>
    <p:sldId id="29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59"/>
    <p:restoredTop sz="29810"/>
  </p:normalViewPr>
  <p:slideViewPr>
    <p:cSldViewPr snapToGrid="0" snapToObjects="1">
      <p:cViewPr varScale="1">
        <p:scale>
          <a:sx n="33" d="100"/>
          <a:sy n="33" d="100"/>
        </p:scale>
        <p:origin x="3992" y="192"/>
      </p:cViewPr>
      <p:guideLst/>
    </p:cSldViewPr>
  </p:slideViewPr>
  <p:notesTextViewPr>
    <p:cViewPr>
      <p:scale>
        <a:sx n="175" d="100"/>
        <a:sy n="175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E470B-AEBD-A649-849D-DB2EE46904EA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45F62-6CEF-0243-B3C4-E6B264935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27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328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289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171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460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006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460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202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27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87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90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66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0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20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38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439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45F62-6CEF-0243-B3C4-E6B26493521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玛拉基书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第四堂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3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>
            <a:normAutofit/>
          </a:bodyPr>
          <a:lstStyle/>
          <a:p>
            <a:pPr marL="285750" lvl="1"/>
            <a:r>
              <a:rPr lang="zh-CN" altLang="en-US" sz="3600" dirty="0" smtClean="0"/>
              <a:t>耶和华的日子</a:t>
            </a:r>
            <a:endParaRPr lang="en-US" altLang="zh-C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6267"/>
            <a:ext cx="12192000" cy="5401733"/>
          </a:xfrm>
        </p:spPr>
        <p:txBody>
          <a:bodyPr anchor="t">
            <a:normAutofit/>
          </a:bodyPr>
          <a:lstStyle/>
          <a:p>
            <a:r>
              <a:rPr lang="zh-CN" altLang="en-US" sz="3000" dirty="0" smtClean="0"/>
              <a:t>预备那日子要来到</a:t>
            </a:r>
            <a:endParaRPr lang="en-US" altLang="zh-CN" sz="3000" dirty="0" smtClean="0"/>
          </a:p>
          <a:p>
            <a:pPr lvl="1"/>
            <a:r>
              <a:rPr lang="en-US" altLang="zh-CN" sz="2800" dirty="0" smtClean="0"/>
              <a:t>3:</a:t>
            </a:r>
            <a:r>
              <a:rPr lang="en-US" sz="2800" dirty="0" smtClean="0"/>
              <a:t>2</a:t>
            </a:r>
            <a:r>
              <a:rPr lang="zh-CN" altLang="en-US" sz="2800" dirty="0"/>
              <a:t>，</a:t>
            </a:r>
            <a:r>
              <a:rPr lang="en-US" sz="2800" dirty="0"/>
              <a:t>7</a:t>
            </a:r>
            <a:r>
              <a:rPr lang="zh-CN" altLang="en-US" sz="2800" dirty="0"/>
              <a:t>，</a:t>
            </a:r>
            <a:r>
              <a:rPr lang="en-US" sz="2800" dirty="0"/>
              <a:t>17</a:t>
            </a:r>
            <a:r>
              <a:rPr lang="zh-CN" altLang="en-US" sz="2800" dirty="0" smtClean="0"/>
              <a:t>；</a:t>
            </a:r>
            <a:r>
              <a:rPr lang="en-US" altLang="zh-CN" sz="2800" dirty="0" smtClean="0"/>
              <a:t>4:</a:t>
            </a:r>
            <a:r>
              <a:rPr lang="en-US" sz="2800" dirty="0" smtClean="0"/>
              <a:t>1</a:t>
            </a:r>
            <a:r>
              <a:rPr lang="zh-CN" altLang="en-US" sz="2800" dirty="0"/>
              <a:t>，</a:t>
            </a:r>
            <a:r>
              <a:rPr lang="en-US" sz="2800" dirty="0"/>
              <a:t>3</a:t>
            </a:r>
            <a:r>
              <a:rPr lang="zh-CN" altLang="en-US" sz="2800" dirty="0"/>
              <a:t>，</a:t>
            </a:r>
            <a:r>
              <a:rPr lang="en-US" sz="2800" dirty="0"/>
              <a:t>5</a:t>
            </a:r>
            <a:endParaRPr lang="en-US" altLang="zh-CN" sz="2800" dirty="0" smtClean="0"/>
          </a:p>
          <a:p>
            <a:r>
              <a:rPr lang="zh-CN" altLang="en-US" sz="3000" dirty="0" smtClean="0"/>
              <a:t>洁净的工作</a:t>
            </a:r>
            <a:endParaRPr lang="en-US" altLang="zh-CN" sz="3000" dirty="0" smtClean="0"/>
          </a:p>
          <a:p>
            <a:pPr lvl="1"/>
            <a:r>
              <a:rPr lang="en-US" altLang="zh-CN" sz="2800" dirty="0" smtClean="0"/>
              <a:t>3:2</a:t>
            </a:r>
            <a:r>
              <a:rPr lang="zh-CN" altLang="en-US" sz="2800" dirty="0" smtClean="0"/>
              <a:t>， </a:t>
            </a:r>
            <a:r>
              <a:rPr lang="en-US" altLang="zh-CN" sz="2800" dirty="0" smtClean="0"/>
              <a:t>3</a:t>
            </a:r>
          </a:p>
          <a:p>
            <a:r>
              <a:rPr lang="zh-CN" altLang="en-US" sz="3000" dirty="0" smtClean="0"/>
              <a:t>审判</a:t>
            </a:r>
            <a:endParaRPr lang="en-US" altLang="zh-CN" sz="2800" dirty="0"/>
          </a:p>
          <a:p>
            <a:pPr lvl="1"/>
            <a:r>
              <a:rPr lang="en-US" altLang="zh-CN" sz="2600" dirty="0" smtClean="0"/>
              <a:t>3:5</a:t>
            </a:r>
            <a:r>
              <a:rPr lang="zh-CN" altLang="en-US" sz="2600" dirty="0" smtClean="0"/>
              <a:t>， </a:t>
            </a:r>
            <a:r>
              <a:rPr lang="en-US" altLang="zh-CN" sz="2600" dirty="0" smtClean="0"/>
              <a:t>18</a:t>
            </a:r>
            <a:r>
              <a:rPr lang="zh-CN" altLang="en-US" sz="2600" dirty="0" smtClean="0"/>
              <a:t>， </a:t>
            </a:r>
            <a:r>
              <a:rPr lang="en-US" altLang="zh-CN" sz="2600" dirty="0" smtClean="0"/>
              <a:t>4:1</a:t>
            </a:r>
            <a:r>
              <a:rPr lang="zh-CN" altLang="en-US" sz="2600" dirty="0" smtClean="0"/>
              <a:t>， </a:t>
            </a:r>
            <a:r>
              <a:rPr lang="en-US" altLang="zh-CN" sz="2600" dirty="0" smtClean="0"/>
              <a:t>3</a:t>
            </a:r>
          </a:p>
          <a:p>
            <a:r>
              <a:rPr lang="zh-CN" altLang="en-US" sz="2800" dirty="0" smtClean="0"/>
              <a:t>应许</a:t>
            </a:r>
            <a:endParaRPr lang="en-US" altLang="zh-CN" sz="2800" dirty="0" smtClean="0"/>
          </a:p>
          <a:p>
            <a:pPr lvl="1"/>
            <a:r>
              <a:rPr lang="en-US" altLang="zh-CN" sz="2600" dirty="0" smtClean="0"/>
              <a:t>3:16</a:t>
            </a:r>
            <a:r>
              <a:rPr lang="zh-CN" altLang="en-US" sz="2600" dirty="0" smtClean="0"/>
              <a:t>，</a:t>
            </a:r>
            <a:r>
              <a:rPr lang="en-US" altLang="zh-CN" sz="2600" dirty="0" smtClean="0"/>
              <a:t>17</a:t>
            </a:r>
            <a:r>
              <a:rPr lang="zh-CN" altLang="en-US" sz="2600" dirty="0" smtClean="0"/>
              <a:t>；</a:t>
            </a:r>
            <a:r>
              <a:rPr lang="en-US" altLang="zh-CN" sz="2600" dirty="0" smtClean="0"/>
              <a:t>4:2</a:t>
            </a:r>
            <a:r>
              <a:rPr lang="zh-CN" altLang="en-US" sz="2600" dirty="0" smtClean="0"/>
              <a:t>， </a:t>
            </a:r>
            <a:r>
              <a:rPr lang="en-US" altLang="zh-CN" sz="2600" dirty="0" smtClean="0"/>
              <a:t>3</a:t>
            </a:r>
            <a:r>
              <a:rPr lang="zh-CN" altLang="en-US" sz="2600" dirty="0" smtClean="0"/>
              <a:t>， </a:t>
            </a:r>
            <a:r>
              <a:rPr lang="en-US" altLang="zh-CN" sz="2600" dirty="0" smtClean="0"/>
              <a:t>5</a:t>
            </a:r>
            <a:r>
              <a:rPr lang="zh-CN" altLang="en-US" sz="2600" dirty="0" smtClean="0"/>
              <a:t>， </a:t>
            </a:r>
            <a:r>
              <a:rPr lang="en-US" altLang="zh-CN" sz="2600" dirty="0" smtClean="0"/>
              <a:t>6.</a:t>
            </a:r>
          </a:p>
          <a:p>
            <a:pPr lvl="1"/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1880166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>
            <a:normAutofit/>
          </a:bodyPr>
          <a:lstStyle/>
          <a:p>
            <a:pPr lvl="1" algn="l" defTabSz="457200" rtl="0">
              <a:spcBef>
                <a:spcPct val="0"/>
              </a:spcBef>
            </a:pPr>
            <a:r>
              <a:rPr lang="zh-CN" altLang="en-US" sz="3600" dirty="0"/>
              <a:t>预备那日子要</a:t>
            </a:r>
            <a:r>
              <a:rPr lang="zh-CN" altLang="en-US" sz="3600" dirty="0" smtClean="0"/>
              <a:t>来到 </a:t>
            </a:r>
            <a:r>
              <a:rPr lang="en-US" altLang="zh-CN" sz="3000" dirty="0" smtClean="0"/>
              <a:t>-</a:t>
            </a:r>
            <a:r>
              <a:rPr lang="zh-CN" altLang="en-US" sz="3000" dirty="0" smtClean="0"/>
              <a:t> </a:t>
            </a:r>
            <a:r>
              <a:rPr lang="en-US" altLang="zh-CN" sz="2800" dirty="0"/>
              <a:t>3:</a:t>
            </a:r>
            <a:r>
              <a:rPr lang="en-US" sz="2800" dirty="0"/>
              <a:t>2</a:t>
            </a:r>
            <a:r>
              <a:rPr lang="zh-CN" altLang="en-US" sz="2800" dirty="0"/>
              <a:t>，</a:t>
            </a:r>
            <a:r>
              <a:rPr lang="en-US" sz="2800" dirty="0"/>
              <a:t>7</a:t>
            </a:r>
            <a:r>
              <a:rPr lang="zh-CN" altLang="en-US" sz="2800" dirty="0"/>
              <a:t>，</a:t>
            </a:r>
            <a:r>
              <a:rPr lang="en-US" sz="2800" dirty="0"/>
              <a:t>17</a:t>
            </a:r>
            <a:r>
              <a:rPr lang="zh-CN" altLang="en-US" sz="2800" dirty="0"/>
              <a:t>；</a:t>
            </a:r>
            <a:r>
              <a:rPr lang="en-US" altLang="zh-CN" sz="2800" dirty="0"/>
              <a:t>4:</a:t>
            </a:r>
            <a:r>
              <a:rPr lang="en-US" sz="2800" dirty="0"/>
              <a:t>1</a:t>
            </a:r>
            <a:r>
              <a:rPr lang="zh-CN" altLang="en-US" sz="2800" dirty="0"/>
              <a:t>，</a:t>
            </a:r>
            <a:r>
              <a:rPr lang="en-US" sz="2800" dirty="0"/>
              <a:t>3</a:t>
            </a:r>
            <a:r>
              <a:rPr lang="zh-CN" altLang="en-US" sz="2800" dirty="0"/>
              <a:t>，</a:t>
            </a:r>
            <a:r>
              <a:rPr lang="en-US" sz="2800" dirty="0" smtClean="0"/>
              <a:t>5</a:t>
            </a:r>
            <a:endParaRPr lang="en-US" altLang="zh-C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6267"/>
            <a:ext cx="12192000" cy="5401733"/>
          </a:xfrm>
        </p:spPr>
        <p:txBody>
          <a:bodyPr anchor="t">
            <a:normAutofit/>
          </a:bodyPr>
          <a:lstStyle/>
          <a:p>
            <a:r>
              <a:rPr lang="zh-CN" altLang="en-US" sz="3000" dirty="0" smtClean="0"/>
              <a:t>立约的使者 </a:t>
            </a:r>
            <a:r>
              <a:rPr lang="en-US" altLang="zh-CN" sz="3000" dirty="0" smtClean="0"/>
              <a:t>-</a:t>
            </a:r>
            <a:r>
              <a:rPr lang="zh-CN" altLang="en-US" sz="3000" dirty="0" smtClean="0"/>
              <a:t> 预表耶稣基督的到来 </a:t>
            </a:r>
            <a:endParaRPr lang="en-US" altLang="zh-CN" sz="3000" dirty="0" smtClean="0"/>
          </a:p>
          <a:p>
            <a:r>
              <a:rPr lang="zh-CN" altLang="en-US" sz="2800" dirty="0"/>
              <a:t>在</a:t>
            </a:r>
            <a:r>
              <a:rPr lang="zh-CN" altLang="en-US" sz="2800" dirty="0"/>
              <a:t>基督第一次来</a:t>
            </a:r>
            <a:r>
              <a:rPr lang="zh-CN" altLang="en-US" sz="2800" dirty="0"/>
              <a:t>临时</a:t>
            </a:r>
            <a:endParaRPr lang="en-US" altLang="zh-CN" sz="2800" dirty="0"/>
          </a:p>
          <a:p>
            <a:pPr lvl="1"/>
            <a:r>
              <a:rPr lang="zh-CN" altLang="en-US" sz="2800" dirty="0"/>
              <a:t>施洗</a:t>
            </a:r>
            <a:r>
              <a:rPr lang="zh-CN" altLang="en-US" sz="2800" dirty="0"/>
              <a:t>约翰作祂的</a:t>
            </a:r>
            <a:r>
              <a:rPr lang="zh-CN" altLang="en-US" sz="2800" dirty="0"/>
              <a:t>先锋</a:t>
            </a:r>
            <a:endParaRPr lang="en-US" altLang="zh-CN" sz="2800" dirty="0"/>
          </a:p>
          <a:p>
            <a:pPr lvl="1"/>
            <a:r>
              <a:rPr lang="zh-CN" altLang="en-US" sz="2800" dirty="0"/>
              <a:t>路 </a:t>
            </a:r>
            <a:r>
              <a:rPr lang="en-US" sz="2800" dirty="0"/>
              <a:t>1:17 </a:t>
            </a:r>
            <a:r>
              <a:rPr lang="zh-CN" altLang="en-US" sz="2800" dirty="0"/>
              <a:t>他必有以利亚的心志能力、行在主的前面、叫为父的心转向儿女、叫悖逆的人转从义人的智慧．又为主豫备合用的百姓</a:t>
            </a:r>
            <a:r>
              <a:rPr lang="zh-CN" altLang="en-US" sz="2800" dirty="0"/>
              <a:t>。</a:t>
            </a:r>
            <a:endParaRPr lang="en-US" altLang="zh-CN" sz="2800" dirty="0"/>
          </a:p>
          <a:p>
            <a:pPr lvl="1"/>
            <a:r>
              <a:rPr lang="en-US" sz="2800" dirty="0"/>
              <a:t> </a:t>
            </a:r>
            <a:r>
              <a:rPr lang="zh-CN" altLang="en-US" sz="2800" dirty="0"/>
              <a:t>主耶稣来是赎罪的羔羊， 用他的血和我们立新</a:t>
            </a:r>
            <a:r>
              <a:rPr lang="zh-CN" altLang="en-US" sz="2800" dirty="0"/>
              <a:t>约</a:t>
            </a:r>
            <a:endParaRPr lang="en-US" altLang="zh-CN" sz="2800" dirty="0"/>
          </a:p>
          <a:p>
            <a:r>
              <a:rPr lang="zh-CN" altLang="en-US" sz="2800" dirty="0" smtClean="0"/>
              <a:t>在主耶稣再来</a:t>
            </a:r>
            <a:endParaRPr lang="en-US" altLang="zh-CN" sz="2800" dirty="0" smtClean="0"/>
          </a:p>
          <a:p>
            <a:pPr lvl="1"/>
            <a:r>
              <a:rPr lang="zh-CN" altLang="en-US" sz="2600" dirty="0" smtClean="0"/>
              <a:t>以利亚 </a:t>
            </a:r>
            <a:r>
              <a:rPr lang="zh-CN" altLang="en-US" sz="2600" dirty="0"/>
              <a:t>为先锋</a:t>
            </a:r>
            <a:r>
              <a:rPr lang="zh-CN" altLang="en-US" sz="2200" dirty="0"/>
              <a:t>（启示录</a:t>
            </a:r>
            <a:r>
              <a:rPr lang="en-US" altLang="zh-CN" sz="2200" dirty="0"/>
              <a:t>11:3</a:t>
            </a:r>
            <a:r>
              <a:rPr lang="zh-CN" altLang="en-US" sz="2200" dirty="0"/>
              <a:t>， 两个穿毛衣的见证人中之一</a:t>
            </a:r>
            <a:r>
              <a:rPr lang="zh-CN" altLang="en-US" sz="2200" dirty="0" smtClean="0"/>
              <a:t>）</a:t>
            </a:r>
            <a:endParaRPr lang="en-US" altLang="zh-CN" sz="2200" dirty="0" smtClean="0"/>
          </a:p>
          <a:p>
            <a:pPr lvl="1"/>
            <a:r>
              <a:rPr lang="zh-CN" altLang="en-US" sz="2200" dirty="0" smtClean="0"/>
              <a:t>有公义的日头 </a:t>
            </a:r>
            <a:r>
              <a:rPr lang="mr-IN" altLang="zh-CN" sz="2200" dirty="0" smtClean="0"/>
              <a:t>–</a:t>
            </a:r>
            <a:r>
              <a:rPr lang="zh-CN" altLang="en-US" sz="2200" dirty="0" smtClean="0"/>
              <a:t> 审判的日子</a:t>
            </a:r>
            <a:endParaRPr lang="en-US" altLang="zh-CN" sz="2200" dirty="0"/>
          </a:p>
          <a:p>
            <a:pPr lvl="2"/>
            <a:endParaRPr lang="en-US" altLang="zh-CN" sz="2800" dirty="0" smtClean="0"/>
          </a:p>
          <a:p>
            <a:pPr lvl="1"/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1351015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>
            <a:normAutofit/>
          </a:bodyPr>
          <a:lstStyle/>
          <a:p>
            <a:pPr lvl="1" algn="l" defTabSz="457200" rtl="0">
              <a:spcBef>
                <a:spcPct val="0"/>
              </a:spcBef>
            </a:pPr>
            <a:r>
              <a:rPr lang="zh-CN" altLang="en-US" sz="4000" dirty="0" smtClean="0"/>
              <a:t>洁净的工作 </a:t>
            </a:r>
            <a:r>
              <a:rPr lang="en-US" altLang="zh-CN" sz="3000" dirty="0" smtClean="0"/>
              <a:t>-</a:t>
            </a:r>
            <a:r>
              <a:rPr lang="zh-CN" altLang="en-US" sz="3000" dirty="0" smtClean="0"/>
              <a:t> </a:t>
            </a:r>
            <a:r>
              <a:rPr lang="en-US" altLang="zh-CN" sz="3200" dirty="0"/>
              <a:t>3:2</a:t>
            </a:r>
            <a:r>
              <a:rPr lang="zh-CN" altLang="en-US" sz="3200" dirty="0"/>
              <a:t>， </a:t>
            </a:r>
            <a:r>
              <a:rPr lang="en-US" altLang="zh-CN" sz="3200" dirty="0" smtClean="0"/>
              <a:t>3</a:t>
            </a:r>
            <a:endParaRPr lang="en-US" altLang="zh-C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6267"/>
            <a:ext cx="12192000" cy="5401733"/>
          </a:xfrm>
        </p:spPr>
        <p:txBody>
          <a:bodyPr anchor="t">
            <a:normAutofit/>
          </a:bodyPr>
          <a:lstStyle/>
          <a:p>
            <a:r>
              <a:rPr lang="zh-CN" altLang="en-US" sz="2400" dirty="0"/>
              <a:t>如炼金之人的火，如漂布之人的碱</a:t>
            </a:r>
            <a:endParaRPr lang="en-US" altLang="zh-CN" sz="2000" dirty="0"/>
          </a:p>
          <a:p>
            <a:r>
              <a:rPr lang="zh-CN" altLang="en-US" sz="2400" dirty="0" smtClean="0"/>
              <a:t>他必</a:t>
            </a:r>
            <a:r>
              <a:rPr lang="zh-CN" altLang="en-US" sz="2400" dirty="0"/>
              <a:t>坐下如炼净银子的，必洁净利未人，熬炼他们像金银一样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r>
              <a:rPr lang="zh-CN" altLang="en-US" sz="2400" dirty="0" smtClean="0"/>
              <a:t>这个</a:t>
            </a:r>
            <a:r>
              <a:rPr lang="zh-CN" altLang="en-US" sz="2400" dirty="0"/>
              <a:t>比喻混合了两个景象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在</a:t>
            </a:r>
            <a:r>
              <a:rPr lang="zh-CN" altLang="en-US" sz="2400" dirty="0"/>
              <a:t>一方面，神是一位漂布之人，祂的碱性「肥皂」使衣裳清洁</a:t>
            </a:r>
            <a:r>
              <a:rPr lang="zh-CN" altLang="en-US" sz="2400" dirty="0" smtClean="0"/>
              <a:t>发白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另一方面</a:t>
            </a:r>
            <a:r>
              <a:rPr lang="zh-CN" altLang="en-US" sz="2400" dirty="0"/>
              <a:t>，神是炼净珍贵金属的人，祂的火焰将使银子和金子中不纯之物除净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这个</a:t>
            </a:r>
            <a:r>
              <a:rPr lang="zh-CN" altLang="en-US" sz="2400" dirty="0"/>
              <a:t>比喻说明神来临的双重目的。祂来为使信的人纯净，也除去不信的人。受到纯净以后，选民的敬拜将再一次被神所接纳</a:t>
            </a:r>
            <a:r>
              <a:rPr lang="zh-CN" altLang="en-US" sz="2400" dirty="0" smtClean="0"/>
              <a:t>，</a:t>
            </a:r>
            <a:endParaRPr lang="en-US" altLang="zh-CN" sz="2400" dirty="0" smtClean="0"/>
          </a:p>
          <a:p>
            <a:r>
              <a:rPr lang="zh-CN" altLang="en-US" sz="2400" dirty="0" smtClean="0"/>
              <a:t>主用他的血洗净我们的罪</a:t>
            </a:r>
            <a:endParaRPr lang="en-US" altLang="zh-CN" sz="2400" dirty="0"/>
          </a:p>
          <a:p>
            <a:r>
              <a:rPr lang="zh-CN" altLang="en-US" sz="2400" dirty="0" smtClean="0"/>
              <a:t>我们穿戴耶稣，像穿着洁白的细麻衣</a:t>
            </a:r>
            <a:r>
              <a:rPr lang="en-US" altLang="zh-CN" sz="2400" dirty="0" smtClean="0"/>
              <a:t>-</a:t>
            </a:r>
            <a:r>
              <a:rPr lang="zh-CN" altLang="en-US" sz="2400" dirty="0" smtClean="0"/>
              <a:t> 预表在神面前被洁净</a:t>
            </a:r>
            <a:endParaRPr lang="en-US" altLang="zh-CN" sz="2400" dirty="0"/>
          </a:p>
          <a:p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246951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>
            <a:normAutofit/>
          </a:bodyPr>
          <a:lstStyle/>
          <a:p>
            <a:pPr marL="285750" lvl="1" algn="l" defTabSz="457200" rtl="0">
              <a:spcBef>
                <a:spcPct val="0"/>
              </a:spcBef>
            </a:pPr>
            <a:r>
              <a:rPr lang="zh-CN" altLang="en-US" sz="4000" dirty="0" smtClean="0"/>
              <a:t>审判的日子 </a:t>
            </a:r>
            <a:r>
              <a:rPr lang="en-US" altLang="zh-CN" sz="4000" dirty="0" smtClean="0"/>
              <a:t>-</a:t>
            </a:r>
            <a:r>
              <a:rPr lang="zh-CN" altLang="en-US" sz="4000" dirty="0" smtClean="0"/>
              <a:t> </a:t>
            </a:r>
            <a:r>
              <a:rPr lang="en-US" altLang="zh-CN" sz="2600" dirty="0"/>
              <a:t>3:5</a:t>
            </a:r>
            <a:r>
              <a:rPr lang="zh-CN" altLang="en-US" sz="2600" dirty="0"/>
              <a:t>， </a:t>
            </a:r>
            <a:r>
              <a:rPr lang="en-US" altLang="zh-CN" sz="2600" dirty="0"/>
              <a:t>18</a:t>
            </a:r>
            <a:r>
              <a:rPr lang="zh-CN" altLang="en-US" sz="2600" dirty="0"/>
              <a:t>， </a:t>
            </a:r>
            <a:r>
              <a:rPr lang="en-US" altLang="zh-CN" sz="2600" dirty="0"/>
              <a:t>4:1</a:t>
            </a:r>
            <a:r>
              <a:rPr lang="zh-CN" altLang="en-US" sz="2600" dirty="0"/>
              <a:t>， </a:t>
            </a:r>
            <a:r>
              <a:rPr lang="en-US" altLang="zh-CN" sz="2600" dirty="0" smtClean="0"/>
              <a:t>3</a:t>
            </a:r>
            <a:endParaRPr lang="en-US" altLang="zh-C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880"/>
            <a:ext cx="12192000" cy="5532120"/>
          </a:xfrm>
        </p:spPr>
        <p:txBody>
          <a:bodyPr anchor="t">
            <a:normAutofit fontScale="92500" lnSpcReduction="10000"/>
          </a:bodyPr>
          <a:lstStyle/>
          <a:p>
            <a:r>
              <a:rPr lang="zh-CN" altLang="en-US" sz="2800" dirty="0" smtClean="0"/>
              <a:t>指主</a:t>
            </a:r>
            <a:r>
              <a:rPr lang="zh-CN" altLang="en-US" sz="2800" dirty="0" smtClean="0"/>
              <a:t>的再来 （第二次）</a:t>
            </a:r>
            <a:endParaRPr lang="en-US" altLang="zh-CN" sz="2800" dirty="0" smtClean="0"/>
          </a:p>
          <a:p>
            <a:r>
              <a:rPr lang="zh-CN" altLang="en-US" sz="2800" dirty="0" smtClean="0"/>
              <a:t>以利亚 为先锋</a:t>
            </a:r>
            <a:r>
              <a:rPr lang="zh-CN" altLang="en-US" sz="2400" dirty="0" smtClean="0"/>
              <a:t>（</a:t>
            </a:r>
            <a:r>
              <a:rPr lang="zh-CN" altLang="en-US" sz="2400" dirty="0"/>
              <a:t>启示录</a:t>
            </a:r>
            <a:r>
              <a:rPr lang="en-US" altLang="zh-CN" sz="2400" dirty="0"/>
              <a:t>11:3</a:t>
            </a:r>
            <a:r>
              <a:rPr lang="zh-CN" altLang="en-US" sz="2400" dirty="0"/>
              <a:t>， 两个穿毛衣的见证人中之一</a:t>
            </a:r>
            <a:r>
              <a:rPr lang="zh-CN" altLang="en-US" sz="2400" dirty="0" smtClean="0"/>
              <a:t>）</a:t>
            </a:r>
            <a:endParaRPr lang="en-US" altLang="zh-CN" sz="2400" dirty="0" smtClean="0"/>
          </a:p>
          <a:p>
            <a:r>
              <a:rPr lang="zh-CN" altLang="en-US" sz="2400" dirty="0" smtClean="0"/>
              <a:t>也</a:t>
            </a:r>
            <a:r>
              <a:rPr lang="zh-CN" altLang="en-US" sz="2400" dirty="0"/>
              <a:t>是指每一个祂所拯救的儿女。抢救灵魂使外邦人的数目早日得以满足，造就信徒使教会早日预备好</a:t>
            </a:r>
            <a:r>
              <a:rPr lang="zh-CN" altLang="en-US" sz="2400" dirty="0" smtClean="0"/>
              <a:t>了。</a:t>
            </a:r>
            <a:endParaRPr lang="en-US" altLang="zh-CN" sz="2400" dirty="0" smtClean="0"/>
          </a:p>
          <a:p>
            <a:pPr lvl="1"/>
            <a:r>
              <a:rPr lang="zh-CN" altLang="en-US" sz="2200" dirty="0" smtClean="0"/>
              <a:t>我们在</a:t>
            </a:r>
            <a:r>
              <a:rPr lang="zh-CN" altLang="en-US" sz="2200" dirty="0" smtClean="0"/>
              <a:t>等待主的再来，</a:t>
            </a:r>
            <a:r>
              <a:rPr lang="zh-CN" altLang="en-US" sz="2200" dirty="0" smtClean="0"/>
              <a:t>主也在等待</a:t>
            </a:r>
            <a:r>
              <a:rPr lang="zh-CN" altLang="en-US" sz="2200" dirty="0" smtClean="0"/>
              <a:t>我们预备好。</a:t>
            </a:r>
            <a:endParaRPr lang="en-US" altLang="zh-CN" sz="2200" dirty="0" smtClean="0"/>
          </a:p>
          <a:p>
            <a:r>
              <a:rPr lang="zh-CN" altLang="en-US" sz="2400" dirty="0" smtClean="0"/>
              <a:t>主</a:t>
            </a:r>
            <a:r>
              <a:rPr lang="zh-CN" altLang="en-US" sz="2400" dirty="0"/>
              <a:t>的日子来到之前，以色列还有一次机会，还有一个先知要来为主预备道路，这个人就像以利亚，他来呼吁以色列人悔改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 defTabSz="914400">
              <a:spcAft>
                <a:spcPts val="0"/>
              </a:spcAft>
              <a:buClrTx/>
              <a:buSzTx/>
              <a:defRPr/>
            </a:pPr>
            <a:endParaRPr lang="en-US" altLang="zh-CN" sz="2400" dirty="0" smtClean="0"/>
          </a:p>
          <a:p>
            <a:pPr defTabSz="914400">
              <a:spcAft>
                <a:spcPts val="0"/>
              </a:spcAft>
              <a:buClrTx/>
              <a:buSzTx/>
              <a:defRPr/>
            </a:pPr>
            <a:r>
              <a:rPr lang="zh-CN" altLang="en-US" sz="2400" dirty="0" smtClean="0"/>
              <a:t>主第二次来是审判的君王的身份</a:t>
            </a:r>
            <a:endParaRPr lang="en-US" altLang="zh-CN" sz="2400" dirty="0" smtClean="0"/>
          </a:p>
          <a:p>
            <a:pPr lvl="1" defTabSz="914400">
              <a:spcAft>
                <a:spcPts val="0"/>
              </a:spcAft>
              <a:buClrTx/>
              <a:buSzTx/>
              <a:defRPr/>
            </a:pPr>
            <a:r>
              <a:rPr lang="zh-CN" altLang="en-US" sz="2400" dirty="0"/>
              <a:t>玛 </a:t>
            </a:r>
            <a:r>
              <a:rPr lang="en-US" sz="2400" dirty="0"/>
              <a:t>3:18 </a:t>
            </a:r>
            <a:r>
              <a:rPr lang="zh-CN" altLang="en-US" sz="2400" dirty="0"/>
              <a:t>那时你们必归回、将善人和恶人、事奉 神的和不事奉 神的、分别出来。</a:t>
            </a:r>
            <a:endParaRPr lang="en-US" altLang="zh-CN" sz="2400" dirty="0"/>
          </a:p>
          <a:p>
            <a:pPr lvl="1" defTabSz="914400">
              <a:spcAft>
                <a:spcPts val="0"/>
              </a:spcAft>
              <a:buClrTx/>
              <a:buSzTx/>
              <a:defRPr/>
            </a:pPr>
            <a:r>
              <a:rPr lang="en-US" sz="2400" dirty="0"/>
              <a:t>1</a:t>
            </a:r>
            <a:r>
              <a:rPr lang="zh-CN" altLang="en-US" sz="2400" dirty="0"/>
              <a:t> 万军之耶和华说，</a:t>
            </a:r>
            <a:r>
              <a:rPr lang="zh-CN" altLang="en-US" sz="2400" b="1" dirty="0">
                <a:solidFill>
                  <a:srgbClr val="FFFF00"/>
                </a:solidFill>
              </a:rPr>
              <a:t>那日临近</a:t>
            </a:r>
            <a:r>
              <a:rPr lang="zh-CN" altLang="en-US" sz="2400" dirty="0"/>
              <a:t>，势如烧着的火炉。凡狂傲的和行恶的必如碎秸。在</a:t>
            </a:r>
            <a:r>
              <a:rPr lang="zh-CN" altLang="en-US" sz="2400" b="1" dirty="0">
                <a:solidFill>
                  <a:srgbClr val="FFFF00"/>
                </a:solidFill>
              </a:rPr>
              <a:t>那日</a:t>
            </a:r>
            <a:r>
              <a:rPr lang="zh-CN" altLang="en-US" sz="2400" dirty="0"/>
              <a:t>必被烧尽，根本枝条一无存留。</a:t>
            </a:r>
          </a:p>
          <a:p>
            <a:pPr lvl="1" defTabSz="914400">
              <a:spcAft>
                <a:spcPts val="0"/>
              </a:spcAft>
              <a:buClrTx/>
              <a:buSzTx/>
              <a:defRPr/>
            </a:pPr>
            <a:r>
              <a:rPr lang="en-US" altLang="zh-CN" sz="2400" dirty="0"/>
              <a:t>3</a:t>
            </a:r>
            <a:r>
              <a:rPr lang="zh-CN" altLang="en-US" sz="2400" dirty="0"/>
              <a:t> 你们必践踏恶人。</a:t>
            </a:r>
            <a:r>
              <a:rPr lang="zh-CN" altLang="en-US" sz="2400" b="1" dirty="0">
                <a:solidFill>
                  <a:srgbClr val="FFFF00"/>
                </a:solidFill>
              </a:rPr>
              <a:t>在我所定的日子</a:t>
            </a:r>
            <a:r>
              <a:rPr lang="zh-CN" altLang="en-US" sz="2400" dirty="0"/>
              <a:t>，他们必如灰尘在你们脚掌之下。这是万军之耶和华说的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 lvl="1" defTabSz="914400">
              <a:spcAft>
                <a:spcPts val="0"/>
              </a:spcAft>
              <a:buClrTx/>
              <a:buSzTx/>
              <a:defRPr/>
            </a:pPr>
            <a:r>
              <a:rPr lang="zh-CN" altLang="en-US" sz="2400" dirty="0" smtClean="0"/>
              <a:t>启示录</a:t>
            </a:r>
            <a:r>
              <a:rPr lang="en-US" altLang="zh-CN" sz="2400" dirty="0" smtClean="0"/>
              <a:t>20</a:t>
            </a:r>
            <a:r>
              <a:rPr lang="zh-CN" altLang="en-US" sz="2400" dirty="0" smtClean="0"/>
              <a:t>章</a:t>
            </a:r>
            <a:endParaRPr lang="en-US" altLang="zh-CN" sz="2400" dirty="0"/>
          </a:p>
          <a:p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2120976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/>
          <a:lstStyle/>
          <a:p>
            <a:r>
              <a:rPr lang="zh-CN" altLang="en-US" dirty="0" smtClean="0"/>
              <a:t>神的应许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3782"/>
            <a:ext cx="12192000" cy="5694218"/>
          </a:xfrm>
        </p:spPr>
        <p:txBody>
          <a:bodyPr anchor="t">
            <a:normAutofit fontScale="92500" lnSpcReduction="10000"/>
          </a:bodyPr>
          <a:lstStyle/>
          <a:p>
            <a:r>
              <a:rPr lang="zh-CN" altLang="en-US" sz="3200" b="1" dirty="0">
                <a:solidFill>
                  <a:srgbClr val="FFFF00"/>
                </a:solidFill>
              </a:rPr>
              <a:t>敬虔的人</a:t>
            </a:r>
            <a:r>
              <a:rPr lang="zh-CN" altLang="en-US" sz="3200" dirty="0"/>
              <a:t>的盼望</a:t>
            </a:r>
            <a:r>
              <a:rPr lang="en-US" altLang="zh-CN" sz="3200" dirty="0"/>
              <a:t>, </a:t>
            </a:r>
            <a:r>
              <a:rPr lang="zh-CN" altLang="en-US" sz="3200" dirty="0"/>
              <a:t>神必赐福与</a:t>
            </a:r>
            <a:r>
              <a:rPr lang="zh-CN" altLang="en-US" sz="3200" b="1" dirty="0">
                <a:solidFill>
                  <a:srgbClr val="FFFF00"/>
                </a:solidFill>
              </a:rPr>
              <a:t>敬畏他的人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pPr marL="742950" lvl="2"/>
            <a:r>
              <a:rPr lang="zh-CN" altLang="en-US" sz="2600" dirty="0"/>
              <a:t>玛 </a:t>
            </a:r>
            <a:r>
              <a:rPr lang="en-US" sz="2600" dirty="0"/>
              <a:t>3:18 </a:t>
            </a:r>
            <a:r>
              <a:rPr lang="zh-CN" altLang="en-US" sz="2600" dirty="0"/>
              <a:t>那时你们必归回、将善人和恶人、事奉 神的和不事奉 神的、分别出来。</a:t>
            </a:r>
            <a:endParaRPr lang="en-US" altLang="zh-CN" sz="2600" dirty="0"/>
          </a:p>
          <a:p>
            <a:pPr lvl="0"/>
            <a:endParaRPr lang="en-US" altLang="zh-CN" sz="3200" dirty="0" smtClean="0"/>
          </a:p>
          <a:p>
            <a:pPr lvl="0"/>
            <a:r>
              <a:rPr lang="zh-CN" altLang="en-US" sz="2800" b="1" dirty="0" smtClean="0">
                <a:solidFill>
                  <a:srgbClr val="FFFF00"/>
                </a:solidFill>
              </a:rPr>
              <a:t>敬畏</a:t>
            </a:r>
            <a:r>
              <a:rPr lang="zh-CN" altLang="en-US" sz="2800" b="1" dirty="0">
                <a:solidFill>
                  <a:srgbClr val="FFFF00"/>
                </a:solidFill>
              </a:rPr>
              <a:t>耶和华的</a:t>
            </a:r>
            <a:r>
              <a:rPr lang="zh-CN" altLang="en-US" sz="2800" dirty="0"/>
              <a:t>彼此谈論，耶和华侧耳而听，且有纪念册在祂面前</a:t>
            </a:r>
            <a:r>
              <a:rPr lang="en-US" sz="2800" dirty="0"/>
              <a:t>——</a:t>
            </a:r>
            <a:r>
              <a:rPr lang="zh-CN" altLang="en-US" sz="2800" dirty="0"/>
              <a:t>记錄</a:t>
            </a:r>
            <a:r>
              <a:rPr lang="zh-CN" altLang="en-US" sz="2800" b="1" dirty="0">
                <a:solidFill>
                  <a:srgbClr val="FFFF00"/>
                </a:solidFill>
              </a:rPr>
              <a:t>那敬畏耶和华、思念祂名的人</a:t>
            </a:r>
            <a:endParaRPr lang="en-US" sz="2800" b="1" dirty="0">
              <a:solidFill>
                <a:srgbClr val="FFFF00"/>
              </a:solidFill>
            </a:endParaRPr>
          </a:p>
          <a:p>
            <a:pPr lvl="0"/>
            <a:r>
              <a:rPr lang="en-US" sz="2800" dirty="0"/>
              <a:t>3:17 </a:t>
            </a:r>
            <a:r>
              <a:rPr lang="zh-CN" altLang="en-US" sz="2800" dirty="0"/>
              <a:t>万军之耶和华说，在我所定的日子，</a:t>
            </a:r>
            <a:r>
              <a:rPr lang="zh-CN" altLang="en-US" sz="2800" b="1" dirty="0">
                <a:solidFill>
                  <a:srgbClr val="FFFF00"/>
                </a:solidFill>
              </a:rPr>
              <a:t>他们必属我，特特归我</a:t>
            </a:r>
            <a:r>
              <a:rPr lang="zh-CN" altLang="en-US" sz="2800" dirty="0"/>
              <a:t>，我必怜恤他们，如同人怜恤服事自己的儿子。</a:t>
            </a:r>
            <a:endParaRPr lang="en-US" sz="2800" dirty="0"/>
          </a:p>
          <a:p>
            <a:pPr lvl="0"/>
            <a:r>
              <a:rPr lang="en-US" altLang="zh-CN" sz="2800" dirty="0" smtClean="0"/>
              <a:t>4:2</a:t>
            </a:r>
            <a:r>
              <a:rPr lang="zh-CN" altLang="en-US" sz="2800" dirty="0" smtClean="0"/>
              <a:t> 但</a:t>
            </a:r>
            <a:r>
              <a:rPr lang="zh-CN" altLang="en-US" sz="2800" dirty="0"/>
              <a:t>向你们</a:t>
            </a:r>
            <a:r>
              <a:rPr lang="zh-CN" altLang="en-US" sz="2800" b="1" dirty="0">
                <a:solidFill>
                  <a:srgbClr val="FFFF00"/>
                </a:solidFill>
              </a:rPr>
              <a:t>敬畏我名的人</a:t>
            </a:r>
            <a:r>
              <a:rPr lang="zh-CN" altLang="en-US" sz="2800" dirty="0"/>
              <a:t>，必有公义的日头出现。其光线有医治之能（光线原文作翅膀）。你们必出来跳跃，如圈里的肥犊。</a:t>
            </a:r>
            <a:endParaRPr lang="en-US" sz="2800" dirty="0"/>
          </a:p>
          <a:p>
            <a:pPr lvl="0"/>
            <a:r>
              <a:rPr lang="zh-CN" altLang="en-US" sz="2800" b="1" dirty="0">
                <a:solidFill>
                  <a:srgbClr val="FFFF00"/>
                </a:solidFill>
              </a:rPr>
              <a:t>你们必践踏恶人</a:t>
            </a:r>
            <a:r>
              <a:rPr lang="zh-CN" altLang="en-US" sz="2800" dirty="0"/>
              <a:t>。在我所定的日子，他们必如灰尘在你们脚掌之下</a:t>
            </a:r>
            <a:endParaRPr lang="en-US" sz="2800" dirty="0"/>
          </a:p>
          <a:p>
            <a:pPr lvl="0"/>
            <a:r>
              <a:rPr lang="zh-CN" altLang="en-US" sz="2800" dirty="0"/>
              <a:t>看哪，耶和华大而可畏之日未到以前，我必差遣先知以利亚到你们那里去。他必</a:t>
            </a:r>
            <a:r>
              <a:rPr lang="zh-CN" altLang="en-US" sz="2800" b="1" dirty="0">
                <a:solidFill>
                  <a:srgbClr val="FFFF00"/>
                </a:solidFill>
              </a:rPr>
              <a:t>使父亲的心转向儿女，儿女的心转向父亲，</a:t>
            </a:r>
            <a:r>
              <a:rPr lang="zh-CN" altLang="en-US" sz="2800" dirty="0"/>
              <a:t>免得我来咒诅遍地</a:t>
            </a:r>
            <a:r>
              <a:rPr lang="zh-CN" altLang="en-US" sz="2800" dirty="0" smtClean="0"/>
              <a:t>。</a:t>
            </a:r>
            <a:endParaRPr lang="en-US" sz="3800" dirty="0"/>
          </a:p>
          <a:p>
            <a:pPr lvl="3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6796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/>
          <a:lstStyle/>
          <a:p>
            <a:pPr marL="285750" lvl="1"/>
            <a:r>
              <a:rPr lang="zh-CN" altLang="en-US" sz="3000" dirty="0" smtClean="0"/>
              <a:t>耶和华的日子 </a:t>
            </a:r>
            <a:r>
              <a:rPr lang="mr-IN" altLang="zh-CN" sz="3000" dirty="0" smtClean="0"/>
              <a:t>–</a:t>
            </a:r>
            <a:r>
              <a:rPr lang="zh-CN" altLang="en-US" sz="3000" dirty="0" smtClean="0"/>
              <a:t> 预备，洁净，审判</a:t>
            </a:r>
            <a:endParaRPr lang="en-US" altLang="zh-C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5415"/>
            <a:ext cx="12192000" cy="5732585"/>
          </a:xfrm>
        </p:spPr>
        <p:txBody>
          <a:bodyPr anchor="t">
            <a:normAutofit fontScale="85000" lnSpcReduction="20000"/>
          </a:bodyPr>
          <a:lstStyle/>
          <a:p>
            <a:r>
              <a:rPr lang="zh-CN" altLang="en-US" sz="3000" b="1" dirty="0" smtClean="0"/>
              <a:t>预备那日子要来到</a:t>
            </a:r>
            <a:endParaRPr lang="en-US" altLang="zh-CN" sz="3000" b="1" dirty="0" smtClean="0"/>
          </a:p>
          <a:p>
            <a:pPr lvl="1"/>
            <a:r>
              <a:rPr lang="zh-CN" altLang="en-US" sz="2800" dirty="0"/>
              <a:t>我要差遣我的使者在我前面预备道</a:t>
            </a:r>
            <a:r>
              <a:rPr lang="zh-CN" altLang="en-US" sz="2800" dirty="0" smtClean="0"/>
              <a:t>路</a:t>
            </a:r>
            <a:endParaRPr lang="en-US" sz="2600" dirty="0"/>
          </a:p>
          <a:p>
            <a:pPr lvl="1"/>
            <a:r>
              <a:rPr lang="zh-CN" altLang="en-US" sz="2800" dirty="0"/>
              <a:t>你们所寻求的主必忽然进入他的殿</a:t>
            </a:r>
            <a:r>
              <a:rPr lang="en-US" sz="2800" dirty="0"/>
              <a:t>——</a:t>
            </a:r>
            <a:r>
              <a:rPr lang="zh-CN" altLang="en-US" sz="2800" dirty="0"/>
              <a:t>你们所仰慕的，快要來到 </a:t>
            </a:r>
            <a:endParaRPr lang="en-US" altLang="zh-CN" sz="2800" dirty="0" smtClean="0"/>
          </a:p>
          <a:p>
            <a:pPr lvl="1"/>
            <a:r>
              <a:rPr lang="zh-CN" altLang="en-US" sz="2800" dirty="0"/>
              <a:t>我必差遣先知以利亚到你们那里去</a:t>
            </a:r>
            <a:endParaRPr lang="en-US" altLang="zh-CN" sz="2800" dirty="0" smtClean="0"/>
          </a:p>
          <a:p>
            <a:r>
              <a:rPr lang="zh-CN" altLang="en-US" sz="3000" b="1" dirty="0" smtClean="0"/>
              <a:t>洁净的工作</a:t>
            </a:r>
            <a:endParaRPr lang="en-US" altLang="zh-CN" sz="3000" b="1" dirty="0" smtClean="0"/>
          </a:p>
          <a:p>
            <a:pPr lvl="1"/>
            <a:r>
              <a:rPr lang="zh-CN" altLang="en-US" sz="2800" dirty="0" smtClean="0"/>
              <a:t>如炼金</a:t>
            </a:r>
            <a:r>
              <a:rPr lang="zh-CN" altLang="en-US" sz="2800" dirty="0"/>
              <a:t>之人的火，如漂布之人的</a:t>
            </a:r>
            <a:r>
              <a:rPr lang="zh-CN" altLang="en-US" sz="2800" dirty="0" smtClean="0"/>
              <a:t>碱</a:t>
            </a:r>
            <a:endParaRPr lang="en-US" altLang="zh-CN" sz="2600" dirty="0" smtClean="0"/>
          </a:p>
          <a:p>
            <a:pPr lvl="1"/>
            <a:r>
              <a:rPr lang="zh-CN" altLang="en-US" sz="2800" dirty="0"/>
              <a:t>他必坐下如炼净银子的，必洁净利未人，熬炼他们像金银一样。</a:t>
            </a:r>
            <a:endParaRPr lang="en-US" altLang="zh-CN" sz="2800" dirty="0"/>
          </a:p>
          <a:p>
            <a:r>
              <a:rPr lang="zh-CN" altLang="en-US" sz="3000" b="1" dirty="0" smtClean="0"/>
              <a:t>审判</a:t>
            </a:r>
            <a:endParaRPr lang="en-US" altLang="zh-CN" sz="3000" b="1" dirty="0" smtClean="0"/>
          </a:p>
          <a:p>
            <a:pPr lvl="1"/>
            <a:r>
              <a:rPr lang="zh-CN" altLang="en-US" sz="2800" dirty="0" smtClean="0"/>
              <a:t>我</a:t>
            </a:r>
            <a:r>
              <a:rPr lang="zh-CN" altLang="en-US" sz="2800" dirty="0"/>
              <a:t>必临近你们，施行审判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lvl="1"/>
            <a:r>
              <a:rPr lang="zh-CN" altLang="en-US" sz="2800" dirty="0" smtClean="0"/>
              <a:t>但</a:t>
            </a:r>
            <a:r>
              <a:rPr lang="zh-CN" altLang="en-US" sz="2800" dirty="0"/>
              <a:t>向你们敬畏我名的人，必有公义的日头</a:t>
            </a:r>
            <a:r>
              <a:rPr lang="zh-CN" altLang="en-US" sz="2800" dirty="0" smtClean="0"/>
              <a:t>出现</a:t>
            </a:r>
            <a:endParaRPr lang="en-US" altLang="zh-CN" sz="2800" dirty="0" smtClean="0"/>
          </a:p>
          <a:p>
            <a:r>
              <a:rPr lang="zh-CN" altLang="en-US" sz="3000" b="1" dirty="0" smtClean="0"/>
              <a:t>应许</a:t>
            </a:r>
            <a:endParaRPr lang="en-US" altLang="zh-CN" sz="3000" b="1" dirty="0" smtClean="0"/>
          </a:p>
          <a:p>
            <a:pPr lvl="1"/>
            <a:r>
              <a:rPr lang="zh-CN" altLang="en-US" sz="2800" dirty="0" smtClean="0"/>
              <a:t>他们</a:t>
            </a:r>
            <a:r>
              <a:rPr lang="zh-CN" altLang="en-US" sz="2800" dirty="0"/>
              <a:t>必属我，特特归我，我必怜恤他们，如同人怜恤服事自己的</a:t>
            </a:r>
            <a:r>
              <a:rPr lang="zh-CN" altLang="en-US" sz="2800" dirty="0" smtClean="0"/>
              <a:t>儿子</a:t>
            </a:r>
            <a:endParaRPr lang="en-US" altLang="zh-CN" sz="2800" dirty="0" smtClean="0"/>
          </a:p>
          <a:p>
            <a:pPr lvl="1"/>
            <a:r>
              <a:rPr lang="zh-CN" altLang="en-US" sz="2800" dirty="0"/>
              <a:t>我必差遣先知以利亚到你们那里</a:t>
            </a:r>
            <a:r>
              <a:rPr lang="zh-CN" altLang="en-US" sz="2800" dirty="0" smtClean="0"/>
              <a:t>去，</a:t>
            </a:r>
            <a:r>
              <a:rPr lang="zh-CN" altLang="en-US" sz="2800" dirty="0"/>
              <a:t>他必使父亲的心转向儿女，儿女的心转向</a:t>
            </a:r>
            <a:r>
              <a:rPr lang="zh-CN" altLang="en-US" sz="2800" dirty="0" smtClean="0"/>
              <a:t>父亲。</a:t>
            </a:r>
            <a:endParaRPr lang="en-US" altLang="zh-CN" sz="2800" dirty="0" smtClean="0"/>
          </a:p>
          <a:p>
            <a:pPr lvl="1"/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61056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/>
          <a:lstStyle/>
          <a:p>
            <a:pPr marL="285750"/>
            <a:r>
              <a:rPr lang="zh-CN" altLang="en-US" sz="4800" dirty="0" smtClean="0"/>
              <a:t>玛拉基书结语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6267"/>
            <a:ext cx="12192000" cy="5401733"/>
          </a:xfrm>
        </p:spPr>
        <p:txBody>
          <a:bodyPr anchor="t">
            <a:noAutofit/>
          </a:bodyPr>
          <a:lstStyle/>
          <a:p>
            <a:pPr marL="285750" lvl="1"/>
            <a:r>
              <a:rPr lang="zh-CN" altLang="en-US" sz="2400" dirty="0"/>
              <a:t>神的百姓看不见神的爱，常常悖逆，顶嘴，不敬畏神的名，怀疑神的公义，不肯事主，但是神借先知警告神的百姓，嘱咐神的百姓纪念摩西的律法，免得咒诅遍地。神应许那些</a:t>
            </a:r>
            <a:r>
              <a:rPr lang="zh-CN" altLang="en-US" sz="2400" b="1" dirty="0">
                <a:solidFill>
                  <a:srgbClr val="FFFF00"/>
                </a:solidFill>
              </a:rPr>
              <a:t>敬畏神的人</a:t>
            </a:r>
            <a:r>
              <a:rPr lang="zh-CN" altLang="en-US" sz="2400" dirty="0"/>
              <a:t>必有公义的</a:t>
            </a:r>
            <a:r>
              <a:rPr lang="zh-CN" altLang="en-US" sz="2400" dirty="0" smtClean="0"/>
              <a:t>日头；在</a:t>
            </a:r>
            <a:r>
              <a:rPr lang="zh-CN" altLang="en-US" sz="2400" dirty="0"/>
              <a:t>那大而可畏的日子到来之前，他必定差遣以利亚来，使父亲的心转向儿女，儿女的心转向父亲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 marL="285750" lvl="1"/>
            <a:r>
              <a:rPr lang="en-US" sz="2400" dirty="0" smtClean="0"/>
              <a:t>400</a:t>
            </a:r>
            <a:r>
              <a:rPr lang="zh-CN" altLang="en-US" sz="2400" dirty="0" smtClean="0"/>
              <a:t>年静默期。。。。</a:t>
            </a:r>
            <a:endParaRPr lang="en-US" altLang="zh-CN" sz="2400" dirty="0" smtClean="0"/>
          </a:p>
          <a:p>
            <a:pPr marL="285750" lvl="1"/>
            <a:r>
              <a:rPr lang="zh-CN" altLang="en-US" sz="2400" dirty="0" smtClean="0"/>
              <a:t>进入恩典时代</a:t>
            </a:r>
            <a:r>
              <a:rPr lang="en-US" altLang="zh-CN" sz="2400" dirty="0" smtClean="0"/>
              <a:t>--》</a:t>
            </a:r>
            <a:r>
              <a:rPr lang="zh-CN" altLang="en-US" sz="2400" dirty="0" smtClean="0"/>
              <a:t>基督耶稣道成肉身，传道，顺服父神的旨意，被钉死在十字架上成为众人的</a:t>
            </a:r>
            <a:r>
              <a:rPr lang="zh-CN" altLang="en-US" sz="2400" dirty="0" smtClean="0"/>
              <a:t>赎罪祭</a:t>
            </a:r>
            <a:r>
              <a:rPr lang="zh-CN" altLang="en-US" sz="2400" dirty="0" smtClean="0"/>
              <a:t>。</a:t>
            </a:r>
            <a:endParaRPr lang="en-US" sz="2400" dirty="0"/>
          </a:p>
          <a:p>
            <a:pPr marL="285750" lvl="1"/>
            <a:endParaRPr lang="en-US" sz="2400" dirty="0" smtClean="0"/>
          </a:p>
          <a:p>
            <a:pPr marL="285750" lvl="1"/>
            <a:r>
              <a:rPr lang="zh-CN" altLang="en-US" sz="2400" dirty="0" smtClean="0"/>
              <a:t>～</a:t>
            </a:r>
            <a:r>
              <a:rPr lang="en-US" altLang="zh-CN" sz="2400" dirty="0" smtClean="0"/>
              <a:t>2000</a:t>
            </a:r>
            <a:r>
              <a:rPr lang="zh-CN" altLang="en-US" sz="2400" dirty="0" smtClean="0"/>
              <a:t>年后的末世，我们</a:t>
            </a:r>
            <a:r>
              <a:rPr lang="zh-CN" altLang="en-US" sz="2400" dirty="0" smtClean="0"/>
              <a:t>警醒，祷告，等待主来。</a:t>
            </a:r>
            <a:endParaRPr lang="en-US" altLang="zh-CN" sz="2400" dirty="0" smtClean="0"/>
          </a:p>
          <a:p>
            <a:pPr marL="285750" lvl="1"/>
            <a:r>
              <a:rPr lang="zh-CN" altLang="en-US" sz="2400" dirty="0" smtClean="0"/>
              <a:t>预备基督的新妇</a:t>
            </a:r>
            <a:r>
              <a:rPr lang="en-US" altLang="zh-CN" sz="2400" dirty="0" smtClean="0"/>
              <a:t>-</a:t>
            </a:r>
            <a:r>
              <a:rPr lang="zh-CN" altLang="en-US" sz="2400" dirty="0" smtClean="0"/>
              <a:t> 教会。</a:t>
            </a:r>
            <a:endParaRPr lang="en-US" altLang="zh-CN" sz="2400" dirty="0" smtClean="0"/>
          </a:p>
          <a:p>
            <a:pPr marL="285750" lvl="1"/>
            <a:r>
              <a:rPr lang="zh-CN" altLang="en-US" sz="2400" dirty="0"/>
              <a:t>启 </a:t>
            </a:r>
            <a:r>
              <a:rPr lang="en-US" sz="2400" i="1" dirty="0"/>
              <a:t>22:20 </a:t>
            </a:r>
            <a:r>
              <a:rPr lang="zh-CN" altLang="en-US" sz="2400" dirty="0"/>
              <a:t>证明这事的说、是了．我必快来。阿们。主耶稣阿、我愿你来。</a:t>
            </a:r>
            <a:endParaRPr lang="en-US" sz="2400" dirty="0"/>
          </a:p>
          <a:p>
            <a:pPr marL="285750" lvl="1"/>
            <a:endParaRPr lang="en-US" altLang="zh-CN" sz="2400" dirty="0" smtClean="0"/>
          </a:p>
          <a:p>
            <a:pPr marL="285750" lvl="1"/>
            <a:endParaRPr lang="en-US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val="1725753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/>
          <a:lstStyle/>
          <a:p>
            <a:r>
              <a:rPr lang="zh-CN" altLang="en-US" dirty="0" smtClean="0"/>
              <a:t>以色列人（祭司</a:t>
            </a:r>
            <a:r>
              <a:rPr lang="en-US" altLang="zh-CN" dirty="0" smtClean="0"/>
              <a:t>+</a:t>
            </a:r>
            <a:r>
              <a:rPr lang="zh-CN" altLang="en-US" dirty="0" smtClean="0"/>
              <a:t>百姓）不敬畏神的表现</a:t>
            </a:r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3024"/>
            <a:ext cx="12192000" cy="551497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zh-CN" altLang="en-US" sz="3200" dirty="0"/>
              <a:t>（</a:t>
            </a:r>
            <a:r>
              <a:rPr lang="en-US" sz="3200" dirty="0"/>
              <a:t>1</a:t>
            </a:r>
            <a:r>
              <a:rPr lang="zh-CN" altLang="en-US" sz="3200" dirty="0"/>
              <a:t>）</a:t>
            </a:r>
            <a:r>
              <a:rPr lang="zh-CN" altLang="en-US" sz="3200" b="1" dirty="0"/>
              <a:t>否认神的爱</a:t>
            </a:r>
            <a:r>
              <a:rPr lang="zh-CN" altLang="en-US" sz="3200" dirty="0"/>
              <a:t>（</a:t>
            </a:r>
            <a:r>
              <a:rPr lang="en-US" sz="3200" dirty="0"/>
              <a:t>1</a:t>
            </a:r>
            <a:r>
              <a:rPr lang="zh-CN" altLang="en-US" sz="3200" dirty="0"/>
              <a:t>：</a:t>
            </a:r>
            <a:r>
              <a:rPr lang="en-US" sz="3200" dirty="0"/>
              <a:t>1</a:t>
            </a:r>
            <a:r>
              <a:rPr lang="zh-CN" altLang="en-US" sz="3200" dirty="0"/>
              <a:t>－</a:t>
            </a:r>
            <a:r>
              <a:rPr lang="en-US" sz="3200" dirty="0"/>
              <a:t>5</a:t>
            </a:r>
            <a:r>
              <a:rPr lang="zh-CN" altLang="en-US" sz="3200" dirty="0" smtClean="0"/>
              <a:t>）以色列人看到</a:t>
            </a:r>
            <a:r>
              <a:rPr lang="zh-CN" altLang="en-US" sz="3200" dirty="0"/>
              <a:t>以东人之繁盛</a:t>
            </a:r>
            <a:r>
              <a:rPr lang="zh-CN" altLang="en-US" sz="3200" dirty="0" smtClean="0"/>
              <a:t>，就说神</a:t>
            </a:r>
            <a:r>
              <a:rPr lang="zh-CN" altLang="en-US" sz="3200" dirty="0"/>
              <a:t>没有爱他们；</a:t>
            </a:r>
            <a:endParaRPr lang="en-US" sz="3200" dirty="0"/>
          </a:p>
          <a:p>
            <a:pPr marL="0" indent="0">
              <a:buNone/>
            </a:pPr>
            <a:r>
              <a:rPr lang="zh-CN" altLang="en-US" sz="3200" dirty="0"/>
              <a:t>（</a:t>
            </a:r>
            <a:r>
              <a:rPr lang="en-US" sz="3200" dirty="0"/>
              <a:t>2</a:t>
            </a:r>
            <a:r>
              <a:rPr lang="zh-CN" altLang="en-US" sz="3200" dirty="0"/>
              <a:t>）</a:t>
            </a:r>
            <a:r>
              <a:rPr lang="zh-CN" altLang="en-US" sz="3200" b="1" dirty="0"/>
              <a:t>藐视神的名</a:t>
            </a:r>
            <a:r>
              <a:rPr lang="zh-CN" altLang="en-US" sz="3200" dirty="0"/>
              <a:t>（</a:t>
            </a:r>
            <a:r>
              <a:rPr lang="en-US" sz="3200" dirty="0"/>
              <a:t>1</a:t>
            </a:r>
            <a:r>
              <a:rPr lang="zh-CN" altLang="en-US" sz="3200" dirty="0"/>
              <a:t>：</a:t>
            </a:r>
            <a:r>
              <a:rPr lang="en-US" sz="3200" dirty="0"/>
              <a:t>6</a:t>
            </a:r>
            <a:r>
              <a:rPr lang="zh-CN" altLang="en-US" sz="3200" dirty="0"/>
              <a:t>）儿子与仆人均尊敬他们的父亲及主人，唯有神</a:t>
            </a:r>
            <a:r>
              <a:rPr lang="zh-CN" altLang="en-US" sz="3200" dirty="0" smtClean="0"/>
              <a:t>的百姓不</a:t>
            </a:r>
            <a:r>
              <a:rPr lang="zh-CN" altLang="en-US" sz="3200" dirty="0"/>
              <a:t>尊敬祂；</a:t>
            </a:r>
            <a:endParaRPr lang="en-US" sz="3200" dirty="0"/>
          </a:p>
          <a:p>
            <a:pPr marL="0" indent="0">
              <a:buNone/>
            </a:pPr>
            <a:r>
              <a:rPr lang="zh-CN" altLang="en-US" sz="3200" dirty="0"/>
              <a:t>（</a:t>
            </a:r>
            <a:r>
              <a:rPr lang="en-US" sz="3200" dirty="0"/>
              <a:t>3</a:t>
            </a:r>
            <a:r>
              <a:rPr lang="zh-CN" altLang="en-US" sz="3200" dirty="0"/>
              <a:t>）</a:t>
            </a:r>
            <a:r>
              <a:rPr lang="zh-CN" altLang="en-US" sz="3200" b="1" dirty="0"/>
              <a:t>污秽神的坛</a:t>
            </a:r>
            <a:r>
              <a:rPr lang="zh-CN" altLang="en-US" sz="3200" dirty="0"/>
              <a:t>（</a:t>
            </a:r>
            <a:r>
              <a:rPr lang="en-US" sz="3200" dirty="0"/>
              <a:t>1</a:t>
            </a:r>
            <a:r>
              <a:rPr lang="zh-CN" altLang="en-US" sz="3200" dirty="0"/>
              <a:t>：</a:t>
            </a:r>
            <a:r>
              <a:rPr lang="en-US" sz="3200" dirty="0"/>
              <a:t>7</a:t>
            </a:r>
            <a:r>
              <a:rPr lang="zh-CN" altLang="en-US" sz="3200" dirty="0"/>
              <a:t>－</a:t>
            </a:r>
            <a:r>
              <a:rPr lang="en-US" sz="3200" dirty="0"/>
              <a:t>14</a:t>
            </a:r>
            <a:r>
              <a:rPr lang="zh-CN" altLang="en-US" sz="3200" dirty="0" smtClean="0"/>
              <a:t>）把有残疾的</a:t>
            </a:r>
            <a:r>
              <a:rPr lang="zh-CN" altLang="en-US" sz="3200" dirty="0"/>
              <a:t>祭物献给神，还说没有污秽神的坛；</a:t>
            </a:r>
            <a:endParaRPr lang="en-US" sz="3200" dirty="0"/>
          </a:p>
          <a:p>
            <a:pPr marL="0" indent="0">
              <a:buNone/>
            </a:pPr>
            <a:r>
              <a:rPr lang="zh-CN" altLang="en-US" sz="3200" dirty="0"/>
              <a:t>（</a:t>
            </a:r>
            <a:r>
              <a:rPr lang="en-US" sz="3200" dirty="0"/>
              <a:t>4</a:t>
            </a:r>
            <a:r>
              <a:rPr lang="zh-CN" altLang="en-US" sz="3200" dirty="0"/>
              <a:t>）</a:t>
            </a:r>
            <a:r>
              <a:rPr lang="zh-CN" altLang="en-US" sz="3200" b="1" dirty="0"/>
              <a:t>违背神的约</a:t>
            </a:r>
            <a:r>
              <a:rPr lang="zh-CN" altLang="en-US" sz="3200" dirty="0"/>
              <a:t>（</a:t>
            </a:r>
            <a:r>
              <a:rPr lang="en-US" sz="3200" dirty="0"/>
              <a:t>2</a:t>
            </a:r>
            <a:r>
              <a:rPr lang="zh-CN" altLang="en-US" sz="3200" dirty="0"/>
              <a:t>：</a:t>
            </a:r>
            <a:r>
              <a:rPr lang="en-US" sz="3200" dirty="0"/>
              <a:t>1</a:t>
            </a:r>
            <a:r>
              <a:rPr lang="zh-CN" altLang="en-US" sz="3200" dirty="0"/>
              <a:t>－</a:t>
            </a:r>
            <a:r>
              <a:rPr lang="en-US" sz="3200" dirty="0"/>
              <a:t>8</a:t>
            </a:r>
            <a:r>
              <a:rPr lang="zh-CN" altLang="en-US" sz="3200" dirty="0" smtClean="0"/>
              <a:t>）不</a:t>
            </a:r>
            <a:r>
              <a:rPr lang="zh-CN" altLang="en-US" sz="3200" dirty="0"/>
              <a:t>守约</a:t>
            </a:r>
            <a:r>
              <a:rPr lang="zh-CN" altLang="en-US" sz="3200" dirty="0" smtClean="0"/>
              <a:t>，不遵行神的律法，诫命</a:t>
            </a:r>
            <a:r>
              <a:rPr lang="zh-CN" altLang="en-US" sz="3200" dirty="0"/>
              <a:t>，自己犯罪，也使别人</a:t>
            </a:r>
            <a:r>
              <a:rPr lang="zh-CN" altLang="en-US" sz="3200" dirty="0" smtClean="0"/>
              <a:t>犯罪；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2747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/>
          <a:lstStyle/>
          <a:p>
            <a:r>
              <a:rPr lang="zh-CN" altLang="en-US" dirty="0"/>
              <a:t>以色列人（祭司</a:t>
            </a:r>
            <a:r>
              <a:rPr lang="en-US" altLang="zh-CN" dirty="0"/>
              <a:t>+</a:t>
            </a:r>
            <a:r>
              <a:rPr lang="zh-CN" altLang="en-US" dirty="0"/>
              <a:t>百姓）不敬畏神的表现</a:t>
            </a:r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6266"/>
            <a:ext cx="12192000" cy="540173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zh-CN" altLang="en-US" sz="3200" dirty="0" smtClean="0"/>
              <a:t>（</a:t>
            </a:r>
            <a:r>
              <a:rPr lang="en-US" sz="3200" dirty="0"/>
              <a:t>5</a:t>
            </a:r>
            <a:r>
              <a:rPr lang="zh-CN" altLang="en-US" sz="3200" dirty="0" smtClean="0"/>
              <a:t>）</a:t>
            </a:r>
            <a:r>
              <a:rPr lang="zh-CN" altLang="en-US" sz="3200" b="1" dirty="0" smtClean="0"/>
              <a:t>休妻，以强暴待妻</a:t>
            </a:r>
            <a:r>
              <a:rPr lang="zh-CN" altLang="en-US" sz="3200" dirty="0" smtClean="0"/>
              <a:t>（</a:t>
            </a:r>
            <a:r>
              <a:rPr lang="en-US" sz="3200" dirty="0" smtClean="0"/>
              <a:t>2</a:t>
            </a:r>
            <a:r>
              <a:rPr lang="zh-CN" altLang="en-US" sz="3200" dirty="0"/>
              <a:t>：</a:t>
            </a:r>
            <a:r>
              <a:rPr lang="en-US" sz="3200" dirty="0"/>
              <a:t>10</a:t>
            </a:r>
            <a:r>
              <a:rPr lang="zh-CN" altLang="en-US" sz="3200" dirty="0"/>
              <a:t>－</a:t>
            </a:r>
            <a:r>
              <a:rPr lang="en-US" sz="3200" dirty="0"/>
              <a:t>16</a:t>
            </a:r>
            <a:r>
              <a:rPr lang="zh-CN" altLang="en-US" sz="3200" dirty="0" smtClean="0"/>
              <a:t>）以色列人违背</a:t>
            </a:r>
            <a:r>
              <a:rPr lang="zh-CN" altLang="en-US" sz="3200" dirty="0"/>
              <a:t>神命，娶外邦神的女子为妻（</a:t>
            </a:r>
            <a:r>
              <a:rPr lang="en-US" sz="3200" dirty="0"/>
              <a:t>2</a:t>
            </a:r>
            <a:r>
              <a:rPr lang="zh-CN" altLang="en-US" sz="3200" dirty="0"/>
              <a:t>：</a:t>
            </a:r>
            <a:r>
              <a:rPr lang="en-US" sz="3200" dirty="0"/>
              <a:t>11</a:t>
            </a:r>
            <a:r>
              <a:rPr lang="zh-CN" altLang="en-US" sz="3200" dirty="0"/>
              <a:t>），又随意休罢前妻；</a:t>
            </a:r>
            <a:endParaRPr lang="en-US" sz="3200" dirty="0"/>
          </a:p>
          <a:p>
            <a:pPr marL="0" indent="0">
              <a:buNone/>
            </a:pPr>
            <a:r>
              <a:rPr lang="zh-CN" altLang="en-US" sz="3200" dirty="0"/>
              <a:t>（</a:t>
            </a:r>
            <a:r>
              <a:rPr lang="en-US" sz="3200" dirty="0"/>
              <a:t>6</a:t>
            </a:r>
            <a:r>
              <a:rPr lang="zh-CN" altLang="en-US" sz="3200" dirty="0" smtClean="0"/>
              <a:t>）</a:t>
            </a:r>
            <a:r>
              <a:rPr lang="zh-CN" altLang="en-US" sz="3200" b="1" dirty="0" smtClean="0"/>
              <a:t>怀疑神的公义</a:t>
            </a:r>
            <a:r>
              <a:rPr lang="zh-CN" altLang="en-US" sz="3200" dirty="0" smtClean="0"/>
              <a:t>（</a:t>
            </a:r>
            <a:r>
              <a:rPr lang="en-US" sz="3200" dirty="0" smtClean="0"/>
              <a:t>2</a:t>
            </a:r>
            <a:r>
              <a:rPr lang="zh-CN" altLang="en-US" sz="3200" dirty="0"/>
              <a:t>：</a:t>
            </a:r>
            <a:r>
              <a:rPr lang="en-US" sz="3200" dirty="0"/>
              <a:t>17</a:t>
            </a:r>
            <a:r>
              <a:rPr lang="zh-CN" altLang="en-US" sz="3200" dirty="0"/>
              <a:t>－</a:t>
            </a:r>
            <a:r>
              <a:rPr lang="en-US" sz="3200" dirty="0"/>
              <a:t>3</a:t>
            </a:r>
            <a:r>
              <a:rPr lang="zh-CN" altLang="en-US" sz="3200" dirty="0"/>
              <a:t>：</a:t>
            </a:r>
            <a:r>
              <a:rPr lang="en-US" sz="3200" dirty="0"/>
              <a:t>7</a:t>
            </a:r>
            <a:r>
              <a:rPr lang="zh-CN" altLang="en-US" sz="3200" dirty="0" smtClean="0"/>
              <a:t>）说</a:t>
            </a:r>
            <a:r>
              <a:rPr lang="zh-CN" altLang="en-US" sz="3200" dirty="0"/>
              <a:t>神看恶为善，不会施行公义的审判；</a:t>
            </a:r>
            <a:endParaRPr lang="en-US" sz="3200" dirty="0"/>
          </a:p>
          <a:p>
            <a:pPr marL="0" indent="0">
              <a:buNone/>
            </a:pPr>
            <a:r>
              <a:rPr lang="zh-CN" altLang="en-US" sz="3200" dirty="0"/>
              <a:t>（</a:t>
            </a:r>
            <a:r>
              <a:rPr lang="en-US" sz="3200" dirty="0"/>
              <a:t>7</a:t>
            </a:r>
            <a:r>
              <a:rPr lang="zh-CN" altLang="en-US" sz="3200" dirty="0" smtClean="0"/>
              <a:t>）</a:t>
            </a:r>
            <a:r>
              <a:rPr lang="zh-CN" altLang="en-US" sz="3200" b="1" dirty="0" smtClean="0"/>
              <a:t>不守十一奉献</a:t>
            </a:r>
            <a:r>
              <a:rPr lang="zh-CN" altLang="en-US" sz="3200" dirty="0" smtClean="0"/>
              <a:t>（</a:t>
            </a:r>
            <a:r>
              <a:rPr lang="en-US" sz="3200" dirty="0" smtClean="0"/>
              <a:t>3</a:t>
            </a:r>
            <a:r>
              <a:rPr lang="zh-CN" altLang="en-US" sz="3200" dirty="0"/>
              <a:t>：</a:t>
            </a:r>
            <a:r>
              <a:rPr lang="en-US" sz="3200" dirty="0"/>
              <a:t>8</a:t>
            </a:r>
            <a:r>
              <a:rPr lang="zh-CN" altLang="en-US" sz="3200" dirty="0"/>
              <a:t>－</a:t>
            </a:r>
            <a:r>
              <a:rPr lang="en-US" sz="3200" dirty="0"/>
              <a:t>12</a:t>
            </a:r>
            <a:r>
              <a:rPr lang="zh-CN" altLang="en-US" sz="3200" dirty="0"/>
              <a:t>）他们屡常不献当纳之供物，也不纳当纳十分之一（</a:t>
            </a:r>
            <a:r>
              <a:rPr lang="en-US" sz="3200" dirty="0"/>
              <a:t>3</a:t>
            </a:r>
            <a:r>
              <a:rPr lang="zh-CN" altLang="en-US" sz="3200" dirty="0"/>
              <a:t>：</a:t>
            </a:r>
            <a:r>
              <a:rPr lang="en-US" sz="3200" dirty="0"/>
              <a:t>8</a:t>
            </a:r>
            <a:r>
              <a:rPr lang="zh-CN" altLang="en-US" sz="3200" dirty="0"/>
              <a:t>）</a:t>
            </a:r>
            <a:r>
              <a:rPr lang="zh-CN" altLang="en-US" sz="3200" dirty="0" smtClean="0"/>
              <a:t>；</a:t>
            </a:r>
            <a:endParaRPr lang="en-US" altLang="zh-CN" sz="3200" dirty="0" smtClean="0"/>
          </a:p>
          <a:p>
            <a:pPr marL="0" lvl="1" indent="0">
              <a:buNone/>
            </a:pPr>
            <a:r>
              <a:rPr lang="zh-CN" altLang="en-US" sz="3200" dirty="0" smtClean="0"/>
              <a:t>（</a:t>
            </a:r>
            <a:r>
              <a:rPr lang="en-US" sz="3200" dirty="0" smtClean="0"/>
              <a:t>8</a:t>
            </a:r>
            <a:r>
              <a:rPr lang="zh-CN" altLang="en-US" sz="3200" dirty="0"/>
              <a:t>）不肯事主（</a:t>
            </a:r>
            <a:r>
              <a:rPr lang="en-US" sz="3200" dirty="0"/>
              <a:t>3</a:t>
            </a:r>
            <a:r>
              <a:rPr lang="zh-CN" altLang="en-US" sz="3200" dirty="0"/>
              <a:t>：</a:t>
            </a:r>
            <a:r>
              <a:rPr lang="en-US" sz="3200" dirty="0"/>
              <a:t>13</a:t>
            </a:r>
            <a:r>
              <a:rPr lang="zh-CN" altLang="en-US" sz="3200" dirty="0"/>
              <a:t>－</a:t>
            </a:r>
            <a:r>
              <a:rPr lang="en-US" sz="3200" dirty="0"/>
              <a:t>15</a:t>
            </a:r>
            <a:r>
              <a:rPr lang="zh-CN" altLang="en-US" sz="3200" dirty="0"/>
              <a:t>）他们认为事奉神是徒然的（</a:t>
            </a:r>
            <a:r>
              <a:rPr lang="en-US" sz="3200" dirty="0"/>
              <a:t>3</a:t>
            </a:r>
            <a:r>
              <a:rPr lang="zh-CN" altLang="en-US" sz="3200" dirty="0"/>
              <a:t>：</a:t>
            </a:r>
            <a:r>
              <a:rPr lang="en-US" sz="3200" dirty="0"/>
              <a:t>14</a:t>
            </a:r>
            <a:r>
              <a:rPr lang="zh-CN" altLang="en-US" sz="3200" dirty="0"/>
              <a:t>），因犯罪的人没有受公义的</a:t>
            </a:r>
            <a:r>
              <a:rPr lang="zh-CN" altLang="en-US" sz="3200" dirty="0" smtClean="0"/>
              <a:t>制裁</a:t>
            </a:r>
            <a:r>
              <a:rPr lang="en-US" altLang="zh-CN" sz="3200" dirty="0" smtClean="0"/>
              <a:t>.</a:t>
            </a:r>
            <a:endParaRPr lang="en-US" altLang="zh-CN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altLang="zh-CN" sz="3200" dirty="0"/>
          </a:p>
          <a:p>
            <a:endParaRPr lang="en-US" altLang="zh-CN" sz="3200" dirty="0" smtClean="0"/>
          </a:p>
        </p:txBody>
      </p:sp>
    </p:spTree>
    <p:extLst>
      <p:ext uri="{BB962C8B-B14F-4D97-AF65-F5344CB8AC3E}">
        <p14:creationId xmlns:p14="http://schemas.microsoft.com/office/powerpoint/2010/main" val="111053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/>
          <a:lstStyle/>
          <a:p>
            <a:r>
              <a:rPr lang="zh-CN" altLang="en-US" dirty="0" smtClean="0"/>
              <a:t>现今教会</a:t>
            </a:r>
            <a:r>
              <a:rPr lang="zh-CN" altLang="en-US" dirty="0" smtClean="0"/>
              <a:t>事奉</a:t>
            </a:r>
            <a:r>
              <a:rPr lang="zh-CN" altLang="en-US" dirty="0" smtClean="0"/>
              <a:t>的难处？</a:t>
            </a:r>
            <a:endParaRPr lang="en-US" altLang="zh-CN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351877"/>
              </p:ext>
            </p:extLst>
          </p:nvPr>
        </p:nvGraphicFramePr>
        <p:xfrm>
          <a:off x="228600" y="1209040"/>
          <a:ext cx="11582400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7200"/>
                <a:gridCol w="6045200"/>
              </a:tblGrid>
              <a:tr h="44096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dirty="0" smtClean="0"/>
                        <a:t>问题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dirty="0" smtClean="0"/>
                        <a:t>改变</a:t>
                      </a:r>
                      <a:endParaRPr lang="en-US" sz="4000" dirty="0"/>
                    </a:p>
                  </a:txBody>
                  <a:tcPr/>
                </a:tc>
              </a:tr>
              <a:tr h="574040">
                <a:tc>
                  <a:txBody>
                    <a:bodyPr/>
                    <a:lstStyle/>
                    <a:p>
                      <a:pPr marL="457200" lvl="0" indent="-457200">
                        <a:buFont typeface="Arial" charset="0"/>
                        <a:buChar char="•"/>
                      </a:pPr>
                      <a:r>
                        <a:rPr lang="zh-CN" altLang="en-US" sz="2400" dirty="0" smtClean="0"/>
                        <a:t>不愿意服事</a:t>
                      </a:r>
                      <a:endParaRPr lang="en-US" altLang="zh-CN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buFont typeface="Arial" charset="0"/>
                        <a:buChar char="•"/>
                      </a:pPr>
                      <a:r>
                        <a:rPr lang="zh-CN" altLang="en-US" sz="2400" dirty="0" smtClean="0"/>
                        <a:t>确立正确的服事动力，爱慕善工</a:t>
                      </a:r>
                      <a:endParaRPr lang="en-US" altLang="zh-CN" sz="2400" dirty="0" smtClean="0"/>
                    </a:p>
                    <a:p>
                      <a:pPr marL="457200" lvl="0" indent="-457200">
                        <a:buFont typeface="Arial" charset="0"/>
                        <a:buChar char="•"/>
                      </a:pPr>
                      <a:r>
                        <a:rPr lang="zh-CN" altLang="en-US" sz="2400" dirty="0" smtClean="0"/>
                        <a:t>过容神益人的生活</a:t>
                      </a:r>
                      <a:endParaRPr lang="en-US" altLang="zh-CN" sz="2400" dirty="0" smtClean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pPr marL="571500" indent="-571500">
                        <a:buFont typeface="Arial" charset="0"/>
                        <a:buChar char="•"/>
                      </a:pPr>
                      <a:r>
                        <a:rPr lang="zh-CN" altLang="en-US" sz="2400" dirty="0" smtClean="0"/>
                        <a:t>没有生命的服事</a:t>
                      </a:r>
                      <a:endParaRPr lang="en-US" altLang="zh-CN" sz="2400" dirty="0" smtClean="0"/>
                    </a:p>
                    <a:p>
                      <a:pPr marL="914400" lvl="1" indent="-457200">
                        <a:buFont typeface="Arial" charset="0"/>
                        <a:buChar char="•"/>
                      </a:pPr>
                      <a:r>
                        <a:rPr lang="zh-CN" altLang="en-US" sz="2000" dirty="0" smtClean="0"/>
                        <a:t>服事不是义工！</a:t>
                      </a:r>
                      <a:endParaRPr lang="en-US" altLang="zh-CN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charset="0"/>
                        <a:buChar char="•"/>
                      </a:pPr>
                      <a:r>
                        <a:rPr lang="zh-CN" altLang="en-US" sz="2400" dirty="0" smtClean="0"/>
                        <a:t>个人</a:t>
                      </a:r>
                      <a:r>
                        <a:rPr lang="zh-CN" altLang="en-US" sz="2400" dirty="0" smtClean="0"/>
                        <a:t>的内在</a:t>
                      </a:r>
                      <a:r>
                        <a:rPr lang="zh-CN" altLang="en-US" sz="2400" dirty="0" smtClean="0"/>
                        <a:t>生命</a:t>
                      </a:r>
                      <a:r>
                        <a:rPr lang="en-US" altLang="zh-CN" sz="2400" dirty="0" smtClean="0"/>
                        <a:t>-</a:t>
                      </a:r>
                      <a:r>
                        <a:rPr lang="zh-CN" altLang="en-US" sz="2400" dirty="0" smtClean="0"/>
                        <a:t>生根建造</a:t>
                      </a:r>
                      <a:endParaRPr lang="en-US" altLang="zh-CN" sz="2400" dirty="0" smtClean="0"/>
                    </a:p>
                    <a:p>
                      <a:pPr marL="457200" marR="0" lvl="1" indent="-4572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zh-CN" altLang="en-US" sz="2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若非神的爱，我们的事奉是徒然的。</a:t>
                      </a:r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571500" indent="-571500">
                        <a:buFont typeface="Arial" charset="0"/>
                        <a:buChar char="•"/>
                      </a:pPr>
                      <a:r>
                        <a:rPr lang="zh-CN" altLang="en-US" sz="2400" dirty="0" smtClean="0">
                          <a:solidFill>
                            <a:schemeClr val="bg1"/>
                          </a:solidFill>
                        </a:rPr>
                        <a:t>看重人的评价</a:t>
                      </a:r>
                      <a:endParaRPr lang="en-US" altLang="zh-CN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914400" lvl="1" indent="-457200">
                        <a:buFont typeface="Arial" charset="0"/>
                        <a:buChar char="•"/>
                      </a:pPr>
                      <a:r>
                        <a:rPr lang="zh-CN" altLang="en-US" sz="2000" dirty="0" smtClean="0">
                          <a:solidFill>
                            <a:schemeClr val="bg1"/>
                          </a:solidFill>
                        </a:rPr>
                        <a:t>当没有</a:t>
                      </a:r>
                      <a:r>
                        <a:rPr lang="zh-CN" altLang="en-US" sz="2000" dirty="0" smtClean="0">
                          <a:solidFill>
                            <a:schemeClr val="bg1"/>
                          </a:solidFill>
                        </a:rPr>
                        <a:t>称赞</a:t>
                      </a:r>
                      <a:r>
                        <a:rPr lang="zh-CN" altLang="en-US" sz="2000" dirty="0" smtClean="0">
                          <a:solidFill>
                            <a:schemeClr val="bg1"/>
                          </a:solidFill>
                        </a:rPr>
                        <a:t>，甚至很多</a:t>
                      </a:r>
                      <a:r>
                        <a:rPr lang="zh-CN" altLang="en-US" sz="2000" dirty="0" smtClean="0">
                          <a:solidFill>
                            <a:schemeClr val="bg1"/>
                          </a:solidFill>
                        </a:rPr>
                        <a:t>批评。。。。</a:t>
                      </a:r>
                      <a:endParaRPr lang="en-US" altLang="zh-CN" sz="20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4572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zh-CN" altLang="en-US" sz="2400" dirty="0" smtClean="0">
                          <a:solidFill>
                            <a:schemeClr val="bg1"/>
                          </a:solidFill>
                        </a:rPr>
                        <a:t>以神为中心， 以爱心彼此包容</a:t>
                      </a:r>
                      <a:endParaRPr lang="en-US" altLang="zh-CN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457200" indent="-457200">
                        <a:buFont typeface="Arial" charset="0"/>
                        <a:buChar char="•"/>
                      </a:pPr>
                      <a:r>
                        <a:rPr lang="zh-CN" altLang="en-US" sz="2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不要太敏感</a:t>
                      </a:r>
                      <a:r>
                        <a:rPr lang="en-US" altLang="zh-CN" sz="2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zh-CN" altLang="en-US" sz="2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都是罪人。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234440">
                <a:tc>
                  <a:txBody>
                    <a:bodyPr/>
                    <a:lstStyle/>
                    <a:p>
                      <a:pPr marL="457200" marR="0" indent="-4572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zh-CN" altLang="en-US" sz="2400" dirty="0" smtClean="0"/>
                        <a:t>看重服事的果效</a:t>
                      </a:r>
                      <a:endParaRPr lang="en-US" altLang="zh-CN" sz="2400" dirty="0" smtClean="0"/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dirty="0" smtClean="0"/>
                        <a:t>保罗说：这人撒种，那人收割。我们的劳苦不会徒然的。什么时候收割，我们不知道。我们对主忠心，主一定会记念我们劳苦。</a:t>
                      </a:r>
                      <a:endParaRPr lang="en-US" altLang="zh-CN" sz="2400" dirty="0" smtClean="0"/>
                    </a:p>
                  </a:txBody>
                  <a:tcPr/>
                </a:tc>
              </a:tr>
              <a:tr h="440963">
                <a:tc>
                  <a:txBody>
                    <a:bodyPr/>
                    <a:lstStyle/>
                    <a:p>
                      <a:pPr marL="457200" indent="-457200">
                        <a:buFont typeface="Arial" charset="0"/>
                        <a:buChar char="•"/>
                      </a:pPr>
                      <a:r>
                        <a:rPr lang="zh-CN" altLang="en-US" sz="2400" dirty="0" smtClean="0"/>
                        <a:t>和其他弟兄姊妹攀比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charset="0"/>
                        <a:buChar char="•"/>
                      </a:pPr>
                      <a:r>
                        <a:rPr lang="zh-CN" altLang="en-US" sz="2400" dirty="0" smtClean="0"/>
                        <a:t>教会里需要马大也要有</a:t>
                      </a:r>
                      <a:r>
                        <a:rPr lang="zh-CN" altLang="en-US" sz="2400" dirty="0" smtClean="0"/>
                        <a:t>玛利亚</a:t>
                      </a:r>
                      <a:endParaRPr lang="en-US" altLang="zh-CN" sz="2400" dirty="0" smtClean="0"/>
                    </a:p>
                    <a:p>
                      <a:pPr marL="457200" indent="-457200">
                        <a:buFont typeface="Arial" charset="0"/>
                        <a:buChar char="•"/>
                      </a:pPr>
                      <a:r>
                        <a:rPr lang="zh-CN" altLang="en-US" sz="2400" dirty="0" smtClean="0"/>
                        <a:t>学会和弟兄姊妹彼此配搭服事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229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/>
          <a:lstStyle/>
          <a:p>
            <a:r>
              <a:rPr lang="zh-CN" altLang="en-US" dirty="0"/>
              <a:t>对我们现今的人的提醒</a:t>
            </a:r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8880"/>
            <a:ext cx="12192000" cy="5659120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 sz="3200" dirty="0"/>
              <a:t>我们事奉的中心是什么？</a:t>
            </a:r>
            <a:endParaRPr lang="en-US" sz="3200" dirty="0"/>
          </a:p>
          <a:p>
            <a:pPr lvl="0"/>
            <a:r>
              <a:rPr lang="zh-CN" altLang="en-US" sz="3200" dirty="0"/>
              <a:t>我们的事奉是讨神喜悦的吗？</a:t>
            </a:r>
            <a:endParaRPr lang="en-US" sz="3200" dirty="0"/>
          </a:p>
          <a:p>
            <a:pPr lvl="0"/>
            <a:r>
              <a:rPr lang="zh-CN" altLang="en-US" sz="3200" dirty="0" smtClean="0"/>
              <a:t>我们对事奉</a:t>
            </a:r>
            <a:r>
              <a:rPr lang="zh-CN" altLang="en-US" sz="3200" dirty="0"/>
              <a:t>没有热心的根源是什么</a:t>
            </a:r>
            <a:r>
              <a:rPr lang="zh-CN" altLang="en-US" sz="3200" dirty="0" smtClean="0"/>
              <a:t>？</a:t>
            </a:r>
            <a:endParaRPr lang="en-US" altLang="zh-CN" sz="3000" dirty="0"/>
          </a:p>
          <a:p>
            <a:pPr lvl="0"/>
            <a:endParaRPr lang="en-US" altLang="zh-CN" sz="3000" dirty="0"/>
          </a:p>
          <a:p>
            <a:pPr lvl="0"/>
            <a:r>
              <a:rPr lang="zh-CN" altLang="en-US" sz="2800" dirty="0" smtClean="0"/>
              <a:t>主门徒的心志</a:t>
            </a:r>
            <a:endParaRPr lang="en-US" altLang="zh-CN" sz="2800" dirty="0" smtClean="0"/>
          </a:p>
          <a:p>
            <a:pPr lvl="1"/>
            <a:r>
              <a:rPr lang="zh-CN" altLang="en-US" sz="2600" dirty="0" smtClean="0"/>
              <a:t>成为圣洁，合乎主用</a:t>
            </a:r>
            <a:endParaRPr lang="en-US" altLang="zh-CN" sz="2600" dirty="0" smtClean="0"/>
          </a:p>
          <a:p>
            <a:pPr lvl="1"/>
            <a:r>
              <a:rPr lang="zh-CN" altLang="en-US" sz="2600" dirty="0" smtClean="0"/>
              <a:t>殷勤服事，成为主忠心良善的仆人</a:t>
            </a:r>
            <a:endParaRPr lang="en-US" altLang="zh-CN" sz="2600" dirty="0" smtClean="0"/>
          </a:p>
        </p:txBody>
      </p:sp>
    </p:spTree>
    <p:extLst>
      <p:ext uri="{BB962C8B-B14F-4D97-AF65-F5344CB8AC3E}">
        <p14:creationId xmlns:p14="http://schemas.microsoft.com/office/powerpoint/2010/main" val="796434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/>
          <a:lstStyle/>
          <a:p>
            <a:r>
              <a:rPr lang="zh-CN" altLang="en-US" dirty="0" smtClean="0"/>
              <a:t>玛拉基书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56266"/>
            <a:ext cx="12192000" cy="5401733"/>
          </a:xfrm>
        </p:spPr>
        <p:txBody>
          <a:bodyPr anchor="t">
            <a:normAutofit/>
          </a:bodyPr>
          <a:lstStyle/>
          <a:p>
            <a:r>
              <a:rPr lang="zh-CN" altLang="en-US" sz="3200" dirty="0" smtClean="0"/>
              <a:t>第一堂，背景简介， 申明神对以色列的爱（</a:t>
            </a:r>
            <a:r>
              <a:rPr lang="en-US" altLang="zh-CN" sz="3200" dirty="0"/>
              <a:t>1:1-5</a:t>
            </a:r>
            <a:r>
              <a:rPr lang="zh-CN" altLang="en-US" sz="3200" dirty="0" smtClean="0"/>
              <a:t>）</a:t>
            </a:r>
            <a:endParaRPr lang="en-US" altLang="zh-CN" sz="3200" dirty="0" smtClean="0"/>
          </a:p>
          <a:p>
            <a:r>
              <a:rPr lang="zh-CN" altLang="en-US" sz="3200" dirty="0" smtClean="0"/>
              <a:t>第二堂，斥责祭司对神不忠（</a:t>
            </a:r>
            <a:r>
              <a:rPr lang="en-US" altLang="zh-CN" sz="3200" dirty="0"/>
              <a:t>1:6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-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2:9</a:t>
            </a:r>
            <a:r>
              <a:rPr lang="zh-CN" altLang="en-US" sz="3200" dirty="0" smtClean="0"/>
              <a:t>）</a:t>
            </a:r>
            <a:endParaRPr lang="en-US" altLang="zh-CN" sz="3200" dirty="0" smtClean="0"/>
          </a:p>
          <a:p>
            <a:r>
              <a:rPr lang="zh-CN" altLang="en-US" sz="3200" dirty="0" smtClean="0"/>
              <a:t>第三堂，斥责以色列百姓对神不忠（</a:t>
            </a:r>
            <a:r>
              <a:rPr lang="en-US" altLang="zh-CN" sz="3200" dirty="0" smtClean="0"/>
              <a:t>2:10-17</a:t>
            </a:r>
            <a:r>
              <a:rPr lang="zh-CN" altLang="en-US" sz="3200" dirty="0" smtClean="0"/>
              <a:t>；</a:t>
            </a:r>
            <a:r>
              <a:rPr lang="en-US" altLang="zh-CN" sz="3200" dirty="0" smtClean="0"/>
              <a:t>3:7-15</a:t>
            </a:r>
            <a:r>
              <a:rPr lang="zh-CN" altLang="en-US" sz="3200" dirty="0" smtClean="0"/>
              <a:t>）</a:t>
            </a:r>
            <a:endParaRPr lang="en-US" altLang="zh-CN" sz="3200" dirty="0" smtClean="0"/>
          </a:p>
          <a:p>
            <a:r>
              <a:rPr lang="zh-CN" altLang="en-US" sz="3200" b="1" dirty="0" smtClean="0"/>
              <a:t>第四堂，宣告耶和华的日子， </a:t>
            </a:r>
            <a:r>
              <a:rPr lang="zh-CN" altLang="en-US" sz="3200" b="1" dirty="0" smtClean="0"/>
              <a:t>警告与</a:t>
            </a:r>
            <a:r>
              <a:rPr lang="zh-CN" altLang="en-US" sz="3200" b="1" dirty="0" smtClean="0"/>
              <a:t>应许（</a:t>
            </a:r>
            <a:r>
              <a:rPr lang="en-US" altLang="zh-CN" sz="3200" b="1" dirty="0" smtClean="0"/>
              <a:t>3:1-6</a:t>
            </a:r>
            <a:r>
              <a:rPr lang="zh-CN" altLang="en-US" sz="3200" b="1" dirty="0" smtClean="0"/>
              <a:t>； </a:t>
            </a:r>
            <a:r>
              <a:rPr lang="en-US" altLang="zh-CN" sz="3200" b="1" dirty="0" smtClean="0"/>
              <a:t>16-18</a:t>
            </a:r>
            <a:r>
              <a:rPr lang="zh-CN" altLang="en-US" sz="3200" b="1" dirty="0" smtClean="0"/>
              <a:t>；</a:t>
            </a:r>
            <a:r>
              <a:rPr lang="en-US" altLang="zh-CN" sz="3200" b="1" dirty="0" smtClean="0"/>
              <a:t>4:1-6</a:t>
            </a:r>
            <a:r>
              <a:rPr lang="zh-CN" altLang="en-US" sz="3200" b="1" dirty="0" smtClean="0"/>
              <a:t>）</a:t>
            </a:r>
            <a:endParaRPr lang="en-US" altLang="zh-CN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94429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/>
          <a:lstStyle/>
          <a:p>
            <a:r>
              <a:rPr lang="en-US" altLang="zh-CN" dirty="0" smtClean="0"/>
              <a:t>3:1-6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7734"/>
            <a:ext cx="12192000" cy="5520266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dirty="0" smtClean="0"/>
              <a:t>1</a:t>
            </a:r>
            <a:r>
              <a:rPr lang="zh-CN" altLang="en-US" sz="3200" dirty="0" smtClean="0"/>
              <a:t> </a:t>
            </a:r>
            <a:r>
              <a:rPr lang="zh-CN" altLang="en-US" sz="3200" b="1" dirty="0" smtClean="0">
                <a:solidFill>
                  <a:srgbClr val="FFFF00"/>
                </a:solidFill>
              </a:rPr>
              <a:t>万军之耶</a:t>
            </a:r>
            <a:r>
              <a:rPr lang="zh-CN" altLang="en-US" sz="3200" b="1" dirty="0">
                <a:solidFill>
                  <a:srgbClr val="FFFF00"/>
                </a:solidFill>
              </a:rPr>
              <a:t>和华说，我要差遣我的使者，在我前面预备道路。你们所寻求的主，必忽然进入他的殿。立约的使者，就是你们所仰慕的，快要来到。</a:t>
            </a:r>
          </a:p>
          <a:p>
            <a:pPr marL="0" indent="0">
              <a:buNone/>
            </a:pPr>
            <a:r>
              <a:rPr lang="is-IS" sz="3200" dirty="0" smtClean="0"/>
              <a:t>2</a:t>
            </a:r>
            <a:r>
              <a:rPr lang="zh-CN" altLang="en-US" sz="3200" dirty="0" smtClean="0"/>
              <a:t> </a:t>
            </a:r>
            <a:r>
              <a:rPr lang="zh-CN" altLang="en-US" sz="3200" b="1" dirty="0" smtClean="0">
                <a:solidFill>
                  <a:srgbClr val="FFFF00"/>
                </a:solidFill>
              </a:rPr>
              <a:t>他</a:t>
            </a:r>
            <a:r>
              <a:rPr lang="zh-CN" altLang="en-US" sz="3200" b="1" dirty="0">
                <a:solidFill>
                  <a:srgbClr val="FFFF00"/>
                </a:solidFill>
              </a:rPr>
              <a:t>来的日子，谁能当得起呢？他显现的时候，谁能立得住呢？</a:t>
            </a:r>
            <a:r>
              <a:rPr lang="zh-CN" altLang="en-US" sz="3200" dirty="0"/>
              <a:t>因为他如炼金之人的火，如漂布之人的碱</a:t>
            </a:r>
            <a:r>
              <a:rPr lang="zh-CN" altLang="en-US" sz="3200" dirty="0" smtClean="0"/>
              <a:t>。</a:t>
            </a:r>
            <a:endParaRPr lang="zh-CN" altLang="en-US" sz="3200" dirty="0"/>
          </a:p>
          <a:p>
            <a:pPr marL="0" indent="0">
              <a:buNone/>
            </a:pPr>
            <a:r>
              <a:rPr lang="en-US" altLang="zh-CN" sz="3200" dirty="0" smtClean="0"/>
              <a:t>3</a:t>
            </a:r>
            <a:r>
              <a:rPr lang="zh-CN" altLang="en-US" sz="3200" dirty="0" smtClean="0"/>
              <a:t> 他</a:t>
            </a:r>
            <a:r>
              <a:rPr lang="zh-CN" altLang="en-US" sz="3200" dirty="0"/>
              <a:t>必坐下如炼净银子的，必洁净利未人，熬炼他们像金银一样。他们就凭公义献供物给耶和华</a:t>
            </a:r>
            <a:r>
              <a:rPr lang="zh-CN" altLang="en-US" sz="3200" dirty="0" smtClean="0"/>
              <a:t>。</a:t>
            </a:r>
            <a:endParaRPr lang="zh-CN" altLang="en-US" sz="3200" dirty="0"/>
          </a:p>
          <a:p>
            <a:pPr marL="0" indent="0">
              <a:buNone/>
            </a:pPr>
            <a:r>
              <a:rPr lang="en-US" altLang="zh-CN" sz="3200" dirty="0" smtClean="0"/>
              <a:t>4</a:t>
            </a:r>
            <a:r>
              <a:rPr lang="zh-CN" altLang="en-US" sz="3200" dirty="0" smtClean="0"/>
              <a:t> 那时</a:t>
            </a:r>
            <a:r>
              <a:rPr lang="zh-CN" altLang="en-US" sz="3200" dirty="0"/>
              <a:t>，犹大和耶路撒冷所献的供物，必蒙耶和华悦纳，仿佛古时之日，上古之年</a:t>
            </a:r>
            <a:r>
              <a:rPr lang="zh-CN" altLang="en-US" sz="3200" dirty="0" smtClean="0"/>
              <a:t>。</a:t>
            </a:r>
            <a:endParaRPr lang="zh-CN" altLang="en-US" sz="3200" dirty="0"/>
          </a:p>
          <a:p>
            <a:pPr marL="0" indent="0">
              <a:buNone/>
            </a:pPr>
            <a:r>
              <a:rPr lang="en-US" altLang="zh-CN" sz="3200" dirty="0" smtClean="0"/>
              <a:t>5</a:t>
            </a:r>
            <a:r>
              <a:rPr lang="zh-CN" altLang="en-US" sz="3200" dirty="0" smtClean="0"/>
              <a:t> </a:t>
            </a:r>
            <a:r>
              <a:rPr lang="zh-CN" altLang="en-US" sz="3200" b="1" dirty="0" smtClean="0">
                <a:solidFill>
                  <a:srgbClr val="FFFF00"/>
                </a:solidFill>
              </a:rPr>
              <a:t>万军之耶</a:t>
            </a:r>
            <a:r>
              <a:rPr lang="zh-CN" altLang="en-US" sz="3200" b="1" dirty="0">
                <a:solidFill>
                  <a:srgbClr val="FFFF00"/>
                </a:solidFill>
              </a:rPr>
              <a:t>和华说，我必临近你们，施行审判</a:t>
            </a:r>
            <a:r>
              <a:rPr lang="zh-CN" altLang="en-US" sz="3200" dirty="0"/>
              <a:t>。我必速速作见证，警戒行邪术的，犯奸淫的，起假誓的，亏负人之工价的，欺压寡妇孤儿的，屈枉寄居的，和不敬畏我的</a:t>
            </a:r>
            <a:r>
              <a:rPr lang="zh-CN" altLang="en-US" sz="3200" dirty="0" smtClean="0"/>
              <a:t>。</a:t>
            </a:r>
            <a:endParaRPr lang="zh-CN" altLang="en-US" sz="3200" dirty="0"/>
          </a:p>
          <a:p>
            <a:pPr marL="0" indent="0">
              <a:buNone/>
            </a:pPr>
            <a:r>
              <a:rPr lang="en-US" altLang="zh-CN" sz="3200" dirty="0" smtClean="0"/>
              <a:t>6</a:t>
            </a:r>
            <a:r>
              <a:rPr lang="zh-CN" altLang="en-US" sz="3200" dirty="0" smtClean="0"/>
              <a:t> 因</a:t>
            </a:r>
            <a:r>
              <a:rPr lang="zh-CN" altLang="en-US" sz="3200" dirty="0"/>
              <a:t>我耶和华是不改变的，所以你们雅各之子没有灭亡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</p:txBody>
      </p:sp>
    </p:spTree>
    <p:extLst>
      <p:ext uri="{BB962C8B-B14F-4D97-AF65-F5344CB8AC3E}">
        <p14:creationId xmlns:p14="http://schemas.microsoft.com/office/powerpoint/2010/main" val="197440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/>
          <a:lstStyle/>
          <a:p>
            <a:r>
              <a:rPr lang="en-US" altLang="zh-CN" dirty="0" smtClean="0"/>
              <a:t>3:16-18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7734"/>
            <a:ext cx="12192000" cy="5520266"/>
          </a:xfrm>
        </p:spPr>
        <p:txBody>
          <a:bodyPr anchor="t">
            <a:normAutofit/>
          </a:bodyPr>
          <a:lstStyle/>
          <a:p>
            <a:pPr marL="514350" indent="-514350">
              <a:buAutoNum type="arabicPlain" startAt="16"/>
            </a:pPr>
            <a:r>
              <a:rPr lang="zh-CN" altLang="en-US" sz="3200" dirty="0" smtClean="0"/>
              <a:t>那时</a:t>
            </a:r>
            <a:r>
              <a:rPr lang="zh-CN" altLang="en-US" sz="3200" dirty="0"/>
              <a:t>，敬畏耶和华的彼此谈论。耶和华侧耳而听，且有纪念册在他面前，记录那敬畏耶和华，思念他名的人</a:t>
            </a:r>
            <a:r>
              <a:rPr lang="zh-CN" altLang="en-US" sz="3200" dirty="0" smtClean="0"/>
              <a:t>。</a:t>
            </a:r>
            <a:endParaRPr lang="en-US" altLang="zh-CN" sz="3200" dirty="0"/>
          </a:p>
          <a:p>
            <a:pPr marL="514350" indent="-514350">
              <a:buAutoNum type="arabicPlain" startAt="16"/>
            </a:pPr>
            <a:endParaRPr lang="zh-CN" altLang="en-US" sz="3200" dirty="0"/>
          </a:p>
          <a:p>
            <a:pPr marL="0" indent="0">
              <a:buNone/>
            </a:pPr>
            <a:r>
              <a:rPr lang="en-US" altLang="zh-CN" sz="3200" dirty="0" smtClean="0"/>
              <a:t>17</a:t>
            </a:r>
            <a:r>
              <a:rPr lang="zh-CN" altLang="en-US" sz="3200" dirty="0" smtClean="0"/>
              <a:t> 万军之耶</a:t>
            </a:r>
            <a:r>
              <a:rPr lang="zh-CN" altLang="en-US" sz="3200" dirty="0"/>
              <a:t>和华说，</a:t>
            </a:r>
            <a:r>
              <a:rPr lang="zh-CN" altLang="en-US" sz="3200" b="1" dirty="0">
                <a:solidFill>
                  <a:srgbClr val="FFFF00"/>
                </a:solidFill>
              </a:rPr>
              <a:t>在我所定的日子</a:t>
            </a:r>
            <a:r>
              <a:rPr lang="zh-CN" altLang="en-US" sz="3200" dirty="0"/>
              <a:t>，他们必属我，特特归我，我必怜恤他们，如同人怜恤服事自己的儿子。</a:t>
            </a:r>
          </a:p>
          <a:p>
            <a:pPr marL="0" indent="0">
              <a:buNone/>
            </a:pPr>
            <a:endParaRPr lang="zh-CN" altLang="en-US" sz="3200" dirty="0"/>
          </a:p>
          <a:p>
            <a:pPr marL="0" indent="0">
              <a:buNone/>
            </a:pPr>
            <a:r>
              <a:rPr lang="fi-FI" sz="3200" dirty="0" smtClean="0"/>
              <a:t>18</a:t>
            </a:r>
            <a:r>
              <a:rPr lang="zh-CN" altLang="en-US" sz="3200" dirty="0" smtClean="0"/>
              <a:t>那时</a:t>
            </a:r>
            <a:r>
              <a:rPr lang="zh-CN" altLang="en-US" sz="3200" dirty="0"/>
              <a:t>，你们必归回，将善人和恶人。事奉神的和不事奉神的，分别出来。</a:t>
            </a:r>
            <a:endParaRPr lang="en-US" altLang="zh-CN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564215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/>
          <a:lstStyle/>
          <a:p>
            <a:r>
              <a:rPr lang="en-US" altLang="zh-CN" dirty="0" smtClean="0"/>
              <a:t>4:1-6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7734"/>
            <a:ext cx="12192000" cy="552026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1</a:t>
            </a:r>
            <a:r>
              <a:rPr lang="zh-CN" altLang="en-US" sz="2800" dirty="0" smtClean="0"/>
              <a:t> 万军之耶</a:t>
            </a:r>
            <a:r>
              <a:rPr lang="zh-CN" altLang="en-US" sz="2800" dirty="0"/>
              <a:t>和华说，</a:t>
            </a:r>
            <a:r>
              <a:rPr lang="zh-CN" altLang="en-US" sz="2800" b="1" dirty="0">
                <a:solidFill>
                  <a:srgbClr val="FFFF00"/>
                </a:solidFill>
              </a:rPr>
              <a:t>那日临近</a:t>
            </a:r>
            <a:r>
              <a:rPr lang="zh-CN" altLang="en-US" sz="2800" dirty="0"/>
              <a:t>，势如烧着的火炉。凡狂傲的和行恶的必如碎秸。在</a:t>
            </a:r>
            <a:r>
              <a:rPr lang="zh-CN" altLang="en-US" sz="2800" b="1" dirty="0">
                <a:solidFill>
                  <a:srgbClr val="FFFF00"/>
                </a:solidFill>
              </a:rPr>
              <a:t>那日</a:t>
            </a:r>
            <a:r>
              <a:rPr lang="zh-CN" altLang="en-US" sz="2800" dirty="0"/>
              <a:t>必被烧尽，根本枝条一无存留</a:t>
            </a:r>
            <a:r>
              <a:rPr lang="zh-CN" altLang="en-US" sz="2800" dirty="0" smtClean="0"/>
              <a:t>。</a:t>
            </a:r>
            <a:endParaRPr lang="zh-CN" altLang="en-US" sz="2800" dirty="0"/>
          </a:p>
          <a:p>
            <a:pPr marL="0" indent="0">
              <a:buNone/>
            </a:pPr>
            <a:r>
              <a:rPr lang="is-IS" sz="2800" dirty="0" smtClean="0"/>
              <a:t>2</a:t>
            </a:r>
            <a:r>
              <a:rPr lang="zh-CN" altLang="en-US" sz="2800" dirty="0" smtClean="0"/>
              <a:t> 但</a:t>
            </a:r>
            <a:r>
              <a:rPr lang="zh-CN" altLang="en-US" sz="2800" dirty="0"/>
              <a:t>向你们敬畏我名的人，必有公义的日头出现。其光线有医治之能（光线原文作翅膀）。你们必出来跳跃，如圈里的肥犊</a:t>
            </a:r>
            <a:r>
              <a:rPr lang="zh-CN" altLang="en-US" sz="2800" dirty="0" smtClean="0"/>
              <a:t>。</a:t>
            </a:r>
            <a:endParaRPr lang="zh-CN" altLang="en-US" sz="2800" dirty="0"/>
          </a:p>
          <a:p>
            <a:pPr marL="0" indent="0">
              <a:buNone/>
            </a:pPr>
            <a:r>
              <a:rPr lang="en-US" altLang="zh-CN" sz="2800" dirty="0" smtClean="0"/>
              <a:t>3</a:t>
            </a:r>
            <a:r>
              <a:rPr lang="zh-CN" altLang="en-US" sz="2800" dirty="0" smtClean="0"/>
              <a:t> 你们</a:t>
            </a:r>
            <a:r>
              <a:rPr lang="zh-CN" altLang="en-US" sz="2800" dirty="0"/>
              <a:t>必践踏恶人。</a:t>
            </a:r>
            <a:r>
              <a:rPr lang="zh-CN" altLang="en-US" sz="2800" b="1" dirty="0">
                <a:solidFill>
                  <a:srgbClr val="FFFF00"/>
                </a:solidFill>
              </a:rPr>
              <a:t>在我所定的日子</a:t>
            </a:r>
            <a:r>
              <a:rPr lang="zh-CN" altLang="en-US" sz="2800" dirty="0"/>
              <a:t>，他们必如灰尘在你们脚掌之下。这是万军之耶和华说的</a:t>
            </a:r>
            <a:r>
              <a:rPr lang="zh-CN" altLang="en-US" sz="2800" dirty="0" smtClean="0"/>
              <a:t>。</a:t>
            </a:r>
            <a:endParaRPr lang="zh-CN" altLang="en-US" sz="2800" dirty="0"/>
          </a:p>
          <a:p>
            <a:pPr marL="0" indent="0">
              <a:buNone/>
            </a:pPr>
            <a:r>
              <a:rPr lang="en-US" altLang="zh-CN" sz="2800" dirty="0" smtClean="0"/>
              <a:t>4</a:t>
            </a:r>
            <a:r>
              <a:rPr lang="zh-CN" altLang="en-US" sz="2800" dirty="0" smtClean="0"/>
              <a:t> 你们</a:t>
            </a:r>
            <a:r>
              <a:rPr lang="zh-CN" altLang="en-US" sz="2800" dirty="0"/>
              <a:t>当记念我仆人摩西的律法，就是我在何烈山，为以色列众人所吩咐他的律例典章</a:t>
            </a:r>
            <a:r>
              <a:rPr lang="zh-CN" altLang="en-US" sz="2800" dirty="0" smtClean="0"/>
              <a:t>。</a:t>
            </a:r>
            <a:endParaRPr lang="zh-CN" altLang="en-US" sz="2800" dirty="0"/>
          </a:p>
          <a:p>
            <a:pPr marL="0" indent="0">
              <a:buNone/>
            </a:pPr>
            <a:r>
              <a:rPr lang="en-US" altLang="zh-CN" sz="2800" dirty="0" smtClean="0"/>
              <a:t>5</a:t>
            </a:r>
            <a:r>
              <a:rPr lang="zh-CN" altLang="en-US" sz="2800" dirty="0" smtClean="0"/>
              <a:t> 看</a:t>
            </a:r>
            <a:r>
              <a:rPr lang="zh-CN" altLang="en-US" sz="2800" dirty="0"/>
              <a:t>哪，</a:t>
            </a:r>
            <a:r>
              <a:rPr lang="zh-CN" altLang="en-US" sz="2800" b="1" dirty="0">
                <a:solidFill>
                  <a:srgbClr val="FFFF00"/>
                </a:solidFill>
              </a:rPr>
              <a:t>耶和华大而可畏之日</a:t>
            </a:r>
            <a:r>
              <a:rPr lang="zh-CN" altLang="en-US" sz="2800" dirty="0"/>
              <a:t>未到以前，我必差遣先知以利亚到你们那里去</a:t>
            </a:r>
            <a:r>
              <a:rPr lang="zh-CN" altLang="en-US" sz="2800" dirty="0" smtClean="0"/>
              <a:t>。</a:t>
            </a:r>
            <a:endParaRPr lang="zh-CN" altLang="en-US" sz="2800" dirty="0"/>
          </a:p>
          <a:p>
            <a:pPr marL="0" indent="0">
              <a:buNone/>
            </a:pPr>
            <a:r>
              <a:rPr lang="en-US" altLang="zh-CN" sz="2800" dirty="0" smtClean="0"/>
              <a:t>6</a:t>
            </a:r>
            <a:r>
              <a:rPr lang="zh-CN" altLang="en-US" sz="2800" dirty="0" smtClean="0"/>
              <a:t> 他</a:t>
            </a:r>
            <a:r>
              <a:rPr lang="zh-CN" altLang="en-US" sz="2800" dirty="0"/>
              <a:t>必使父亲的心转向儿女，儿女的心转向父亲，免得我来咒诅遍地。</a:t>
            </a:r>
            <a:endParaRPr lang="en-US" altLang="zh-CN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019456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40569</TotalTime>
  <Words>2102</Words>
  <Application>Microsoft Macintosh PowerPoint</Application>
  <PresentationFormat>Widescreen</PresentationFormat>
  <Paragraphs>152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Calibri</vt:lpstr>
      <vt:lpstr>Calibri Light</vt:lpstr>
      <vt:lpstr>DengXian</vt:lpstr>
      <vt:lpstr>Mangal</vt:lpstr>
      <vt:lpstr>宋体</vt:lpstr>
      <vt:lpstr>Arial</vt:lpstr>
      <vt:lpstr>Celestial</vt:lpstr>
      <vt:lpstr>玛拉基书 第四堂</vt:lpstr>
      <vt:lpstr>以色列人（祭司+百姓）不敬畏神的表现</vt:lpstr>
      <vt:lpstr>以色列人（祭司+百姓）不敬畏神的表现</vt:lpstr>
      <vt:lpstr>现今教会事奉的难处？</vt:lpstr>
      <vt:lpstr>对我们现今的人的提醒</vt:lpstr>
      <vt:lpstr>玛拉基书</vt:lpstr>
      <vt:lpstr>3:1-6</vt:lpstr>
      <vt:lpstr>3:16-18</vt:lpstr>
      <vt:lpstr>4:1-6</vt:lpstr>
      <vt:lpstr>耶和华的日子</vt:lpstr>
      <vt:lpstr>预备那日子要来到 - 3:2，7，17；4:1，3，5</vt:lpstr>
      <vt:lpstr>洁净的工作 - 3:2， 3</vt:lpstr>
      <vt:lpstr>审判的日子 - 3:5， 18， 4:1， 3</vt:lpstr>
      <vt:lpstr>神的应许</vt:lpstr>
      <vt:lpstr>耶和华的日子 – 预备，洁净，审判</vt:lpstr>
      <vt:lpstr>玛拉基书结语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玛拉基书</dc:title>
  <dc:creator>yu_s_yang@apple.com</dc:creator>
  <cp:lastModifiedBy>yu_s_yang@apple.com</cp:lastModifiedBy>
  <cp:revision>196</cp:revision>
  <cp:lastPrinted>2017-11-17T23:33:44Z</cp:lastPrinted>
  <dcterms:created xsi:type="dcterms:W3CDTF">2017-09-10T14:51:51Z</dcterms:created>
  <dcterms:modified xsi:type="dcterms:W3CDTF">2017-11-19T16:22:05Z</dcterms:modified>
</cp:coreProperties>
</file>