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7" r:id="rId2"/>
    <p:sldId id="293" r:id="rId3"/>
    <p:sldId id="294" r:id="rId4"/>
    <p:sldId id="297" r:id="rId5"/>
    <p:sldId id="298" r:id="rId6"/>
    <p:sldId id="310" r:id="rId7"/>
    <p:sldId id="295" r:id="rId8"/>
    <p:sldId id="301" r:id="rId9"/>
    <p:sldId id="302" r:id="rId10"/>
    <p:sldId id="299" r:id="rId11"/>
    <p:sldId id="303" r:id="rId12"/>
    <p:sldId id="304" r:id="rId13"/>
    <p:sldId id="281" r:id="rId14"/>
    <p:sldId id="286" r:id="rId15"/>
    <p:sldId id="282" r:id="rId16"/>
    <p:sldId id="284" r:id="rId17"/>
    <p:sldId id="287" r:id="rId18"/>
    <p:sldId id="265" r:id="rId19"/>
    <p:sldId id="266" r:id="rId20"/>
    <p:sldId id="285" r:id="rId21"/>
    <p:sldId id="264" r:id="rId22"/>
    <p:sldId id="288" r:id="rId23"/>
    <p:sldId id="267" r:id="rId24"/>
    <p:sldId id="262" r:id="rId25"/>
    <p:sldId id="268" r:id="rId26"/>
    <p:sldId id="271" r:id="rId27"/>
    <p:sldId id="308" r:id="rId28"/>
    <p:sldId id="270" r:id="rId29"/>
    <p:sldId id="307" r:id="rId30"/>
    <p:sldId id="269" r:id="rId31"/>
    <p:sldId id="283" r:id="rId32"/>
    <p:sldId id="289" r:id="rId33"/>
    <p:sldId id="309" r:id="rId34"/>
    <p:sldId id="275" r:id="rId35"/>
    <p:sldId id="290" r:id="rId36"/>
    <p:sldId id="276" r:id="rId37"/>
    <p:sldId id="277" r:id="rId38"/>
    <p:sldId id="296" r:id="rId39"/>
    <p:sldId id="274" r:id="rId40"/>
    <p:sldId id="273" r:id="rId41"/>
    <p:sldId id="272" r:id="rId42"/>
    <p:sldId id="279" r:id="rId43"/>
    <p:sldId id="280" r:id="rId44"/>
    <p:sldId id="261" r:id="rId45"/>
    <p:sldId id="260" r:id="rId46"/>
    <p:sldId id="278" r:id="rId47"/>
    <p:sldId id="291" r:id="rId48"/>
    <p:sldId id="292" r:id="rId49"/>
    <p:sldId id="300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03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44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688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15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15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23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39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5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0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3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119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43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44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89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00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97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370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128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3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17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35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666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653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307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5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0953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312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79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860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59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8465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73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17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8191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349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0006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70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54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5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8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90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35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9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/>
              <a:t>第十一讲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启示录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17:3</a:t>
            </a:r>
            <a:r>
              <a:rPr lang="zh-CN" altLang="en-US" sz="3200" b="1" dirty="0">
                <a:solidFill>
                  <a:srgbClr val="FF0000"/>
                </a:solidFill>
              </a:rPr>
              <a:t>我被圣灵感动</a:t>
            </a:r>
            <a:r>
              <a:rPr lang="zh-CN" altLang="en-US" sz="3200" b="1" dirty="0"/>
              <a:t>，天使带我到旷野去。我就看见一个</a:t>
            </a:r>
            <a:r>
              <a:rPr lang="zh-CN" altLang="en-US" sz="3200" b="1" dirty="0">
                <a:solidFill>
                  <a:srgbClr val="FF0000"/>
                </a:solidFill>
              </a:rPr>
              <a:t>女人</a:t>
            </a:r>
            <a:r>
              <a:rPr lang="zh-CN" altLang="en-US" sz="3200" b="1" dirty="0"/>
              <a:t>骑在朱红色的兽上。那兽有七头十角，遍体有亵渎的名号。</a:t>
            </a:r>
            <a:r>
              <a:rPr lang="en-US" altLang="zh-CN" sz="3200" b="1" dirty="0"/>
              <a:t>(</a:t>
            </a:r>
            <a:r>
              <a:rPr lang="zh-CN" altLang="en-US" sz="3200" b="1" dirty="0"/>
              <a:t>刑罚大淫妇及刑罚大淫妇之后的异象</a:t>
            </a:r>
            <a:r>
              <a:rPr lang="en-US" altLang="zh-CN" sz="3200" b="1" dirty="0"/>
              <a:t>)</a:t>
            </a:r>
            <a:r>
              <a:rPr lang="en-US" sz="3200" b="1" dirty="0"/>
              <a:t> (17:1-20:15)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36298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7702E2F-7F11-4690-BBBC-D53E76B85DC5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524000"/>
          <a:ext cx="9144000" cy="1478915"/>
        </p:xfrm>
        <a:graphic>
          <a:graphicData uri="http://schemas.openxmlformats.org/drawingml/2006/table">
            <a:tbl>
              <a:tblPr/>
              <a:tblGrid>
                <a:gridCol w="1478280">
                  <a:extLst>
                    <a:ext uri="{9D8B030D-6E8A-4147-A177-3AD203B41FA5}">
                      <a16:colId xmlns:a16="http://schemas.microsoft.com/office/drawing/2014/main" val="7415815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87879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3785785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3858772090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1831289158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78588003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0196085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02246322"/>
                    </a:ext>
                  </a:extLst>
                </a:gridCol>
              </a:tblGrid>
              <a:tr h="1478915">
                <a:tc>
                  <a:txBody>
                    <a:bodyPr/>
                    <a:lstStyle/>
                    <a:p>
                      <a:pPr algn="ctr"/>
                      <a:endParaRPr lang="en-US" altLang="zh-TW" sz="1800" dirty="0"/>
                    </a:p>
                    <a:p>
                      <a:pPr algn="ctr"/>
                      <a:r>
                        <a:rPr lang="zh-TW" altLang="en-US" sz="1800" dirty="0"/>
                        <a:t>伊甸</a:t>
                      </a:r>
                      <a:r>
                        <a:rPr lang="zh-CN" altLang="en-US" sz="1800" dirty="0"/>
                        <a:t>园时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F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洪水前</a:t>
                      </a:r>
                      <a:endParaRPr lang="en-US" altLang="zh-TW" sz="1800" dirty="0"/>
                    </a:p>
                    <a:p>
                      <a:pPr algn="ctr"/>
                      <a:r>
                        <a:rPr lang="zh-CN" altLang="en-US" sz="1800" dirty="0"/>
                        <a:t>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族长</a:t>
                      </a:r>
                      <a:br>
                        <a:rPr lang="zh-TW" altLang="en-US" sz="1800" dirty="0"/>
                      </a:br>
                      <a:r>
                        <a:rPr lang="zh-CN" altLang="en-US" sz="1800" dirty="0"/>
                        <a:t>应许时代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摩西</a:t>
                      </a:r>
                      <a:r>
                        <a:rPr lang="zh-CN" altLang="en-US" sz="1800" dirty="0"/>
                        <a:t>时</a:t>
                      </a:r>
                      <a:r>
                        <a:rPr lang="zh-TW" altLang="en-US" sz="1800" dirty="0"/>
                        <a:t>代</a:t>
                      </a:r>
                      <a:br>
                        <a:rPr lang="zh-TW" altLang="en-US" sz="1800" dirty="0"/>
                      </a:br>
                      <a:r>
                        <a:rPr lang="zh-TW" altLang="en-US" sz="1800" dirty="0"/>
                        <a:t>律法</a:t>
                      </a:r>
                      <a:r>
                        <a:rPr lang="zh-CN" altLang="en-US" sz="1800" dirty="0"/>
                        <a:t>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教</a:t>
                      </a:r>
                      <a:r>
                        <a:rPr lang="zh-CN" altLang="en-US" sz="1800" dirty="0"/>
                        <a:t>会时</a:t>
                      </a:r>
                      <a:r>
                        <a:rPr lang="zh-TW" altLang="en-US" sz="1800" dirty="0"/>
                        <a:t>代</a:t>
                      </a:r>
                      <a:br>
                        <a:rPr lang="zh-TW" altLang="en-US" sz="1800" dirty="0"/>
                      </a:br>
                      <a:r>
                        <a:rPr lang="zh-TW" altLang="en-US" sz="1800" dirty="0"/>
                        <a:t>恩典時代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千年王</a:t>
                      </a:r>
                      <a:r>
                        <a:rPr lang="zh-CN" altLang="en-US" sz="1800" dirty="0"/>
                        <a:t>国</a:t>
                      </a:r>
                      <a:br>
                        <a:rPr lang="zh-TW" altLang="en-US" sz="1800" dirty="0"/>
                      </a:br>
                      <a:r>
                        <a:rPr lang="zh-CN" altLang="en-US" sz="1800" dirty="0"/>
                        <a:t>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新天新地</a:t>
                      </a:r>
                      <a:br>
                        <a:rPr lang="zh-TW" altLang="en-US" sz="1800" dirty="0"/>
                      </a:br>
                      <a:r>
                        <a:rPr lang="zh-CN" altLang="en-US" sz="1800" dirty="0"/>
                        <a:t>永恒时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42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34070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25:41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王又要向那左边的说，你们这被咒诅的人，离开我，进入那</a:t>
            </a:r>
            <a:r>
              <a:rPr lang="zh-CN" altLang="en-US" sz="3200" b="1" dirty="0">
                <a:solidFill>
                  <a:srgbClr val="FF0000"/>
                </a:solidFill>
              </a:rPr>
              <a:t>为魔鬼和他的使者所预备的</a:t>
            </a:r>
            <a:r>
              <a:rPr lang="zh-CN" altLang="en-US" sz="3200" b="1" dirty="0"/>
              <a:t>永火里去。 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427328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撒迦利亚书</a:t>
            </a:r>
            <a:r>
              <a:rPr lang="en-US" altLang="zh-CN" b="1" dirty="0"/>
              <a:t>14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12</a:t>
            </a:r>
            <a:r>
              <a:rPr lang="zh-CN" altLang="en-US" sz="3200" b="1" dirty="0">
                <a:latin typeface="+mn-ea"/>
              </a:rPr>
              <a:t>耶和华用灾殃，攻击那与耶路撒冷争战的列国人，必是这样。他们两脚站立的时候，肉必消没，眼在眶中干瘪，舌在口中溃烂。</a:t>
            </a:r>
            <a:r>
              <a:rPr lang="en-US" altLang="zh-CN" sz="3200" b="1" dirty="0">
                <a:latin typeface="+mn-ea"/>
              </a:rPr>
              <a:t>……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15</a:t>
            </a:r>
            <a:r>
              <a:rPr lang="zh-CN" altLang="en-US" sz="3200" b="1" dirty="0">
                <a:latin typeface="+mn-ea"/>
              </a:rPr>
              <a:t>那临到马匹，骡子，骆驼，驴，和营中一切牲畜的灾殃是与那灾殃一般。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16</a:t>
            </a:r>
            <a:r>
              <a:rPr lang="zh-CN" altLang="en-US" sz="3200" b="1" dirty="0">
                <a:latin typeface="+mn-ea"/>
              </a:rPr>
              <a:t>所有来攻击耶路撒冷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列国中</a:t>
            </a:r>
            <a:r>
              <a:rPr lang="zh-CN" altLang="en-US" sz="3200" b="1" dirty="0">
                <a:latin typeface="+mn-ea"/>
              </a:rPr>
              <a:t>剩下的人，必年年上来敬拜大君王万军之耶和华，并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守住棚节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40979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8B5BE3B-4F2A-4705-875D-A7028AA77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0" y="-1"/>
            <a:ext cx="9241559" cy="693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6946D-99D8-4189-B79A-628052ECB9BB}"/>
              </a:ext>
            </a:extLst>
          </p:cNvPr>
          <p:cNvCxnSpPr>
            <a:cxnSpLocks/>
          </p:cNvCxnSpPr>
          <p:nvPr/>
        </p:nvCxnSpPr>
        <p:spPr>
          <a:xfrm>
            <a:off x="4528418" y="185057"/>
            <a:ext cx="0" cy="64878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806000-CC21-4AE0-9F3A-087D0B19E567}"/>
              </a:ext>
            </a:extLst>
          </p:cNvPr>
          <p:cNvSpPr txBox="1"/>
          <p:nvPr/>
        </p:nvSpPr>
        <p:spPr>
          <a:xfrm>
            <a:off x="2618712" y="313509"/>
            <a:ext cx="143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钉十字架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3A7BF-1EFB-4015-82CD-28D63F4E5AC8}"/>
              </a:ext>
            </a:extLst>
          </p:cNvPr>
          <p:cNvSpPr txBox="1"/>
          <p:nvPr/>
        </p:nvSpPr>
        <p:spPr>
          <a:xfrm>
            <a:off x="2711657" y="682841"/>
            <a:ext cx="952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埋葬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77EBB-1CD7-4965-B81E-1406DE80B71C}"/>
              </a:ext>
            </a:extLst>
          </p:cNvPr>
          <p:cNvSpPr txBox="1"/>
          <p:nvPr/>
        </p:nvSpPr>
        <p:spPr>
          <a:xfrm>
            <a:off x="2656021" y="1052172"/>
            <a:ext cx="91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复活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14D38-4B81-4049-988E-0EEB7E98DA2A}"/>
              </a:ext>
            </a:extLst>
          </p:cNvPr>
          <p:cNvSpPr txBox="1"/>
          <p:nvPr/>
        </p:nvSpPr>
        <p:spPr>
          <a:xfrm>
            <a:off x="1450548" y="644654"/>
            <a:ext cx="850320" cy="40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基督</a:t>
            </a:r>
            <a:endParaRPr lang="en-US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7457E-EF8E-48CD-B6D1-F3F423103316}"/>
              </a:ext>
            </a:extLst>
          </p:cNvPr>
          <p:cNvCxnSpPr>
            <a:cxnSpLocks/>
          </p:cNvCxnSpPr>
          <p:nvPr/>
        </p:nvCxnSpPr>
        <p:spPr>
          <a:xfrm>
            <a:off x="3870583" y="487680"/>
            <a:ext cx="4963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E9CD24-3B07-48CE-8E73-D71FB4472687}"/>
              </a:ext>
            </a:extLst>
          </p:cNvPr>
          <p:cNvCxnSpPr>
            <a:cxnSpLocks/>
          </p:cNvCxnSpPr>
          <p:nvPr/>
        </p:nvCxnSpPr>
        <p:spPr>
          <a:xfrm>
            <a:off x="4030430" y="303014"/>
            <a:ext cx="0" cy="369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648A8094-2516-4FC0-9802-9F135752322A}"/>
              </a:ext>
            </a:extLst>
          </p:cNvPr>
          <p:cNvSpPr/>
          <p:nvPr/>
        </p:nvSpPr>
        <p:spPr>
          <a:xfrm flipV="1">
            <a:off x="2376659" y="498175"/>
            <a:ext cx="221786" cy="700258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EAAD2B-F1B0-4B46-8657-51B4EDF76215}"/>
              </a:ext>
            </a:extLst>
          </p:cNvPr>
          <p:cNvCxnSpPr>
            <a:cxnSpLocks/>
          </p:cNvCxnSpPr>
          <p:nvPr/>
        </p:nvCxnSpPr>
        <p:spPr>
          <a:xfrm flipH="1">
            <a:off x="3753395" y="1236838"/>
            <a:ext cx="70365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D28BA45-530B-439D-A293-97AF9DF78D55}"/>
              </a:ext>
            </a:extLst>
          </p:cNvPr>
          <p:cNvSpPr txBox="1"/>
          <p:nvPr/>
        </p:nvSpPr>
        <p:spPr>
          <a:xfrm>
            <a:off x="4573901" y="313509"/>
            <a:ext cx="250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逾越节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B7E52F-6179-4325-9D50-BF0528A84E19}"/>
              </a:ext>
            </a:extLst>
          </p:cNvPr>
          <p:cNvSpPr txBox="1"/>
          <p:nvPr/>
        </p:nvSpPr>
        <p:spPr>
          <a:xfrm>
            <a:off x="4573901" y="702044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无酵节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B42F38-8273-455E-AD0C-DDC9847F2719}"/>
              </a:ext>
            </a:extLst>
          </p:cNvPr>
          <p:cNvSpPr txBox="1"/>
          <p:nvPr/>
        </p:nvSpPr>
        <p:spPr>
          <a:xfrm>
            <a:off x="4563291" y="1052172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初熟节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1AF0580-B1D6-4E22-909A-23C99B505CC6}"/>
              </a:ext>
            </a:extLst>
          </p:cNvPr>
          <p:cNvCxnSpPr>
            <a:cxnSpLocks/>
          </p:cNvCxnSpPr>
          <p:nvPr/>
        </p:nvCxnSpPr>
        <p:spPr>
          <a:xfrm>
            <a:off x="5007429" y="1452282"/>
            <a:ext cx="0" cy="5245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CC6F69-DFC2-4E59-B47E-A7C2C0532C8B}"/>
              </a:ext>
            </a:extLst>
          </p:cNvPr>
          <p:cNvSpPr txBox="1"/>
          <p:nvPr/>
        </p:nvSpPr>
        <p:spPr>
          <a:xfrm>
            <a:off x="5320900" y="1529898"/>
            <a:ext cx="78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49</a:t>
            </a:r>
            <a:r>
              <a:rPr lang="zh-CN" altLang="en-US" sz="2000" b="1" dirty="0"/>
              <a:t>天</a:t>
            </a:r>
            <a:endParaRPr lang="en-US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CAFBE6-1341-48E3-B918-204CA1DBC74A}"/>
              </a:ext>
            </a:extLst>
          </p:cNvPr>
          <p:cNvSpPr txBox="1"/>
          <p:nvPr/>
        </p:nvSpPr>
        <p:spPr>
          <a:xfrm>
            <a:off x="1339480" y="1992234"/>
            <a:ext cx="136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圣灵降临</a:t>
            </a:r>
            <a:endParaRPr lang="en-US" sz="2000" b="1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3C7261F-6087-4314-9591-3E652B1B35FB}"/>
              </a:ext>
            </a:extLst>
          </p:cNvPr>
          <p:cNvCxnSpPr>
            <a:cxnSpLocks/>
          </p:cNvCxnSpPr>
          <p:nvPr/>
        </p:nvCxnSpPr>
        <p:spPr>
          <a:xfrm>
            <a:off x="2897521" y="2213115"/>
            <a:ext cx="15337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E514D6-52CC-4F57-A595-7B5741C8BAE2}"/>
              </a:ext>
            </a:extLst>
          </p:cNvPr>
          <p:cNvSpPr txBox="1"/>
          <p:nvPr/>
        </p:nvSpPr>
        <p:spPr>
          <a:xfrm>
            <a:off x="4573901" y="1992235"/>
            <a:ext cx="2132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五旬节</a:t>
            </a:r>
            <a:r>
              <a:rPr lang="en-US" altLang="zh-CN" sz="2000" b="1" dirty="0"/>
              <a:t>(3</a:t>
            </a:r>
            <a:r>
              <a:rPr lang="zh-CN" altLang="en-US" sz="2000" b="1" dirty="0"/>
              <a:t>月六日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EF0078-A206-41B0-B577-53DB9E3DE52B}"/>
              </a:ext>
            </a:extLst>
          </p:cNvPr>
          <p:cNvCxnSpPr>
            <a:cxnSpLocks/>
          </p:cNvCxnSpPr>
          <p:nvPr/>
        </p:nvCxnSpPr>
        <p:spPr>
          <a:xfrm>
            <a:off x="5024847" y="2376956"/>
            <a:ext cx="0" cy="13567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A930B1-A126-4C48-AC2F-7D6BECECCD07}"/>
              </a:ext>
            </a:extLst>
          </p:cNvPr>
          <p:cNvSpPr txBox="1"/>
          <p:nvPr/>
        </p:nvSpPr>
        <p:spPr>
          <a:xfrm>
            <a:off x="1385216" y="2870666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教会时代</a:t>
            </a:r>
            <a:r>
              <a:rPr lang="en-US" altLang="zh-CN" sz="2000" b="1" dirty="0">
                <a:solidFill>
                  <a:srgbClr val="FF0000"/>
                </a:solidFill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</a:rPr>
              <a:t>恩典时代</a:t>
            </a:r>
            <a:r>
              <a:rPr lang="en-US" altLang="zh-CN" sz="2000" b="1" dirty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65ADC0-9A71-4133-B3F1-C6D5C7DE5120}"/>
              </a:ext>
            </a:extLst>
          </p:cNvPr>
          <p:cNvSpPr txBox="1"/>
          <p:nvPr/>
        </p:nvSpPr>
        <p:spPr>
          <a:xfrm>
            <a:off x="4579305" y="3684834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吹角节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月初一日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714AA6-42AB-4D84-A9C5-BC6D97E05B53}"/>
              </a:ext>
            </a:extLst>
          </p:cNvPr>
          <p:cNvSpPr txBox="1"/>
          <p:nvPr/>
        </p:nvSpPr>
        <p:spPr>
          <a:xfrm>
            <a:off x="4528419" y="5491780"/>
            <a:ext cx="2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赎罪日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月初十日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A2F07C-7F2D-419F-AEB5-26F6F76F6026}"/>
              </a:ext>
            </a:extLst>
          </p:cNvPr>
          <p:cNvSpPr txBox="1"/>
          <p:nvPr/>
        </p:nvSpPr>
        <p:spPr>
          <a:xfrm>
            <a:off x="4525339" y="5955901"/>
            <a:ext cx="2768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住棚节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月十五至廿一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2ED2A5-D219-4EBB-927F-9317BE413A17}"/>
              </a:ext>
            </a:extLst>
          </p:cNvPr>
          <p:cNvSpPr txBox="1"/>
          <p:nvPr/>
        </p:nvSpPr>
        <p:spPr>
          <a:xfrm>
            <a:off x="145210" y="3615062"/>
            <a:ext cx="3576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在基督里睡了的人从死里复活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(</a:t>
            </a:r>
            <a:r>
              <a:rPr lang="zh-CN" altLang="en-US" sz="2000" b="1" dirty="0"/>
              <a:t>号筒要响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422086D6-945B-45D4-A430-9A5B4A54BB60}"/>
              </a:ext>
            </a:extLst>
          </p:cNvPr>
          <p:cNvSpPr/>
          <p:nvPr/>
        </p:nvSpPr>
        <p:spPr>
          <a:xfrm>
            <a:off x="4183917" y="3885467"/>
            <a:ext cx="235664" cy="17722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C62681-4523-473D-84BC-48364C4EF9E9}"/>
              </a:ext>
            </a:extLst>
          </p:cNvPr>
          <p:cNvSpPr txBox="1"/>
          <p:nvPr/>
        </p:nvSpPr>
        <p:spPr>
          <a:xfrm>
            <a:off x="4599788" y="4450971"/>
            <a:ext cx="553998" cy="10939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七年</a:t>
            </a:r>
            <a:endParaRPr lang="en-US" sz="24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AB3896-036F-41CB-9401-FFB5823C7F49}"/>
              </a:ext>
            </a:extLst>
          </p:cNvPr>
          <p:cNvCxnSpPr>
            <a:cxnSpLocks/>
          </p:cNvCxnSpPr>
          <p:nvPr/>
        </p:nvCxnSpPr>
        <p:spPr>
          <a:xfrm>
            <a:off x="3735778" y="3851350"/>
            <a:ext cx="7660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B762C1-5C38-4786-9955-FB728DF89C07}"/>
              </a:ext>
            </a:extLst>
          </p:cNvPr>
          <p:cNvCxnSpPr>
            <a:cxnSpLocks/>
          </p:cNvCxnSpPr>
          <p:nvPr/>
        </p:nvCxnSpPr>
        <p:spPr>
          <a:xfrm>
            <a:off x="3162505" y="5691835"/>
            <a:ext cx="13302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FB7931-FE20-4F7C-B43E-E805EF2A518D}"/>
              </a:ext>
            </a:extLst>
          </p:cNvPr>
          <p:cNvSpPr txBox="1"/>
          <p:nvPr/>
        </p:nvSpPr>
        <p:spPr>
          <a:xfrm>
            <a:off x="1046576" y="5486960"/>
            <a:ext cx="205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哈米吉多顿大战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BCF00A-B8AE-42B6-B875-72515BA1F7FA}"/>
              </a:ext>
            </a:extLst>
          </p:cNvPr>
          <p:cNvSpPr txBox="1"/>
          <p:nvPr/>
        </p:nvSpPr>
        <p:spPr>
          <a:xfrm>
            <a:off x="97559" y="4542212"/>
            <a:ext cx="39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</a:t>
            </a:r>
            <a:r>
              <a:rPr lang="zh-CN" altLang="en-US" sz="2000" b="1" dirty="0"/>
              <a:t>末次号筒吹响活着的得胜者被提</a:t>
            </a:r>
            <a:endParaRPr lang="en-US" sz="20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85F18B-0DA6-401D-8A04-2DBBA5539C52}"/>
              </a:ext>
            </a:extLst>
          </p:cNvPr>
          <p:cNvCxnSpPr>
            <a:cxnSpLocks/>
          </p:cNvCxnSpPr>
          <p:nvPr/>
        </p:nvCxnSpPr>
        <p:spPr>
          <a:xfrm>
            <a:off x="3171051" y="6178511"/>
            <a:ext cx="13302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F696E3-EA3E-4635-944E-2FEB94355DE5}"/>
              </a:ext>
            </a:extLst>
          </p:cNvPr>
          <p:cNvSpPr txBox="1"/>
          <p:nvPr/>
        </p:nvSpPr>
        <p:spPr>
          <a:xfrm>
            <a:off x="627026" y="5994495"/>
            <a:ext cx="250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千年国年年守住棚节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72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086"/>
            <a:ext cx="7679328" cy="809897"/>
          </a:xfrm>
        </p:spPr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彼得后书</a:t>
            </a:r>
            <a:r>
              <a:rPr lang="en-US" altLang="zh-CN" b="1" dirty="0">
                <a:latin typeface="+mn-ea"/>
                <a:ea typeface="+mn-ea"/>
              </a:rPr>
              <a:t>3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4" y="984068"/>
            <a:ext cx="8403771" cy="52948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10</a:t>
            </a:r>
            <a:r>
              <a:rPr lang="zh-CN" altLang="en-US" sz="3200" b="1" dirty="0">
                <a:latin typeface="+mn-ea"/>
              </a:rPr>
              <a:t>但主的日子要像贼来到一样。那日天必大有响声废去，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有形质的都要被烈火销化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the elements will be destroyed by fire 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r>
              <a:rPr lang="zh-CN" altLang="en-US" sz="3200" b="1" dirty="0">
                <a:latin typeface="+mn-ea"/>
              </a:rPr>
              <a:t>。地和其上的物都要烧尽了。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这一切既然都要如此销化，你们为人该当怎样圣洁，怎样敬虔，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12</a:t>
            </a:r>
            <a:r>
              <a:rPr lang="zh-CN" altLang="en-US" sz="3200" b="1" dirty="0">
                <a:latin typeface="+mn-ea"/>
              </a:rPr>
              <a:t>切切仰望神的日子来到。在那日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天被火烧就销化了，有形质的都要被烈火熔化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sz="3200" b="1" dirty="0">
                <a:solidFill>
                  <a:srgbClr val="FF0000"/>
                </a:solidFill>
              </a:rPr>
              <a:t>the elements will melt in the heat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13</a:t>
            </a:r>
            <a:r>
              <a:rPr lang="zh-CN" altLang="en-US" sz="3200" b="1" dirty="0">
                <a:latin typeface="+mn-ea"/>
              </a:rPr>
              <a:t>但我们照他的应许，盼望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新天新地</a:t>
            </a:r>
            <a:r>
              <a:rPr lang="zh-CN" altLang="en-US" sz="3200" b="1" dirty="0">
                <a:latin typeface="+mn-ea"/>
              </a:rPr>
              <a:t>，有义居在其中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/>
              <a:t>the home of righteousness.</a:t>
            </a:r>
            <a:r>
              <a:rPr lang="en-US" altLang="zh-CN" sz="3200" b="1" dirty="0"/>
              <a:t>)</a:t>
            </a:r>
            <a:endParaRPr lang="zh-CN" altLang="en-US" sz="3200" b="1" dirty="0">
              <a:latin typeface="+mn-ea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839464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彼得前书</a:t>
            </a:r>
            <a:r>
              <a:rPr lang="en-US" altLang="zh-CN" b="1" dirty="0">
                <a:latin typeface="+mn-ea"/>
                <a:ea typeface="+mn-ea"/>
              </a:rPr>
              <a:t>4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17</a:t>
            </a:r>
            <a:r>
              <a:rPr lang="zh-CN" altLang="en-US" sz="3200" b="1" dirty="0"/>
              <a:t>因为时候到了，</a:t>
            </a:r>
            <a:r>
              <a:rPr lang="zh-CN" altLang="en-US" sz="3200" b="1" dirty="0">
                <a:solidFill>
                  <a:srgbClr val="FF0000"/>
                </a:solidFill>
              </a:rPr>
              <a:t>审判要从神的家起首</a:t>
            </a:r>
            <a:r>
              <a:rPr lang="zh-CN" altLang="en-US" sz="3200" b="1" dirty="0"/>
              <a:t>。若是先从我们起首，那不信从神福音的人，将有何等的结局呢？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11932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哥林多后书</a:t>
            </a:r>
            <a:r>
              <a:rPr lang="en-US" altLang="zh-CN" b="1" dirty="0">
                <a:latin typeface="+mn-ea"/>
                <a:ea typeface="+mn-ea"/>
              </a:rPr>
              <a:t>5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8</a:t>
            </a:r>
            <a:r>
              <a:rPr lang="zh-CN" altLang="en-US" sz="3200" b="1" dirty="0">
                <a:latin typeface="+mn-ea"/>
              </a:rPr>
              <a:t>我们坦然无惧，是更愿意离开身体与主同住。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9</a:t>
            </a:r>
            <a:r>
              <a:rPr lang="zh-CN" altLang="en-US" sz="3200" b="1" dirty="0">
                <a:latin typeface="+mn-ea"/>
              </a:rPr>
              <a:t>所以无论是住在身内，离开身外，我们立了志向，要得主的喜悦。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10</a:t>
            </a:r>
            <a:r>
              <a:rPr lang="zh-CN" altLang="en-US" sz="3200" b="1" dirty="0">
                <a:latin typeface="+mn-ea"/>
              </a:rPr>
              <a:t>因为我们众人，必要在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基督台前</a:t>
            </a:r>
            <a:r>
              <a:rPr lang="zh-CN" altLang="en-US" sz="3200" b="1" dirty="0">
                <a:latin typeface="+mn-ea"/>
              </a:rPr>
              <a:t>显露出来，叫各人按着本身所行的，或善或恶受报。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42703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6720" y="320040"/>
            <a:ext cx="8473440" cy="6187439"/>
          </a:xfrm>
        </p:spPr>
        <p:txBody>
          <a:bodyPr>
            <a:normAutofit lnSpcReduction="10000"/>
          </a:bodyPr>
          <a:lstStyle/>
          <a:p>
            <a:r>
              <a:rPr lang="zh-CN" altLang="en-US" sz="3200" b="1" dirty="0">
                <a:latin typeface="+mn-ea"/>
              </a:rPr>
              <a:t>亚当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夏娃</a:t>
            </a:r>
            <a:endParaRPr lang="en-US" altLang="zh-CN" sz="3200" b="1" dirty="0"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基督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教会  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新妇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羔羊的妻</a:t>
            </a:r>
            <a:r>
              <a:rPr lang="en-US" altLang="zh-CN" sz="3200" b="1" dirty="0">
                <a:latin typeface="+mn-ea"/>
              </a:rPr>
              <a:t>)</a:t>
            </a:r>
          </a:p>
          <a:p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为这个缘故，人要离开父母，与妻子连合，二人成为一体。这是极大的奥秘，但我是指着基督和教会说的。</a:t>
            </a:r>
            <a:r>
              <a:rPr lang="en-US" altLang="zh-CN" sz="3200" b="1" dirty="0">
                <a:latin typeface="+mn-ea"/>
              </a:rPr>
              <a:t>		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					(</a:t>
            </a:r>
            <a:r>
              <a:rPr lang="zh-CN" altLang="en-US" sz="3200" b="1" dirty="0">
                <a:latin typeface="+mn-ea"/>
              </a:rPr>
              <a:t>以弗所书</a:t>
            </a:r>
            <a:r>
              <a:rPr lang="en-US" altLang="zh-CN" sz="3200" b="1" dirty="0">
                <a:latin typeface="+mn-ea"/>
              </a:rPr>
              <a:t>5:31-32)</a:t>
            </a:r>
            <a:endParaRPr lang="zh-CN" altLang="en-US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……</a:t>
            </a:r>
            <a:r>
              <a:rPr lang="zh-CN" altLang="en-US" sz="3200" b="1" dirty="0">
                <a:latin typeface="+mn-ea"/>
              </a:rPr>
              <a:t>亚当乃是那以后要来之人的像。 </a:t>
            </a:r>
            <a:r>
              <a:rPr lang="en-US" sz="3200" b="1" dirty="0">
                <a:latin typeface="+mn-ea"/>
              </a:rPr>
              <a:t>  Adam, who was </a:t>
            </a:r>
            <a:r>
              <a:rPr lang="en-US" sz="3200" b="1" dirty="0">
                <a:solidFill>
                  <a:srgbClr val="FF0000"/>
                </a:solidFill>
                <a:latin typeface="+mn-ea"/>
              </a:rPr>
              <a:t>a pattern of the one to come</a:t>
            </a:r>
            <a:r>
              <a:rPr lang="en-US" altLang="zh-CN" sz="32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						(</a:t>
            </a:r>
            <a:r>
              <a:rPr lang="zh-CN" altLang="en-US" sz="3200" b="1" dirty="0">
                <a:latin typeface="+mn-ea"/>
              </a:rPr>
              <a:t>罗马书</a:t>
            </a:r>
            <a:r>
              <a:rPr lang="en-US" altLang="zh-CN" sz="3200" b="1" dirty="0">
                <a:latin typeface="+mn-ea"/>
              </a:rPr>
              <a:t>5:14)</a:t>
            </a:r>
            <a:endParaRPr lang="en-US" sz="3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经上也是这样记着说，首先的人亚当，成了有灵的活人。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末后的亚当</a:t>
            </a:r>
            <a:r>
              <a:rPr lang="zh-CN" altLang="en-US" sz="3200" b="1" dirty="0">
                <a:latin typeface="+mn-ea"/>
              </a:rPr>
              <a:t>，成了叫人活的灵。</a:t>
            </a:r>
            <a:endParaRPr lang="en-US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					(</a:t>
            </a:r>
            <a:r>
              <a:rPr lang="zh-CN" altLang="en-US" sz="3200" b="1" dirty="0">
                <a:latin typeface="+mn-ea"/>
              </a:rPr>
              <a:t>哥林多前书</a:t>
            </a:r>
            <a:r>
              <a:rPr lang="en-US" altLang="zh-CN" sz="3200" b="1" dirty="0">
                <a:latin typeface="+mn-ea"/>
              </a:rPr>
              <a:t>15:45)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172073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946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latin typeface="+mn-ea"/>
                <a:ea typeface="+mn-ea"/>
              </a:rPr>
              <a:t>箴言</a:t>
            </a:r>
            <a:r>
              <a:rPr lang="en-US" altLang="zh-CN" sz="4000" b="1" dirty="0">
                <a:latin typeface="+mn-ea"/>
                <a:ea typeface="+mn-ea"/>
              </a:rPr>
              <a:t>8</a:t>
            </a:r>
            <a:r>
              <a:rPr lang="zh-CN" altLang="en-US" sz="4000" b="1" dirty="0">
                <a:latin typeface="+mn-ea"/>
                <a:ea typeface="+mn-ea"/>
              </a:rPr>
              <a:t>章</a:t>
            </a:r>
            <a:endParaRPr lang="en-US" altLang="en-US" sz="4000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814704"/>
            <a:ext cx="8119110" cy="55730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/>
              <a:t>23</a:t>
            </a:r>
            <a:r>
              <a:rPr lang="zh-CN" altLang="en-US" b="1" dirty="0"/>
              <a:t>从亘古，从太初，未有世界以前，我已被立。</a:t>
            </a:r>
          </a:p>
          <a:p>
            <a:pPr marL="0" indent="0">
              <a:buNone/>
            </a:pPr>
            <a:r>
              <a:rPr lang="en-US" altLang="zh-CN" b="1" dirty="0"/>
              <a:t>24</a:t>
            </a:r>
            <a:r>
              <a:rPr lang="zh-CN" altLang="en-US" b="1" dirty="0"/>
              <a:t>没有深渊，没有大水的泉源，我已生出。</a:t>
            </a:r>
          </a:p>
          <a:p>
            <a:pPr marL="0" indent="0">
              <a:buNone/>
            </a:pPr>
            <a:r>
              <a:rPr lang="en-US" altLang="zh-CN" b="1" dirty="0"/>
              <a:t>25</a:t>
            </a:r>
            <a:r>
              <a:rPr lang="zh-CN" altLang="en-US" b="1" dirty="0"/>
              <a:t>大山未曾奠定，小山未有之先，我已生出。</a:t>
            </a:r>
          </a:p>
          <a:p>
            <a:pPr marL="0" indent="0">
              <a:buNone/>
            </a:pPr>
            <a:r>
              <a:rPr lang="en-US" altLang="zh-CN" b="1" dirty="0"/>
              <a:t>26</a:t>
            </a:r>
            <a:r>
              <a:rPr lang="zh-CN" altLang="en-US" b="1" dirty="0"/>
              <a:t>耶和华还没有创造大地</a:t>
            </a:r>
            <a:r>
              <a:rPr lang="en-US" altLang="zh-CN" b="1" dirty="0"/>
              <a:t>,</a:t>
            </a:r>
            <a:r>
              <a:rPr lang="zh-CN" altLang="en-US" b="1" dirty="0"/>
              <a:t>和田野</a:t>
            </a:r>
            <a:r>
              <a:rPr lang="en-US" altLang="zh-CN" b="1" dirty="0"/>
              <a:t>,</a:t>
            </a:r>
            <a:r>
              <a:rPr lang="zh-CN" altLang="en-US" b="1" dirty="0"/>
              <a:t>并世上的土质</a:t>
            </a:r>
            <a:r>
              <a:rPr lang="en-US" altLang="zh-CN" b="1" dirty="0"/>
              <a:t>,</a:t>
            </a:r>
            <a:r>
              <a:rPr lang="zh-CN" altLang="en-US" b="1" dirty="0"/>
              <a:t>我已生出。</a:t>
            </a:r>
          </a:p>
          <a:p>
            <a:pPr marL="0" indent="0">
              <a:buNone/>
            </a:pPr>
            <a:r>
              <a:rPr lang="en-US" altLang="zh-CN" b="1" dirty="0"/>
              <a:t>27</a:t>
            </a:r>
            <a:r>
              <a:rPr lang="zh-CN" altLang="en-US" b="1" dirty="0"/>
              <a:t>祂立高天，我在那里。祂在渊面的周围，划出圆圈，</a:t>
            </a:r>
          </a:p>
          <a:p>
            <a:pPr marL="0" indent="0">
              <a:buNone/>
            </a:pPr>
            <a:r>
              <a:rPr lang="en-US" altLang="zh-CN" b="1" dirty="0"/>
              <a:t>28</a:t>
            </a:r>
            <a:r>
              <a:rPr lang="zh-CN" altLang="en-US" b="1" dirty="0"/>
              <a:t>上使穹苍坚硬，下使渊源稳固，</a:t>
            </a:r>
          </a:p>
          <a:p>
            <a:pPr marL="0" indent="0">
              <a:buNone/>
            </a:pPr>
            <a:r>
              <a:rPr lang="en-US" altLang="zh-CN" b="1" dirty="0"/>
              <a:t>29</a:t>
            </a:r>
            <a:r>
              <a:rPr lang="zh-CN" altLang="en-US" b="1" dirty="0"/>
              <a:t>为沧海定出界限</a:t>
            </a:r>
            <a:r>
              <a:rPr lang="en-US" altLang="zh-CN" b="1" dirty="0"/>
              <a:t>,</a:t>
            </a:r>
            <a:r>
              <a:rPr lang="zh-CN" altLang="en-US" b="1" dirty="0"/>
              <a:t>使水不越过祂的命令</a:t>
            </a:r>
            <a:r>
              <a:rPr lang="en-US" altLang="zh-CN" b="1" dirty="0"/>
              <a:t>,</a:t>
            </a:r>
            <a:r>
              <a:rPr lang="zh-CN" altLang="en-US" b="1" dirty="0"/>
              <a:t>立定大地的根基。</a:t>
            </a:r>
          </a:p>
          <a:p>
            <a:pPr marL="0" indent="0">
              <a:buNone/>
            </a:pPr>
            <a:r>
              <a:rPr lang="en-US" altLang="zh-CN" b="1" dirty="0"/>
              <a:t>30</a:t>
            </a:r>
            <a:r>
              <a:rPr lang="zh-CN" altLang="en-US" b="1" dirty="0"/>
              <a:t>那时，我在祂那里为工师，日日为祂所喜爱，常常在祂面前踊跃，</a:t>
            </a:r>
          </a:p>
          <a:p>
            <a:pPr marL="0" indent="0">
              <a:buNone/>
            </a:pPr>
            <a:r>
              <a:rPr lang="en-US" altLang="zh-CN" b="1" dirty="0"/>
              <a:t>31</a:t>
            </a:r>
            <a:r>
              <a:rPr lang="zh-CN" altLang="en-US" b="1" dirty="0"/>
              <a:t>踊跃在祂为人预备可住之地，</a:t>
            </a:r>
            <a:r>
              <a:rPr lang="zh-CN" altLang="en-US" b="1" dirty="0">
                <a:solidFill>
                  <a:srgbClr val="FF0000"/>
                </a:solidFill>
              </a:rPr>
              <a:t>也喜悦住在世人之间。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53623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启示录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5" y="851026"/>
            <a:ext cx="8519311" cy="566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1:10</a:t>
            </a:r>
            <a:r>
              <a:rPr lang="zh-CN" altLang="en-US" b="1" dirty="0"/>
              <a:t>当主日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，听见在我后面有大声音如吹号说，</a:t>
            </a:r>
            <a:r>
              <a:rPr lang="en-US" altLang="zh-CN" b="1" dirty="0"/>
              <a:t>……(</a:t>
            </a:r>
            <a:r>
              <a:rPr lang="zh-CN" altLang="en-US" b="1" dirty="0"/>
              <a:t>主对教会的心意以及对</a:t>
            </a:r>
            <a:r>
              <a:rPr lang="zh-CN" altLang="en-US" b="1" dirty="0">
                <a:solidFill>
                  <a:srgbClr val="FF0000"/>
                </a:solidFill>
              </a:rPr>
              <a:t>得胜者</a:t>
            </a:r>
            <a:r>
              <a:rPr lang="zh-CN" altLang="en-US" b="1" dirty="0"/>
              <a:t>的呼召和应许</a:t>
            </a:r>
            <a:r>
              <a:rPr lang="en-US" altLang="zh-CN" b="1" dirty="0"/>
              <a:t>)</a:t>
            </a:r>
            <a:r>
              <a:rPr lang="en-US" b="1" dirty="0"/>
              <a:t> (1:9-3:22)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4:2</a:t>
            </a:r>
            <a:r>
              <a:rPr lang="zh-CN" altLang="en-US" b="1" dirty="0">
                <a:solidFill>
                  <a:srgbClr val="FF0000"/>
                </a:solidFill>
              </a:rPr>
              <a:t>我立刻被圣灵感动</a:t>
            </a:r>
            <a:r>
              <a:rPr lang="zh-CN" altLang="en-US" b="1" dirty="0"/>
              <a:t>，见有一个宝座安置在天上，又有一位坐在宝座上。</a:t>
            </a:r>
            <a:r>
              <a:rPr lang="en-US" altLang="zh-CN" b="1" dirty="0"/>
              <a:t>(</a:t>
            </a:r>
            <a:r>
              <a:rPr lang="zh-CN" altLang="en-US" b="1" dirty="0"/>
              <a:t>宝座前的启示</a:t>
            </a:r>
            <a:r>
              <a:rPr lang="en-US" altLang="zh-CN" b="1" dirty="0"/>
              <a:t>)</a:t>
            </a:r>
            <a:r>
              <a:rPr lang="en-US" b="1" dirty="0"/>
              <a:t> (4:1-16:21) 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17:3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，天使带我到旷野去。我就看见一个</a:t>
            </a:r>
            <a:r>
              <a:rPr lang="zh-CN" altLang="en-US" b="1" dirty="0">
                <a:solidFill>
                  <a:srgbClr val="FF0000"/>
                </a:solidFill>
              </a:rPr>
              <a:t>女人</a:t>
            </a:r>
            <a:r>
              <a:rPr lang="zh-CN" altLang="en-US" b="1" dirty="0"/>
              <a:t>骑在朱红色的兽上。那兽有七头十角，遍体有亵渎的名号。</a:t>
            </a:r>
            <a:r>
              <a:rPr lang="en-US" altLang="zh-CN" b="1" dirty="0"/>
              <a:t>(</a:t>
            </a:r>
            <a:r>
              <a:rPr lang="zh-CN" altLang="en-US" b="1" dirty="0"/>
              <a:t>刑罚大淫妇及刑罚大淫妇之后的异象</a:t>
            </a:r>
            <a:r>
              <a:rPr lang="en-US" altLang="zh-CN" b="1" dirty="0"/>
              <a:t>)</a:t>
            </a:r>
            <a:r>
              <a:rPr lang="en-US" b="1" dirty="0"/>
              <a:t> (17:1-20:15)</a:t>
            </a:r>
          </a:p>
          <a:p>
            <a:pPr marL="0" indent="0">
              <a:buNone/>
            </a:pPr>
            <a:r>
              <a:rPr lang="en-US" altLang="zh-CN" b="1" dirty="0"/>
              <a:t>21:10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，天使就带我到一座高大的山，将那由神那里从天而降的圣城耶路撒冷指示我。</a:t>
            </a:r>
            <a:r>
              <a:rPr lang="en-US" altLang="zh-CN" b="1" dirty="0"/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新妇</a:t>
            </a:r>
            <a:r>
              <a:rPr lang="zh-CN" altLang="en-US" b="1" dirty="0"/>
              <a:t>就是羔羊的妻</a:t>
            </a:r>
            <a:r>
              <a:rPr lang="en-US" b="1" dirty="0"/>
              <a:t>(</a:t>
            </a:r>
            <a:r>
              <a:rPr lang="zh-CN" altLang="en-US" b="1" dirty="0"/>
              <a:t>圣城新耶路撒冷</a:t>
            </a:r>
            <a:r>
              <a:rPr lang="en-US" b="1" dirty="0"/>
              <a:t>)</a:t>
            </a:r>
            <a:r>
              <a:rPr lang="zh-CN" altLang="en-US" b="1" dirty="0"/>
              <a:t>荣耀的异象</a:t>
            </a:r>
            <a:r>
              <a:rPr lang="en-US" altLang="zh-CN" b="1" dirty="0"/>
              <a:t>)</a:t>
            </a:r>
            <a:r>
              <a:rPr lang="en-US" b="1" dirty="0"/>
              <a:t>(21:1-22:21)</a:t>
            </a:r>
            <a:endParaRPr lang="zh-CN" altLang="en-US" b="1" dirty="0"/>
          </a:p>
          <a:p>
            <a:pPr marL="0" indent="0">
              <a:buNone/>
            </a:pPr>
            <a:endParaRPr lang="zh-CN" altLang="en-US" b="1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5526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约翰福音</a:t>
            </a:r>
            <a:r>
              <a:rPr lang="en-US" altLang="zh-CN" b="1" dirty="0">
                <a:latin typeface="+mn-ea"/>
                <a:ea typeface="+mn-ea"/>
              </a:rPr>
              <a:t>7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+mn-ea"/>
              </a:rPr>
              <a:t>37</a:t>
            </a:r>
            <a:r>
              <a:rPr lang="zh-CN" altLang="en-US" sz="3200" b="1" dirty="0">
                <a:latin typeface="+mn-ea"/>
              </a:rPr>
              <a:t>节期的末日，就是最大之日，耶稣站着高声说，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人若渴了，可以到我这里来喝。</a:t>
            </a:r>
          </a:p>
          <a:p>
            <a:r>
              <a:rPr lang="en-US" altLang="zh-CN" sz="3200" b="1" dirty="0">
                <a:latin typeface="+mn-ea"/>
              </a:rPr>
              <a:t>38</a:t>
            </a:r>
            <a:r>
              <a:rPr lang="zh-CN" altLang="en-US" sz="3200" b="1" dirty="0">
                <a:latin typeface="+mn-ea"/>
              </a:rPr>
              <a:t>信我的人，就如经上所说，从他腹中要流出活水的江河来。</a:t>
            </a:r>
          </a:p>
          <a:p>
            <a:r>
              <a:rPr lang="en-US" altLang="zh-CN" sz="3200" b="1" dirty="0">
                <a:latin typeface="+mn-ea"/>
              </a:rPr>
              <a:t>39</a:t>
            </a:r>
            <a:r>
              <a:rPr lang="zh-CN" altLang="en-US" sz="3200" b="1" dirty="0">
                <a:latin typeface="+mn-ea"/>
              </a:rPr>
              <a:t>耶稣这话是指着信祂之人，要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受圣灵</a:t>
            </a:r>
            <a:r>
              <a:rPr lang="zh-CN" altLang="en-US" sz="3200" b="1" dirty="0">
                <a:latin typeface="+mn-ea"/>
              </a:rPr>
              <a:t>说的，那时还没有赐下圣灵来，因为耶稣尚未得着荣耀。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888239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692390" cy="779462"/>
          </a:xfrm>
        </p:spPr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63</a:t>
            </a:r>
            <a:r>
              <a:rPr lang="zh-CN" altLang="en-US" sz="3200" b="1" dirty="0"/>
              <a:t>叫人活着的乃是灵，肉体是无益的。我对你们所说的话，就是灵，就是生命。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348706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4</a:t>
            </a:r>
            <a:r>
              <a:rPr lang="zh-CN" altLang="en-US" sz="3200" b="1" dirty="0"/>
              <a:t>就如神从</a:t>
            </a:r>
            <a:r>
              <a:rPr lang="zh-CN" altLang="en-US" sz="3200" b="1" dirty="0">
                <a:solidFill>
                  <a:srgbClr val="FF0000"/>
                </a:solidFill>
              </a:rPr>
              <a:t>创立世界以前</a:t>
            </a:r>
            <a:r>
              <a:rPr lang="zh-CN" altLang="en-US" sz="3200" b="1" dirty="0"/>
              <a:t>，在基督里拣选了我们，使我们在祂面前成为圣洁，无有瑕疵。</a:t>
            </a:r>
          </a:p>
          <a:p>
            <a:r>
              <a:rPr lang="en-US" altLang="zh-CN" sz="3200" b="1" dirty="0"/>
              <a:t>5</a:t>
            </a:r>
            <a:r>
              <a:rPr lang="zh-CN" altLang="en-US" sz="3200" b="1" dirty="0"/>
              <a:t>又因爱我们，就按着自己意旨所喜悦的，预定我们，借着耶稣基督</a:t>
            </a:r>
            <a:r>
              <a:rPr lang="zh-CN" altLang="en-US" sz="3200" b="1" dirty="0">
                <a:solidFill>
                  <a:srgbClr val="FF0000"/>
                </a:solidFill>
              </a:rPr>
              <a:t>得儿子的名分</a:t>
            </a:r>
            <a:r>
              <a:rPr lang="zh-CN" altLang="en-US" sz="3200" b="1" dirty="0"/>
              <a:t>，</a:t>
            </a:r>
          </a:p>
          <a:p>
            <a:r>
              <a:rPr lang="en-US" altLang="zh-CN" sz="3200" b="1" dirty="0"/>
              <a:t>6</a:t>
            </a:r>
            <a:r>
              <a:rPr lang="zh-CN" altLang="en-US" sz="3200" b="1" dirty="0"/>
              <a:t>使祂荣耀的恩典得着称赞。这恩典是祂在爱子里所赐给我们的。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115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677150" cy="779462"/>
          </a:xfrm>
        </p:spPr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5032374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神既在古时借着众先知，多次多方的晓谕列祖，</a:t>
            </a:r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就在这末世，借着祂儿子晓谕我们，又早已立祂为承受万有的，也曾借着祂创造诸世界。</a:t>
            </a:r>
          </a:p>
          <a:p>
            <a:r>
              <a:rPr lang="en-US" altLang="zh-CN" sz="3200" b="1" dirty="0"/>
              <a:t>3</a:t>
            </a:r>
            <a:r>
              <a:rPr lang="zh-CN" altLang="en-US" sz="3200" b="1" dirty="0">
                <a:solidFill>
                  <a:srgbClr val="FF0000"/>
                </a:solidFill>
              </a:rPr>
              <a:t>祂是神荣耀所发的光辉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是神本体的真像</a:t>
            </a:r>
            <a:r>
              <a:rPr lang="zh-CN" altLang="en-US" sz="3200" b="1" dirty="0"/>
              <a:t>，常用祂权能的命令托住万有，祂洗净了人的罪，就坐在高天至大者的右边。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64556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23</a:t>
            </a:r>
            <a:r>
              <a:rPr lang="zh-CN" altLang="en-US" sz="3200" b="1" dirty="0"/>
              <a:t>耶稣说，人子得荣耀的时候到了。</a:t>
            </a:r>
          </a:p>
          <a:p>
            <a:pPr marL="0" indent="0">
              <a:buNone/>
            </a:pPr>
            <a:r>
              <a:rPr lang="en-US" altLang="zh-CN" sz="3200" b="1" dirty="0"/>
              <a:t>24</a:t>
            </a:r>
            <a:r>
              <a:rPr lang="zh-CN" altLang="en-US" sz="3200" b="1" dirty="0"/>
              <a:t>我实实在在地告诉你们，一粒麦子不落在地里死了，仍旧是一粒。若是</a:t>
            </a:r>
            <a:r>
              <a:rPr lang="zh-CN" altLang="en-US" sz="3200" b="1" dirty="0">
                <a:solidFill>
                  <a:srgbClr val="FF0000"/>
                </a:solidFill>
              </a:rPr>
              <a:t>死了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就结出许多子粒来。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23622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8</a:t>
            </a:r>
            <a:r>
              <a:rPr lang="zh-CN" altLang="en-US" b="1" dirty="0"/>
              <a:t>章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28</a:t>
            </a:r>
            <a:r>
              <a:rPr lang="zh-CN" altLang="en-US" sz="3200" b="1" dirty="0"/>
              <a:t>我们晓得万事都互相效力，叫爱神的人得益处，就是</a:t>
            </a:r>
            <a:r>
              <a:rPr lang="zh-CN" altLang="en-US" sz="3200" b="1" dirty="0">
                <a:solidFill>
                  <a:srgbClr val="FF0000"/>
                </a:solidFill>
              </a:rPr>
              <a:t>按祂旨意被召</a:t>
            </a:r>
            <a:r>
              <a:rPr lang="zh-CN" altLang="en-US" sz="3200" b="1" dirty="0"/>
              <a:t>的人。</a:t>
            </a:r>
          </a:p>
          <a:p>
            <a:pPr marL="0" indent="0">
              <a:buNone/>
            </a:pPr>
            <a:r>
              <a:rPr lang="en-US" altLang="zh-CN" sz="3200" b="1" dirty="0"/>
              <a:t>29</a:t>
            </a:r>
            <a:r>
              <a:rPr lang="zh-CN" altLang="en-US" sz="3200" b="1" dirty="0"/>
              <a:t>因为祂预先所知道的人，就预先定下</a:t>
            </a:r>
            <a:r>
              <a:rPr lang="zh-CN" altLang="en-US" sz="3200" b="1" dirty="0">
                <a:solidFill>
                  <a:srgbClr val="FF0000"/>
                </a:solidFill>
              </a:rPr>
              <a:t>效法祂儿子的模样</a:t>
            </a:r>
            <a:r>
              <a:rPr lang="zh-CN" altLang="en-US" sz="3200" b="1" dirty="0"/>
              <a:t>，使祂儿子在许多弟兄中作长子。</a:t>
            </a:r>
          </a:p>
          <a:p>
            <a:pPr marL="0" indent="0">
              <a:buNone/>
            </a:pPr>
            <a:r>
              <a:rPr lang="en-US" altLang="zh-CN" sz="3200" b="1" dirty="0"/>
              <a:t>30</a:t>
            </a:r>
            <a:r>
              <a:rPr lang="zh-CN" altLang="en-US" sz="3200" b="1" dirty="0"/>
              <a:t>预先所定下的人又</a:t>
            </a:r>
            <a:r>
              <a:rPr lang="zh-CN" altLang="en-US" sz="3200" b="1" dirty="0">
                <a:solidFill>
                  <a:srgbClr val="FF0000"/>
                </a:solidFill>
              </a:rPr>
              <a:t>召他们来</a:t>
            </a:r>
            <a:r>
              <a:rPr lang="zh-CN" altLang="en-US" sz="3200" b="1" dirty="0"/>
              <a:t>。所召来的人，又</a:t>
            </a:r>
            <a:r>
              <a:rPr lang="zh-CN" altLang="en-US" sz="3200" b="1" dirty="0">
                <a:solidFill>
                  <a:srgbClr val="FF0000"/>
                </a:solidFill>
              </a:rPr>
              <a:t>称他们为义</a:t>
            </a:r>
            <a:r>
              <a:rPr lang="zh-CN" altLang="en-US" sz="3200" b="1" dirty="0"/>
              <a:t>。所称为义的人，又叫他们</a:t>
            </a:r>
            <a:r>
              <a:rPr lang="zh-CN" altLang="en-US" sz="3200" b="1" dirty="0">
                <a:solidFill>
                  <a:srgbClr val="FF0000"/>
                </a:solidFill>
              </a:rPr>
              <a:t>得荣耀</a:t>
            </a:r>
            <a:r>
              <a:rPr lang="zh-CN" altLang="en-US" sz="3200" b="1" dirty="0"/>
              <a:t>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210100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10</a:t>
            </a:r>
            <a:r>
              <a:rPr lang="zh-CN" altLang="en-US" sz="3200" b="1" dirty="0"/>
              <a:t>原来那为万物所属，为万物所本的，要领</a:t>
            </a:r>
            <a:r>
              <a:rPr lang="zh-CN" altLang="en-US" sz="3200" b="1" dirty="0">
                <a:solidFill>
                  <a:srgbClr val="FF0000"/>
                </a:solidFill>
              </a:rPr>
              <a:t>许多的儿子进荣耀里去</a:t>
            </a:r>
            <a:r>
              <a:rPr lang="zh-CN" altLang="en-US" sz="3200" b="1" dirty="0"/>
              <a:t>，使救他们的元帅，因受苦难得以完全，本是合宜的。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0784177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路加福音</a:t>
            </a:r>
            <a:r>
              <a:rPr lang="en-US" altLang="zh-CN" b="1" dirty="0">
                <a:latin typeface="+mn-ea"/>
                <a:ea typeface="+mn-ea"/>
              </a:rPr>
              <a:t>20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34</a:t>
            </a:r>
            <a:r>
              <a:rPr lang="zh-CN" altLang="en-US" sz="3200" b="1" dirty="0"/>
              <a:t>耶稣说，这世界的人，有娶有嫁。</a:t>
            </a:r>
          </a:p>
          <a:p>
            <a:r>
              <a:rPr lang="en-US" altLang="zh-CN" sz="3200" b="1" dirty="0"/>
              <a:t>35</a:t>
            </a:r>
            <a:r>
              <a:rPr lang="zh-CN" altLang="en-US" sz="3200" b="1" dirty="0"/>
              <a:t>惟有算为配得那世界，与从死里复活的人，也不娶也不嫁。</a:t>
            </a:r>
          </a:p>
          <a:p>
            <a:r>
              <a:rPr lang="en-US" altLang="zh-CN" sz="3200" b="1" dirty="0"/>
              <a:t>36</a:t>
            </a:r>
            <a:r>
              <a:rPr lang="zh-CN" altLang="en-US" sz="3200" b="1" dirty="0"/>
              <a:t>因为</a:t>
            </a:r>
            <a:r>
              <a:rPr lang="zh-CN" altLang="en-US" sz="3200" b="1" dirty="0">
                <a:solidFill>
                  <a:srgbClr val="FF0000"/>
                </a:solidFill>
              </a:rPr>
              <a:t>他们</a:t>
            </a:r>
            <a:r>
              <a:rPr lang="zh-CN" altLang="en-US" sz="3200" b="1" dirty="0"/>
              <a:t>不能再死。</a:t>
            </a:r>
            <a:r>
              <a:rPr lang="zh-CN" altLang="en-US" sz="3200" b="1" dirty="0">
                <a:solidFill>
                  <a:srgbClr val="FF0000"/>
                </a:solidFill>
              </a:rPr>
              <a:t>和天使一样</a:t>
            </a:r>
            <a:r>
              <a:rPr lang="zh-CN" altLang="en-US" sz="3200" b="1" dirty="0"/>
              <a:t>。既是复活的人，就为神的儿子。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22101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6732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400" dirty="0"/>
              <a:t>12000Stadia=4000</a:t>
            </a:r>
            <a:r>
              <a:rPr lang="zh-CN" altLang="en-US" sz="4400" dirty="0"/>
              <a:t>里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8921824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+mn-ea"/>
              </a:rPr>
              <a:t>9</a:t>
            </a:r>
            <a:r>
              <a:rPr lang="zh-CN" altLang="en-US" sz="3200" b="1" dirty="0">
                <a:latin typeface="+mn-ea"/>
              </a:rPr>
              <a:t>如经上所记，神为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爱祂</a:t>
            </a:r>
            <a:r>
              <a:rPr lang="zh-CN" altLang="en-US" sz="3200" b="1" dirty="0">
                <a:latin typeface="+mn-ea"/>
              </a:rPr>
              <a:t>的人所预备的，是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眼睛未曾看见</a:t>
            </a:r>
            <a:r>
              <a:rPr lang="zh-CN" altLang="en-US" sz="3200" b="1" dirty="0">
                <a:latin typeface="+mn-ea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耳朵未曾听见</a:t>
            </a:r>
            <a:r>
              <a:rPr lang="zh-CN" altLang="en-US" sz="3200" b="1" dirty="0">
                <a:latin typeface="+mn-ea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人心也未曾想到的。</a:t>
            </a:r>
            <a:endParaRPr lang="en-US" altLang="en-US" sz="3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521416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启示录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1:10</a:t>
            </a:r>
            <a:r>
              <a:rPr lang="zh-CN" altLang="en-US" sz="3200" b="1" dirty="0"/>
              <a:t>当主日</a:t>
            </a:r>
            <a:r>
              <a:rPr lang="zh-CN" altLang="en-US" sz="3200" b="1" dirty="0">
                <a:solidFill>
                  <a:srgbClr val="FF0000"/>
                </a:solidFill>
              </a:rPr>
              <a:t>我被圣灵感动</a:t>
            </a:r>
            <a:r>
              <a:rPr lang="zh-CN" altLang="en-US" sz="3200" b="1" dirty="0"/>
              <a:t>，听见在我后面有大声音如吹号说，</a:t>
            </a:r>
            <a:r>
              <a:rPr lang="en-US" altLang="zh-CN" sz="3200" b="1" dirty="0"/>
              <a:t>……</a:t>
            </a:r>
            <a:r>
              <a:rPr lang="en-US" sz="3200" b="1" dirty="0"/>
              <a:t> (1:9-3:22)</a:t>
            </a:r>
            <a:endParaRPr lang="en-US" altLang="zh-CN" sz="3200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690870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44588"/>
            <a:ext cx="8763000" cy="553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11</a:t>
            </a:r>
            <a:r>
              <a:rPr lang="zh-CN" altLang="en-US" sz="3200" b="1" dirty="0"/>
              <a:t>因为那已经立好的根基，就是耶稣基督，此外没有人能立别的根基。</a:t>
            </a:r>
          </a:p>
          <a:p>
            <a:pPr marL="0" indent="0">
              <a:buNone/>
            </a:pPr>
            <a:r>
              <a:rPr lang="en-US" altLang="zh-CN" sz="3200" b="1" dirty="0"/>
              <a:t>12</a:t>
            </a:r>
            <a:r>
              <a:rPr lang="zh-CN" altLang="en-US" sz="3200" b="1" dirty="0"/>
              <a:t>若有人用</a:t>
            </a:r>
            <a:r>
              <a:rPr lang="zh-CN" altLang="en-US" sz="3200" b="1" dirty="0">
                <a:solidFill>
                  <a:srgbClr val="FF0000"/>
                </a:solidFill>
              </a:rPr>
              <a:t>金，银，宝石</a:t>
            </a:r>
            <a:r>
              <a:rPr lang="zh-CN" altLang="en-US" sz="3200" b="1" dirty="0"/>
              <a:t>，草木，禾楷，在这根基上建造。</a:t>
            </a:r>
          </a:p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各人的工程必然显露。因为那日子要将它表明出来，有火发现。这</a:t>
            </a:r>
            <a:r>
              <a:rPr lang="zh-CN" altLang="en-US" sz="3200" b="1" dirty="0">
                <a:solidFill>
                  <a:srgbClr val="FF0000"/>
                </a:solidFill>
              </a:rPr>
              <a:t>火要试验各人的工程</a:t>
            </a:r>
            <a:r>
              <a:rPr lang="zh-CN" altLang="en-US" sz="3200" b="1" dirty="0"/>
              <a:t>怎样。</a:t>
            </a:r>
          </a:p>
          <a:p>
            <a:pPr marL="0" indent="0">
              <a:buNone/>
            </a:pPr>
            <a:r>
              <a:rPr lang="en-US" altLang="zh-CN" sz="3200" b="1" dirty="0"/>
              <a:t>14</a:t>
            </a:r>
            <a:r>
              <a:rPr lang="zh-CN" altLang="en-US" sz="3200" b="1" dirty="0"/>
              <a:t>人在那根基上所建造的工程，若存得住，他就要得赏赐。</a:t>
            </a:r>
          </a:p>
          <a:p>
            <a:pPr marL="0" indent="0">
              <a:buNone/>
            </a:pPr>
            <a:r>
              <a:rPr lang="en-US" altLang="zh-CN" sz="3200" b="1" dirty="0"/>
              <a:t>15</a:t>
            </a:r>
            <a:r>
              <a:rPr lang="zh-CN" altLang="en-US" sz="3200" b="1" dirty="0"/>
              <a:t>人的工程若被烧了，他就要受亏损。自己却要得救。虽然得救乃像从火里经过的一样。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4697335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哥林多前书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3:16</a:t>
            </a:r>
            <a:r>
              <a:rPr lang="zh-CN" altLang="en-US" sz="3200" b="1" dirty="0">
                <a:latin typeface="+mn-ea"/>
              </a:rPr>
              <a:t>岂不知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你们是神的殿</a:t>
            </a:r>
            <a:r>
              <a:rPr lang="zh-CN" altLang="en-US" sz="3200" b="1" dirty="0">
                <a:latin typeface="+mn-ea"/>
              </a:rPr>
              <a:t>，神的灵住在你们里头吗？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6:19</a:t>
            </a:r>
            <a:r>
              <a:rPr lang="zh-CN" altLang="en-US" sz="3200" b="1" dirty="0">
                <a:latin typeface="+mn-ea"/>
              </a:rPr>
              <a:t>岂不知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你们的身子就是圣灵的殿</a:t>
            </a:r>
            <a:r>
              <a:rPr lang="zh-CN" altLang="en-US" sz="3200" b="1" dirty="0">
                <a:latin typeface="+mn-ea"/>
              </a:rPr>
              <a:t>吗？这圣灵是从神而来，住在你们里头的。并且你们不是自己的人。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7037025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启示录</a:t>
            </a:r>
            <a:r>
              <a:rPr lang="en-US" altLang="zh-CN" b="1" dirty="0">
                <a:latin typeface="+mn-ea"/>
                <a:ea typeface="+mn-ea"/>
              </a:rPr>
              <a:t>15:8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因神的荣耀，和能力，殿中充满了烟。于是没有人能以进殿，</a:t>
            </a:r>
            <a:r>
              <a:rPr lang="zh-CN" altLang="en-US" sz="3200" b="1" dirty="0">
                <a:solidFill>
                  <a:srgbClr val="FF0000"/>
                </a:solidFill>
              </a:rPr>
              <a:t>直等</a:t>
            </a:r>
            <a:r>
              <a:rPr lang="zh-CN" altLang="en-US" sz="3200" b="1" dirty="0"/>
              <a:t>到那七位天使所降的七灾完毕了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0415222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列王纪上</a:t>
            </a:r>
            <a:r>
              <a:rPr lang="en-US" altLang="zh-CN" b="1" dirty="0">
                <a:latin typeface="+mn-ea"/>
                <a:ea typeface="+mn-ea"/>
              </a:rPr>
              <a:t>6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latin typeface="+mn-ea"/>
              </a:rPr>
              <a:t>14</a:t>
            </a:r>
            <a:r>
              <a:rPr lang="zh-CN" altLang="en-US" sz="3200" b="1" dirty="0">
                <a:latin typeface="+mn-ea"/>
              </a:rPr>
              <a:t>所罗门建造殿宇。</a:t>
            </a:r>
            <a:r>
              <a:rPr lang="en-US" altLang="zh-CN" sz="3200" b="1" dirty="0">
                <a:latin typeface="+mn-ea"/>
              </a:rPr>
              <a:t>…….</a:t>
            </a:r>
            <a:br>
              <a:rPr lang="zh-CN" altLang="en-US" sz="3200" b="1" dirty="0">
                <a:latin typeface="+mn-ea"/>
              </a:rPr>
            </a:br>
            <a:r>
              <a:rPr lang="en-US" altLang="zh-CN" sz="3200" b="1" dirty="0">
                <a:latin typeface="+mn-ea"/>
              </a:rPr>
              <a:t>16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内殿，就是至圣所</a:t>
            </a:r>
            <a:r>
              <a:rPr lang="zh-CN" altLang="en-US" sz="3200" b="1" dirty="0">
                <a:latin typeface="+mn-ea"/>
              </a:rPr>
              <a:t>，长二十肘，从地到棚顶用香柏木板遮蔽。</a:t>
            </a:r>
          </a:p>
          <a:p>
            <a:r>
              <a:rPr lang="en-US" altLang="zh-CN" sz="3200" b="1" dirty="0">
                <a:latin typeface="+mn-ea"/>
              </a:rPr>
              <a:t>17</a:t>
            </a:r>
            <a:r>
              <a:rPr lang="zh-CN" altLang="en-US" sz="3200" b="1" dirty="0">
                <a:latin typeface="+mn-ea"/>
              </a:rPr>
              <a:t>内殿前的外殿，长四十肘。</a:t>
            </a:r>
            <a:r>
              <a:rPr lang="en-US" altLang="zh-CN" sz="3200" b="1" dirty="0">
                <a:latin typeface="+mn-ea"/>
              </a:rPr>
              <a:t>……</a:t>
            </a:r>
            <a:endParaRPr lang="zh-CN" altLang="en-US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19</a:t>
            </a:r>
            <a:r>
              <a:rPr lang="zh-CN" altLang="en-US" sz="3200" b="1" dirty="0">
                <a:latin typeface="+mn-ea"/>
              </a:rPr>
              <a:t>殿里预备了内殿，好安放耶和华的约柜。</a:t>
            </a:r>
          </a:p>
          <a:p>
            <a:r>
              <a:rPr lang="en-US" altLang="zh-CN" sz="3200" b="1" dirty="0">
                <a:latin typeface="+mn-ea"/>
              </a:rPr>
              <a:t>20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内殿长二十肘，宽二十肘，高二十肘，</a:t>
            </a:r>
            <a:r>
              <a:rPr lang="zh-CN" altLang="en-US" sz="3200" b="1" dirty="0">
                <a:latin typeface="+mn-ea"/>
              </a:rPr>
              <a:t>墙面都贴上精金。又用香柏木作坛，包上精金。</a:t>
            </a:r>
          </a:p>
          <a:p>
            <a:br>
              <a:rPr lang="zh-CN" altLang="en-US" sz="3200" b="1" dirty="0">
                <a:latin typeface="+mn-ea"/>
              </a:rPr>
            </a:b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5168604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29550" cy="884554"/>
          </a:xfrm>
        </p:spPr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0" y="1551304"/>
            <a:ext cx="8271510" cy="4788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500" b="1" dirty="0"/>
              <a:t>6</a:t>
            </a:r>
            <a:r>
              <a:rPr lang="zh-CN" altLang="en-US" sz="3500" b="1" dirty="0"/>
              <a:t>祂又叫我们与基督耶稣一同复活，一同坐在天上， </a:t>
            </a:r>
            <a:br>
              <a:rPr lang="zh-CN" altLang="en-US" sz="3500" b="1" dirty="0"/>
            </a:br>
            <a:r>
              <a:rPr lang="en-US" sz="3500" b="1" dirty="0"/>
              <a:t>7</a:t>
            </a:r>
            <a:r>
              <a:rPr lang="zh-CN" altLang="en-US" sz="3500" b="1" dirty="0"/>
              <a:t>要将祂极丰富的恩典，就是祂在基督耶稣里向我们所施的恩慈，</a:t>
            </a:r>
            <a:r>
              <a:rPr lang="zh-CN" altLang="en-US" sz="3500" b="1" dirty="0">
                <a:solidFill>
                  <a:srgbClr val="FF0000"/>
                </a:solidFill>
              </a:rPr>
              <a:t>显明给后来的世代看。</a:t>
            </a:r>
            <a:br>
              <a:rPr lang="zh-CN" altLang="en-US" sz="3500" b="1" dirty="0"/>
            </a:br>
            <a:r>
              <a:rPr lang="en-US" sz="3500" b="1" dirty="0"/>
              <a:t>in order that </a:t>
            </a:r>
            <a:r>
              <a:rPr lang="en-US" sz="3500" b="1" dirty="0">
                <a:solidFill>
                  <a:srgbClr val="FF0000"/>
                </a:solidFill>
              </a:rPr>
              <a:t>in the coming ages </a:t>
            </a:r>
            <a:r>
              <a:rPr lang="en-US" sz="3500" b="1" dirty="0"/>
              <a:t>he might show the incomparable riches of his grace, expressed in his kindness to us in Christ Jesus.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745252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启示录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2:7</a:t>
            </a:r>
            <a:r>
              <a:rPr lang="zh-CN" altLang="en-US" sz="3200" b="1" dirty="0">
                <a:latin typeface="+mn-ea"/>
              </a:rPr>
              <a:t>圣灵向众教会所说的话，凡有耳的，就应当听。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得胜的，我必将神乐园中生命树的果子赐给他吃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17427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12</a:t>
            </a:r>
            <a:r>
              <a:rPr lang="zh-CN" altLang="en-US" sz="3200" b="1" dirty="0"/>
              <a:t>凡接待祂的，就是信祂名的人，祂就赐他们权柄，作神的儿女。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398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2894"/>
          </a:xfrm>
        </p:spPr>
        <p:txBody>
          <a:bodyPr/>
          <a:lstStyle/>
          <a:p>
            <a:pPr algn="ctr"/>
            <a:r>
              <a:rPr lang="zh-CN" altLang="en-US" b="1" dirty="0"/>
              <a:t>玛拉基书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021"/>
            <a:ext cx="7886700" cy="481894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000" b="1" dirty="0"/>
              <a:t>13</a:t>
            </a:r>
            <a:r>
              <a:rPr lang="zh-CN" altLang="en-US" sz="3000" b="1" dirty="0"/>
              <a:t>耶和华说，你们用话顶撞我，你们还说，我们</a:t>
            </a:r>
            <a:endParaRPr lang="en-US" altLang="zh-CN" sz="3000" b="1" dirty="0"/>
          </a:p>
          <a:p>
            <a:r>
              <a:rPr lang="zh-CN" altLang="en-US" sz="3000" b="1" dirty="0"/>
              <a:t>用什么话顶撞了你呢？</a:t>
            </a:r>
          </a:p>
          <a:p>
            <a:r>
              <a:rPr lang="en-US" altLang="zh-CN" sz="3000" b="1" dirty="0"/>
              <a:t>14</a:t>
            </a:r>
            <a:r>
              <a:rPr lang="zh-CN" altLang="en-US" sz="3000" b="1" dirty="0"/>
              <a:t>你们说，事奉神是徒然的，遵守神所吩咐的，</a:t>
            </a:r>
            <a:endParaRPr lang="en-US" altLang="zh-CN" sz="3000" b="1" dirty="0"/>
          </a:p>
          <a:p>
            <a:r>
              <a:rPr lang="zh-CN" altLang="en-US" sz="3000" b="1" dirty="0"/>
              <a:t>在万军之耶和华面前苦苦斋戒，有什么益处呢？</a:t>
            </a:r>
            <a:endParaRPr lang="en-US" altLang="zh-CN" sz="3000" b="1" dirty="0"/>
          </a:p>
          <a:p>
            <a:r>
              <a:rPr lang="en-US" altLang="zh-CN" sz="3000" b="1" dirty="0"/>
              <a:t>……</a:t>
            </a:r>
          </a:p>
          <a:p>
            <a:endParaRPr lang="zh-CN" altLang="en-US" sz="3000" b="1" dirty="0"/>
          </a:p>
          <a:p>
            <a:r>
              <a:rPr lang="en-US" altLang="zh-CN" sz="3000" b="1" dirty="0"/>
              <a:t>17</a:t>
            </a:r>
            <a:r>
              <a:rPr lang="zh-CN" altLang="en-US" sz="3000" b="1" dirty="0"/>
              <a:t>万军之耶和华说，在我所定的日子，他们必属</a:t>
            </a:r>
            <a:endParaRPr lang="en-US" altLang="zh-CN" sz="3000" b="1" dirty="0"/>
          </a:p>
          <a:p>
            <a:r>
              <a:rPr lang="zh-CN" altLang="en-US" sz="3000" b="1" dirty="0"/>
              <a:t>我，特特归我，我必怜恤他们，如同人怜恤</a:t>
            </a:r>
            <a:r>
              <a:rPr lang="zh-CN" altLang="en-US" sz="3000" b="1" dirty="0">
                <a:solidFill>
                  <a:srgbClr val="FF0000"/>
                </a:solidFill>
              </a:rPr>
              <a:t>服事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r>
              <a:rPr lang="zh-CN" altLang="en-US" sz="3000" b="1" dirty="0">
                <a:solidFill>
                  <a:srgbClr val="FF0000"/>
                </a:solidFill>
              </a:rPr>
              <a:t>自己的儿子。</a:t>
            </a:r>
          </a:p>
          <a:p>
            <a:r>
              <a:rPr lang="en-US" altLang="zh-CN" sz="3000" b="1" dirty="0"/>
              <a:t>18</a:t>
            </a:r>
            <a:r>
              <a:rPr lang="zh-CN" altLang="en-US" sz="3000" b="1" dirty="0"/>
              <a:t>那时，你们必归回，将善人和恶人。</a:t>
            </a:r>
            <a:r>
              <a:rPr lang="zh-CN" altLang="en-US" sz="3000" b="1" dirty="0">
                <a:solidFill>
                  <a:srgbClr val="FF0000"/>
                </a:solidFill>
              </a:rPr>
              <a:t>事奉神的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r>
              <a:rPr lang="zh-CN" altLang="en-US" sz="3000" b="1" dirty="0">
                <a:solidFill>
                  <a:srgbClr val="FF0000"/>
                </a:solidFill>
              </a:rPr>
              <a:t>和不事奉神的，分别出来。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148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F80893-6030-479C-A137-516786EE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412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26DF3-362D-480B-A1E8-2A3588A8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25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22</a:t>
            </a:r>
            <a:r>
              <a:rPr lang="zh-CN" altLang="en-US" sz="3200" b="1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3200" b="1" dirty="0"/>
              <a:t>23</a:t>
            </a:r>
            <a:r>
              <a:rPr lang="zh-CN" altLang="en-US" sz="3200" b="1" dirty="0"/>
              <a:t>耶和华神便打发他出伊甸园去，耕种他所自出之土。</a:t>
            </a:r>
          </a:p>
          <a:p>
            <a:r>
              <a:rPr lang="en-US" altLang="zh-CN" sz="3200" b="1" dirty="0"/>
              <a:t>24</a:t>
            </a:r>
            <a:r>
              <a:rPr lang="zh-CN" altLang="en-US" sz="3200" b="1" dirty="0"/>
              <a:t>于是把他赶出去了。又在伊甸园的东边</a:t>
            </a:r>
            <a:r>
              <a:rPr lang="zh-CN" altLang="en-US" sz="3200" b="1" dirty="0">
                <a:solidFill>
                  <a:srgbClr val="FF0000"/>
                </a:solidFill>
              </a:rPr>
              <a:t>安设基路伯和四面转动发火焰的剑，要把守生命树的道路</a:t>
            </a:r>
            <a:r>
              <a:rPr lang="zh-CN" altLang="en-US" sz="3200" b="1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53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22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5032374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10</a:t>
            </a:r>
            <a:r>
              <a:rPr lang="zh-CN" altLang="en-US" sz="3200" b="1" dirty="0"/>
              <a:t>那些仆人就出去到大路上，凡遇见的，不论善恶都召聚了来。筵席上就坐满了客。</a:t>
            </a:r>
          </a:p>
          <a:p>
            <a:r>
              <a:rPr lang="en-US" altLang="zh-CN" sz="3200" b="1" dirty="0"/>
              <a:t>11</a:t>
            </a:r>
            <a:r>
              <a:rPr lang="zh-CN" altLang="en-US" sz="3200" b="1" dirty="0"/>
              <a:t>王进来观看宾客，见那里有一个</a:t>
            </a:r>
            <a:r>
              <a:rPr lang="zh-CN" altLang="en-US" sz="3200" b="1" dirty="0">
                <a:solidFill>
                  <a:srgbClr val="FF0000"/>
                </a:solidFill>
              </a:rPr>
              <a:t>没有穿礼服的。</a:t>
            </a:r>
          </a:p>
          <a:p>
            <a:r>
              <a:rPr lang="en-US" altLang="zh-CN" sz="3200" b="1" dirty="0"/>
              <a:t>12</a:t>
            </a:r>
            <a:r>
              <a:rPr lang="zh-CN" altLang="en-US" sz="3200" b="1" dirty="0"/>
              <a:t>就对他说，朋友，你到这里来，怎么不穿礼服呢？那人无言可答。</a:t>
            </a:r>
          </a:p>
          <a:p>
            <a:r>
              <a:rPr lang="en-US" altLang="zh-CN" sz="3200" b="1" dirty="0"/>
              <a:t>13</a:t>
            </a:r>
            <a:r>
              <a:rPr lang="zh-CN" altLang="en-US" sz="3200" b="1" dirty="0"/>
              <a:t>于是王对使唤的人说，捆起他的手脚来，把他</a:t>
            </a:r>
            <a:r>
              <a:rPr lang="zh-CN" altLang="en-US" sz="3200" b="1" dirty="0">
                <a:solidFill>
                  <a:srgbClr val="FF0000"/>
                </a:solidFill>
              </a:rPr>
              <a:t>丢在外边的黑暗里。在那里必要哀哭切齿了。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004475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3A7B2D14-BD16-4D54-B75E-4D5A8DA4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-96986"/>
            <a:ext cx="9273310" cy="69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9ECA3E-0E81-488B-A1DD-852CA0CE837A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9144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DA87F1-D73B-4858-8874-8F51615F90E9}"/>
              </a:ext>
            </a:extLst>
          </p:cNvPr>
          <p:cNvSpPr txBox="1"/>
          <p:nvPr/>
        </p:nvSpPr>
        <p:spPr>
          <a:xfrm flipH="1">
            <a:off x="-20813" y="1190790"/>
            <a:ext cx="553998" cy="2823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使徒时代教会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7299-16AD-4D68-9731-440388BB7FBC}"/>
              </a:ext>
            </a:extLst>
          </p:cNvPr>
          <p:cNvSpPr txBox="1"/>
          <p:nvPr/>
        </p:nvSpPr>
        <p:spPr>
          <a:xfrm flipH="1">
            <a:off x="373306" y="1190790"/>
            <a:ext cx="553998" cy="1626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以弗所教会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D7F74-54EC-458E-85A1-888C0807DE01}"/>
              </a:ext>
            </a:extLst>
          </p:cNvPr>
          <p:cNvSpPr txBox="1"/>
          <p:nvPr/>
        </p:nvSpPr>
        <p:spPr>
          <a:xfrm>
            <a:off x="938941" y="1190790"/>
            <a:ext cx="553998" cy="18402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士每教会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14193-63D5-40B9-82F7-DA5987AD6423}"/>
              </a:ext>
            </a:extLst>
          </p:cNvPr>
          <p:cNvSpPr txBox="1"/>
          <p:nvPr/>
        </p:nvSpPr>
        <p:spPr>
          <a:xfrm flipH="1">
            <a:off x="1858275" y="1198785"/>
            <a:ext cx="553998" cy="1975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别迦摩教会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37509-C58B-4E6B-A5DB-A72459EEC839}"/>
              </a:ext>
            </a:extLst>
          </p:cNvPr>
          <p:cNvSpPr txBox="1"/>
          <p:nvPr/>
        </p:nvSpPr>
        <p:spPr>
          <a:xfrm>
            <a:off x="2754683" y="1227731"/>
            <a:ext cx="553998" cy="1946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推雅推喇教会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62B94-DCEA-4213-8E17-5D71294095B1}"/>
              </a:ext>
            </a:extLst>
          </p:cNvPr>
          <p:cNvSpPr txBox="1"/>
          <p:nvPr/>
        </p:nvSpPr>
        <p:spPr>
          <a:xfrm flipH="1">
            <a:off x="5285916" y="1171789"/>
            <a:ext cx="553998" cy="1610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撒狄教会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14F53-A366-4481-962B-2F6CF7CE0B6B}"/>
              </a:ext>
            </a:extLst>
          </p:cNvPr>
          <p:cNvSpPr txBox="1"/>
          <p:nvPr/>
        </p:nvSpPr>
        <p:spPr>
          <a:xfrm>
            <a:off x="6879756" y="1190790"/>
            <a:ext cx="553998" cy="2002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非拉铁非教会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086C53-D511-4125-980A-C11ED5C745FD}"/>
              </a:ext>
            </a:extLst>
          </p:cNvPr>
          <p:cNvSpPr txBox="1"/>
          <p:nvPr/>
        </p:nvSpPr>
        <p:spPr>
          <a:xfrm>
            <a:off x="7688282" y="1227731"/>
            <a:ext cx="553998" cy="17742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老底嘉教会</a:t>
            </a:r>
            <a:endParaRPr lang="en-US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64880-943F-4917-9CAD-8BFCD65C332F}"/>
              </a:ext>
            </a:extLst>
          </p:cNvPr>
          <p:cNvSpPr txBox="1"/>
          <p:nvPr/>
        </p:nvSpPr>
        <p:spPr>
          <a:xfrm>
            <a:off x="8590002" y="1190790"/>
            <a:ext cx="553998" cy="1051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主再来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352DEB-0D1C-4688-B46C-80BDA71C01B2}"/>
              </a:ext>
            </a:extLst>
          </p:cNvPr>
          <p:cNvCxnSpPr>
            <a:cxnSpLocks/>
          </p:cNvCxnSpPr>
          <p:nvPr/>
        </p:nvCxnSpPr>
        <p:spPr>
          <a:xfrm>
            <a:off x="3060270" y="3422924"/>
            <a:ext cx="0" cy="1222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F36BC8-2D49-4D0F-8693-A13EB0E6BA9F}"/>
              </a:ext>
            </a:extLst>
          </p:cNvPr>
          <p:cNvCxnSpPr>
            <a:cxnSpLocks/>
          </p:cNvCxnSpPr>
          <p:nvPr/>
        </p:nvCxnSpPr>
        <p:spPr>
          <a:xfrm>
            <a:off x="3060270" y="4645626"/>
            <a:ext cx="6083730" cy="21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FEBCF4-1BE3-4875-BC00-5E77BCB7F6FD}"/>
              </a:ext>
            </a:extLst>
          </p:cNvPr>
          <p:cNvCxnSpPr>
            <a:cxnSpLocks/>
          </p:cNvCxnSpPr>
          <p:nvPr/>
        </p:nvCxnSpPr>
        <p:spPr>
          <a:xfrm flipH="1">
            <a:off x="5562914" y="3424343"/>
            <a:ext cx="2" cy="1065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9CC491-C1EA-480D-A99D-D06ED3461A08}"/>
              </a:ext>
            </a:extLst>
          </p:cNvPr>
          <p:cNvCxnSpPr>
            <a:cxnSpLocks/>
          </p:cNvCxnSpPr>
          <p:nvPr/>
        </p:nvCxnSpPr>
        <p:spPr>
          <a:xfrm>
            <a:off x="7207989" y="3452080"/>
            <a:ext cx="0" cy="757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16B44A5-CC73-4F22-8F67-00212C61BB34}"/>
              </a:ext>
            </a:extLst>
          </p:cNvPr>
          <p:cNvCxnSpPr>
            <a:cxnSpLocks/>
          </p:cNvCxnSpPr>
          <p:nvPr/>
        </p:nvCxnSpPr>
        <p:spPr>
          <a:xfrm>
            <a:off x="7965281" y="3427363"/>
            <a:ext cx="0" cy="564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6BE6AE1-58A3-492D-97EC-05347881B93E}"/>
              </a:ext>
            </a:extLst>
          </p:cNvPr>
          <p:cNvCxnSpPr>
            <a:cxnSpLocks/>
          </p:cNvCxnSpPr>
          <p:nvPr/>
        </p:nvCxnSpPr>
        <p:spPr>
          <a:xfrm>
            <a:off x="5562914" y="4467788"/>
            <a:ext cx="3581086" cy="215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C59579-78EF-4BDF-95D8-C96B5B9C9131}"/>
              </a:ext>
            </a:extLst>
          </p:cNvPr>
          <p:cNvCxnSpPr>
            <a:cxnSpLocks/>
          </p:cNvCxnSpPr>
          <p:nvPr/>
        </p:nvCxnSpPr>
        <p:spPr>
          <a:xfrm>
            <a:off x="7207989" y="4209356"/>
            <a:ext cx="1936011" cy="29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AA5C2C-C8C6-4450-9A7E-164766D898FB}"/>
              </a:ext>
            </a:extLst>
          </p:cNvPr>
          <p:cNvCxnSpPr>
            <a:cxnSpLocks/>
          </p:cNvCxnSpPr>
          <p:nvPr/>
        </p:nvCxnSpPr>
        <p:spPr>
          <a:xfrm>
            <a:off x="7965282" y="3989424"/>
            <a:ext cx="1178719" cy="253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EABF41-5EDE-46F7-B26B-A9698416675E}"/>
              </a:ext>
            </a:extLst>
          </p:cNvPr>
          <p:cNvSpPr txBox="1"/>
          <p:nvPr/>
        </p:nvSpPr>
        <p:spPr>
          <a:xfrm flipH="1">
            <a:off x="3325901" y="1463989"/>
            <a:ext cx="461665" cy="15670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直等到我来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7F168-C062-4A21-9C62-DE7C23040875}"/>
              </a:ext>
            </a:extLst>
          </p:cNvPr>
          <p:cNvSpPr txBox="1"/>
          <p:nvPr/>
        </p:nvSpPr>
        <p:spPr>
          <a:xfrm flipH="1">
            <a:off x="5782565" y="1261313"/>
            <a:ext cx="461665" cy="18618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我必临到你那里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03F68-4C48-4525-BB28-875BDE479804}"/>
              </a:ext>
            </a:extLst>
          </p:cNvPr>
          <p:cNvSpPr txBox="1"/>
          <p:nvPr/>
        </p:nvSpPr>
        <p:spPr>
          <a:xfrm>
            <a:off x="7283589" y="1306107"/>
            <a:ext cx="461665" cy="18075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我必快来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07218-6C2A-4F80-B871-E9566BADE777}"/>
              </a:ext>
            </a:extLst>
          </p:cNvPr>
          <p:cNvSpPr txBox="1"/>
          <p:nvPr/>
        </p:nvSpPr>
        <p:spPr>
          <a:xfrm>
            <a:off x="8083075" y="1322840"/>
            <a:ext cx="461665" cy="18157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我站在门外叩门</a:t>
            </a:r>
            <a:r>
              <a:rPr lang="en-US" altLang="zh-CN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9522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997190" cy="8839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马太福音</a:t>
            </a:r>
            <a:r>
              <a:rPr lang="en-US" altLang="zh-CN" sz="4000" b="1" dirty="0"/>
              <a:t>25</a:t>
            </a:r>
            <a:r>
              <a:rPr lang="zh-CN" altLang="en-US" sz="4000" b="1" dirty="0"/>
              <a:t>章</a:t>
            </a:r>
            <a:endParaRPr lang="en-US" altLang="en-US" sz="4000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883920"/>
            <a:ext cx="8625840" cy="5455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/>
              <a:t>24</a:t>
            </a:r>
            <a:r>
              <a:rPr lang="zh-CN" altLang="en-US" b="1" dirty="0"/>
              <a:t>那领一千的，也来说，主阿，我知道你是忍心的人，没有种的地方要收割，没有散的地方要聚敛。</a:t>
            </a:r>
          </a:p>
          <a:p>
            <a:pPr marL="0" indent="0">
              <a:buNone/>
            </a:pPr>
            <a:r>
              <a:rPr lang="en-US" altLang="zh-CN" b="1" dirty="0"/>
              <a:t>25</a:t>
            </a:r>
            <a:r>
              <a:rPr lang="zh-CN" altLang="en-US" b="1" dirty="0"/>
              <a:t>我就害怕，去把</a:t>
            </a:r>
            <a:r>
              <a:rPr lang="zh-CN" altLang="en-US" b="1" dirty="0">
                <a:solidFill>
                  <a:srgbClr val="FF0000"/>
                </a:solidFill>
              </a:rPr>
              <a:t>你的一千银子埋藏在地里</a:t>
            </a:r>
            <a:r>
              <a:rPr lang="zh-CN" altLang="en-US" b="1" dirty="0"/>
              <a:t>。请看，你的原银子在这里。</a:t>
            </a:r>
          </a:p>
          <a:p>
            <a:pPr marL="0" indent="0">
              <a:buNone/>
            </a:pPr>
            <a:r>
              <a:rPr lang="en-US" altLang="zh-CN" b="1" dirty="0"/>
              <a:t>26</a:t>
            </a:r>
            <a:r>
              <a:rPr lang="zh-CN" altLang="en-US" b="1" dirty="0"/>
              <a:t>主人回答说，你这又恶又懒的仆人，你既知道我没有种的地方要收割，没有散的地方要聚敛。</a:t>
            </a:r>
          </a:p>
          <a:p>
            <a:pPr marL="0" indent="0">
              <a:buNone/>
            </a:pPr>
            <a:r>
              <a:rPr lang="en-US" altLang="zh-CN" b="1" dirty="0"/>
              <a:t>27</a:t>
            </a:r>
            <a:r>
              <a:rPr lang="zh-CN" altLang="en-US" b="1" dirty="0"/>
              <a:t>就当把我的银子放给兑换银钱的人，到我来的时候，可以连本带利收回。</a:t>
            </a:r>
          </a:p>
          <a:p>
            <a:pPr marL="0" indent="0">
              <a:buNone/>
            </a:pPr>
            <a:r>
              <a:rPr lang="en-US" altLang="zh-CN" b="1" dirty="0"/>
              <a:t>28</a:t>
            </a:r>
            <a:r>
              <a:rPr lang="zh-CN" altLang="en-US" b="1" dirty="0"/>
              <a:t>夺过他这一千来，给那有一万的。</a:t>
            </a:r>
          </a:p>
          <a:p>
            <a:pPr marL="0" indent="0">
              <a:buNone/>
            </a:pPr>
            <a:r>
              <a:rPr lang="en-US" altLang="zh-CN" b="1" dirty="0"/>
              <a:t>29</a:t>
            </a:r>
            <a:r>
              <a:rPr lang="zh-CN" altLang="en-US" b="1" dirty="0"/>
              <a:t>因为凡有的，还要加给他，叫他有余。没有的，连他所有的，也要夺过来。</a:t>
            </a:r>
          </a:p>
          <a:p>
            <a:pPr marL="0" indent="0">
              <a:buNone/>
            </a:pPr>
            <a:r>
              <a:rPr lang="en-US" altLang="zh-CN" b="1" dirty="0"/>
              <a:t>30</a:t>
            </a:r>
            <a:r>
              <a:rPr lang="zh-CN" altLang="en-US" b="1" dirty="0">
                <a:solidFill>
                  <a:srgbClr val="FF0000"/>
                </a:solidFill>
              </a:rPr>
              <a:t>把这无用的仆人，丢在外面黑暗里。在那里必要哀哭切齿了。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5195544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8160" y="594360"/>
            <a:ext cx="8442960" cy="558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马太福音</a:t>
            </a:r>
            <a:r>
              <a:rPr lang="en-US" altLang="zh-CN" sz="3200" b="1" dirty="0">
                <a:latin typeface="+mn-ea"/>
              </a:rPr>
              <a:t>7</a:t>
            </a:r>
            <a:r>
              <a:rPr lang="zh-CN" altLang="en-US" sz="3200" b="1" dirty="0">
                <a:latin typeface="+mn-ea"/>
              </a:rPr>
              <a:t>：</a:t>
            </a:r>
            <a:r>
              <a:rPr lang="en-US" altLang="zh-CN" sz="3200" b="1" dirty="0">
                <a:latin typeface="+mn-ea"/>
              </a:rPr>
              <a:t>6</a:t>
            </a:r>
            <a:r>
              <a:rPr lang="zh-CN" altLang="en-US" sz="3200" b="1" dirty="0">
                <a:latin typeface="+mn-ea"/>
              </a:rPr>
              <a:t>不要把圣物给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狗</a:t>
            </a:r>
            <a:r>
              <a:rPr lang="zh-CN" altLang="en-US" sz="3200" b="1" dirty="0">
                <a:latin typeface="+mn-ea"/>
              </a:rPr>
              <a:t>，也不要把你们的珍珠丢在猪前，恐怕它践踏了珍珠，转过来咬你们。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彼得后书</a:t>
            </a:r>
            <a:r>
              <a:rPr lang="en-US" altLang="zh-CN" sz="3200" b="1" dirty="0">
                <a:latin typeface="+mn-ea"/>
              </a:rPr>
              <a:t>2:20</a:t>
            </a:r>
            <a:r>
              <a:rPr lang="zh-CN" altLang="en-US" sz="3200" b="1" dirty="0">
                <a:latin typeface="+mn-ea"/>
              </a:rPr>
              <a:t>倘若他们因认识主救主耶稣基督，得以脱离世上的污秽，后来又在其中被缠住制伏，他们末后的景况，就比先前更不好了。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21</a:t>
            </a:r>
            <a:r>
              <a:rPr lang="zh-CN" altLang="en-US" sz="3200" b="1" dirty="0">
                <a:latin typeface="+mn-ea"/>
              </a:rPr>
              <a:t>他们晓得义路，竟背弃了传给他们的圣命，倒不如不晓得为妙。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22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俗语说得真不错，狗所吐的，它转过来又吃。猪洗净了，又回到泥里去滚。这话在他们身上正合式。</a:t>
            </a:r>
          </a:p>
          <a:p>
            <a:pPr marL="0" indent="0">
              <a:buNone/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7382534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16</a:t>
            </a:r>
            <a:r>
              <a:rPr lang="zh-CN" altLang="en-US" sz="3200" b="1" dirty="0"/>
              <a:t>神爱世人，甚至将祂的独生子赐给他们，叫一切信祂的，</a:t>
            </a:r>
            <a:r>
              <a:rPr lang="zh-CN" altLang="en-US" sz="3200" b="1" dirty="0">
                <a:solidFill>
                  <a:srgbClr val="FF0000"/>
                </a:solidFill>
              </a:rPr>
              <a:t>不至灭亡，反得永生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6605733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9560" y="701040"/>
            <a:ext cx="847344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以赛亚书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在</a:t>
            </a:r>
            <a:r>
              <a:rPr lang="zh-CN" altLang="en-US" sz="3200" b="1" dirty="0">
                <a:solidFill>
                  <a:srgbClr val="FF0000"/>
                </a:solidFill>
              </a:rPr>
              <a:t>黑暗中</a:t>
            </a:r>
            <a:r>
              <a:rPr lang="zh-CN" altLang="en-US" sz="3200" b="1" dirty="0"/>
              <a:t>行走的百姓，看见了大光。住在</a:t>
            </a:r>
            <a:r>
              <a:rPr lang="zh-CN" altLang="en-US" sz="3200" b="1" dirty="0">
                <a:solidFill>
                  <a:srgbClr val="FF0000"/>
                </a:solidFill>
              </a:rPr>
              <a:t>死荫之地</a:t>
            </a:r>
            <a:r>
              <a:rPr lang="zh-CN" altLang="en-US" sz="3200" b="1" dirty="0"/>
              <a:t>的人，有光照耀他们。</a:t>
            </a:r>
            <a:endParaRPr lang="en-US" altLang="zh-CN" sz="3200" b="1" dirty="0"/>
          </a:p>
          <a:p>
            <a:endParaRPr lang="en-US" altLang="en-US" sz="3200" b="1" dirty="0"/>
          </a:p>
          <a:p>
            <a:pPr marL="0" indent="0">
              <a:buNone/>
            </a:pPr>
            <a:r>
              <a:rPr lang="zh-CN" altLang="en-US" sz="3200" b="1" dirty="0"/>
              <a:t>路加福音</a:t>
            </a:r>
            <a:r>
              <a:rPr lang="en-US" altLang="zh-CN" sz="3200" b="1" dirty="0"/>
              <a:t>1:67</a:t>
            </a:r>
            <a:r>
              <a:rPr lang="zh-CN" altLang="en-US" sz="3200" b="1" dirty="0"/>
              <a:t>他父亲撒迦利亚，被圣灵充满了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就预言说，</a:t>
            </a:r>
            <a:r>
              <a:rPr lang="en-US" altLang="zh-CN" sz="3200" b="1" dirty="0"/>
              <a:t>……</a:t>
            </a:r>
          </a:p>
          <a:p>
            <a:pPr marL="0" indent="0">
              <a:buNone/>
            </a:pPr>
            <a:r>
              <a:rPr lang="en-US" altLang="zh-CN" sz="3200" b="1" dirty="0"/>
              <a:t>1:78</a:t>
            </a:r>
            <a:r>
              <a:rPr lang="zh-CN" altLang="en-US" sz="3200" b="1" dirty="0"/>
              <a:t>因我们神怜悯的心肠，叫清晨的日光从高天临到我们，</a:t>
            </a:r>
          </a:p>
          <a:p>
            <a:pPr marL="0" indent="0">
              <a:buNone/>
            </a:pPr>
            <a:r>
              <a:rPr lang="en-US" altLang="zh-CN" sz="3200" b="1" dirty="0"/>
              <a:t>1:79</a:t>
            </a:r>
            <a:r>
              <a:rPr lang="zh-CN" altLang="en-US" sz="3200" b="1" dirty="0"/>
              <a:t>要照亮坐在</a:t>
            </a:r>
            <a:r>
              <a:rPr lang="zh-CN" altLang="en-US" sz="3200" b="1" dirty="0">
                <a:solidFill>
                  <a:srgbClr val="FF0000"/>
                </a:solidFill>
              </a:rPr>
              <a:t>黑暗中死荫里</a:t>
            </a:r>
            <a:r>
              <a:rPr lang="zh-CN" altLang="en-US" sz="3200" b="1" dirty="0"/>
              <a:t>的人。把我们的脚引到平安的路上。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361051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箴言</a:t>
            </a:r>
            <a:r>
              <a:rPr lang="en-US" altLang="zh-CN" b="1" dirty="0"/>
              <a:t>4:18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但义人的路，好像黎明的光，越照越明，直到日午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sz="3200" b="1" dirty="0"/>
              <a:t>The path of the righteous is like the first gleam of dawn, shining ever brighter till the full light of day.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6911339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41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53</a:t>
            </a:r>
            <a:r>
              <a:rPr lang="zh-CN" altLang="en-US" sz="3200" b="1" dirty="0"/>
              <a:t>埃及地的七个丰年一完，</a:t>
            </a:r>
          </a:p>
          <a:p>
            <a:pPr marL="0" indent="0">
              <a:buNone/>
            </a:pPr>
            <a:r>
              <a:rPr lang="en-US" altLang="zh-CN" sz="3200" b="1" dirty="0"/>
              <a:t>54</a:t>
            </a:r>
            <a:r>
              <a:rPr lang="zh-CN" altLang="en-US" sz="3200" b="1" dirty="0"/>
              <a:t>七个荒年就来了。</a:t>
            </a:r>
            <a:r>
              <a:rPr lang="zh-CN" altLang="en-US" sz="3200" b="1" dirty="0">
                <a:solidFill>
                  <a:srgbClr val="FF0000"/>
                </a:solidFill>
              </a:rPr>
              <a:t>正如约瑟所说的</a:t>
            </a:r>
            <a:r>
              <a:rPr lang="zh-CN" altLang="en-US" sz="3200" b="1" dirty="0"/>
              <a:t>，各地都有饥荒。</a:t>
            </a:r>
            <a:r>
              <a:rPr lang="zh-CN" altLang="en-US" sz="3200" b="1" dirty="0">
                <a:solidFill>
                  <a:srgbClr val="FF0000"/>
                </a:solidFill>
              </a:rPr>
              <a:t>惟独埃及全地有粮食</a:t>
            </a:r>
            <a:r>
              <a:rPr lang="zh-CN" altLang="en-US" sz="3200" b="1" dirty="0"/>
              <a:t>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388606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帖撒罗尼迦前书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等候</a:t>
            </a:r>
            <a:r>
              <a:rPr lang="zh-CN" altLang="en-US" sz="3200" b="1" dirty="0"/>
              <a:t>祂儿子从天降临，就是祂从死里复活的，那位</a:t>
            </a:r>
            <a:r>
              <a:rPr lang="zh-CN" altLang="en-US" sz="3200" b="1" dirty="0">
                <a:solidFill>
                  <a:srgbClr val="FF0000"/>
                </a:solidFill>
              </a:rPr>
              <a:t>救</a:t>
            </a:r>
            <a:r>
              <a:rPr lang="zh-CN" altLang="en-US" sz="3200" b="1" dirty="0"/>
              <a:t>我们脱离</a:t>
            </a:r>
            <a:r>
              <a:rPr lang="zh-CN" altLang="en-US" sz="3200" b="1" dirty="0">
                <a:solidFill>
                  <a:srgbClr val="FF0000"/>
                </a:solidFill>
              </a:rPr>
              <a:t>将来忿怒</a:t>
            </a:r>
            <a:r>
              <a:rPr lang="zh-CN" altLang="en-US" sz="3200" b="1" dirty="0"/>
              <a:t>的耶稣。 </a:t>
            </a:r>
            <a:br>
              <a:rPr lang="zh-CN" altLang="en-US" sz="3200" b="1" dirty="0"/>
            </a:br>
            <a:r>
              <a:rPr lang="en-US" sz="3200" b="1" dirty="0"/>
              <a:t>and to wait for his Son from heaven, whom he raised from the dead--Jesus, who </a:t>
            </a:r>
            <a:r>
              <a:rPr lang="en-US" sz="3200" b="1" dirty="0">
                <a:solidFill>
                  <a:srgbClr val="FF0000"/>
                </a:solidFill>
              </a:rPr>
              <a:t>rescues</a:t>
            </a:r>
            <a:r>
              <a:rPr lang="en-US" sz="3200" b="1" dirty="0"/>
              <a:t> us from </a:t>
            </a:r>
            <a:r>
              <a:rPr lang="en-US" sz="3200" b="1" dirty="0">
                <a:solidFill>
                  <a:srgbClr val="FF0000"/>
                </a:solidFill>
              </a:rPr>
              <a:t>the coming wrath</a:t>
            </a:r>
            <a:r>
              <a:rPr lang="en-US" sz="3200" b="1" dirty="0"/>
              <a:t>.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8373265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8027670" cy="807720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诗篇</a:t>
            </a:r>
            <a:r>
              <a:rPr lang="en-US" altLang="zh-CN" b="1" dirty="0">
                <a:latin typeface="+mn-ea"/>
                <a:ea typeface="+mn-ea"/>
              </a:rPr>
              <a:t>23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023622"/>
            <a:ext cx="8656320" cy="5361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</a:t>
            </a:r>
            <a:r>
              <a:rPr lang="zh-CN" altLang="en-US" sz="3200" b="1" dirty="0">
                <a:latin typeface="+mn-ea"/>
              </a:rPr>
              <a:t>耶和华是我的牧者。我必不至缺乏。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祂</a:t>
            </a:r>
            <a:r>
              <a:rPr lang="zh-CN" altLang="en-US" sz="3200" b="1" dirty="0">
                <a:latin typeface="+mn-ea"/>
              </a:rPr>
              <a:t>使我躺卧在青草地上，领我在可安歇的水边。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祂</a:t>
            </a:r>
            <a:r>
              <a:rPr lang="zh-CN" altLang="en-US" sz="3200" b="1" dirty="0">
                <a:latin typeface="+mn-ea"/>
              </a:rPr>
              <a:t>使我的灵魂苏醒，为自己的名引导我走义路。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4</a:t>
            </a:r>
            <a:r>
              <a:rPr lang="zh-CN" altLang="en-US" sz="3200" b="1" dirty="0">
                <a:latin typeface="+mn-ea"/>
              </a:rPr>
              <a:t>我虽然行过死荫的幽谷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也不怕遭害。因为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你</a:t>
            </a:r>
            <a:r>
              <a:rPr lang="zh-CN" altLang="en-US" sz="3200" b="1" dirty="0">
                <a:latin typeface="+mn-ea"/>
              </a:rPr>
              <a:t>与我同在。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你</a:t>
            </a:r>
            <a:r>
              <a:rPr lang="zh-CN" altLang="en-US" sz="3200" b="1" dirty="0">
                <a:latin typeface="+mn-ea"/>
              </a:rPr>
              <a:t>的杖，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你</a:t>
            </a:r>
            <a:r>
              <a:rPr lang="zh-CN" altLang="en-US" sz="3200" b="1" dirty="0">
                <a:latin typeface="+mn-ea"/>
              </a:rPr>
              <a:t>的竿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都安慰我。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5</a:t>
            </a:r>
            <a:r>
              <a:rPr lang="zh-CN" altLang="en-US" sz="3200" b="1" dirty="0">
                <a:latin typeface="+mn-ea"/>
              </a:rPr>
              <a:t>在我敌人面前，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你</a:t>
            </a:r>
            <a:r>
              <a:rPr lang="zh-CN" altLang="en-US" sz="3200" b="1" dirty="0">
                <a:latin typeface="+mn-ea"/>
              </a:rPr>
              <a:t>为我摆设筵席。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你</a:t>
            </a:r>
            <a:r>
              <a:rPr lang="zh-CN" altLang="en-US" sz="3200" b="1" dirty="0">
                <a:latin typeface="+mn-ea"/>
              </a:rPr>
              <a:t>用油膏了我的头，使我的福杯满溢。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6</a:t>
            </a:r>
            <a:r>
              <a:rPr lang="zh-CN" altLang="en-US" sz="3200" b="1" dirty="0">
                <a:latin typeface="+mn-ea"/>
              </a:rPr>
              <a:t>我一生一世必有恩惠慈爱随着我。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我且要住在耶和华的殿中，直到永远。</a:t>
            </a:r>
          </a:p>
          <a:p>
            <a:pPr marL="0" indent="0">
              <a:buNone/>
            </a:pPr>
            <a:br>
              <a:rPr lang="zh-CN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3865243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643099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612461"/>
            <a:ext cx="7886700" cy="4351338"/>
          </a:xfrm>
        </p:spPr>
        <p:txBody>
          <a:bodyPr/>
          <a:lstStyle/>
          <a:p>
            <a:r>
              <a:rPr lang="zh-CN" altLang="en-US" sz="3200" b="1" dirty="0"/>
              <a:t>总结</a:t>
            </a:r>
            <a:r>
              <a:rPr lang="en-US" altLang="zh-CN" sz="3200" b="1" dirty="0"/>
              <a:t>:</a:t>
            </a:r>
          </a:p>
          <a:p>
            <a:r>
              <a:rPr lang="zh-CN" altLang="en-US" sz="3200" b="1" dirty="0"/>
              <a:t>我是</a:t>
            </a:r>
            <a:r>
              <a:rPr lang="en-US" altLang="zh-CN" sz="3200" b="1" dirty="0"/>
              <a:t>……</a:t>
            </a:r>
          </a:p>
          <a:p>
            <a:r>
              <a:rPr lang="zh-CN" altLang="en-US" sz="3200" b="1" dirty="0"/>
              <a:t>我知道</a:t>
            </a:r>
            <a:r>
              <a:rPr lang="en-US" altLang="zh-CN" sz="3200" b="1" dirty="0"/>
              <a:t>……</a:t>
            </a:r>
          </a:p>
          <a:p>
            <a:r>
              <a:rPr lang="zh-CN" altLang="en-US" sz="3200" b="1" dirty="0"/>
              <a:t>主勉励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责备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警告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并呼吁悔改</a:t>
            </a:r>
            <a:r>
              <a:rPr lang="en-US" altLang="zh-CN" sz="3200" b="1" dirty="0"/>
              <a:t>……</a:t>
            </a:r>
          </a:p>
          <a:p>
            <a:r>
              <a:rPr lang="zh-CN" altLang="en-US" sz="3200" b="1" dirty="0"/>
              <a:t>对众教会</a:t>
            </a:r>
            <a:r>
              <a:rPr lang="zh-CN" altLang="en-US" sz="3200" b="1" dirty="0">
                <a:solidFill>
                  <a:srgbClr val="FF0000"/>
                </a:solidFill>
              </a:rPr>
              <a:t>得胜者</a:t>
            </a:r>
            <a:r>
              <a:rPr lang="zh-CN" altLang="en-US" sz="3200" b="1" dirty="0"/>
              <a:t>的呼召和应许</a:t>
            </a:r>
            <a:r>
              <a:rPr lang="en-US" altLang="zh-CN" sz="3200" b="1" dirty="0"/>
              <a:t>……</a:t>
            </a:r>
          </a:p>
          <a:p>
            <a:r>
              <a:rPr lang="zh-CN" altLang="en-US" sz="3200" b="1" dirty="0"/>
              <a:t>圣灵向众教会所说的话，</a:t>
            </a:r>
            <a:r>
              <a:rPr lang="zh-CN" altLang="en-US" sz="3200" b="1" dirty="0">
                <a:solidFill>
                  <a:srgbClr val="FF0000"/>
                </a:solidFill>
              </a:rPr>
              <a:t>凡有耳的，就应当听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08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7874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1234"/>
          </a:xfrm>
        </p:spPr>
        <p:txBody>
          <a:bodyPr/>
          <a:lstStyle/>
          <a:p>
            <a:pPr algn="ctr"/>
            <a:r>
              <a:rPr lang="zh-CN" altLang="en-US" b="1" dirty="0"/>
              <a:t>歌罗西书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15</a:t>
            </a:r>
            <a:r>
              <a:rPr lang="zh-CN" altLang="en-US" sz="3200" b="1" dirty="0"/>
              <a:t>爱子是那不能看见之神的像，是</a:t>
            </a:r>
            <a:r>
              <a:rPr lang="zh-CN" altLang="en-US" sz="3200" b="1" dirty="0">
                <a:solidFill>
                  <a:srgbClr val="FF0000"/>
                </a:solidFill>
              </a:rPr>
              <a:t>首生的</a:t>
            </a:r>
            <a:r>
              <a:rPr lang="zh-CN" altLang="en-US" sz="3200" b="1" dirty="0"/>
              <a:t>，在一切被造的以先。</a:t>
            </a:r>
          </a:p>
          <a:p>
            <a:pPr marL="0" indent="0">
              <a:buNone/>
            </a:pPr>
            <a:r>
              <a:rPr lang="en-US" altLang="zh-CN" sz="3200" b="1" dirty="0"/>
              <a:t>16</a:t>
            </a:r>
            <a:r>
              <a:rPr lang="zh-CN" altLang="en-US" sz="3200" b="1" dirty="0"/>
              <a:t>因为万有都是</a:t>
            </a:r>
            <a:r>
              <a:rPr lang="zh-CN" altLang="en-US" sz="3200" b="1" dirty="0">
                <a:solidFill>
                  <a:srgbClr val="FF0000"/>
                </a:solidFill>
              </a:rPr>
              <a:t>靠祂造的</a:t>
            </a:r>
            <a:r>
              <a:rPr lang="zh-CN" altLang="en-US" sz="3200" b="1" dirty="0"/>
              <a:t>，无论是天上的，地上的，能看见的，不能看见的，或是有位的，主治的，执政的，掌权的，一概都是</a:t>
            </a:r>
            <a:r>
              <a:rPr lang="zh-CN" altLang="en-US" sz="3200" b="1" dirty="0">
                <a:solidFill>
                  <a:srgbClr val="FF0000"/>
                </a:solidFill>
              </a:rPr>
              <a:t>借着祂造的</a:t>
            </a:r>
            <a:r>
              <a:rPr lang="zh-CN" altLang="en-US" sz="3200" b="1" dirty="0"/>
              <a:t>，又是</a:t>
            </a:r>
            <a:r>
              <a:rPr lang="zh-CN" altLang="en-US" sz="3200" b="1" dirty="0">
                <a:solidFill>
                  <a:srgbClr val="FF0000"/>
                </a:solidFill>
              </a:rPr>
              <a:t>为祂造的</a:t>
            </a:r>
            <a:r>
              <a:rPr lang="zh-CN" altLang="en-US" sz="3200" b="1" dirty="0"/>
              <a:t>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501736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祂必照各人的行为报应各人。</a:t>
            </a:r>
          </a:p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凡恒心行善寻求荣耀尊贵，和不能朽坏之福的，就以永生报应他们。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682401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320040"/>
            <a:ext cx="858012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</a:rPr>
              <a:t>所以应当回想你是从哪里坠落的，并</a:t>
            </a:r>
            <a:r>
              <a:rPr lang="zh-CN" altLang="en-US" b="1" dirty="0">
                <a:solidFill>
                  <a:srgbClr val="FF0000"/>
                </a:solidFill>
              </a:rPr>
              <a:t>要悔改</a:t>
            </a:r>
            <a:r>
              <a:rPr lang="zh-CN" altLang="en-US" b="1" dirty="0">
                <a:solidFill>
                  <a:srgbClr val="0070C0"/>
                </a:solidFill>
              </a:rPr>
              <a:t>，行起初所行的事。你若不悔改，我就临到你那里，把你的灯台从原处挪去。</a:t>
            </a:r>
            <a:r>
              <a:rPr lang="en-US" altLang="zh-CN" b="1" dirty="0">
                <a:solidFill>
                  <a:srgbClr val="0070C0"/>
                </a:solidFill>
              </a:rPr>
              <a:t>(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对以弗所教会</a:t>
            </a:r>
            <a:r>
              <a:rPr lang="en-US" altLang="zh-CN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所以你</a:t>
            </a:r>
            <a:r>
              <a:rPr lang="zh-CN" altLang="en-US" b="1" dirty="0">
                <a:solidFill>
                  <a:srgbClr val="FF0000"/>
                </a:solidFill>
              </a:rPr>
              <a:t>当悔改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。若不悔改，我就快临到你那里，用我口中的剑，攻击他们。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别迦摩教会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/>
              <a:t>我</a:t>
            </a:r>
            <a:r>
              <a:rPr lang="zh-CN" altLang="en-US" b="1" dirty="0">
                <a:solidFill>
                  <a:srgbClr val="FF0000"/>
                </a:solidFill>
              </a:rPr>
              <a:t>曾给她悔改的机会，她却不肯悔改她的淫行</a:t>
            </a:r>
            <a:r>
              <a:rPr lang="zh-CN" altLang="en-US" b="1" dirty="0"/>
              <a:t>。看哪，我要叫她病卧在床，那些与她行淫的人，若不悔改所行的，我也要叫他们同受大患难。</a:t>
            </a:r>
            <a:r>
              <a:rPr lang="en-US" altLang="zh-CN" b="1" dirty="0"/>
              <a:t>(</a:t>
            </a:r>
            <a:r>
              <a:rPr lang="zh-CN" altLang="en-US" b="1" dirty="0"/>
              <a:t>推雅推喇教会</a:t>
            </a:r>
            <a:r>
              <a:rPr lang="en-US" altLang="zh-CN" b="1" dirty="0"/>
              <a:t>)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所以要回想你是怎样领受，怎样听见的。又要遵守，并</a:t>
            </a:r>
            <a:r>
              <a:rPr lang="zh-CN" altLang="en-US" b="1" dirty="0">
                <a:solidFill>
                  <a:srgbClr val="FF0000"/>
                </a:solidFill>
              </a:rPr>
              <a:t>要悔改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。若不儆醒，我必临到你那里如同贼一样。我几时临到，你也决不能知道。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撒狄教会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凡我所疼爱的，我就责备管教他。所以你要发热心，也</a:t>
            </a:r>
            <a:r>
              <a:rPr lang="zh-CN" altLang="en-US" b="1" dirty="0">
                <a:solidFill>
                  <a:srgbClr val="FF0000"/>
                </a:solidFill>
              </a:rPr>
              <a:t>要悔改</a:t>
            </a:r>
            <a:r>
              <a:rPr lang="zh-CN" altLang="en-US" b="1" dirty="0">
                <a:solidFill>
                  <a:srgbClr val="7030A0"/>
                </a:solidFill>
              </a:rPr>
              <a:t>。</a:t>
            </a:r>
            <a:r>
              <a:rPr lang="en-US" altLang="zh-CN" b="1" dirty="0">
                <a:solidFill>
                  <a:srgbClr val="7030A0"/>
                </a:solidFill>
              </a:rPr>
              <a:t>(</a:t>
            </a:r>
            <a:r>
              <a:rPr lang="zh-CN" altLang="en-US" b="1" dirty="0">
                <a:solidFill>
                  <a:srgbClr val="7030A0"/>
                </a:solidFill>
              </a:rPr>
              <a:t>老底嘉教会 </a:t>
            </a:r>
            <a:r>
              <a:rPr lang="en-US" altLang="zh-CN" b="1" dirty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091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启示录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4:2</a:t>
            </a:r>
            <a:r>
              <a:rPr lang="zh-CN" altLang="en-US" sz="3200" b="1" dirty="0">
                <a:solidFill>
                  <a:srgbClr val="FF0000"/>
                </a:solidFill>
              </a:rPr>
              <a:t>我立刻被圣灵感动</a:t>
            </a:r>
            <a:r>
              <a:rPr lang="zh-CN" altLang="en-US" sz="3200" b="1" dirty="0"/>
              <a:t>，见有一个宝座安置在天上，又有一位坐在宝座上。</a:t>
            </a:r>
            <a:r>
              <a:rPr lang="en-US" altLang="zh-CN" sz="3200" b="1" dirty="0"/>
              <a:t> </a:t>
            </a:r>
            <a:r>
              <a:rPr lang="en-US" sz="3200" b="1" dirty="0"/>
              <a:t>(4:1-16:21) </a:t>
            </a:r>
            <a:endParaRPr lang="en-US" altLang="zh-CN" sz="3200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57875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>
            <a:extLst>
              <a:ext uri="{FF2B5EF4-FFF2-40B4-BE49-F238E27FC236}">
                <a16:creationId xmlns:a16="http://schemas.microsoft.com/office/drawing/2014/main" id="{8F84A024-C7FA-48DB-8FFB-1E8FAE1D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67" y="-38655"/>
            <a:ext cx="9293248" cy="69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sp>
        <p:nvSpPr>
          <p:cNvPr id="48132" name="Content Placeholder 1">
            <a:extLst>
              <a:ext uri="{FF2B5EF4-FFF2-40B4-BE49-F238E27FC236}">
                <a16:creationId xmlns:a16="http://schemas.microsoft.com/office/drawing/2014/main" id="{B0C44329-CDB1-4C30-9FD1-C5C4A0D0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357313"/>
            <a:ext cx="8648700" cy="4700587"/>
          </a:xfrm>
          <a:ln w="76200">
            <a:solidFill>
              <a:srgbClr val="BBCAD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/>
              <a:t>	</a:t>
            </a:r>
            <a:endParaRPr lang="en-US" altLang="en-US" b="1" dirty="0"/>
          </a:p>
          <a:p>
            <a:r>
              <a:rPr lang="zh-CN" alt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44234" y="3126547"/>
            <a:ext cx="7493926" cy="1194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8" y="3721505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703" y="3355180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V="1">
            <a:off x="626946" y="1665288"/>
            <a:ext cx="17288" cy="37385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</p:cNvCxnSpPr>
          <p:nvPr/>
        </p:nvCxnSpPr>
        <p:spPr>
          <a:xfrm flipH="1" flipV="1">
            <a:off x="4261560" y="4503598"/>
            <a:ext cx="954636" cy="125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417911" y="4438430"/>
            <a:ext cx="760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1828" y="4438430"/>
            <a:ext cx="5975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278586" y="4238375"/>
            <a:ext cx="213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483513" y="2684507"/>
            <a:ext cx="131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建圣殿</a:t>
            </a: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那两个见证人被杀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02318-CE2F-4F82-994D-C6D84EFECC79}"/>
              </a:ext>
            </a:extLst>
          </p:cNvPr>
          <p:cNvSpPr txBox="1"/>
          <p:nvPr/>
        </p:nvSpPr>
        <p:spPr>
          <a:xfrm>
            <a:off x="706099" y="4921515"/>
            <a:ext cx="72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六号</a:t>
            </a:r>
            <a:endParaRPr 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ED0AEC-6C3A-4C73-B7F5-0732A4015A44}"/>
              </a:ext>
            </a:extLst>
          </p:cNvPr>
          <p:cNvSpPr txBox="1"/>
          <p:nvPr/>
        </p:nvSpPr>
        <p:spPr>
          <a:xfrm>
            <a:off x="1005839" y="4516159"/>
            <a:ext cx="373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（那两个见证人作见证）</a:t>
            </a:r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10F590-A0AC-43D8-9872-5E855A7C2D78}"/>
              </a:ext>
            </a:extLst>
          </p:cNvPr>
          <p:cNvCxnSpPr>
            <a:cxnSpLocks/>
          </p:cNvCxnSpPr>
          <p:nvPr/>
        </p:nvCxnSpPr>
        <p:spPr>
          <a:xfrm>
            <a:off x="1505563" y="3155851"/>
            <a:ext cx="6889" cy="21955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39CEF36-9632-4059-9D90-EC210586006B}"/>
              </a:ext>
            </a:extLst>
          </p:cNvPr>
          <p:cNvSpPr txBox="1"/>
          <p:nvPr/>
        </p:nvSpPr>
        <p:spPr>
          <a:xfrm>
            <a:off x="116472" y="53879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揭开第七印</a:t>
            </a:r>
            <a:endParaRPr lang="en-US" b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CB0F3B-9B96-4284-B2F1-7955AEFC7FC2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AE54511-336A-4CD1-A11E-97F57046832B}"/>
              </a:ext>
            </a:extLst>
          </p:cNvPr>
          <p:cNvCxnSpPr>
            <a:cxnSpLocks/>
          </p:cNvCxnSpPr>
          <p:nvPr/>
        </p:nvCxnSpPr>
        <p:spPr>
          <a:xfrm>
            <a:off x="1330154" y="5096323"/>
            <a:ext cx="1822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17A8A6-E302-42A3-9B5A-0C877B21C6D5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65" name="Straight Arrow Connector 48164">
            <a:extLst>
              <a:ext uri="{FF2B5EF4-FFF2-40B4-BE49-F238E27FC236}">
                <a16:creationId xmlns:a16="http://schemas.microsoft.com/office/drawing/2014/main" id="{2317AB95-5520-4048-B70C-690BD1C7A22D}"/>
              </a:ext>
            </a:extLst>
          </p:cNvPr>
          <p:cNvCxnSpPr>
            <a:cxnSpLocks/>
          </p:cNvCxnSpPr>
          <p:nvPr/>
        </p:nvCxnSpPr>
        <p:spPr>
          <a:xfrm flipH="1">
            <a:off x="619014" y="5069293"/>
            <a:ext cx="1741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5" name="TextBox 48174">
            <a:extLst>
              <a:ext uri="{FF2B5EF4-FFF2-40B4-BE49-F238E27FC236}">
                <a16:creationId xmlns:a16="http://schemas.microsoft.com/office/drawing/2014/main" id="{1C2C4DA7-E17B-4266-AE9A-9716FD8949C2}"/>
              </a:ext>
            </a:extLst>
          </p:cNvPr>
          <p:cNvSpPr txBox="1"/>
          <p:nvPr/>
        </p:nvSpPr>
        <p:spPr>
          <a:xfrm>
            <a:off x="3304515" y="5536774"/>
            <a:ext cx="232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第七号</a:t>
            </a:r>
            <a:r>
              <a:rPr lang="en-US" altLang="zh-CN" b="1" dirty="0"/>
              <a:t>(</a:t>
            </a:r>
            <a:r>
              <a:rPr lang="zh-CN" altLang="en-US" b="1" dirty="0"/>
              <a:t>末次号筒吹响</a:t>
            </a:r>
            <a:r>
              <a:rPr lang="en-US" altLang="zh-CN" b="1" dirty="0"/>
              <a:t>)</a:t>
            </a:r>
            <a:endParaRPr lang="en-US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BAEE3F-9840-4EFF-A396-18A093DFD6DD}"/>
              </a:ext>
            </a:extLst>
          </p:cNvPr>
          <p:cNvCxnSpPr>
            <a:cxnSpLocks/>
          </p:cNvCxnSpPr>
          <p:nvPr/>
        </p:nvCxnSpPr>
        <p:spPr>
          <a:xfrm>
            <a:off x="4236795" y="3259774"/>
            <a:ext cx="0" cy="2357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5035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>
            <a:extLst>
              <a:ext uri="{FF2B5EF4-FFF2-40B4-BE49-F238E27FC236}">
                <a16:creationId xmlns:a16="http://schemas.microsoft.com/office/drawing/2014/main" id="{4118ADB3-802E-446C-8FA0-22F1DEC1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49" y="-107565"/>
            <a:ext cx="9288463" cy="69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85800" y="3124200"/>
            <a:ext cx="7452360" cy="1428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92" y="3707606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65" y="3353833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H="1" flipV="1">
            <a:off x="681038" y="1649414"/>
            <a:ext cx="4762" cy="33342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  <a:stCxn id="48157" idx="1"/>
          </p:cNvCxnSpPr>
          <p:nvPr/>
        </p:nvCxnSpPr>
        <p:spPr>
          <a:xfrm flipH="1" flipV="1">
            <a:off x="4229101" y="4491038"/>
            <a:ext cx="1226698" cy="14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1FD0E7-E71F-45F1-8E6E-27AF70CC260F}"/>
              </a:ext>
            </a:extLst>
          </p:cNvPr>
          <p:cNvCxnSpPr>
            <a:cxnSpLocks/>
          </p:cNvCxnSpPr>
          <p:nvPr/>
        </p:nvCxnSpPr>
        <p:spPr>
          <a:xfrm flipH="1" flipV="1">
            <a:off x="4229101" y="4491037"/>
            <a:ext cx="1226698" cy="14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</p:cNvCxnSpPr>
          <p:nvPr/>
        </p:nvCxnSpPr>
        <p:spPr>
          <a:xfrm flipV="1">
            <a:off x="3472815" y="4725909"/>
            <a:ext cx="727993" cy="7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6088" y="4707802"/>
            <a:ext cx="701932" cy="5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451655" y="4537015"/>
            <a:ext cx="197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569135" y="2618729"/>
            <a:ext cx="89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建圣殿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那两个见证人被杀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6884-B655-42ED-824A-4F762A12E896}"/>
              </a:ext>
            </a:extLst>
          </p:cNvPr>
          <p:cNvSpPr txBox="1"/>
          <p:nvPr/>
        </p:nvSpPr>
        <p:spPr>
          <a:xfrm>
            <a:off x="-120321" y="5044904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/>
              <a:t>在基督里睡了的复活</a:t>
            </a:r>
            <a:endParaRPr lang="en-US" altLang="zh-CN" sz="1400" b="1" dirty="0"/>
          </a:p>
          <a:p>
            <a:pPr algn="ctr"/>
            <a:r>
              <a:rPr lang="en-US" altLang="zh-CN" sz="1400" b="1" dirty="0"/>
              <a:t>(</a:t>
            </a:r>
            <a:r>
              <a:rPr lang="zh-CN" altLang="en-US" sz="1400" b="1" dirty="0"/>
              <a:t>号筒要响</a:t>
            </a:r>
            <a:r>
              <a:rPr lang="en-US" altLang="zh-CN" sz="1400" b="1" dirty="0"/>
              <a:t>)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0F23D-9071-495C-8396-13DAEA9647C6}"/>
              </a:ext>
            </a:extLst>
          </p:cNvPr>
          <p:cNvSpPr txBox="1"/>
          <p:nvPr/>
        </p:nvSpPr>
        <p:spPr>
          <a:xfrm>
            <a:off x="2027976" y="5423066"/>
            <a:ext cx="498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末次号筒吹响还活着的得胜者被提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1658A-4E40-46AF-AD08-0E583D8ECB92}"/>
              </a:ext>
            </a:extLst>
          </p:cNvPr>
          <p:cNvSpPr txBox="1"/>
          <p:nvPr/>
        </p:nvSpPr>
        <p:spPr>
          <a:xfrm>
            <a:off x="4272644" y="587308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妇人被养活一千二百六十天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3293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4531</Words>
  <Application>Microsoft Office PowerPoint</Application>
  <PresentationFormat>On-screen Show (4:3)</PresentationFormat>
  <Paragraphs>254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等线</vt:lpstr>
      <vt:lpstr>等线 Light</vt:lpstr>
      <vt:lpstr>新細明體</vt:lpstr>
      <vt:lpstr>SimSun</vt:lpstr>
      <vt:lpstr>Arial</vt:lpstr>
      <vt:lpstr>Calibri</vt:lpstr>
      <vt:lpstr>Calibri Light</vt:lpstr>
      <vt:lpstr>Office Theme</vt:lpstr>
      <vt:lpstr>启示录</vt:lpstr>
      <vt:lpstr>启示录</vt:lpstr>
      <vt:lpstr>启示录</vt:lpstr>
      <vt:lpstr>PowerPoint Presentation</vt:lpstr>
      <vt:lpstr>PowerPoint Presentation</vt:lpstr>
      <vt:lpstr>PowerPoint Presentation</vt:lpstr>
      <vt:lpstr>启示录</vt:lpstr>
      <vt:lpstr>最后一个7 </vt:lpstr>
      <vt:lpstr>最后一个7 </vt:lpstr>
      <vt:lpstr>启示录</vt:lpstr>
      <vt:lpstr>PowerPoint Presentation</vt:lpstr>
      <vt:lpstr>马太福音25:41</vt:lpstr>
      <vt:lpstr>撒迦利亚书14章</vt:lpstr>
      <vt:lpstr>PowerPoint Presentation</vt:lpstr>
      <vt:lpstr>彼得后书3章</vt:lpstr>
      <vt:lpstr>彼得前书4章</vt:lpstr>
      <vt:lpstr>哥林多后书5章</vt:lpstr>
      <vt:lpstr>PowerPoint Presentation</vt:lpstr>
      <vt:lpstr>箴言8章</vt:lpstr>
      <vt:lpstr>约翰福音7章</vt:lpstr>
      <vt:lpstr>约翰福音6章</vt:lpstr>
      <vt:lpstr>以弗所书</vt:lpstr>
      <vt:lpstr>希伯来书1章</vt:lpstr>
      <vt:lpstr>约翰福音12章</vt:lpstr>
      <vt:lpstr>罗马书8章</vt:lpstr>
      <vt:lpstr>希伯来书2章</vt:lpstr>
      <vt:lpstr>路加福音20</vt:lpstr>
      <vt:lpstr>PowerPoint Presentation</vt:lpstr>
      <vt:lpstr>哥林多前书2章</vt:lpstr>
      <vt:lpstr>哥林多前书3章</vt:lpstr>
      <vt:lpstr>哥林多前书</vt:lpstr>
      <vt:lpstr>启示录15:8</vt:lpstr>
      <vt:lpstr>列王纪上6章</vt:lpstr>
      <vt:lpstr>以弗所书2章</vt:lpstr>
      <vt:lpstr>启示录</vt:lpstr>
      <vt:lpstr>约翰福音1章</vt:lpstr>
      <vt:lpstr>玛拉基书3章</vt:lpstr>
      <vt:lpstr>创世记3章</vt:lpstr>
      <vt:lpstr>马太福音22章</vt:lpstr>
      <vt:lpstr>马太福音25章</vt:lpstr>
      <vt:lpstr>PowerPoint Presentation</vt:lpstr>
      <vt:lpstr>约翰福音</vt:lpstr>
      <vt:lpstr>PowerPoint Presentation</vt:lpstr>
      <vt:lpstr>箴言4:18</vt:lpstr>
      <vt:lpstr>创世记41章</vt:lpstr>
      <vt:lpstr>帖撒罗尼迦前书1章</vt:lpstr>
      <vt:lpstr>诗篇23</vt:lpstr>
      <vt:lpstr>PowerPoint Presentation</vt:lpstr>
      <vt:lpstr>PowerPoint Presentation</vt:lpstr>
      <vt:lpstr>歌罗西书1章</vt:lpstr>
      <vt:lpstr>罗马书2章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44</cp:revision>
  <dcterms:created xsi:type="dcterms:W3CDTF">2017-11-13T19:53:38Z</dcterms:created>
  <dcterms:modified xsi:type="dcterms:W3CDTF">2018-02-25T16:08:38Z</dcterms:modified>
</cp:coreProperties>
</file>