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89" r:id="rId3"/>
    <p:sldId id="294" r:id="rId4"/>
    <p:sldId id="292" r:id="rId5"/>
    <p:sldId id="298" r:id="rId6"/>
    <p:sldId id="299" r:id="rId7"/>
    <p:sldId id="295" r:id="rId8"/>
    <p:sldId id="308" r:id="rId9"/>
    <p:sldId id="301" r:id="rId10"/>
    <p:sldId id="302" r:id="rId11"/>
    <p:sldId id="303" r:id="rId12"/>
    <p:sldId id="304" r:id="rId13"/>
    <p:sldId id="300" r:id="rId14"/>
    <p:sldId id="297" r:id="rId15"/>
    <p:sldId id="261" r:id="rId16"/>
    <p:sldId id="265" r:id="rId17"/>
    <p:sldId id="262" r:id="rId18"/>
    <p:sldId id="263" r:id="rId19"/>
    <p:sldId id="296" r:id="rId20"/>
    <p:sldId id="268" r:id="rId21"/>
    <p:sldId id="267" r:id="rId22"/>
    <p:sldId id="313" r:id="rId23"/>
    <p:sldId id="264" r:id="rId24"/>
    <p:sldId id="275" r:id="rId25"/>
    <p:sldId id="277" r:id="rId26"/>
    <p:sldId id="274" r:id="rId27"/>
    <p:sldId id="293" r:id="rId28"/>
    <p:sldId id="272" r:id="rId29"/>
    <p:sldId id="288" r:id="rId30"/>
    <p:sldId id="284" r:id="rId31"/>
    <p:sldId id="285" r:id="rId32"/>
    <p:sldId id="283" r:id="rId33"/>
    <p:sldId id="281" r:id="rId34"/>
    <p:sldId id="311" r:id="rId35"/>
    <p:sldId id="312" r:id="rId36"/>
    <p:sldId id="317" r:id="rId37"/>
    <p:sldId id="314" r:id="rId38"/>
    <p:sldId id="315" r:id="rId39"/>
    <p:sldId id="310" r:id="rId40"/>
    <p:sldId id="318" r:id="rId41"/>
    <p:sldId id="290" r:id="rId42"/>
    <p:sldId id="309" r:id="rId43"/>
    <p:sldId id="29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6" d="100"/>
          <a:sy n="66" d="100"/>
        </p:scale>
        <p:origin x="66"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7B21D-21A2-408C-8207-AD6BCD367B18}" type="datetimeFigureOut">
              <a:rPr lang="en-US" smtClean="0"/>
              <a:t>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8CFC3-3FA5-44A8-82E5-D49B32FE4E2C}" type="slidenum">
              <a:rPr lang="en-US" smtClean="0"/>
              <a:t>‹#›</a:t>
            </a:fld>
            <a:endParaRPr lang="en-US"/>
          </a:p>
        </p:txBody>
      </p:sp>
    </p:spTree>
    <p:extLst>
      <p:ext uri="{BB962C8B-B14F-4D97-AF65-F5344CB8AC3E}">
        <p14:creationId xmlns:p14="http://schemas.microsoft.com/office/powerpoint/2010/main" val="142683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a:t>
            </a:fld>
            <a:endParaRPr lang="en-US"/>
          </a:p>
        </p:txBody>
      </p:sp>
    </p:spTree>
    <p:extLst>
      <p:ext uri="{BB962C8B-B14F-4D97-AF65-F5344CB8AC3E}">
        <p14:creationId xmlns:p14="http://schemas.microsoft.com/office/powerpoint/2010/main" val="193949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14</a:t>
            </a:fld>
            <a:endParaRPr lang="en-US"/>
          </a:p>
        </p:txBody>
      </p:sp>
    </p:spTree>
    <p:extLst>
      <p:ext uri="{BB962C8B-B14F-4D97-AF65-F5344CB8AC3E}">
        <p14:creationId xmlns:p14="http://schemas.microsoft.com/office/powerpoint/2010/main" val="365418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15</a:t>
            </a:fld>
            <a:endParaRPr lang="en-US"/>
          </a:p>
        </p:txBody>
      </p:sp>
    </p:spTree>
    <p:extLst>
      <p:ext uri="{BB962C8B-B14F-4D97-AF65-F5344CB8AC3E}">
        <p14:creationId xmlns:p14="http://schemas.microsoft.com/office/powerpoint/2010/main" val="196226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75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17</a:t>
            </a:fld>
            <a:endParaRPr lang="en-US"/>
          </a:p>
        </p:txBody>
      </p:sp>
    </p:spTree>
    <p:extLst>
      <p:ext uri="{BB962C8B-B14F-4D97-AF65-F5344CB8AC3E}">
        <p14:creationId xmlns:p14="http://schemas.microsoft.com/office/powerpoint/2010/main" val="2710292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18</a:t>
            </a:fld>
            <a:endParaRPr lang="en-US"/>
          </a:p>
        </p:txBody>
      </p:sp>
    </p:spTree>
    <p:extLst>
      <p:ext uri="{BB962C8B-B14F-4D97-AF65-F5344CB8AC3E}">
        <p14:creationId xmlns:p14="http://schemas.microsoft.com/office/powerpoint/2010/main" val="103603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19</a:t>
            </a:fld>
            <a:endParaRPr lang="en-US"/>
          </a:p>
        </p:txBody>
      </p:sp>
    </p:spTree>
    <p:extLst>
      <p:ext uri="{BB962C8B-B14F-4D97-AF65-F5344CB8AC3E}">
        <p14:creationId xmlns:p14="http://schemas.microsoft.com/office/powerpoint/2010/main" val="85456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20</a:t>
            </a:fld>
            <a:endParaRPr lang="en-US"/>
          </a:p>
        </p:txBody>
      </p:sp>
    </p:spTree>
    <p:extLst>
      <p:ext uri="{BB962C8B-B14F-4D97-AF65-F5344CB8AC3E}">
        <p14:creationId xmlns:p14="http://schemas.microsoft.com/office/powerpoint/2010/main" val="358221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21</a:t>
            </a:fld>
            <a:endParaRPr lang="en-US"/>
          </a:p>
        </p:txBody>
      </p:sp>
    </p:spTree>
    <p:extLst>
      <p:ext uri="{BB962C8B-B14F-4D97-AF65-F5344CB8AC3E}">
        <p14:creationId xmlns:p14="http://schemas.microsoft.com/office/powerpoint/2010/main" val="334575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7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24</a:t>
            </a:fld>
            <a:endParaRPr lang="en-US"/>
          </a:p>
        </p:txBody>
      </p:sp>
    </p:spTree>
    <p:extLst>
      <p:ext uri="{BB962C8B-B14F-4D97-AF65-F5344CB8AC3E}">
        <p14:creationId xmlns:p14="http://schemas.microsoft.com/office/powerpoint/2010/main" val="356144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a:t>
            </a:fld>
            <a:endParaRPr lang="en-US"/>
          </a:p>
        </p:txBody>
      </p:sp>
    </p:spTree>
    <p:extLst>
      <p:ext uri="{BB962C8B-B14F-4D97-AF65-F5344CB8AC3E}">
        <p14:creationId xmlns:p14="http://schemas.microsoft.com/office/powerpoint/2010/main" val="70112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25</a:t>
            </a:fld>
            <a:endParaRPr lang="en-US"/>
          </a:p>
        </p:txBody>
      </p:sp>
    </p:spTree>
    <p:extLst>
      <p:ext uri="{BB962C8B-B14F-4D97-AF65-F5344CB8AC3E}">
        <p14:creationId xmlns:p14="http://schemas.microsoft.com/office/powerpoint/2010/main" val="1574389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26</a:t>
            </a:fld>
            <a:endParaRPr lang="en-US"/>
          </a:p>
        </p:txBody>
      </p:sp>
    </p:spTree>
    <p:extLst>
      <p:ext uri="{BB962C8B-B14F-4D97-AF65-F5344CB8AC3E}">
        <p14:creationId xmlns:p14="http://schemas.microsoft.com/office/powerpoint/2010/main" val="1784368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27</a:t>
            </a:fld>
            <a:endParaRPr lang="en-US"/>
          </a:p>
        </p:txBody>
      </p:sp>
    </p:spTree>
    <p:extLst>
      <p:ext uri="{BB962C8B-B14F-4D97-AF65-F5344CB8AC3E}">
        <p14:creationId xmlns:p14="http://schemas.microsoft.com/office/powerpoint/2010/main" val="3414668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28</a:t>
            </a:fld>
            <a:endParaRPr lang="en-US"/>
          </a:p>
        </p:txBody>
      </p:sp>
    </p:spTree>
    <p:extLst>
      <p:ext uri="{BB962C8B-B14F-4D97-AF65-F5344CB8AC3E}">
        <p14:creationId xmlns:p14="http://schemas.microsoft.com/office/powerpoint/2010/main" val="56265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29</a:t>
            </a:fld>
            <a:endParaRPr lang="en-US"/>
          </a:p>
        </p:txBody>
      </p:sp>
    </p:spTree>
    <p:extLst>
      <p:ext uri="{BB962C8B-B14F-4D97-AF65-F5344CB8AC3E}">
        <p14:creationId xmlns:p14="http://schemas.microsoft.com/office/powerpoint/2010/main" val="60326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30</a:t>
            </a:fld>
            <a:endParaRPr lang="en-US"/>
          </a:p>
        </p:txBody>
      </p:sp>
    </p:spTree>
    <p:extLst>
      <p:ext uri="{BB962C8B-B14F-4D97-AF65-F5344CB8AC3E}">
        <p14:creationId xmlns:p14="http://schemas.microsoft.com/office/powerpoint/2010/main" val="1855337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31</a:t>
            </a:fld>
            <a:endParaRPr lang="en-US"/>
          </a:p>
        </p:txBody>
      </p:sp>
    </p:spTree>
    <p:extLst>
      <p:ext uri="{BB962C8B-B14F-4D97-AF65-F5344CB8AC3E}">
        <p14:creationId xmlns:p14="http://schemas.microsoft.com/office/powerpoint/2010/main" val="6906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32</a:t>
            </a:fld>
            <a:endParaRPr lang="en-US"/>
          </a:p>
        </p:txBody>
      </p:sp>
    </p:spTree>
    <p:extLst>
      <p:ext uri="{BB962C8B-B14F-4D97-AF65-F5344CB8AC3E}">
        <p14:creationId xmlns:p14="http://schemas.microsoft.com/office/powerpoint/2010/main" val="2599187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33</a:t>
            </a:fld>
            <a:endParaRPr lang="en-US"/>
          </a:p>
        </p:txBody>
      </p:sp>
    </p:spTree>
    <p:extLst>
      <p:ext uri="{BB962C8B-B14F-4D97-AF65-F5344CB8AC3E}">
        <p14:creationId xmlns:p14="http://schemas.microsoft.com/office/powerpoint/2010/main" val="694595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3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5</a:t>
            </a:fld>
            <a:endParaRPr lang="en-US"/>
          </a:p>
        </p:txBody>
      </p:sp>
    </p:spTree>
    <p:extLst>
      <p:ext uri="{BB962C8B-B14F-4D97-AF65-F5344CB8AC3E}">
        <p14:creationId xmlns:p14="http://schemas.microsoft.com/office/powerpoint/2010/main" val="3878454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590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36</a:t>
            </a:fld>
            <a:endParaRPr lang="en-US"/>
          </a:p>
        </p:txBody>
      </p:sp>
    </p:spTree>
    <p:extLst>
      <p:ext uri="{BB962C8B-B14F-4D97-AF65-F5344CB8AC3E}">
        <p14:creationId xmlns:p14="http://schemas.microsoft.com/office/powerpoint/2010/main" val="1393069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39</a:t>
            </a:fld>
            <a:endParaRPr lang="en-US"/>
          </a:p>
        </p:txBody>
      </p:sp>
    </p:spTree>
    <p:extLst>
      <p:ext uri="{BB962C8B-B14F-4D97-AF65-F5344CB8AC3E}">
        <p14:creationId xmlns:p14="http://schemas.microsoft.com/office/powerpoint/2010/main" val="1382505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40</a:t>
            </a:fld>
            <a:endParaRPr lang="en-US"/>
          </a:p>
        </p:txBody>
      </p:sp>
    </p:spTree>
    <p:extLst>
      <p:ext uri="{BB962C8B-B14F-4D97-AF65-F5344CB8AC3E}">
        <p14:creationId xmlns:p14="http://schemas.microsoft.com/office/powerpoint/2010/main" val="3455418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36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42</a:t>
            </a:fld>
            <a:endParaRPr lang="en-US"/>
          </a:p>
        </p:txBody>
      </p:sp>
    </p:spTree>
    <p:extLst>
      <p:ext uri="{BB962C8B-B14F-4D97-AF65-F5344CB8AC3E}">
        <p14:creationId xmlns:p14="http://schemas.microsoft.com/office/powerpoint/2010/main" val="4166329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51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7</a:t>
            </a:fld>
            <a:endParaRPr lang="en-US"/>
          </a:p>
        </p:txBody>
      </p:sp>
    </p:spTree>
    <p:extLst>
      <p:ext uri="{BB962C8B-B14F-4D97-AF65-F5344CB8AC3E}">
        <p14:creationId xmlns:p14="http://schemas.microsoft.com/office/powerpoint/2010/main" val="6661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8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5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44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07448-6D42-418F-870D-886FD3A75E0E}" type="slidenum">
              <a:rPr lang="en-US" smtClean="0"/>
              <a:t>13</a:t>
            </a:fld>
            <a:endParaRPr lang="en-US"/>
          </a:p>
        </p:txBody>
      </p:sp>
    </p:spTree>
    <p:extLst>
      <p:ext uri="{BB962C8B-B14F-4D97-AF65-F5344CB8AC3E}">
        <p14:creationId xmlns:p14="http://schemas.microsoft.com/office/powerpoint/2010/main" val="313369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9CFBC3-98B3-42EC-A530-29D0FE13A230}"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248765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CFBC3-98B3-42EC-A530-29D0FE13A230}"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144377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CFBC3-98B3-42EC-A530-29D0FE13A230}"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29448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CFBC3-98B3-42EC-A530-29D0FE13A230}"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16738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9CFBC3-98B3-42EC-A530-29D0FE13A230}"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30313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9CFBC3-98B3-42EC-A530-29D0FE13A230}"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334757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CFBC3-98B3-42EC-A530-29D0FE13A230}"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17350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9CFBC3-98B3-42EC-A530-29D0FE13A230}"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286920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CFBC3-98B3-42EC-A530-29D0FE13A230}"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176069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9CFBC3-98B3-42EC-A530-29D0FE13A230}"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368149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9CFBC3-98B3-42EC-A530-29D0FE13A230}"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A509-9A15-438D-8285-34AA20296265}" type="slidenum">
              <a:rPr lang="en-US" smtClean="0"/>
              <a:t>‹#›</a:t>
            </a:fld>
            <a:endParaRPr lang="en-US"/>
          </a:p>
        </p:txBody>
      </p:sp>
    </p:spTree>
    <p:extLst>
      <p:ext uri="{BB962C8B-B14F-4D97-AF65-F5344CB8AC3E}">
        <p14:creationId xmlns:p14="http://schemas.microsoft.com/office/powerpoint/2010/main" val="217569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CFBC3-98B3-42EC-A530-29D0FE13A230}" type="datetimeFigureOut">
              <a:rPr lang="en-US" smtClean="0"/>
              <a:t>1/14/2018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9A509-9A15-438D-8285-34AA20296265}" type="slidenum">
              <a:rPr lang="en-US" smtClean="0"/>
              <a:t>‹#›</a:t>
            </a:fld>
            <a:endParaRPr lang="en-US"/>
          </a:p>
        </p:txBody>
      </p:sp>
    </p:spTree>
    <p:extLst>
      <p:ext uri="{BB962C8B-B14F-4D97-AF65-F5344CB8AC3E}">
        <p14:creationId xmlns:p14="http://schemas.microsoft.com/office/powerpoint/2010/main" val="3240318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293B61-0053-41E4-82D9-E54C84818530}"/>
              </a:ext>
            </a:extLst>
          </p:cNvPr>
          <p:cNvSpPr>
            <a:spLocks noGrp="1"/>
          </p:cNvSpPr>
          <p:nvPr>
            <p:ph type="ctrTitle"/>
          </p:nvPr>
        </p:nvSpPr>
        <p:spPr>
          <a:xfrm>
            <a:off x="1143000" y="2776538"/>
            <a:ext cx="6858000" cy="1381188"/>
          </a:xfrm>
        </p:spPr>
        <p:txBody>
          <a:bodyPr anchor="ctr">
            <a:normAutofit/>
          </a:bodyPr>
          <a:lstStyle/>
          <a:p>
            <a:r>
              <a:rPr lang="zh-CN" altLang="en-US" sz="4400" b="1" dirty="0">
                <a:solidFill>
                  <a:schemeClr val="bg2"/>
                </a:solidFill>
              </a:rPr>
              <a:t>启示录</a:t>
            </a:r>
            <a:endParaRPr lang="en-US" sz="4400" b="1" dirty="0">
              <a:solidFill>
                <a:schemeClr val="bg2"/>
              </a:solidFill>
            </a:endParaRPr>
          </a:p>
        </p:txBody>
      </p:sp>
      <p:sp>
        <p:nvSpPr>
          <p:cNvPr id="3" name="Subtitle 2">
            <a:extLst>
              <a:ext uri="{FF2B5EF4-FFF2-40B4-BE49-F238E27FC236}">
                <a16:creationId xmlns:a16="http://schemas.microsoft.com/office/drawing/2014/main" id="{1D408915-6A05-4890-8C57-8190E5BE7F12}"/>
              </a:ext>
            </a:extLst>
          </p:cNvPr>
          <p:cNvSpPr>
            <a:spLocks noGrp="1"/>
          </p:cNvSpPr>
          <p:nvPr>
            <p:ph type="subTitle" idx="1"/>
          </p:nvPr>
        </p:nvSpPr>
        <p:spPr>
          <a:xfrm>
            <a:off x="1143000" y="4495800"/>
            <a:ext cx="6858000" cy="762000"/>
          </a:xfrm>
        </p:spPr>
        <p:txBody>
          <a:bodyPr>
            <a:normAutofit/>
          </a:bodyPr>
          <a:lstStyle/>
          <a:p>
            <a:r>
              <a:rPr lang="zh-CN" altLang="en-US" sz="3200" b="1" dirty="0"/>
              <a:t>第五讲</a:t>
            </a:r>
            <a:endParaRPr lang="en-US" sz="3200" b="1" dirty="0"/>
          </a:p>
          <a:p>
            <a:endParaRPr lang="en-US" sz="1600" dirty="0"/>
          </a:p>
        </p:txBody>
      </p:sp>
    </p:spTree>
    <p:extLst>
      <p:ext uri="{BB962C8B-B14F-4D97-AF65-F5344CB8AC3E}">
        <p14:creationId xmlns:p14="http://schemas.microsoft.com/office/powerpoint/2010/main" val="24277352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3D1D1497-9A13-4FBF-96AE-6D70B469C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A2D2EA9A-2D4D-4825-AF54-72DCA85C6A1A}"/>
              </a:ext>
            </a:extLst>
          </p:cNvPr>
          <p:cNvSpPr>
            <a:spLocks noGrp="1"/>
          </p:cNvSpPr>
          <p:nvPr>
            <p:ph type="title"/>
          </p:nvPr>
        </p:nvSpPr>
        <p:spPr>
          <a:xfrm>
            <a:off x="457199" y="232228"/>
            <a:ext cx="8229601" cy="910771"/>
          </a:xfrm>
        </p:spPr>
        <p:txBody>
          <a:bodyPr>
            <a:normAutofit/>
          </a:bodyPr>
          <a:lstStyle/>
          <a:p>
            <a:pPr algn="ctr"/>
            <a:r>
              <a:rPr lang="zh-CN" altLang="en-US" sz="4000" b="1" dirty="0"/>
              <a:t>以赛亚书</a:t>
            </a:r>
            <a:r>
              <a:rPr lang="en-US" altLang="zh-CN" sz="4000" b="1" dirty="0"/>
              <a:t>13</a:t>
            </a:r>
            <a:r>
              <a:rPr lang="zh-CN" altLang="en-US" sz="4000" b="1" dirty="0"/>
              <a:t>章</a:t>
            </a:r>
            <a:endParaRPr lang="en-US" altLang="en-US" sz="4000" b="1" dirty="0"/>
          </a:p>
        </p:txBody>
      </p:sp>
      <p:sp>
        <p:nvSpPr>
          <p:cNvPr id="28676" name="Content Placeholder 2">
            <a:extLst>
              <a:ext uri="{FF2B5EF4-FFF2-40B4-BE49-F238E27FC236}">
                <a16:creationId xmlns:a16="http://schemas.microsoft.com/office/drawing/2014/main" id="{BFE423C2-0FBC-40E6-9395-ABF9BA8811FE}"/>
              </a:ext>
            </a:extLst>
          </p:cNvPr>
          <p:cNvSpPr>
            <a:spLocks noGrp="1"/>
          </p:cNvSpPr>
          <p:nvPr>
            <p:ph idx="1"/>
          </p:nvPr>
        </p:nvSpPr>
        <p:spPr>
          <a:xfrm>
            <a:off x="457199" y="1306286"/>
            <a:ext cx="8425543" cy="5442857"/>
          </a:xfrm>
        </p:spPr>
        <p:txBody>
          <a:bodyPr>
            <a:noAutofit/>
          </a:bodyPr>
          <a:lstStyle/>
          <a:p>
            <a:pPr marL="0" indent="0">
              <a:buNone/>
            </a:pPr>
            <a:r>
              <a:rPr lang="en-US" altLang="zh-CN" sz="3200" b="1" dirty="0"/>
              <a:t>9</a:t>
            </a:r>
            <a:r>
              <a:rPr lang="zh-CN" altLang="en-US" sz="3200" b="1" dirty="0">
                <a:solidFill>
                  <a:srgbClr val="FF0000"/>
                </a:solidFill>
              </a:rPr>
              <a:t>耶和华的日子</a:t>
            </a:r>
            <a:r>
              <a:rPr lang="en-US" altLang="zh-CN" sz="3200" b="1" dirty="0">
                <a:solidFill>
                  <a:srgbClr val="FF0000"/>
                </a:solidFill>
              </a:rPr>
              <a:t>(</a:t>
            </a:r>
            <a:r>
              <a:rPr lang="en-US" altLang="en-US" sz="3200" b="1" dirty="0">
                <a:solidFill>
                  <a:srgbClr val="FF0000"/>
                </a:solidFill>
              </a:rPr>
              <a:t>the day of the LORD)</a:t>
            </a:r>
            <a:r>
              <a:rPr lang="zh-CN" altLang="en-US" sz="3200" b="1" dirty="0"/>
              <a:t>临到</a:t>
            </a:r>
            <a:r>
              <a:rPr lang="en-US" altLang="zh-CN" sz="3200" b="1" dirty="0"/>
              <a:t>,</a:t>
            </a:r>
            <a:r>
              <a:rPr lang="zh-CN" altLang="en-US" sz="3200" b="1" dirty="0"/>
              <a:t>必有残忍</a:t>
            </a:r>
            <a:r>
              <a:rPr lang="en-US" altLang="zh-CN" sz="3200" b="1" dirty="0"/>
              <a:t>,</a:t>
            </a:r>
            <a:r>
              <a:rPr lang="zh-CN" altLang="en-US" sz="3200" b="1" dirty="0"/>
              <a:t>忿恨</a:t>
            </a:r>
            <a:r>
              <a:rPr lang="en-US" altLang="zh-CN" sz="3200" b="1" dirty="0"/>
              <a:t>,</a:t>
            </a:r>
            <a:r>
              <a:rPr lang="zh-CN" altLang="en-US" sz="3200" b="1" dirty="0"/>
              <a:t>烈怒。使这地荒凉</a:t>
            </a:r>
            <a:r>
              <a:rPr lang="en-US" altLang="zh-CN" sz="3200" b="1" dirty="0"/>
              <a:t>,</a:t>
            </a:r>
            <a:r>
              <a:rPr lang="zh-CN" altLang="en-US" sz="3200" b="1" dirty="0"/>
              <a:t>从其中</a:t>
            </a:r>
            <a:r>
              <a:rPr lang="zh-CN" altLang="en-US" sz="3200" b="1" dirty="0">
                <a:solidFill>
                  <a:srgbClr val="FF0000"/>
                </a:solidFill>
              </a:rPr>
              <a:t>除灭罪人</a:t>
            </a:r>
            <a:r>
              <a:rPr lang="zh-CN" altLang="en-US" sz="3200" b="1" dirty="0"/>
              <a:t>。</a:t>
            </a:r>
            <a:endParaRPr lang="en-US" altLang="zh-CN" sz="3200" b="1" dirty="0"/>
          </a:p>
          <a:p>
            <a:pPr marL="0" indent="0">
              <a:buFont typeface="Arial" panose="020B0604020202020204" pitchFamily="34" charset="0"/>
              <a:buNone/>
            </a:pPr>
            <a:r>
              <a:rPr lang="en-US" altLang="en-US" sz="3200" b="1" dirty="0"/>
              <a:t>10</a:t>
            </a:r>
            <a:r>
              <a:rPr lang="zh-CN" altLang="en-US" sz="3200" b="1" dirty="0"/>
              <a:t>天上的众星群宿，都不发光。日头一出，就变黑暗，月亮也不放光。 </a:t>
            </a:r>
            <a:br>
              <a:rPr lang="zh-CN" altLang="en-US" sz="3200" b="1" dirty="0"/>
            </a:br>
            <a:r>
              <a:rPr lang="en-US" altLang="zh-CN" sz="3200" b="1" dirty="0"/>
              <a:t>11</a:t>
            </a:r>
            <a:r>
              <a:rPr lang="zh-CN" altLang="en-US" sz="3200" b="1" dirty="0"/>
              <a:t>我必因邪恶，刑罚世界，因罪孽，刑罚恶人。使骄傲人的狂妄止息，制伏强暴人的狂傲。 </a:t>
            </a:r>
            <a:br>
              <a:rPr lang="zh-CN" altLang="en-US" sz="3200" b="1" dirty="0"/>
            </a:br>
            <a:r>
              <a:rPr lang="en-US" altLang="en-US" sz="3200" b="1" dirty="0"/>
              <a:t>12</a:t>
            </a:r>
            <a:r>
              <a:rPr lang="zh-CN" altLang="en-US" sz="3200" b="1" dirty="0"/>
              <a:t>我必使人比精金还少</a:t>
            </a:r>
            <a:r>
              <a:rPr lang="en-US" altLang="zh-CN" sz="3200" b="1" dirty="0"/>
              <a:t>,</a:t>
            </a:r>
            <a:r>
              <a:rPr lang="zh-CN" altLang="en-US" sz="3200" b="1" dirty="0"/>
              <a:t>使人比俄斐纯金更少。</a:t>
            </a:r>
            <a:br>
              <a:rPr lang="zh-CN" altLang="en-US" sz="3200" b="1" dirty="0"/>
            </a:br>
            <a:r>
              <a:rPr lang="en-US" altLang="zh-CN" sz="3200" b="1" dirty="0"/>
              <a:t>13</a:t>
            </a:r>
            <a:r>
              <a:rPr lang="zh-CN" altLang="en-US" sz="3200" b="1" dirty="0">
                <a:solidFill>
                  <a:srgbClr val="FF0000"/>
                </a:solidFill>
              </a:rPr>
              <a:t>我万军之耶和华在忿恨中发烈怒的日子</a:t>
            </a:r>
            <a:r>
              <a:rPr lang="en-US" altLang="en-US" sz="3200" b="1" dirty="0"/>
              <a:t> </a:t>
            </a:r>
            <a:r>
              <a:rPr lang="en-US" altLang="zh-CN" sz="3200" b="1" dirty="0"/>
              <a:t>(</a:t>
            </a:r>
            <a:r>
              <a:rPr lang="en-US" altLang="en-US" sz="3200" b="1" dirty="0">
                <a:solidFill>
                  <a:srgbClr val="FF0000"/>
                </a:solidFill>
              </a:rPr>
              <a:t>at the wrath of the LORD Almighty, in the day of his burning anger</a:t>
            </a:r>
            <a:r>
              <a:rPr lang="en-US" altLang="zh-CN" sz="3200" b="1" dirty="0"/>
              <a:t>)</a:t>
            </a:r>
            <a:r>
              <a:rPr lang="en-US" altLang="en-US" sz="3200" b="1" dirty="0"/>
              <a:t> </a:t>
            </a:r>
            <a:r>
              <a:rPr lang="zh-CN" altLang="en-US" sz="3200" b="1" dirty="0"/>
              <a:t>，必使天震动，使地摇撼，离其本位。 </a:t>
            </a:r>
            <a:br>
              <a:rPr lang="zh-CN" altLang="en-US" sz="3200" b="1" dirty="0"/>
            </a:br>
            <a:endParaRPr lang="en-US" altLang="en-US" sz="3200" b="1" dirty="0"/>
          </a:p>
        </p:txBody>
      </p:sp>
    </p:spTree>
    <p:extLst>
      <p:ext uri="{BB962C8B-B14F-4D97-AF65-F5344CB8AC3E}">
        <p14:creationId xmlns:p14="http://schemas.microsoft.com/office/powerpoint/2010/main" val="237838966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9C214D29-7025-49CD-BE5E-6FCC218CD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D5414479-AD08-45D8-BC25-4A9DC4EEA38C}"/>
              </a:ext>
            </a:extLst>
          </p:cNvPr>
          <p:cNvSpPr>
            <a:spLocks noGrp="1"/>
          </p:cNvSpPr>
          <p:nvPr>
            <p:ph type="title"/>
          </p:nvPr>
        </p:nvSpPr>
        <p:spPr/>
        <p:txBody>
          <a:bodyPr/>
          <a:lstStyle/>
          <a:p>
            <a:pPr algn="ctr"/>
            <a:r>
              <a:rPr lang="zh-CN" altLang="en-US" b="1" dirty="0"/>
              <a:t>罗马书</a:t>
            </a:r>
            <a:r>
              <a:rPr lang="en-US" altLang="zh-CN" b="1" dirty="0"/>
              <a:t>1</a:t>
            </a:r>
            <a:r>
              <a:rPr lang="zh-CN" altLang="en-US" b="1" dirty="0"/>
              <a:t>章</a:t>
            </a:r>
            <a:endParaRPr lang="en-US" altLang="en-US" b="1" dirty="0"/>
          </a:p>
        </p:txBody>
      </p:sp>
      <p:sp>
        <p:nvSpPr>
          <p:cNvPr id="29700" name="Content Placeholder 2">
            <a:extLst>
              <a:ext uri="{FF2B5EF4-FFF2-40B4-BE49-F238E27FC236}">
                <a16:creationId xmlns:a16="http://schemas.microsoft.com/office/drawing/2014/main" id="{BBDD5A89-11C6-4A4D-A603-39BD7131A7C5}"/>
              </a:ext>
            </a:extLst>
          </p:cNvPr>
          <p:cNvSpPr>
            <a:spLocks noGrp="1"/>
          </p:cNvSpPr>
          <p:nvPr>
            <p:ph idx="1"/>
          </p:nvPr>
        </p:nvSpPr>
        <p:spPr/>
        <p:txBody>
          <a:bodyPr>
            <a:normAutofit/>
          </a:bodyPr>
          <a:lstStyle/>
          <a:p>
            <a:pPr marL="0" indent="0">
              <a:buFont typeface="Arial" panose="020B0604020202020204" pitchFamily="34" charset="0"/>
              <a:buNone/>
            </a:pPr>
            <a:r>
              <a:rPr lang="en-US" altLang="zh-CN" sz="3200" b="1" dirty="0"/>
              <a:t>18</a:t>
            </a:r>
            <a:r>
              <a:rPr lang="zh-CN" altLang="en-US" sz="3200" b="1" dirty="0"/>
              <a:t>原来</a:t>
            </a:r>
            <a:r>
              <a:rPr lang="zh-CN" altLang="en-US" sz="3200" b="1" dirty="0">
                <a:solidFill>
                  <a:srgbClr val="FF0000"/>
                </a:solidFill>
              </a:rPr>
              <a:t>神的忿怒</a:t>
            </a:r>
            <a:r>
              <a:rPr lang="en-US" altLang="zh-CN" sz="3200" b="1" dirty="0">
                <a:solidFill>
                  <a:srgbClr val="FF0000"/>
                </a:solidFill>
              </a:rPr>
              <a:t>(</a:t>
            </a:r>
            <a:r>
              <a:rPr lang="en-US" altLang="en-US" sz="3200" b="1" dirty="0">
                <a:solidFill>
                  <a:srgbClr val="FF0000"/>
                </a:solidFill>
              </a:rPr>
              <a:t>The wrath of God )</a:t>
            </a:r>
            <a:r>
              <a:rPr lang="zh-CN" altLang="en-US" sz="3200" b="1" dirty="0"/>
              <a:t>，从天上显明在一切不虔不义的人身上，就是那些行不义阻挡真理的人。</a:t>
            </a:r>
            <a:endParaRPr lang="en-US" altLang="en-US" sz="3200" b="1" dirty="0"/>
          </a:p>
        </p:txBody>
      </p:sp>
    </p:spTree>
    <p:extLst>
      <p:ext uri="{BB962C8B-B14F-4D97-AF65-F5344CB8AC3E}">
        <p14:creationId xmlns:p14="http://schemas.microsoft.com/office/powerpoint/2010/main" val="294850214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161144D0-F6E0-4FFA-80A4-865CA2FA8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21F6A0A8-FC4B-4888-B9E6-99F890887D73}"/>
              </a:ext>
            </a:extLst>
          </p:cNvPr>
          <p:cNvSpPr>
            <a:spLocks noGrp="1"/>
          </p:cNvSpPr>
          <p:nvPr>
            <p:ph type="title"/>
          </p:nvPr>
        </p:nvSpPr>
        <p:spPr/>
        <p:txBody>
          <a:bodyPr/>
          <a:lstStyle/>
          <a:p>
            <a:pPr algn="ctr"/>
            <a:r>
              <a:rPr lang="zh-CN" altLang="en-US" b="1" dirty="0"/>
              <a:t>罗马书</a:t>
            </a:r>
            <a:endParaRPr lang="en-US" altLang="en-US" b="1" dirty="0"/>
          </a:p>
        </p:txBody>
      </p:sp>
      <p:sp>
        <p:nvSpPr>
          <p:cNvPr id="30724" name="Content Placeholder 2">
            <a:extLst>
              <a:ext uri="{FF2B5EF4-FFF2-40B4-BE49-F238E27FC236}">
                <a16:creationId xmlns:a16="http://schemas.microsoft.com/office/drawing/2014/main" id="{B4238D8C-B479-40FC-9CF4-311B882D586A}"/>
              </a:ext>
            </a:extLst>
          </p:cNvPr>
          <p:cNvSpPr>
            <a:spLocks noGrp="1"/>
          </p:cNvSpPr>
          <p:nvPr>
            <p:ph idx="1"/>
          </p:nvPr>
        </p:nvSpPr>
        <p:spPr>
          <a:xfrm>
            <a:off x="628650" y="1582057"/>
            <a:ext cx="8021864" cy="4594906"/>
          </a:xfrm>
        </p:spPr>
        <p:txBody>
          <a:bodyPr/>
          <a:lstStyle/>
          <a:p>
            <a:r>
              <a:rPr lang="en-US" altLang="zh-CN" sz="3200" b="1" dirty="0"/>
              <a:t>3:25</a:t>
            </a:r>
            <a:r>
              <a:rPr lang="zh-CN" altLang="en-US" sz="3200" b="1" dirty="0"/>
              <a:t>神设立耶稣作</a:t>
            </a:r>
            <a:r>
              <a:rPr lang="zh-CN" altLang="en-US" sz="3200" b="1" dirty="0">
                <a:solidFill>
                  <a:srgbClr val="FF0000"/>
                </a:solidFill>
              </a:rPr>
              <a:t>挽回祭</a:t>
            </a:r>
            <a:r>
              <a:rPr lang="zh-CN" altLang="en-US" sz="3200" b="1" dirty="0"/>
              <a:t>（</a:t>
            </a:r>
            <a:r>
              <a:rPr lang="en-US" altLang="en-US" sz="3200" b="1" dirty="0"/>
              <a:t>God presented </a:t>
            </a:r>
            <a:r>
              <a:rPr lang="en-US" altLang="en-US" sz="3200" b="1" dirty="0">
                <a:solidFill>
                  <a:srgbClr val="FF0000"/>
                </a:solidFill>
              </a:rPr>
              <a:t>him as a sacrifice of atonement </a:t>
            </a:r>
            <a:r>
              <a:rPr lang="zh-CN" altLang="en-US" sz="3200" b="1" dirty="0"/>
              <a:t>），是凭着耶稣的血，借着人的信，要显明神的义。</a:t>
            </a:r>
            <a:endParaRPr lang="en-US" altLang="zh-CN" sz="3200" b="1" dirty="0"/>
          </a:p>
          <a:p>
            <a:r>
              <a:rPr lang="en-US" altLang="en-US" sz="3200" b="1" dirty="0"/>
              <a:t>Or, As the one who would turn aside </a:t>
            </a:r>
            <a:r>
              <a:rPr lang="en-US" altLang="en-US" sz="3200" b="1" dirty="0">
                <a:solidFill>
                  <a:srgbClr val="FF0000"/>
                </a:solidFill>
              </a:rPr>
              <a:t>his wrath </a:t>
            </a:r>
            <a:r>
              <a:rPr lang="en-US" altLang="en-US" sz="3200" b="1" dirty="0"/>
              <a:t>, taking away sin</a:t>
            </a:r>
          </a:p>
          <a:p>
            <a:endParaRPr lang="en-US" altLang="en-US" sz="3200" b="1" dirty="0"/>
          </a:p>
          <a:p>
            <a:r>
              <a:rPr lang="en-US" altLang="zh-CN" sz="3200" b="1" dirty="0"/>
              <a:t>5:9</a:t>
            </a:r>
            <a:r>
              <a:rPr lang="zh-CN" altLang="en-US" sz="3200" b="1" dirty="0"/>
              <a:t>现在我们既靠着祂的血</a:t>
            </a:r>
            <a:r>
              <a:rPr lang="zh-CN" altLang="en-US" sz="3200" b="1" dirty="0">
                <a:solidFill>
                  <a:srgbClr val="FF0000"/>
                </a:solidFill>
              </a:rPr>
              <a:t>称义</a:t>
            </a:r>
            <a:r>
              <a:rPr lang="zh-CN" altLang="en-US" sz="3200" b="1" dirty="0"/>
              <a:t>，就更要借着祂免去</a:t>
            </a:r>
            <a:r>
              <a:rPr lang="zh-CN" altLang="en-US" sz="3200" b="1" dirty="0">
                <a:solidFill>
                  <a:srgbClr val="FF0000"/>
                </a:solidFill>
              </a:rPr>
              <a:t>神的忿怒</a:t>
            </a:r>
            <a:r>
              <a:rPr lang="zh-CN" altLang="en-US" sz="3200" b="1" dirty="0"/>
              <a:t>。</a:t>
            </a:r>
            <a:endParaRPr lang="en-US" altLang="zh-CN" sz="3200" b="1" dirty="0"/>
          </a:p>
          <a:p>
            <a:endParaRPr lang="en-US" altLang="en-US" b="1" dirty="0"/>
          </a:p>
        </p:txBody>
      </p:sp>
    </p:spTree>
    <p:extLst>
      <p:ext uri="{BB962C8B-B14F-4D97-AF65-F5344CB8AC3E}">
        <p14:creationId xmlns:p14="http://schemas.microsoft.com/office/powerpoint/2010/main" val="322675623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Content Placeholder 2"/>
          <p:cNvSpPr>
            <a:spLocks noGrp="1"/>
          </p:cNvSpPr>
          <p:nvPr>
            <p:ph idx="4294967295"/>
          </p:nvPr>
        </p:nvSpPr>
        <p:spPr>
          <a:xfrm>
            <a:off x="628650" y="743585"/>
            <a:ext cx="7886700" cy="4351338"/>
          </a:xfrm>
        </p:spPr>
        <p:txBody>
          <a:bodyPr>
            <a:normAutofit/>
          </a:bodyPr>
          <a:lstStyle/>
          <a:p>
            <a:r>
              <a:rPr lang="zh-CN" altLang="en-US" sz="3200" b="1" dirty="0"/>
              <a:t> 路加福音</a:t>
            </a:r>
            <a:r>
              <a:rPr lang="en-US" altLang="zh-CN" sz="3200" b="1" dirty="0"/>
              <a:t>3 :7 </a:t>
            </a:r>
            <a:r>
              <a:rPr lang="zh-CN" altLang="en-US" sz="3200" b="1" dirty="0"/>
              <a:t>约翰对那出来要受他洗的众人说，毒蛇的种类，谁指示你们</a:t>
            </a:r>
            <a:r>
              <a:rPr lang="zh-CN" altLang="en-US" sz="3200" b="1" dirty="0">
                <a:solidFill>
                  <a:srgbClr val="FF0000"/>
                </a:solidFill>
              </a:rPr>
              <a:t>逃避将来的忿怒</a:t>
            </a:r>
            <a:r>
              <a:rPr lang="zh-CN" altLang="en-US" sz="3200" b="1" dirty="0"/>
              <a:t>呢？</a:t>
            </a:r>
            <a:endParaRPr lang="en-US" altLang="zh-CN" sz="3200" b="1" dirty="0"/>
          </a:p>
          <a:p>
            <a:endParaRPr lang="en-US" sz="3200" b="1" dirty="0"/>
          </a:p>
          <a:p>
            <a:r>
              <a:rPr lang="zh-CN" altLang="en-US" sz="3200" b="1" dirty="0"/>
              <a:t>帖撒罗尼迦前书</a:t>
            </a:r>
            <a:r>
              <a:rPr lang="en-US" altLang="zh-CN" sz="3200" b="1" dirty="0"/>
              <a:t>1:10</a:t>
            </a:r>
            <a:r>
              <a:rPr lang="zh-CN" altLang="en-US" sz="3200" b="1" dirty="0"/>
              <a:t>等候祂儿子从天降临，就是祂从死里复活的，那位</a:t>
            </a:r>
            <a:r>
              <a:rPr lang="zh-CN" altLang="en-US" sz="3200" b="1" dirty="0">
                <a:solidFill>
                  <a:srgbClr val="FF0000"/>
                </a:solidFill>
              </a:rPr>
              <a:t>救我们脱离将来忿怒</a:t>
            </a:r>
            <a:r>
              <a:rPr lang="zh-CN" altLang="en-US" sz="3200" b="1" dirty="0"/>
              <a:t>的耶稣。</a:t>
            </a:r>
            <a:endParaRPr lang="en-US" sz="3200" b="1" dirty="0"/>
          </a:p>
        </p:txBody>
      </p:sp>
    </p:spTree>
    <p:extLst>
      <p:ext uri="{BB962C8B-B14F-4D97-AF65-F5344CB8AC3E}">
        <p14:creationId xmlns:p14="http://schemas.microsoft.com/office/powerpoint/2010/main" val="131831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6"/>
            <a:ext cx="7886700" cy="926645"/>
          </a:xfrm>
        </p:spPr>
        <p:txBody>
          <a:bodyPr>
            <a:normAutofit/>
          </a:bodyPr>
          <a:lstStyle/>
          <a:p>
            <a:pPr algn="ctr"/>
            <a:r>
              <a:rPr lang="zh-CN" altLang="en-US" sz="4000" b="1" dirty="0"/>
              <a:t>罗马书</a:t>
            </a:r>
            <a:r>
              <a:rPr lang="en-US" altLang="zh-CN" sz="4000" b="1" dirty="0"/>
              <a:t>11</a:t>
            </a:r>
            <a:r>
              <a:rPr lang="zh-CN" altLang="en-US" sz="4000" b="1" dirty="0"/>
              <a:t>章</a:t>
            </a:r>
            <a:endParaRPr lang="en-US" sz="4000" b="1" dirty="0"/>
          </a:p>
        </p:txBody>
      </p:sp>
      <p:sp>
        <p:nvSpPr>
          <p:cNvPr id="3" name="Content Placeholder 2"/>
          <p:cNvSpPr>
            <a:spLocks noGrp="1"/>
          </p:cNvSpPr>
          <p:nvPr>
            <p:ph idx="1"/>
          </p:nvPr>
        </p:nvSpPr>
        <p:spPr>
          <a:xfrm>
            <a:off x="420914" y="1291771"/>
            <a:ext cx="8094436" cy="4885192"/>
          </a:xfrm>
        </p:spPr>
        <p:txBody>
          <a:bodyPr>
            <a:normAutofit/>
          </a:bodyPr>
          <a:lstStyle/>
          <a:p>
            <a:pPr marL="0" indent="0">
              <a:buNone/>
            </a:pPr>
            <a:r>
              <a:rPr lang="en-US" altLang="zh-CN" sz="3200" b="1" dirty="0"/>
              <a:t>25</a:t>
            </a:r>
            <a:r>
              <a:rPr lang="zh-CN" altLang="en-US" sz="3200" b="1" dirty="0"/>
              <a:t>弟兄们，我不愿意你们不知道这奥秘，就是以色列人有几分是硬心的，等到外邦人的数目添</a:t>
            </a:r>
            <a:r>
              <a:rPr lang="zh-CN" altLang="en-US" sz="3200" b="1" dirty="0">
                <a:solidFill>
                  <a:srgbClr val="FF0000"/>
                </a:solidFill>
              </a:rPr>
              <a:t>满</a:t>
            </a:r>
            <a:r>
              <a:rPr lang="zh-CN" altLang="en-US" sz="3200" b="1" dirty="0"/>
              <a:t>了。</a:t>
            </a:r>
          </a:p>
          <a:p>
            <a:pPr marL="0" indent="0">
              <a:buNone/>
            </a:pPr>
            <a:r>
              <a:rPr lang="en-US" altLang="zh-CN" sz="3200" b="1" dirty="0"/>
              <a:t>26</a:t>
            </a:r>
            <a:r>
              <a:rPr lang="zh-CN" altLang="en-US" sz="3200" b="1" dirty="0"/>
              <a:t>于是以色列</a:t>
            </a:r>
            <a:r>
              <a:rPr lang="zh-CN" altLang="en-US" sz="3200" b="1" dirty="0">
                <a:solidFill>
                  <a:srgbClr val="FF0000"/>
                </a:solidFill>
              </a:rPr>
              <a:t>全家</a:t>
            </a:r>
            <a:r>
              <a:rPr lang="zh-CN" altLang="en-US" sz="3200" b="1" dirty="0"/>
              <a:t>都要得救，</a:t>
            </a:r>
            <a:r>
              <a:rPr lang="en-US" altLang="zh-CN" sz="3200" b="1" dirty="0"/>
              <a:t>……</a:t>
            </a:r>
          </a:p>
          <a:p>
            <a:pPr marL="0" indent="0">
              <a:buNone/>
            </a:pPr>
            <a:endParaRPr lang="en-US" altLang="zh-CN" sz="3200" b="1" dirty="0"/>
          </a:p>
          <a:p>
            <a:pPr marL="0" indent="0">
              <a:buNone/>
            </a:pPr>
            <a:r>
              <a:rPr lang="en-US" altLang="zh-CN" sz="3200" b="1" dirty="0"/>
              <a:t>28</a:t>
            </a:r>
            <a:r>
              <a:rPr lang="zh-CN" altLang="en-US" sz="3200" b="1" dirty="0"/>
              <a:t>就着福音说，他们为你们的缘故是仇敌。就着</a:t>
            </a:r>
            <a:r>
              <a:rPr lang="zh-CN" altLang="en-US" sz="3200" b="1" dirty="0">
                <a:solidFill>
                  <a:srgbClr val="FF0000"/>
                </a:solidFill>
              </a:rPr>
              <a:t>拣选</a:t>
            </a:r>
            <a:r>
              <a:rPr lang="zh-CN" altLang="en-US" sz="3200" b="1" dirty="0"/>
              <a:t>说，他们为列祖的缘故是蒙爱的。</a:t>
            </a:r>
          </a:p>
          <a:p>
            <a:pPr marL="0" indent="0">
              <a:buNone/>
            </a:pPr>
            <a:r>
              <a:rPr lang="en-US" altLang="zh-CN" sz="3200" b="1" dirty="0"/>
              <a:t>29</a:t>
            </a:r>
            <a:r>
              <a:rPr lang="zh-CN" altLang="en-US" sz="3200" b="1" dirty="0">
                <a:solidFill>
                  <a:srgbClr val="FF0000"/>
                </a:solidFill>
              </a:rPr>
              <a:t>因为神的恩赐和选召，是没有后悔的。</a:t>
            </a:r>
          </a:p>
          <a:p>
            <a:endParaRPr lang="en-US" dirty="0"/>
          </a:p>
        </p:txBody>
      </p:sp>
    </p:spTree>
    <p:extLst>
      <p:ext uri="{BB962C8B-B14F-4D97-AF65-F5344CB8AC3E}">
        <p14:creationId xmlns:p14="http://schemas.microsoft.com/office/powerpoint/2010/main" val="190335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但以理书</a:t>
            </a:r>
            <a:r>
              <a:rPr lang="en-US" altLang="zh-CN" b="1" dirty="0"/>
              <a:t>9</a:t>
            </a:r>
            <a:r>
              <a:rPr lang="zh-CN" altLang="en-US" b="1" dirty="0"/>
              <a:t>章</a:t>
            </a:r>
            <a:endParaRPr lang="en-US" b="1" dirty="0"/>
          </a:p>
        </p:txBody>
      </p:sp>
      <p:sp>
        <p:nvSpPr>
          <p:cNvPr id="3" name="Content Placeholder 2"/>
          <p:cNvSpPr>
            <a:spLocks noGrp="1"/>
          </p:cNvSpPr>
          <p:nvPr>
            <p:ph idx="1"/>
          </p:nvPr>
        </p:nvSpPr>
        <p:spPr/>
        <p:txBody>
          <a:bodyPr>
            <a:normAutofit/>
          </a:bodyPr>
          <a:lstStyle/>
          <a:p>
            <a:pPr marL="0" indent="0">
              <a:buNone/>
            </a:pPr>
            <a:r>
              <a:rPr lang="en-US" altLang="zh-CN" sz="3200" b="1" dirty="0"/>
              <a:t>24</a:t>
            </a:r>
            <a:r>
              <a:rPr lang="zh-CN" altLang="en-US" sz="3200" b="1" dirty="0"/>
              <a:t>为你</a:t>
            </a:r>
            <a:r>
              <a:rPr lang="zh-CN" altLang="en-US" sz="3200" b="1" dirty="0">
                <a:solidFill>
                  <a:srgbClr val="FF0000"/>
                </a:solidFill>
              </a:rPr>
              <a:t>本国之民和你圣城</a:t>
            </a:r>
            <a:r>
              <a:rPr lang="zh-CN" altLang="en-US" sz="3200" b="1" dirty="0"/>
              <a:t>，</a:t>
            </a:r>
            <a:r>
              <a:rPr lang="zh-CN" altLang="en-US" sz="3200" b="1" dirty="0">
                <a:solidFill>
                  <a:srgbClr val="FF0000"/>
                </a:solidFill>
              </a:rPr>
              <a:t>已经定了七十个七</a:t>
            </a:r>
            <a:r>
              <a:rPr lang="zh-CN" altLang="en-US" sz="3200" b="1" dirty="0"/>
              <a:t>。要止住罪过，除净罪恶，赎尽罪孽，引进永义，封住异象和预言，并膏至圣者</a:t>
            </a:r>
            <a:endParaRPr lang="en-US" sz="3200" b="1" dirty="0"/>
          </a:p>
        </p:txBody>
      </p:sp>
    </p:spTree>
    <p:extLst>
      <p:ext uri="{BB962C8B-B14F-4D97-AF65-F5344CB8AC3E}">
        <p14:creationId xmlns:p14="http://schemas.microsoft.com/office/powerpoint/2010/main" val="33583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95900BED-C5DD-4120-A257-99CFDA08E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B138AB1A-B8F2-4729-AC7C-CDD48DA087EC}"/>
              </a:ext>
            </a:extLst>
          </p:cNvPr>
          <p:cNvSpPr>
            <a:spLocks noGrp="1"/>
          </p:cNvSpPr>
          <p:nvPr>
            <p:ph type="title"/>
          </p:nvPr>
        </p:nvSpPr>
        <p:spPr/>
        <p:txBody>
          <a:bodyPr/>
          <a:lstStyle/>
          <a:p>
            <a:r>
              <a:rPr lang="zh-CN" altLang="en-US" b="1" dirty="0"/>
              <a:t>七十个七</a:t>
            </a:r>
            <a:endParaRPr lang="en-US" altLang="en-US" b="1" dirty="0"/>
          </a:p>
        </p:txBody>
      </p:sp>
      <p:cxnSp>
        <p:nvCxnSpPr>
          <p:cNvPr id="3" name="Straight Connector 2">
            <a:extLst>
              <a:ext uri="{FF2B5EF4-FFF2-40B4-BE49-F238E27FC236}">
                <a16:creationId xmlns:a16="http://schemas.microsoft.com/office/drawing/2014/main" id="{5C270D42-B3BA-4167-AB3F-E304EE0B9FCB}"/>
              </a:ext>
            </a:extLst>
          </p:cNvPr>
          <p:cNvCxnSpPr>
            <a:cxnSpLocks/>
          </p:cNvCxnSpPr>
          <p:nvPr/>
        </p:nvCxnSpPr>
        <p:spPr>
          <a:xfrm>
            <a:off x="838200" y="3581400"/>
            <a:ext cx="75438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EA6D6394-84AF-4A44-A86A-2DE81EB778B0}"/>
              </a:ext>
            </a:extLst>
          </p:cNvPr>
          <p:cNvCxnSpPr>
            <a:cxnSpLocks/>
          </p:cNvCxnSpPr>
          <p:nvPr/>
        </p:nvCxnSpPr>
        <p:spPr>
          <a:xfrm flipV="1">
            <a:off x="2603500" y="3086100"/>
            <a:ext cx="457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1514DAC-38AB-4962-8225-8574E0BC0115}"/>
              </a:ext>
            </a:extLst>
          </p:cNvPr>
          <p:cNvCxnSpPr>
            <a:cxnSpLocks/>
          </p:cNvCxnSpPr>
          <p:nvPr/>
        </p:nvCxnSpPr>
        <p:spPr>
          <a:xfrm>
            <a:off x="2819400" y="2878138"/>
            <a:ext cx="0" cy="609600"/>
          </a:xfrm>
          <a:prstGeom prst="line">
            <a:avLst/>
          </a:prstGeom>
          <a:ln w="38100"/>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D444CD2-9C2E-4415-8B87-B1235CEA46A2}"/>
              </a:ext>
            </a:extLst>
          </p:cNvPr>
          <p:cNvCxnSpPr>
            <a:cxnSpLocks/>
          </p:cNvCxnSpPr>
          <p:nvPr/>
        </p:nvCxnSpPr>
        <p:spPr>
          <a:xfrm flipV="1">
            <a:off x="6324600" y="2884488"/>
            <a:ext cx="0" cy="596900"/>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7896" name="TextBox 30724">
            <a:extLst>
              <a:ext uri="{FF2B5EF4-FFF2-40B4-BE49-F238E27FC236}">
                <a16:creationId xmlns:a16="http://schemas.microsoft.com/office/drawing/2014/main" id="{9794947B-B13B-4EEA-A2C9-D40D4F3D7F69}"/>
              </a:ext>
            </a:extLst>
          </p:cNvPr>
          <p:cNvSpPr txBox="1">
            <a:spLocks noChangeArrowheads="1"/>
          </p:cNvSpPr>
          <p:nvPr/>
        </p:nvSpPr>
        <p:spPr bwMode="auto">
          <a:xfrm flipH="1">
            <a:off x="1058863" y="2951163"/>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CN" b="1"/>
              <a:t>69</a:t>
            </a:r>
            <a:r>
              <a:rPr lang="zh-CN" altLang="en-US" b="1"/>
              <a:t>个</a:t>
            </a:r>
            <a:r>
              <a:rPr lang="en-US" altLang="zh-CN" b="1"/>
              <a:t>7</a:t>
            </a:r>
            <a:endParaRPr lang="en-US" altLang="en-US" b="1">
              <a:ea typeface="SimSun" panose="02010600030101010101" pitchFamily="2" charset="-122"/>
            </a:endParaRPr>
          </a:p>
        </p:txBody>
      </p:sp>
      <p:sp>
        <p:nvSpPr>
          <p:cNvPr id="37897" name="Content Placeholder 37">
            <a:extLst>
              <a:ext uri="{FF2B5EF4-FFF2-40B4-BE49-F238E27FC236}">
                <a16:creationId xmlns:a16="http://schemas.microsoft.com/office/drawing/2014/main" id="{64DFE8A8-0A8B-49FF-9057-A99875067ADB}"/>
              </a:ext>
            </a:extLst>
          </p:cNvPr>
          <p:cNvSpPr>
            <a:spLocks noGrp="1"/>
          </p:cNvSpPr>
          <p:nvPr>
            <p:ph idx="1"/>
          </p:nvPr>
        </p:nvSpPr>
        <p:spPr>
          <a:xfrm>
            <a:off x="3654425" y="2878138"/>
            <a:ext cx="1981200" cy="585787"/>
          </a:xfrm>
        </p:spPr>
        <p:txBody>
          <a:bodyPr>
            <a:spAutoFit/>
          </a:bodyPr>
          <a:lstStyle/>
          <a:p>
            <a:pPr marL="0" indent="0">
              <a:buFont typeface="Arial" panose="020B0604020202020204" pitchFamily="34" charset="0"/>
              <a:buNone/>
            </a:pPr>
            <a:r>
              <a:rPr lang="zh-CN" altLang="en-US" b="1"/>
              <a:t>教会时代</a:t>
            </a:r>
            <a:endParaRPr lang="en-US" altLang="en-US" b="1"/>
          </a:p>
        </p:txBody>
      </p:sp>
      <p:sp>
        <p:nvSpPr>
          <p:cNvPr id="37898" name="TextBox 30725">
            <a:extLst>
              <a:ext uri="{FF2B5EF4-FFF2-40B4-BE49-F238E27FC236}">
                <a16:creationId xmlns:a16="http://schemas.microsoft.com/office/drawing/2014/main" id="{9BDAB845-A248-4DC7-992C-7C890C830E0E}"/>
              </a:ext>
            </a:extLst>
          </p:cNvPr>
          <p:cNvSpPr txBox="1">
            <a:spLocks noChangeArrowheads="1"/>
          </p:cNvSpPr>
          <p:nvPr/>
        </p:nvSpPr>
        <p:spPr bwMode="auto">
          <a:xfrm>
            <a:off x="6470650" y="2878138"/>
            <a:ext cx="2216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b="1"/>
              <a:t>最后一个</a:t>
            </a:r>
            <a:r>
              <a:rPr lang="en-US" altLang="zh-CN" b="1"/>
              <a:t>7</a:t>
            </a:r>
            <a:endParaRPr lang="en-US" altLang="en-US" b="1">
              <a:ea typeface="SimSun" panose="02010600030101010101" pitchFamily="2" charset="-122"/>
            </a:endParaRPr>
          </a:p>
        </p:txBody>
      </p:sp>
      <p:sp>
        <p:nvSpPr>
          <p:cNvPr id="37900" name="TextBox 30726">
            <a:extLst>
              <a:ext uri="{FF2B5EF4-FFF2-40B4-BE49-F238E27FC236}">
                <a16:creationId xmlns:a16="http://schemas.microsoft.com/office/drawing/2014/main" id="{23D94D03-E5B9-462A-AD99-062C426CF6E4}"/>
              </a:ext>
            </a:extLst>
          </p:cNvPr>
          <p:cNvSpPr txBox="1">
            <a:spLocks noChangeArrowheads="1"/>
          </p:cNvSpPr>
          <p:nvPr/>
        </p:nvSpPr>
        <p:spPr bwMode="auto">
          <a:xfrm>
            <a:off x="2841625" y="3614738"/>
            <a:ext cx="348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800" b="1"/>
              <a:t>  荒凉的事已经定了</a:t>
            </a:r>
            <a:endParaRPr lang="en-US" altLang="en-US" sz="2800" b="1">
              <a:ea typeface="SimSun" panose="02010600030101010101" pitchFamily="2" charset="-122"/>
            </a:endParaRPr>
          </a:p>
        </p:txBody>
      </p:sp>
      <p:sp>
        <p:nvSpPr>
          <p:cNvPr id="38924" name="TextBox 4">
            <a:extLst>
              <a:ext uri="{FF2B5EF4-FFF2-40B4-BE49-F238E27FC236}">
                <a16:creationId xmlns:a16="http://schemas.microsoft.com/office/drawing/2014/main" id="{E46647FB-6612-4F5B-9E49-640DDAA33C66}"/>
              </a:ext>
            </a:extLst>
          </p:cNvPr>
          <p:cNvSpPr txBox="1">
            <a:spLocks noChangeArrowheads="1"/>
          </p:cNvSpPr>
          <p:nvPr/>
        </p:nvSpPr>
        <p:spPr bwMode="auto">
          <a:xfrm>
            <a:off x="3459163" y="4076700"/>
            <a:ext cx="164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dirty="0"/>
              <a:t>（对犹大国）</a:t>
            </a:r>
            <a:endParaRPr lang="en-US" altLang="en-US" sz="1800" b="1" dirty="0">
              <a:ea typeface="SimSun" panose="02010600030101010101" pitchFamily="2" charset="-122"/>
            </a:endParaRPr>
          </a:p>
        </p:txBody>
      </p:sp>
    </p:spTree>
    <p:extLst>
      <p:ext uri="{BB962C8B-B14F-4D97-AF65-F5344CB8AC3E}">
        <p14:creationId xmlns:p14="http://schemas.microsoft.com/office/powerpoint/2010/main" val="26521233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7896"/>
                                        </p:tgtEl>
                                        <p:attrNameLst>
                                          <p:attrName>style.visibility</p:attrName>
                                        </p:attrNameLst>
                                      </p:cBhvr>
                                      <p:to>
                                        <p:strVal val="visible"/>
                                      </p:to>
                                    </p:set>
                                    <p:anim calcmode="lin" valueType="num">
                                      <p:cBhvr additive="base">
                                        <p:cTn id="11" dur="500" fill="hold"/>
                                        <p:tgtEl>
                                          <p:spTgt spid="37896"/>
                                        </p:tgtEl>
                                        <p:attrNameLst>
                                          <p:attrName>ppt_x</p:attrName>
                                        </p:attrNameLst>
                                      </p:cBhvr>
                                      <p:tavLst>
                                        <p:tav tm="0">
                                          <p:val>
                                            <p:strVal val="#ppt_x"/>
                                          </p:val>
                                        </p:tav>
                                        <p:tav tm="100000">
                                          <p:val>
                                            <p:strVal val="#ppt_x"/>
                                          </p:val>
                                        </p:tav>
                                      </p:tavLst>
                                    </p:anim>
                                    <p:anim calcmode="lin" valueType="num">
                                      <p:cBhvr additive="base">
                                        <p:cTn id="12"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897">
                                            <p:txEl>
                                              <p:pRg st="0" end="0"/>
                                            </p:txEl>
                                          </p:spTgt>
                                        </p:tgtEl>
                                        <p:attrNameLst>
                                          <p:attrName>style.visibility</p:attrName>
                                        </p:attrNameLst>
                                      </p:cBhvr>
                                      <p:to>
                                        <p:strVal val="visible"/>
                                      </p:to>
                                    </p:set>
                                    <p:anim calcmode="lin" valueType="num">
                                      <p:cBhvr additive="base">
                                        <p:cTn id="30" dur="5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900"/>
                                        </p:tgtEl>
                                        <p:attrNameLst>
                                          <p:attrName>style.visibility</p:attrName>
                                        </p:attrNameLst>
                                      </p:cBhvr>
                                      <p:to>
                                        <p:strVal val="visible"/>
                                      </p:to>
                                    </p:set>
                                    <p:anim calcmode="lin" valueType="num">
                                      <p:cBhvr additive="base">
                                        <p:cTn id="36" dur="500" fill="hold"/>
                                        <p:tgtEl>
                                          <p:spTgt spid="37900"/>
                                        </p:tgtEl>
                                        <p:attrNameLst>
                                          <p:attrName>ppt_x</p:attrName>
                                        </p:attrNameLst>
                                      </p:cBhvr>
                                      <p:tavLst>
                                        <p:tav tm="0">
                                          <p:val>
                                            <p:strVal val="#ppt_x"/>
                                          </p:val>
                                        </p:tav>
                                        <p:tav tm="100000">
                                          <p:val>
                                            <p:strVal val="#ppt_x"/>
                                          </p:val>
                                        </p:tav>
                                      </p:tavLst>
                                    </p:anim>
                                    <p:anim calcmode="lin" valueType="num">
                                      <p:cBhvr additive="base">
                                        <p:cTn id="37"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898"/>
                                        </p:tgtEl>
                                        <p:attrNameLst>
                                          <p:attrName>style.visibility</p:attrName>
                                        </p:attrNameLst>
                                      </p:cBhvr>
                                      <p:to>
                                        <p:strVal val="visible"/>
                                      </p:to>
                                    </p:set>
                                    <p:anim calcmode="lin" valueType="num">
                                      <p:cBhvr additive="base">
                                        <p:cTn id="42" dur="500" fill="hold"/>
                                        <p:tgtEl>
                                          <p:spTgt spid="37898"/>
                                        </p:tgtEl>
                                        <p:attrNameLst>
                                          <p:attrName>ppt_x</p:attrName>
                                        </p:attrNameLst>
                                      </p:cBhvr>
                                      <p:tavLst>
                                        <p:tav tm="0">
                                          <p:val>
                                            <p:strVal val="#ppt_x"/>
                                          </p:val>
                                        </p:tav>
                                        <p:tav tm="100000">
                                          <p:val>
                                            <p:strVal val="#ppt_x"/>
                                          </p:val>
                                        </p:tav>
                                      </p:tavLst>
                                    </p:anim>
                                    <p:anim calcmode="lin" valueType="num">
                                      <p:cBhvr additive="base">
                                        <p:cTn id="43"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37897" grpId="0" build="p"/>
      <p:bldP spid="37898" grpId="0"/>
      <p:bldP spid="379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0960"/>
            <a:ext cx="9144000" cy="6858000"/>
          </a:xfrm>
          <a:prstGeom prst="rect">
            <a:avLst/>
          </a:prstGeom>
          <a:ln>
            <a:noFill/>
          </a:ln>
          <a:effectLst>
            <a:softEdge rad="112500"/>
          </a:effectLst>
        </p:spPr>
      </p:pic>
      <p:sp>
        <p:nvSpPr>
          <p:cNvPr id="2" name="Title 1"/>
          <p:cNvSpPr>
            <a:spLocks noGrp="1"/>
          </p:cNvSpPr>
          <p:nvPr>
            <p:ph type="title"/>
          </p:nvPr>
        </p:nvSpPr>
        <p:spPr>
          <a:xfrm>
            <a:off x="628650" y="251372"/>
            <a:ext cx="7886700" cy="688611"/>
          </a:xfrm>
        </p:spPr>
        <p:txBody>
          <a:bodyPr>
            <a:normAutofit fontScale="90000"/>
          </a:bodyPr>
          <a:lstStyle/>
          <a:p>
            <a:pPr algn="ctr"/>
            <a:r>
              <a:rPr lang="zh-CN" altLang="en-US" b="1" dirty="0"/>
              <a:t>启示录</a:t>
            </a:r>
            <a:r>
              <a:rPr lang="en-US" altLang="zh-CN" b="1" dirty="0"/>
              <a:t>21</a:t>
            </a:r>
            <a:r>
              <a:rPr lang="zh-CN" altLang="en-US" b="1" dirty="0"/>
              <a:t>章</a:t>
            </a:r>
            <a:endParaRPr lang="en-US" b="1" dirty="0"/>
          </a:p>
        </p:txBody>
      </p:sp>
      <p:sp>
        <p:nvSpPr>
          <p:cNvPr id="3" name="Content Placeholder 2"/>
          <p:cNvSpPr>
            <a:spLocks noGrp="1"/>
          </p:cNvSpPr>
          <p:nvPr>
            <p:ph idx="1"/>
          </p:nvPr>
        </p:nvSpPr>
        <p:spPr>
          <a:xfrm>
            <a:off x="628650" y="1088029"/>
            <a:ext cx="8026036" cy="4758010"/>
          </a:xfrm>
        </p:spPr>
        <p:txBody>
          <a:bodyPr>
            <a:normAutofit fontScale="92500" lnSpcReduction="10000"/>
          </a:bodyPr>
          <a:lstStyle/>
          <a:p>
            <a:pPr marL="0" indent="0">
              <a:buNone/>
            </a:pPr>
            <a:r>
              <a:rPr lang="en-US" altLang="zh-CN" sz="3000" b="1" dirty="0"/>
              <a:t>3</a:t>
            </a:r>
            <a:r>
              <a:rPr lang="zh-CN" altLang="en-US" sz="3000" b="1" dirty="0"/>
              <a:t>我听见有大声音从</a:t>
            </a:r>
            <a:r>
              <a:rPr lang="zh-CN" altLang="en-US" sz="3000" b="1" dirty="0">
                <a:solidFill>
                  <a:srgbClr val="FF0000"/>
                </a:solidFill>
              </a:rPr>
              <a:t>宝座</a:t>
            </a:r>
            <a:r>
              <a:rPr lang="zh-CN" altLang="en-US" sz="3000" b="1" dirty="0"/>
              <a:t>出来说，看哪，</a:t>
            </a:r>
            <a:r>
              <a:rPr lang="zh-CN" altLang="en-US" sz="3000" b="1" dirty="0">
                <a:solidFill>
                  <a:srgbClr val="FF0000"/>
                </a:solidFill>
              </a:rPr>
              <a:t>神的帐幕在人间</a:t>
            </a:r>
            <a:r>
              <a:rPr lang="zh-CN" altLang="en-US" sz="3000" b="1" dirty="0"/>
              <a:t>。祂要与人同住，他们要作祂的子民，神要亲自与他们同在，作他们的神。</a:t>
            </a:r>
          </a:p>
          <a:p>
            <a:pPr marL="0" indent="0">
              <a:buNone/>
            </a:pPr>
            <a:r>
              <a:rPr lang="en-US" altLang="zh-CN" sz="3000" b="1" dirty="0"/>
              <a:t>4</a:t>
            </a:r>
            <a:r>
              <a:rPr lang="zh-CN" altLang="en-US" sz="3000" b="1" dirty="0">
                <a:solidFill>
                  <a:srgbClr val="FF0000"/>
                </a:solidFill>
              </a:rPr>
              <a:t>神要擦去他们一切的眼泪</a:t>
            </a:r>
            <a:r>
              <a:rPr lang="zh-CN" altLang="en-US" sz="3000" b="1" dirty="0"/>
              <a:t>。不再有死亡，也不再有悲哀，哭号，疼痛，因为以前的事都过去了。</a:t>
            </a:r>
          </a:p>
          <a:p>
            <a:pPr marL="0" indent="0">
              <a:buNone/>
            </a:pPr>
            <a:r>
              <a:rPr lang="en-US" altLang="zh-CN" sz="3000" b="1" dirty="0"/>
              <a:t>5</a:t>
            </a:r>
            <a:r>
              <a:rPr lang="zh-CN" altLang="en-US" sz="3000" b="1" dirty="0"/>
              <a:t>坐宝座的说，看哪，我将一切都更新了。又说，你要写上。因这些话是可信的，是真实的。</a:t>
            </a:r>
          </a:p>
          <a:p>
            <a:pPr marL="0" indent="0">
              <a:buNone/>
            </a:pPr>
            <a:r>
              <a:rPr lang="en-US" altLang="zh-CN" sz="3000" b="1" dirty="0"/>
              <a:t>6</a:t>
            </a:r>
            <a:r>
              <a:rPr lang="zh-CN" altLang="en-US" sz="3000" b="1" dirty="0"/>
              <a:t>祂又对我说，都成了。我是阿拉法，我是俄梅戛，我是初，我是终。</a:t>
            </a:r>
            <a:r>
              <a:rPr lang="zh-CN" altLang="en-US" sz="3000" b="1" dirty="0">
                <a:solidFill>
                  <a:srgbClr val="FF0000"/>
                </a:solidFill>
              </a:rPr>
              <a:t>我要将生命泉的水白白赐给那口渴的人喝。</a:t>
            </a:r>
          </a:p>
          <a:p>
            <a:pPr marL="0" indent="0">
              <a:buNone/>
            </a:pPr>
            <a:r>
              <a:rPr lang="en-US" altLang="zh-CN" sz="3000" b="1" dirty="0"/>
              <a:t>7</a:t>
            </a:r>
            <a:r>
              <a:rPr lang="zh-CN" altLang="en-US" sz="3000" b="1" dirty="0">
                <a:solidFill>
                  <a:srgbClr val="FF0000"/>
                </a:solidFill>
              </a:rPr>
              <a:t>得胜的</a:t>
            </a:r>
            <a:r>
              <a:rPr lang="zh-CN" altLang="en-US" sz="3000" b="1" dirty="0"/>
              <a:t>，必承受这些为业。我要作他的神，他要作我的儿子。</a:t>
            </a:r>
          </a:p>
          <a:p>
            <a:endParaRPr lang="en-US" dirty="0"/>
          </a:p>
        </p:txBody>
      </p:sp>
    </p:spTree>
    <p:extLst>
      <p:ext uri="{BB962C8B-B14F-4D97-AF65-F5344CB8AC3E}">
        <p14:creationId xmlns:p14="http://schemas.microsoft.com/office/powerpoint/2010/main" val="217237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4514"/>
            <a:ext cx="9144000" cy="6858000"/>
          </a:xfrm>
          <a:prstGeom prst="rect">
            <a:avLst/>
          </a:prstGeom>
          <a:ln>
            <a:noFill/>
          </a:ln>
          <a:effectLst>
            <a:softEdge rad="112500"/>
          </a:effectLst>
        </p:spPr>
      </p:pic>
      <p:sp>
        <p:nvSpPr>
          <p:cNvPr id="2" name="Title 1"/>
          <p:cNvSpPr>
            <a:spLocks noGrp="1"/>
          </p:cNvSpPr>
          <p:nvPr>
            <p:ph type="title"/>
          </p:nvPr>
        </p:nvSpPr>
        <p:spPr>
          <a:xfrm>
            <a:off x="628650" y="365126"/>
            <a:ext cx="7886700" cy="1046579"/>
          </a:xfrm>
        </p:spPr>
        <p:txBody>
          <a:bodyPr/>
          <a:lstStyle/>
          <a:p>
            <a:pPr algn="ctr"/>
            <a:r>
              <a:rPr lang="zh-CN" altLang="en-US" b="1" dirty="0"/>
              <a:t>帖撒罗尼迦前书 </a:t>
            </a:r>
            <a:r>
              <a:rPr lang="en-US" altLang="zh-CN" b="1" dirty="0"/>
              <a:t>4 :15 </a:t>
            </a:r>
            <a:endParaRPr lang="en-US" b="1" dirty="0"/>
          </a:p>
        </p:txBody>
      </p:sp>
      <p:sp>
        <p:nvSpPr>
          <p:cNvPr id="3" name="Content Placeholder 2"/>
          <p:cNvSpPr>
            <a:spLocks noGrp="1"/>
          </p:cNvSpPr>
          <p:nvPr>
            <p:ph idx="1"/>
          </p:nvPr>
        </p:nvSpPr>
        <p:spPr>
          <a:xfrm>
            <a:off x="628650" y="1584993"/>
            <a:ext cx="7886700" cy="4351338"/>
          </a:xfrm>
        </p:spPr>
        <p:txBody>
          <a:bodyPr/>
          <a:lstStyle/>
          <a:p>
            <a:r>
              <a:rPr lang="zh-CN" altLang="en-US" sz="3200" b="1" dirty="0"/>
              <a:t>我们现在照主的话告诉你们一件事。我们这活着还存留到主降临的人，断</a:t>
            </a:r>
            <a:r>
              <a:rPr lang="zh-CN" altLang="en-US" sz="3200" b="1" dirty="0">
                <a:solidFill>
                  <a:srgbClr val="FF0000"/>
                </a:solidFill>
              </a:rPr>
              <a:t>不能在</a:t>
            </a:r>
            <a:r>
              <a:rPr lang="zh-CN" altLang="en-US" sz="3200" b="1" dirty="0"/>
              <a:t>那已经睡了的人之</a:t>
            </a:r>
            <a:r>
              <a:rPr lang="zh-CN" altLang="en-US" sz="3200" b="1" dirty="0">
                <a:solidFill>
                  <a:srgbClr val="FF0000"/>
                </a:solidFill>
              </a:rPr>
              <a:t>先</a:t>
            </a:r>
            <a:r>
              <a:rPr lang="zh-CN" altLang="en-US" dirty="0"/>
              <a:t>。</a:t>
            </a:r>
            <a:endParaRPr lang="en-US" dirty="0"/>
          </a:p>
        </p:txBody>
      </p:sp>
    </p:spTree>
    <p:extLst>
      <p:ext uri="{BB962C8B-B14F-4D97-AF65-F5344CB8AC3E}">
        <p14:creationId xmlns:p14="http://schemas.microsoft.com/office/powerpoint/2010/main" val="167252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圣殿平面图</a:t>
            </a:r>
            <a:endParaRPr lang="en-US" b="1" dirty="0"/>
          </a:p>
        </p:txBody>
      </p:sp>
      <p:pic>
        <p:nvPicPr>
          <p:cNvPr id="2050" name="Picture 2" descr="640">
            <a:extLst>
              <a:ext uri="{FF2B5EF4-FFF2-40B4-BE49-F238E27FC236}">
                <a16:creationId xmlns:a16="http://schemas.microsoft.com/office/drawing/2014/main" id="{1E2DECD4-37CD-4ECB-A7F3-FAC35BA2D2B8}"/>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3756" b="13227"/>
          <a:stretch/>
        </p:blipFill>
        <p:spPr bwMode="auto">
          <a:xfrm>
            <a:off x="-72990" y="1717336"/>
            <a:ext cx="9289979" cy="508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5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6"/>
            <a:ext cx="7847693" cy="999217"/>
          </a:xfrm>
        </p:spPr>
        <p:txBody>
          <a:bodyPr/>
          <a:lstStyle/>
          <a:p>
            <a:pPr algn="ctr"/>
            <a:r>
              <a:rPr lang="en-US" altLang="en-US" b="1" dirty="0">
                <a:solidFill>
                  <a:srgbClr val="000000"/>
                </a:solidFill>
                <a:latin typeface="Times New Roman" panose="02020603050405020304" pitchFamily="18" charset="0"/>
                <a:cs typeface="Times New Roman" panose="02020603050405020304" pitchFamily="18" charset="0"/>
              </a:rPr>
              <a:t>主是我力量</a:t>
            </a:r>
            <a:endParaRPr lang="en-US" b="1" dirty="0"/>
          </a:p>
        </p:txBody>
      </p:sp>
      <p:sp>
        <p:nvSpPr>
          <p:cNvPr id="5" name="Rectangle 1">
            <a:extLst>
              <a:ext uri="{FF2B5EF4-FFF2-40B4-BE49-F238E27FC236}">
                <a16:creationId xmlns:a16="http://schemas.microsoft.com/office/drawing/2014/main" id="{F695C8AA-9000-4D5E-B9FF-09AC4EEA6C3D}"/>
              </a:ext>
            </a:extLst>
          </p:cNvPr>
          <p:cNvSpPr>
            <a:spLocks noGrp="1" noChangeArrowheads="1"/>
          </p:cNvSpPr>
          <p:nvPr>
            <p:ph idx="1"/>
          </p:nvPr>
        </p:nvSpPr>
        <p:spPr bwMode="auto">
          <a:xfrm>
            <a:off x="628650" y="1527516"/>
            <a:ext cx="764449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主是我力量我的力量，主是患難中力量。</a:t>
            </a:r>
            <a:b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主是我幫助我幫助，主是隨時幫助。</a:t>
            </a:r>
            <a:b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主是避難所我避難所，主是堅固避難所，</a:t>
            </a:r>
            <a:b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主是我力量，我幫助，惟主是避難所。</a:t>
            </a:r>
            <a:b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大地雖會改變，高山雖會搖動，</a:t>
            </a:r>
            <a:b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大海翻騰，大浪戰抖，但我們也不害怕。</a:t>
            </a:r>
            <a:b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zh-CN"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赞美</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lang="zh-CN" altLang="en-US" sz="3200" b="1" dirty="0">
                <a:solidFill>
                  <a:srgbClr val="000000"/>
                </a:solidFill>
                <a:latin typeface="Times New Roman" panose="02020603050405020304" pitchFamily="18" charset="0"/>
                <a:cs typeface="Times New Roman" panose="02020603050405020304" pitchFamily="18" charset="0"/>
              </a:rPr>
              <a:t>赞美</a:t>
            </a:r>
            <a: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lang="zh-CN" altLang="en-US" sz="3200" b="1" dirty="0">
                <a:solidFill>
                  <a:srgbClr val="000000"/>
                </a:solidFill>
                <a:latin typeface="Times New Roman" panose="02020603050405020304" pitchFamily="18" charset="0"/>
                <a:cs typeface="Times New Roman" panose="02020603050405020304" pitchFamily="18" charset="0"/>
              </a:rPr>
              <a:t>赞美</a:t>
            </a:r>
            <a:r>
              <a:rPr lang="en-US" altLang="en-US" sz="3200" b="1" dirty="0">
                <a:solidFill>
                  <a:srgbClr val="000000"/>
                </a:solidFill>
                <a:latin typeface="Times New Roman" panose="02020603050405020304" pitchFamily="18" charset="0"/>
                <a:cs typeface="Times New Roman" panose="02020603050405020304" pitchFamily="18" charset="0"/>
              </a:rPr>
              <a:t>！</a:t>
            </a:r>
            <a:r>
              <a:rPr lang="zh-CN" altLang="en-US" sz="3200" b="1" dirty="0">
                <a:solidFill>
                  <a:srgbClr val="000000"/>
                </a:solidFill>
                <a:latin typeface="Times New Roman" panose="02020603050405020304" pitchFamily="18" charset="0"/>
                <a:cs typeface="Times New Roman" panose="02020603050405020304" pitchFamily="18" charset="0"/>
              </a:rPr>
              <a:t>赞美</a:t>
            </a:r>
            <a:r>
              <a:rPr lang="en-US" altLang="en-US" sz="3200" b="1" dirty="0">
                <a:solidFill>
                  <a:srgbClr val="000000"/>
                </a:solidFill>
                <a:latin typeface="Times New Roman" panose="02020603050405020304" pitchFamily="18" charset="0"/>
                <a:cs typeface="Times New Roman" panose="02020603050405020304" pitchFamily="18" charset="0"/>
              </a:rPr>
              <a:t>！</a:t>
            </a:r>
            <a:br>
              <a:rPr kumimoji="0" lang="en-US" altLang="en-US" sz="3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lang="zh-CN" altLang="en-US" sz="3200" b="1" dirty="0">
                <a:solidFill>
                  <a:srgbClr val="000000"/>
                </a:solidFill>
                <a:latin typeface="Times New Roman" panose="02020603050405020304" pitchFamily="18" charset="0"/>
                <a:cs typeface="Times New Roman" panose="02020603050405020304" pitchFamily="18" charset="0"/>
              </a:rPr>
              <a:t>赞美</a:t>
            </a:r>
            <a:r>
              <a:rPr lang="en-US" altLang="en-US" sz="3200" b="1" dirty="0">
                <a:solidFill>
                  <a:srgbClr val="000000"/>
                </a:solidFill>
                <a:latin typeface="Times New Roman" panose="02020603050405020304" pitchFamily="18" charset="0"/>
                <a:cs typeface="Times New Roman" panose="02020603050405020304" pitchFamily="18" charset="0"/>
              </a:rPr>
              <a:t>！</a:t>
            </a:r>
            <a:r>
              <a:rPr lang="zh-CN" altLang="en-US" sz="3200" b="1" dirty="0">
                <a:solidFill>
                  <a:srgbClr val="000000"/>
                </a:solidFill>
                <a:latin typeface="Times New Roman" panose="02020603050405020304" pitchFamily="18" charset="0"/>
                <a:cs typeface="Times New Roman" panose="02020603050405020304" pitchFamily="18" charset="0"/>
              </a:rPr>
              <a:t>赞美</a:t>
            </a:r>
            <a:r>
              <a:rPr lang="en-US" altLang="en-US" sz="3200" b="1" dirty="0">
                <a:solidFill>
                  <a:srgbClr val="000000"/>
                </a:solidFill>
                <a:latin typeface="Times New Roman" panose="02020603050405020304" pitchFamily="18" charset="0"/>
                <a:cs typeface="Times New Roman" panose="02020603050405020304" pitchFamily="18" charset="0"/>
              </a:rPr>
              <a:t>！</a:t>
            </a:r>
            <a:r>
              <a:rPr lang="zh-CN" altLang="en-US" sz="3200" b="1" dirty="0">
                <a:solidFill>
                  <a:srgbClr val="000000"/>
                </a:solidFill>
                <a:latin typeface="Times New Roman" panose="02020603050405020304" pitchFamily="18" charset="0"/>
                <a:cs typeface="Times New Roman" panose="02020603050405020304" pitchFamily="18" charset="0"/>
              </a:rPr>
              <a:t>赞美</a:t>
            </a:r>
            <a:r>
              <a:rPr lang="en-US" altLang="en-US" sz="3200" b="1" dirty="0">
                <a:solidFill>
                  <a:srgbClr val="000000"/>
                </a:solidFill>
                <a:latin typeface="Times New Roman" panose="02020603050405020304" pitchFamily="18" charset="0"/>
                <a:cs typeface="Times New Roman" panose="02020603050405020304" pitchFamily="18" charset="0"/>
              </a:rPr>
              <a:t>！</a:t>
            </a:r>
            <a:r>
              <a:rPr lang="zh-CN" altLang="en-US" sz="3200" b="1" dirty="0">
                <a:solidFill>
                  <a:srgbClr val="000000"/>
                </a:solidFill>
                <a:latin typeface="Times New Roman" panose="02020603050405020304" pitchFamily="18" charset="0"/>
                <a:cs typeface="Times New Roman" panose="02020603050405020304" pitchFamily="18" charset="0"/>
              </a:rPr>
              <a:t>赞美</a:t>
            </a:r>
            <a:r>
              <a:rPr lang="en-US" altLang="en-US" sz="3200" b="1" dirty="0">
                <a:solidFill>
                  <a:srgbClr val="000000"/>
                </a:solidFill>
                <a:latin typeface="Times New Roman" panose="02020603050405020304" pitchFamily="18" charset="0"/>
                <a:cs typeface="Times New Roman" panose="02020603050405020304" pitchFamily="18" charset="0"/>
              </a:rPr>
              <a:t>！</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589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8E6946D-99D8-4189-B79A-628052ECB9BB}"/>
              </a:ext>
            </a:extLst>
          </p:cNvPr>
          <p:cNvCxnSpPr>
            <a:cxnSpLocks/>
          </p:cNvCxnSpPr>
          <p:nvPr/>
        </p:nvCxnSpPr>
        <p:spPr>
          <a:xfrm>
            <a:off x="4310743" y="200297"/>
            <a:ext cx="0" cy="648788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806000-CC21-4AE0-9F3A-087D0B19E567}"/>
              </a:ext>
            </a:extLst>
          </p:cNvPr>
          <p:cNvSpPr txBox="1"/>
          <p:nvPr/>
        </p:nvSpPr>
        <p:spPr>
          <a:xfrm>
            <a:off x="2618712" y="313509"/>
            <a:ext cx="1439483" cy="400110"/>
          </a:xfrm>
          <a:prstGeom prst="rect">
            <a:avLst/>
          </a:prstGeom>
          <a:noFill/>
        </p:spPr>
        <p:txBody>
          <a:bodyPr wrap="square" rtlCol="0">
            <a:spAutoFit/>
          </a:bodyPr>
          <a:lstStyle/>
          <a:p>
            <a:r>
              <a:rPr lang="zh-CN" altLang="en-US" sz="2000" b="1" dirty="0"/>
              <a:t>钉十字架</a:t>
            </a:r>
            <a:endParaRPr lang="en-US" sz="2000" b="1" dirty="0"/>
          </a:p>
        </p:txBody>
      </p:sp>
      <p:sp>
        <p:nvSpPr>
          <p:cNvPr id="11" name="TextBox 10">
            <a:extLst>
              <a:ext uri="{FF2B5EF4-FFF2-40B4-BE49-F238E27FC236}">
                <a16:creationId xmlns:a16="http://schemas.microsoft.com/office/drawing/2014/main" id="{F3E3A7BF-1EFB-4015-82CD-28D63F4E5AC8}"/>
              </a:ext>
            </a:extLst>
          </p:cNvPr>
          <p:cNvSpPr txBox="1"/>
          <p:nvPr/>
        </p:nvSpPr>
        <p:spPr>
          <a:xfrm>
            <a:off x="2711657" y="682841"/>
            <a:ext cx="952751" cy="400110"/>
          </a:xfrm>
          <a:prstGeom prst="rect">
            <a:avLst/>
          </a:prstGeom>
          <a:noFill/>
        </p:spPr>
        <p:txBody>
          <a:bodyPr wrap="square" rtlCol="0">
            <a:spAutoFit/>
          </a:bodyPr>
          <a:lstStyle/>
          <a:p>
            <a:r>
              <a:rPr lang="zh-CN" altLang="en-US" sz="2000" b="1" dirty="0"/>
              <a:t>埋葬</a:t>
            </a:r>
            <a:endParaRPr lang="en-US" sz="2000" b="1" dirty="0"/>
          </a:p>
        </p:txBody>
      </p:sp>
      <p:sp>
        <p:nvSpPr>
          <p:cNvPr id="12" name="TextBox 11">
            <a:extLst>
              <a:ext uri="{FF2B5EF4-FFF2-40B4-BE49-F238E27FC236}">
                <a16:creationId xmlns:a16="http://schemas.microsoft.com/office/drawing/2014/main" id="{D5C77EBB-1CD7-4965-B81E-1406DE80B71C}"/>
              </a:ext>
            </a:extLst>
          </p:cNvPr>
          <p:cNvSpPr txBox="1"/>
          <p:nvPr/>
        </p:nvSpPr>
        <p:spPr>
          <a:xfrm>
            <a:off x="2656021" y="1052172"/>
            <a:ext cx="917365" cy="400110"/>
          </a:xfrm>
          <a:prstGeom prst="rect">
            <a:avLst/>
          </a:prstGeom>
          <a:noFill/>
        </p:spPr>
        <p:txBody>
          <a:bodyPr wrap="square" rtlCol="0">
            <a:spAutoFit/>
          </a:bodyPr>
          <a:lstStyle/>
          <a:p>
            <a:r>
              <a:rPr lang="zh-CN" altLang="en-US" sz="2000" b="1" dirty="0"/>
              <a:t>复活</a:t>
            </a:r>
            <a:endParaRPr lang="en-US" sz="2000" b="1" dirty="0"/>
          </a:p>
        </p:txBody>
      </p:sp>
      <p:sp>
        <p:nvSpPr>
          <p:cNvPr id="13" name="TextBox 12">
            <a:extLst>
              <a:ext uri="{FF2B5EF4-FFF2-40B4-BE49-F238E27FC236}">
                <a16:creationId xmlns:a16="http://schemas.microsoft.com/office/drawing/2014/main" id="{91714D38-4B81-4049-988E-0EEB7E98DA2A}"/>
              </a:ext>
            </a:extLst>
          </p:cNvPr>
          <p:cNvSpPr txBox="1"/>
          <p:nvPr/>
        </p:nvSpPr>
        <p:spPr>
          <a:xfrm>
            <a:off x="1385216" y="663858"/>
            <a:ext cx="850320" cy="407518"/>
          </a:xfrm>
          <a:prstGeom prst="rect">
            <a:avLst/>
          </a:prstGeom>
          <a:noFill/>
        </p:spPr>
        <p:txBody>
          <a:bodyPr wrap="square" rtlCol="0">
            <a:spAutoFit/>
          </a:bodyPr>
          <a:lstStyle/>
          <a:p>
            <a:r>
              <a:rPr lang="zh-CN" altLang="en-US" sz="2000" b="1" dirty="0"/>
              <a:t>基督</a:t>
            </a:r>
            <a:endParaRPr lang="en-US" sz="2000" b="1" dirty="0"/>
          </a:p>
        </p:txBody>
      </p:sp>
      <p:cxnSp>
        <p:nvCxnSpPr>
          <p:cNvPr id="17" name="Straight Connector 16">
            <a:extLst>
              <a:ext uri="{FF2B5EF4-FFF2-40B4-BE49-F238E27FC236}">
                <a16:creationId xmlns:a16="http://schemas.microsoft.com/office/drawing/2014/main" id="{BDA7457E-EF8E-48CD-B6D1-F3F423103316}"/>
              </a:ext>
            </a:extLst>
          </p:cNvPr>
          <p:cNvCxnSpPr>
            <a:cxnSpLocks/>
          </p:cNvCxnSpPr>
          <p:nvPr/>
        </p:nvCxnSpPr>
        <p:spPr>
          <a:xfrm>
            <a:off x="3814354" y="487680"/>
            <a:ext cx="4963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E9CD24-3B07-48CE-8E73-D71FB4472687}"/>
              </a:ext>
            </a:extLst>
          </p:cNvPr>
          <p:cNvCxnSpPr>
            <a:cxnSpLocks/>
          </p:cNvCxnSpPr>
          <p:nvPr/>
        </p:nvCxnSpPr>
        <p:spPr>
          <a:xfrm>
            <a:off x="3927566" y="313509"/>
            <a:ext cx="0" cy="3693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648A8094-2516-4FC0-9802-9F135752322A}"/>
              </a:ext>
            </a:extLst>
          </p:cNvPr>
          <p:cNvSpPr/>
          <p:nvPr/>
        </p:nvSpPr>
        <p:spPr>
          <a:xfrm flipV="1">
            <a:off x="2376659" y="498175"/>
            <a:ext cx="221786" cy="700258"/>
          </a:xfrm>
          <a:prstGeom prst="lef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B0EAAD2B-F1B0-4B46-8657-51B4EDF76215}"/>
              </a:ext>
            </a:extLst>
          </p:cNvPr>
          <p:cNvCxnSpPr>
            <a:cxnSpLocks/>
          </p:cNvCxnSpPr>
          <p:nvPr/>
        </p:nvCxnSpPr>
        <p:spPr>
          <a:xfrm flipH="1" flipV="1">
            <a:off x="3753394" y="1236838"/>
            <a:ext cx="557349"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D28BA45-530B-439D-A293-97AF9DF78D55}"/>
              </a:ext>
            </a:extLst>
          </p:cNvPr>
          <p:cNvSpPr txBox="1"/>
          <p:nvPr/>
        </p:nvSpPr>
        <p:spPr>
          <a:xfrm>
            <a:off x="4573901" y="313509"/>
            <a:ext cx="2508070" cy="400110"/>
          </a:xfrm>
          <a:prstGeom prst="rect">
            <a:avLst/>
          </a:prstGeom>
          <a:noFill/>
        </p:spPr>
        <p:txBody>
          <a:bodyPr wrap="square" rtlCol="0">
            <a:spAutoFit/>
          </a:bodyPr>
          <a:lstStyle/>
          <a:p>
            <a:r>
              <a:rPr lang="zh-CN" altLang="en-US" sz="2000" b="1" dirty="0"/>
              <a:t>逾越节</a:t>
            </a:r>
            <a:r>
              <a:rPr lang="en-US" altLang="zh-CN" sz="2000" b="1" dirty="0"/>
              <a:t>(</a:t>
            </a:r>
            <a:r>
              <a:rPr lang="zh-CN" altLang="en-US" sz="2000" b="1" dirty="0"/>
              <a:t>正月</a:t>
            </a:r>
            <a:r>
              <a:rPr lang="en-US" altLang="zh-CN" sz="2000" b="1" dirty="0"/>
              <a:t>14</a:t>
            </a:r>
            <a:r>
              <a:rPr lang="zh-CN" altLang="en-US" sz="2000" b="1" dirty="0"/>
              <a:t>日</a:t>
            </a:r>
            <a:r>
              <a:rPr lang="en-US" altLang="zh-CN" sz="2000" b="1" dirty="0"/>
              <a:t>)</a:t>
            </a:r>
            <a:endParaRPr lang="en-US" sz="2000" b="1" dirty="0"/>
          </a:p>
        </p:txBody>
      </p:sp>
      <p:sp>
        <p:nvSpPr>
          <p:cNvPr id="39" name="TextBox 38">
            <a:extLst>
              <a:ext uri="{FF2B5EF4-FFF2-40B4-BE49-F238E27FC236}">
                <a16:creationId xmlns:a16="http://schemas.microsoft.com/office/drawing/2014/main" id="{DAB7E52F-6179-4325-9D50-BF0528A84E19}"/>
              </a:ext>
            </a:extLst>
          </p:cNvPr>
          <p:cNvSpPr txBox="1"/>
          <p:nvPr/>
        </p:nvSpPr>
        <p:spPr>
          <a:xfrm>
            <a:off x="4573901" y="702044"/>
            <a:ext cx="2143536" cy="400110"/>
          </a:xfrm>
          <a:prstGeom prst="rect">
            <a:avLst/>
          </a:prstGeom>
          <a:noFill/>
        </p:spPr>
        <p:txBody>
          <a:bodyPr wrap="none" rtlCol="0">
            <a:spAutoFit/>
          </a:bodyPr>
          <a:lstStyle/>
          <a:p>
            <a:r>
              <a:rPr lang="zh-CN" altLang="en-US" sz="2000" b="1" dirty="0"/>
              <a:t>无酵节</a:t>
            </a:r>
            <a:r>
              <a:rPr lang="en-US" altLang="zh-CN" sz="2000" b="1" dirty="0"/>
              <a:t>(</a:t>
            </a:r>
            <a:r>
              <a:rPr lang="zh-CN" altLang="en-US" sz="2000" b="1" dirty="0"/>
              <a:t>正月</a:t>
            </a:r>
            <a:r>
              <a:rPr lang="en-US" altLang="zh-CN" sz="2000" b="1" dirty="0"/>
              <a:t>15</a:t>
            </a:r>
            <a:r>
              <a:rPr lang="zh-CN" altLang="en-US" sz="2000" b="1" dirty="0"/>
              <a:t>日</a:t>
            </a:r>
            <a:r>
              <a:rPr lang="en-US" altLang="zh-CN" sz="2000" b="1" dirty="0"/>
              <a:t>)</a:t>
            </a:r>
            <a:endParaRPr lang="en-US" sz="2000" b="1" dirty="0"/>
          </a:p>
        </p:txBody>
      </p:sp>
      <p:sp>
        <p:nvSpPr>
          <p:cNvPr id="41" name="TextBox 40">
            <a:extLst>
              <a:ext uri="{FF2B5EF4-FFF2-40B4-BE49-F238E27FC236}">
                <a16:creationId xmlns:a16="http://schemas.microsoft.com/office/drawing/2014/main" id="{43B42F38-8273-455E-AD0C-DDC9847F2719}"/>
              </a:ext>
            </a:extLst>
          </p:cNvPr>
          <p:cNvSpPr txBox="1"/>
          <p:nvPr/>
        </p:nvSpPr>
        <p:spPr>
          <a:xfrm>
            <a:off x="4563291" y="1052172"/>
            <a:ext cx="2143536" cy="400110"/>
          </a:xfrm>
          <a:prstGeom prst="rect">
            <a:avLst/>
          </a:prstGeom>
          <a:noFill/>
        </p:spPr>
        <p:txBody>
          <a:bodyPr wrap="none" rtlCol="0">
            <a:spAutoFit/>
          </a:bodyPr>
          <a:lstStyle/>
          <a:p>
            <a:r>
              <a:rPr lang="zh-CN" altLang="en-US" sz="2000" b="1" dirty="0"/>
              <a:t>初熟节</a:t>
            </a:r>
            <a:r>
              <a:rPr lang="en-US" altLang="zh-CN" sz="2000" b="1" dirty="0"/>
              <a:t>(</a:t>
            </a:r>
            <a:r>
              <a:rPr lang="zh-CN" altLang="en-US" sz="2000" b="1" dirty="0"/>
              <a:t>正月</a:t>
            </a:r>
            <a:r>
              <a:rPr lang="en-US" altLang="zh-CN" sz="2000" b="1" dirty="0"/>
              <a:t>16</a:t>
            </a:r>
            <a:r>
              <a:rPr lang="zh-CN" altLang="en-US" sz="2000" b="1" dirty="0"/>
              <a:t>日</a:t>
            </a:r>
            <a:r>
              <a:rPr lang="en-US" altLang="zh-CN" sz="2000" b="1" dirty="0"/>
              <a:t>)</a:t>
            </a:r>
            <a:endParaRPr lang="en-US" sz="2000" b="1" dirty="0"/>
          </a:p>
        </p:txBody>
      </p:sp>
      <p:cxnSp>
        <p:nvCxnSpPr>
          <p:cNvPr id="43" name="Straight Arrow Connector 42">
            <a:extLst>
              <a:ext uri="{FF2B5EF4-FFF2-40B4-BE49-F238E27FC236}">
                <a16:creationId xmlns:a16="http://schemas.microsoft.com/office/drawing/2014/main" id="{E1AF0580-B1D6-4E22-909A-23C99B505CC6}"/>
              </a:ext>
            </a:extLst>
          </p:cNvPr>
          <p:cNvCxnSpPr>
            <a:cxnSpLocks/>
          </p:cNvCxnSpPr>
          <p:nvPr/>
        </p:nvCxnSpPr>
        <p:spPr>
          <a:xfrm>
            <a:off x="5007429" y="1452282"/>
            <a:ext cx="0" cy="5245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0CC6F69-DFC2-4E59-B47E-A7C2C0532C8B}"/>
              </a:ext>
            </a:extLst>
          </p:cNvPr>
          <p:cNvSpPr txBox="1"/>
          <p:nvPr/>
        </p:nvSpPr>
        <p:spPr>
          <a:xfrm>
            <a:off x="5320900" y="1529898"/>
            <a:ext cx="783809" cy="400110"/>
          </a:xfrm>
          <a:prstGeom prst="rect">
            <a:avLst/>
          </a:prstGeom>
          <a:noFill/>
        </p:spPr>
        <p:txBody>
          <a:bodyPr wrap="square" rtlCol="0">
            <a:spAutoFit/>
          </a:bodyPr>
          <a:lstStyle/>
          <a:p>
            <a:r>
              <a:rPr lang="en-US" altLang="zh-CN" sz="2000" b="1" dirty="0"/>
              <a:t>49</a:t>
            </a:r>
            <a:r>
              <a:rPr lang="zh-CN" altLang="en-US" sz="2000" b="1" dirty="0"/>
              <a:t>天</a:t>
            </a:r>
            <a:endParaRPr lang="en-US" sz="2000" b="1" dirty="0"/>
          </a:p>
        </p:txBody>
      </p:sp>
      <p:sp>
        <p:nvSpPr>
          <p:cNvPr id="49" name="TextBox 48">
            <a:extLst>
              <a:ext uri="{FF2B5EF4-FFF2-40B4-BE49-F238E27FC236}">
                <a16:creationId xmlns:a16="http://schemas.microsoft.com/office/drawing/2014/main" id="{86CAFBE6-1341-48E3-B918-204CA1DBC74A}"/>
              </a:ext>
            </a:extLst>
          </p:cNvPr>
          <p:cNvSpPr txBox="1"/>
          <p:nvPr/>
        </p:nvSpPr>
        <p:spPr>
          <a:xfrm>
            <a:off x="1339481" y="1976846"/>
            <a:ext cx="1210588" cy="400110"/>
          </a:xfrm>
          <a:prstGeom prst="rect">
            <a:avLst/>
          </a:prstGeom>
          <a:noFill/>
        </p:spPr>
        <p:txBody>
          <a:bodyPr wrap="none" rtlCol="0">
            <a:spAutoFit/>
          </a:bodyPr>
          <a:lstStyle/>
          <a:p>
            <a:r>
              <a:rPr lang="zh-CN" altLang="en-US" sz="2000" b="1" dirty="0"/>
              <a:t>圣灵降临</a:t>
            </a:r>
            <a:endParaRPr lang="en-US" sz="2000" b="1" dirty="0"/>
          </a:p>
        </p:txBody>
      </p:sp>
      <p:cxnSp>
        <p:nvCxnSpPr>
          <p:cNvPr id="51" name="Straight Arrow Connector 50">
            <a:extLst>
              <a:ext uri="{FF2B5EF4-FFF2-40B4-BE49-F238E27FC236}">
                <a16:creationId xmlns:a16="http://schemas.microsoft.com/office/drawing/2014/main" id="{D3C7261F-6087-4314-9591-3E652B1B35FB}"/>
              </a:ext>
            </a:extLst>
          </p:cNvPr>
          <p:cNvCxnSpPr>
            <a:cxnSpLocks/>
          </p:cNvCxnSpPr>
          <p:nvPr/>
        </p:nvCxnSpPr>
        <p:spPr>
          <a:xfrm>
            <a:off x="2711657" y="2176901"/>
            <a:ext cx="15337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1E514D6-52CC-4F57-A595-7B5741C8BAE2}"/>
              </a:ext>
            </a:extLst>
          </p:cNvPr>
          <p:cNvSpPr txBox="1"/>
          <p:nvPr/>
        </p:nvSpPr>
        <p:spPr>
          <a:xfrm>
            <a:off x="4573901" y="1992235"/>
            <a:ext cx="2132926" cy="400110"/>
          </a:xfrm>
          <a:prstGeom prst="rect">
            <a:avLst/>
          </a:prstGeom>
          <a:noFill/>
        </p:spPr>
        <p:txBody>
          <a:bodyPr wrap="square" rtlCol="0">
            <a:spAutoFit/>
          </a:bodyPr>
          <a:lstStyle/>
          <a:p>
            <a:r>
              <a:rPr lang="zh-CN" altLang="en-US" sz="2000" b="1" dirty="0"/>
              <a:t>五旬节</a:t>
            </a:r>
            <a:r>
              <a:rPr lang="en-US" altLang="zh-CN" sz="2000" b="1" dirty="0"/>
              <a:t>(3</a:t>
            </a:r>
            <a:r>
              <a:rPr lang="zh-CN" altLang="en-US" sz="2000" b="1" dirty="0"/>
              <a:t>月六日</a:t>
            </a:r>
            <a:r>
              <a:rPr lang="en-US" altLang="zh-CN" sz="2000" b="1" dirty="0"/>
              <a:t>)</a:t>
            </a:r>
            <a:endParaRPr lang="en-US" sz="2000" b="1" dirty="0"/>
          </a:p>
        </p:txBody>
      </p:sp>
      <p:cxnSp>
        <p:nvCxnSpPr>
          <p:cNvPr id="56" name="Straight Arrow Connector 55">
            <a:extLst>
              <a:ext uri="{FF2B5EF4-FFF2-40B4-BE49-F238E27FC236}">
                <a16:creationId xmlns:a16="http://schemas.microsoft.com/office/drawing/2014/main" id="{FFEF0078-A206-41B0-B577-53DB9E3DE52B}"/>
              </a:ext>
            </a:extLst>
          </p:cNvPr>
          <p:cNvCxnSpPr>
            <a:cxnSpLocks/>
          </p:cNvCxnSpPr>
          <p:nvPr/>
        </p:nvCxnSpPr>
        <p:spPr>
          <a:xfrm>
            <a:off x="5024847" y="2376956"/>
            <a:ext cx="0" cy="135675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2A930B1-A126-4C48-AC2F-7D6BECECCD07}"/>
              </a:ext>
            </a:extLst>
          </p:cNvPr>
          <p:cNvSpPr txBox="1"/>
          <p:nvPr/>
        </p:nvSpPr>
        <p:spPr>
          <a:xfrm>
            <a:off x="1385216" y="2870666"/>
            <a:ext cx="2396810" cy="400110"/>
          </a:xfrm>
          <a:prstGeom prst="rect">
            <a:avLst/>
          </a:prstGeom>
          <a:noFill/>
        </p:spPr>
        <p:txBody>
          <a:bodyPr wrap="none" rtlCol="0">
            <a:spAutoFit/>
          </a:bodyPr>
          <a:lstStyle/>
          <a:p>
            <a:r>
              <a:rPr lang="zh-CN" altLang="en-US" sz="2000" b="1" dirty="0"/>
              <a:t>教会时代</a:t>
            </a:r>
            <a:r>
              <a:rPr lang="en-US" altLang="zh-CN" sz="2000" b="1" dirty="0"/>
              <a:t>(</a:t>
            </a:r>
            <a:r>
              <a:rPr lang="zh-CN" altLang="en-US" sz="2000" b="1" dirty="0"/>
              <a:t>恩典时代</a:t>
            </a:r>
            <a:r>
              <a:rPr lang="en-US" altLang="zh-CN" sz="2000" b="1" dirty="0"/>
              <a:t>)</a:t>
            </a:r>
            <a:endParaRPr lang="en-US" sz="2000" b="1" dirty="0"/>
          </a:p>
        </p:txBody>
      </p:sp>
      <p:sp>
        <p:nvSpPr>
          <p:cNvPr id="60" name="TextBox 59">
            <a:extLst>
              <a:ext uri="{FF2B5EF4-FFF2-40B4-BE49-F238E27FC236}">
                <a16:creationId xmlns:a16="http://schemas.microsoft.com/office/drawing/2014/main" id="{0165ADC0-9A71-4133-B3F1-C6D5C7DE5120}"/>
              </a:ext>
            </a:extLst>
          </p:cNvPr>
          <p:cNvSpPr txBox="1"/>
          <p:nvPr/>
        </p:nvSpPr>
        <p:spPr>
          <a:xfrm>
            <a:off x="4563291" y="3733708"/>
            <a:ext cx="2270173" cy="400110"/>
          </a:xfrm>
          <a:prstGeom prst="rect">
            <a:avLst/>
          </a:prstGeom>
          <a:noFill/>
        </p:spPr>
        <p:txBody>
          <a:bodyPr wrap="none" rtlCol="0">
            <a:spAutoFit/>
          </a:bodyPr>
          <a:lstStyle/>
          <a:p>
            <a:r>
              <a:rPr lang="zh-CN" altLang="en-US" sz="2000" b="1" dirty="0"/>
              <a:t>吹角节</a:t>
            </a:r>
            <a:r>
              <a:rPr lang="en-US" altLang="zh-CN" sz="2000" b="1" dirty="0"/>
              <a:t>(7</a:t>
            </a:r>
            <a:r>
              <a:rPr lang="zh-CN" altLang="en-US" sz="2000" b="1" dirty="0"/>
              <a:t>月初一日</a:t>
            </a:r>
            <a:r>
              <a:rPr lang="en-US" altLang="zh-CN" sz="2000" b="1" dirty="0"/>
              <a:t>)</a:t>
            </a:r>
            <a:endParaRPr lang="en-US" sz="2000" b="1" dirty="0"/>
          </a:p>
        </p:txBody>
      </p:sp>
      <p:sp>
        <p:nvSpPr>
          <p:cNvPr id="61" name="TextBox 60">
            <a:extLst>
              <a:ext uri="{FF2B5EF4-FFF2-40B4-BE49-F238E27FC236}">
                <a16:creationId xmlns:a16="http://schemas.microsoft.com/office/drawing/2014/main" id="{28714AA6-42AB-4D84-A9C5-BC6D97E05B53}"/>
              </a:ext>
            </a:extLst>
          </p:cNvPr>
          <p:cNvSpPr txBox="1"/>
          <p:nvPr/>
        </p:nvSpPr>
        <p:spPr>
          <a:xfrm>
            <a:off x="4528419" y="5137390"/>
            <a:ext cx="2270173" cy="400110"/>
          </a:xfrm>
          <a:prstGeom prst="rect">
            <a:avLst/>
          </a:prstGeom>
          <a:noFill/>
        </p:spPr>
        <p:txBody>
          <a:bodyPr wrap="none" rtlCol="0">
            <a:spAutoFit/>
          </a:bodyPr>
          <a:lstStyle/>
          <a:p>
            <a:r>
              <a:rPr lang="zh-CN" altLang="en-US" sz="2000" b="1" dirty="0"/>
              <a:t>赎罪日</a:t>
            </a:r>
            <a:r>
              <a:rPr lang="en-US" altLang="zh-CN" sz="2000" b="1" dirty="0"/>
              <a:t>(7</a:t>
            </a:r>
            <a:r>
              <a:rPr lang="zh-CN" altLang="en-US" sz="2000" b="1" dirty="0"/>
              <a:t>月初十日</a:t>
            </a:r>
            <a:r>
              <a:rPr lang="en-US" altLang="zh-CN" sz="2000" b="1" dirty="0"/>
              <a:t>)</a:t>
            </a:r>
            <a:endParaRPr lang="en-US" sz="2000" b="1" dirty="0"/>
          </a:p>
        </p:txBody>
      </p:sp>
      <p:sp>
        <p:nvSpPr>
          <p:cNvPr id="62" name="TextBox 61">
            <a:extLst>
              <a:ext uri="{FF2B5EF4-FFF2-40B4-BE49-F238E27FC236}">
                <a16:creationId xmlns:a16="http://schemas.microsoft.com/office/drawing/2014/main" id="{81A2F07C-7F2D-419F-AEB5-26F6F76F6026}"/>
              </a:ext>
            </a:extLst>
          </p:cNvPr>
          <p:cNvSpPr txBox="1"/>
          <p:nvPr/>
        </p:nvSpPr>
        <p:spPr>
          <a:xfrm>
            <a:off x="4528419" y="5487518"/>
            <a:ext cx="2783134" cy="400110"/>
          </a:xfrm>
          <a:prstGeom prst="rect">
            <a:avLst/>
          </a:prstGeom>
          <a:noFill/>
        </p:spPr>
        <p:txBody>
          <a:bodyPr wrap="none" rtlCol="0">
            <a:spAutoFit/>
          </a:bodyPr>
          <a:lstStyle/>
          <a:p>
            <a:r>
              <a:rPr lang="zh-CN" altLang="en-US" sz="2000" b="1" dirty="0"/>
              <a:t>住棚节</a:t>
            </a:r>
            <a:r>
              <a:rPr lang="en-US" altLang="zh-CN" sz="2000" b="1" dirty="0"/>
              <a:t>(7</a:t>
            </a:r>
            <a:r>
              <a:rPr lang="zh-CN" altLang="en-US" sz="2000" b="1" dirty="0"/>
              <a:t>月十五至廿一</a:t>
            </a:r>
            <a:r>
              <a:rPr lang="en-US" altLang="zh-CN" sz="2000" b="1" dirty="0"/>
              <a:t>)</a:t>
            </a:r>
            <a:endParaRPr lang="en-US" sz="2000" b="1" dirty="0"/>
          </a:p>
        </p:txBody>
      </p:sp>
      <p:sp>
        <p:nvSpPr>
          <p:cNvPr id="63" name="TextBox 62">
            <a:extLst>
              <a:ext uri="{FF2B5EF4-FFF2-40B4-BE49-F238E27FC236}">
                <a16:creationId xmlns:a16="http://schemas.microsoft.com/office/drawing/2014/main" id="{3F2ED2A5-D219-4EBB-927F-9317BE413A17}"/>
              </a:ext>
            </a:extLst>
          </p:cNvPr>
          <p:cNvSpPr txBox="1"/>
          <p:nvPr/>
        </p:nvSpPr>
        <p:spPr>
          <a:xfrm>
            <a:off x="596539" y="3503471"/>
            <a:ext cx="3185487" cy="646331"/>
          </a:xfrm>
          <a:prstGeom prst="rect">
            <a:avLst/>
          </a:prstGeom>
          <a:noFill/>
        </p:spPr>
        <p:txBody>
          <a:bodyPr wrap="none" rtlCol="0">
            <a:spAutoFit/>
          </a:bodyPr>
          <a:lstStyle/>
          <a:p>
            <a:pPr algn="ctr"/>
            <a:r>
              <a:rPr lang="zh-CN" altLang="en-US" b="1" dirty="0"/>
              <a:t>在基督里睡了的人从死里复活</a:t>
            </a:r>
            <a:endParaRPr lang="en-US" altLang="zh-CN" b="1" dirty="0"/>
          </a:p>
          <a:p>
            <a:pPr algn="ctr"/>
            <a:r>
              <a:rPr lang="en-US" altLang="zh-CN" b="1" dirty="0"/>
              <a:t>(</a:t>
            </a:r>
            <a:r>
              <a:rPr lang="zh-CN" altLang="en-US" b="1" dirty="0"/>
              <a:t>号筒要响</a:t>
            </a:r>
            <a:r>
              <a:rPr lang="en-US" altLang="zh-CN" b="1" dirty="0"/>
              <a:t>)</a:t>
            </a:r>
            <a:endParaRPr lang="en-US" b="1" dirty="0"/>
          </a:p>
        </p:txBody>
      </p:sp>
      <p:sp>
        <p:nvSpPr>
          <p:cNvPr id="66" name="Left Brace 65">
            <a:extLst>
              <a:ext uri="{FF2B5EF4-FFF2-40B4-BE49-F238E27FC236}">
                <a16:creationId xmlns:a16="http://schemas.microsoft.com/office/drawing/2014/main" id="{422086D6-945B-45D4-A430-9A5B4A54BB60}"/>
              </a:ext>
            </a:extLst>
          </p:cNvPr>
          <p:cNvSpPr/>
          <p:nvPr/>
        </p:nvSpPr>
        <p:spPr>
          <a:xfrm>
            <a:off x="3745096" y="3933763"/>
            <a:ext cx="235664" cy="17722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16C62681-4523-473D-84BC-48364C4EF9E9}"/>
              </a:ext>
            </a:extLst>
          </p:cNvPr>
          <p:cNvSpPr txBox="1"/>
          <p:nvPr/>
        </p:nvSpPr>
        <p:spPr>
          <a:xfrm>
            <a:off x="3814354" y="4590670"/>
            <a:ext cx="553998" cy="1093983"/>
          </a:xfrm>
          <a:prstGeom prst="rect">
            <a:avLst/>
          </a:prstGeom>
          <a:noFill/>
        </p:spPr>
        <p:txBody>
          <a:bodyPr vert="eaVert" wrap="square" rtlCol="0">
            <a:spAutoFit/>
          </a:bodyPr>
          <a:lstStyle/>
          <a:p>
            <a:r>
              <a:rPr lang="zh-CN" altLang="en-US" sz="2400" b="1" dirty="0"/>
              <a:t>七年</a:t>
            </a:r>
            <a:endParaRPr lang="en-US" sz="2400" b="1" dirty="0"/>
          </a:p>
        </p:txBody>
      </p:sp>
    </p:spTree>
    <p:extLst>
      <p:ext uri="{BB962C8B-B14F-4D97-AF65-F5344CB8AC3E}">
        <p14:creationId xmlns:p14="http://schemas.microsoft.com/office/powerpoint/2010/main" val="677233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3" name="Content Placeholder 2"/>
          <p:cNvSpPr>
            <a:spLocks noGrp="1"/>
          </p:cNvSpPr>
          <p:nvPr>
            <p:ph idx="4294967295"/>
          </p:nvPr>
        </p:nvSpPr>
        <p:spPr>
          <a:xfrm>
            <a:off x="226422" y="380002"/>
            <a:ext cx="8647611" cy="5628912"/>
          </a:xfrm>
        </p:spPr>
        <p:txBody>
          <a:bodyPr>
            <a:normAutofit fontScale="92500" lnSpcReduction="10000"/>
          </a:bodyPr>
          <a:lstStyle/>
          <a:p>
            <a:r>
              <a:rPr lang="zh-CN" altLang="en-US" sz="3000" b="1" dirty="0">
                <a:latin typeface="SimSun" panose="02010600030101010101" pitchFamily="2" charset="-122"/>
                <a:ea typeface="SimSun" panose="02010600030101010101" pitchFamily="2" charset="-122"/>
              </a:rPr>
              <a:t>犹太历以阴历为准</a:t>
            </a:r>
            <a:r>
              <a:rPr lang="en-US" altLang="zh-CN" sz="3000" b="1" dirty="0">
                <a:latin typeface="SimSun" panose="02010600030101010101" pitchFamily="2" charset="-122"/>
                <a:ea typeface="SimSun" panose="02010600030101010101" pitchFamily="2" charset="-122"/>
              </a:rPr>
              <a:t>,</a:t>
            </a:r>
            <a:r>
              <a:rPr lang="zh-CN" altLang="en-US" sz="3000" b="1" dirty="0">
                <a:latin typeface="SimSun" panose="02010600030101010101" pitchFamily="2" charset="-122"/>
                <a:ea typeface="SimSun" panose="02010600030101010101" pitchFamily="2" charset="-122"/>
              </a:rPr>
              <a:t>每月初一称为月朔。</a:t>
            </a:r>
            <a:endParaRPr lang="en-US" altLang="zh-CN" sz="3000" b="1" dirty="0">
              <a:latin typeface="SimSun" panose="02010600030101010101" pitchFamily="2" charset="-122"/>
              <a:ea typeface="SimSun" panose="02010600030101010101" pitchFamily="2" charset="-122"/>
            </a:endParaRPr>
          </a:p>
          <a:p>
            <a:r>
              <a:rPr lang="zh-CN" altLang="en-US" sz="3000" b="1" dirty="0">
                <a:latin typeface="SimSun" panose="02010600030101010101" pitchFamily="2" charset="-122"/>
                <a:ea typeface="SimSun" panose="02010600030101010101" pitchFamily="2" charset="-122"/>
              </a:rPr>
              <a:t>每一回月亮圆缺循环约为</a:t>
            </a:r>
            <a:r>
              <a:rPr lang="en-US" altLang="zh-CN" sz="3000" b="1" dirty="0">
                <a:latin typeface="SimSun" panose="02010600030101010101" pitchFamily="2" charset="-122"/>
                <a:ea typeface="SimSun" panose="02010600030101010101" pitchFamily="2" charset="-122"/>
              </a:rPr>
              <a:t>29</a:t>
            </a:r>
            <a:r>
              <a:rPr lang="zh-CN" altLang="en-US" sz="3000" b="1" dirty="0">
                <a:latin typeface="SimSun" panose="02010600030101010101" pitchFamily="2" charset="-122"/>
                <a:ea typeface="SimSun" panose="02010600030101010101" pitchFamily="2" charset="-122"/>
              </a:rPr>
              <a:t>天半，因此每月不是</a:t>
            </a:r>
            <a:r>
              <a:rPr lang="en-US" altLang="zh-CN" sz="3000" b="1" dirty="0">
                <a:latin typeface="SimSun" panose="02010600030101010101" pitchFamily="2" charset="-122"/>
                <a:ea typeface="SimSun" panose="02010600030101010101" pitchFamily="2" charset="-122"/>
              </a:rPr>
              <a:t>29</a:t>
            </a:r>
            <a:r>
              <a:rPr lang="zh-CN" altLang="en-US" sz="3000" b="1" dirty="0">
                <a:latin typeface="SimSun" panose="02010600030101010101" pitchFamily="2" charset="-122"/>
                <a:ea typeface="SimSun" panose="02010600030101010101" pitchFamily="2" charset="-122"/>
              </a:rPr>
              <a:t>天，就是</a:t>
            </a:r>
            <a:r>
              <a:rPr lang="en-US" altLang="zh-CN" sz="3000" b="1" dirty="0">
                <a:latin typeface="SimSun" panose="02010600030101010101" pitchFamily="2" charset="-122"/>
                <a:ea typeface="SimSun" panose="02010600030101010101" pitchFamily="2" charset="-122"/>
              </a:rPr>
              <a:t>30</a:t>
            </a:r>
            <a:r>
              <a:rPr lang="zh-CN" altLang="en-US" sz="3000" b="1" dirty="0">
                <a:latin typeface="SimSun" panose="02010600030101010101" pitchFamily="2" charset="-122"/>
                <a:ea typeface="SimSun" panose="02010600030101010101" pitchFamily="2" charset="-122"/>
              </a:rPr>
              <a:t>天。</a:t>
            </a:r>
            <a:endParaRPr lang="en-US" altLang="zh-CN" sz="3000" b="1" dirty="0">
              <a:latin typeface="SimSun" panose="02010600030101010101" pitchFamily="2" charset="-122"/>
              <a:ea typeface="SimSun" panose="02010600030101010101" pitchFamily="2" charset="-122"/>
            </a:endParaRPr>
          </a:p>
          <a:p>
            <a:r>
              <a:rPr lang="zh-CN" altLang="en-US" sz="3000" b="1" dirty="0">
                <a:latin typeface="SimSun" panose="02010600030101010101" pitchFamily="2" charset="-122"/>
                <a:ea typeface="SimSun" panose="02010600030101010101" pitchFamily="2" charset="-122"/>
              </a:rPr>
              <a:t>旧约时代，天文学不发达，不是以天文学的计算来确定月塑。月朔的制定是凭着人的目测，要有两个以上的证人作证他们看见新月并由祭司认定。</a:t>
            </a:r>
            <a:endParaRPr lang="en-US" altLang="zh-CN" sz="3000" b="1" dirty="0">
              <a:latin typeface="SimSun" panose="02010600030101010101" pitchFamily="2" charset="-122"/>
              <a:ea typeface="SimSun" panose="02010600030101010101" pitchFamily="2" charset="-122"/>
            </a:endParaRPr>
          </a:p>
          <a:p>
            <a:r>
              <a:rPr lang="zh-CN" altLang="en-US" sz="3000" b="1" dirty="0">
                <a:latin typeface="SimSun" panose="02010600030101010101" pitchFamily="2" charset="-122"/>
                <a:ea typeface="SimSun" panose="02010600030101010101" pitchFamily="2" charset="-122"/>
              </a:rPr>
              <a:t>每月初一的制定非常重要，因为这关乎七大节期都能落在正确的日子，每个节期的日期都必须以每月的月朔为基准，若月朔定错了，节期也就错了。</a:t>
            </a:r>
            <a:endParaRPr lang="en-US" altLang="zh-CN" sz="3000" b="1" dirty="0">
              <a:latin typeface="SimSun" panose="02010600030101010101" pitchFamily="2" charset="-122"/>
              <a:ea typeface="SimSun" panose="02010600030101010101" pitchFamily="2" charset="-122"/>
            </a:endParaRPr>
          </a:p>
          <a:p>
            <a:r>
              <a:rPr lang="zh-CN" altLang="en-US" sz="3000" b="1" dirty="0">
                <a:latin typeface="SimSun" panose="02010600030101010101" pitchFamily="2" charset="-122"/>
                <a:ea typeface="SimSun" panose="02010600030101010101" pitchFamily="2" charset="-122"/>
              </a:rPr>
              <a:t>若天候不佳，无法目测新月，犹太人就过两个月朔，以确定没有错过月朔的献祭。</a:t>
            </a:r>
            <a:endParaRPr lang="en-US" altLang="zh-CN" sz="3000" b="1" dirty="0">
              <a:latin typeface="SimSun" panose="02010600030101010101" pitchFamily="2" charset="-122"/>
              <a:ea typeface="SimSun" panose="02010600030101010101" pitchFamily="2" charset="-122"/>
            </a:endParaRPr>
          </a:p>
          <a:p>
            <a:r>
              <a:rPr lang="zh-CN" altLang="en-US" sz="3000" b="1" dirty="0">
                <a:latin typeface="SimSun" panose="02010600030101010101" pitchFamily="2" charset="-122"/>
                <a:ea typeface="SimSun" panose="02010600030101010101" pitchFamily="2" charset="-122"/>
              </a:rPr>
              <a:t>直到</a:t>
            </a:r>
            <a:r>
              <a:rPr lang="en-US" altLang="zh-CN" sz="3000" b="1" dirty="0">
                <a:latin typeface="SimSun" panose="02010600030101010101" pitchFamily="2" charset="-122"/>
                <a:ea typeface="SimSun" panose="02010600030101010101" pitchFamily="2" charset="-122"/>
              </a:rPr>
              <a:t>358</a:t>
            </a:r>
            <a:r>
              <a:rPr lang="zh-CN" altLang="en-US" sz="3000" b="1" dirty="0">
                <a:latin typeface="SimSun" panose="02010600030101010101" pitchFamily="2" charset="-122"/>
                <a:ea typeface="SimSun" panose="02010600030101010101" pitchFamily="2" charset="-122"/>
              </a:rPr>
              <a:t>年，犹太公会颁定精确的犹太历法，根据天文学和数学的计算，设置固定的历法，才取消人为目测方式制定月朔。</a:t>
            </a:r>
            <a:endParaRPr lang="en-US" sz="3000" b="1" dirty="0">
              <a:latin typeface="SimSun" panose="02010600030101010101" pitchFamily="2" charset="-122"/>
              <a:ea typeface="SimSun" panose="02010600030101010101" pitchFamily="2" charset="-122"/>
            </a:endParaRPr>
          </a:p>
          <a:p>
            <a:endParaRPr lang="en-US" sz="3000" b="1" dirty="0"/>
          </a:p>
          <a:p>
            <a:endParaRPr lang="en-US" dirty="0"/>
          </a:p>
        </p:txBody>
      </p:sp>
    </p:spTree>
    <p:extLst>
      <p:ext uri="{BB962C8B-B14F-4D97-AF65-F5344CB8AC3E}">
        <p14:creationId xmlns:p14="http://schemas.microsoft.com/office/powerpoint/2010/main" val="69191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95900BED-C5DD-4120-A257-99CFDA08E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B138AB1A-B8F2-4729-AC7C-CDD48DA087EC}"/>
              </a:ext>
            </a:extLst>
          </p:cNvPr>
          <p:cNvSpPr>
            <a:spLocks noGrp="1"/>
          </p:cNvSpPr>
          <p:nvPr>
            <p:ph type="title"/>
          </p:nvPr>
        </p:nvSpPr>
        <p:spPr/>
        <p:txBody>
          <a:bodyPr/>
          <a:lstStyle/>
          <a:p>
            <a:r>
              <a:rPr lang="zh-CN" altLang="en-US" b="1" dirty="0"/>
              <a:t>七十个七</a:t>
            </a:r>
            <a:endParaRPr lang="en-US" altLang="en-US" b="1" dirty="0"/>
          </a:p>
        </p:txBody>
      </p:sp>
      <p:cxnSp>
        <p:nvCxnSpPr>
          <p:cNvPr id="3" name="Straight Connector 2">
            <a:extLst>
              <a:ext uri="{FF2B5EF4-FFF2-40B4-BE49-F238E27FC236}">
                <a16:creationId xmlns:a16="http://schemas.microsoft.com/office/drawing/2014/main" id="{5C270D42-B3BA-4167-AB3F-E304EE0B9FCB}"/>
              </a:ext>
            </a:extLst>
          </p:cNvPr>
          <p:cNvCxnSpPr>
            <a:cxnSpLocks/>
          </p:cNvCxnSpPr>
          <p:nvPr/>
        </p:nvCxnSpPr>
        <p:spPr>
          <a:xfrm>
            <a:off x="838200" y="3581400"/>
            <a:ext cx="75438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EA6D6394-84AF-4A44-A86A-2DE81EB778B0}"/>
              </a:ext>
            </a:extLst>
          </p:cNvPr>
          <p:cNvCxnSpPr>
            <a:cxnSpLocks/>
          </p:cNvCxnSpPr>
          <p:nvPr/>
        </p:nvCxnSpPr>
        <p:spPr>
          <a:xfrm flipV="1">
            <a:off x="2603500" y="3086100"/>
            <a:ext cx="457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1514DAC-38AB-4962-8225-8574E0BC0115}"/>
              </a:ext>
            </a:extLst>
          </p:cNvPr>
          <p:cNvCxnSpPr>
            <a:cxnSpLocks/>
          </p:cNvCxnSpPr>
          <p:nvPr/>
        </p:nvCxnSpPr>
        <p:spPr>
          <a:xfrm>
            <a:off x="2819400" y="2878138"/>
            <a:ext cx="0" cy="609600"/>
          </a:xfrm>
          <a:prstGeom prst="line">
            <a:avLst/>
          </a:prstGeom>
          <a:ln w="38100"/>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D444CD2-9C2E-4415-8B87-B1235CEA46A2}"/>
              </a:ext>
            </a:extLst>
          </p:cNvPr>
          <p:cNvCxnSpPr>
            <a:cxnSpLocks/>
          </p:cNvCxnSpPr>
          <p:nvPr/>
        </p:nvCxnSpPr>
        <p:spPr>
          <a:xfrm flipV="1">
            <a:off x="6324600" y="2884488"/>
            <a:ext cx="0" cy="596900"/>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37896" name="TextBox 30724">
            <a:extLst>
              <a:ext uri="{FF2B5EF4-FFF2-40B4-BE49-F238E27FC236}">
                <a16:creationId xmlns:a16="http://schemas.microsoft.com/office/drawing/2014/main" id="{9794947B-B13B-4EEA-A2C9-D40D4F3D7F69}"/>
              </a:ext>
            </a:extLst>
          </p:cNvPr>
          <p:cNvSpPr txBox="1">
            <a:spLocks noChangeArrowheads="1"/>
          </p:cNvSpPr>
          <p:nvPr/>
        </p:nvSpPr>
        <p:spPr bwMode="auto">
          <a:xfrm flipH="1">
            <a:off x="1058863" y="2951163"/>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CN" b="1"/>
              <a:t>69</a:t>
            </a:r>
            <a:r>
              <a:rPr lang="zh-CN" altLang="en-US" b="1"/>
              <a:t>个</a:t>
            </a:r>
            <a:r>
              <a:rPr lang="en-US" altLang="zh-CN" b="1"/>
              <a:t>7</a:t>
            </a:r>
            <a:endParaRPr lang="en-US" altLang="en-US" b="1">
              <a:ea typeface="SimSun" panose="02010600030101010101" pitchFamily="2" charset="-122"/>
            </a:endParaRPr>
          </a:p>
        </p:txBody>
      </p:sp>
      <p:sp>
        <p:nvSpPr>
          <p:cNvPr id="37897" name="Content Placeholder 37">
            <a:extLst>
              <a:ext uri="{FF2B5EF4-FFF2-40B4-BE49-F238E27FC236}">
                <a16:creationId xmlns:a16="http://schemas.microsoft.com/office/drawing/2014/main" id="{64DFE8A8-0A8B-49FF-9057-A99875067ADB}"/>
              </a:ext>
            </a:extLst>
          </p:cNvPr>
          <p:cNvSpPr>
            <a:spLocks noGrp="1"/>
          </p:cNvSpPr>
          <p:nvPr>
            <p:ph idx="1"/>
          </p:nvPr>
        </p:nvSpPr>
        <p:spPr>
          <a:xfrm>
            <a:off x="3654425" y="2878138"/>
            <a:ext cx="1981200" cy="585787"/>
          </a:xfrm>
        </p:spPr>
        <p:txBody>
          <a:bodyPr>
            <a:spAutoFit/>
          </a:bodyPr>
          <a:lstStyle/>
          <a:p>
            <a:pPr marL="0" indent="0">
              <a:buFont typeface="Arial" panose="020B0604020202020204" pitchFamily="34" charset="0"/>
              <a:buNone/>
            </a:pPr>
            <a:r>
              <a:rPr lang="zh-CN" altLang="en-US" b="1"/>
              <a:t>教会时代</a:t>
            </a:r>
            <a:endParaRPr lang="en-US" altLang="en-US" b="1"/>
          </a:p>
        </p:txBody>
      </p:sp>
      <p:sp>
        <p:nvSpPr>
          <p:cNvPr id="37898" name="TextBox 30725">
            <a:extLst>
              <a:ext uri="{FF2B5EF4-FFF2-40B4-BE49-F238E27FC236}">
                <a16:creationId xmlns:a16="http://schemas.microsoft.com/office/drawing/2014/main" id="{9BDAB845-A248-4DC7-992C-7C890C830E0E}"/>
              </a:ext>
            </a:extLst>
          </p:cNvPr>
          <p:cNvSpPr txBox="1">
            <a:spLocks noChangeArrowheads="1"/>
          </p:cNvSpPr>
          <p:nvPr/>
        </p:nvSpPr>
        <p:spPr bwMode="auto">
          <a:xfrm>
            <a:off x="6470650" y="2878138"/>
            <a:ext cx="2216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b="1"/>
              <a:t>最后一个</a:t>
            </a:r>
            <a:r>
              <a:rPr lang="en-US" altLang="zh-CN" b="1"/>
              <a:t>7</a:t>
            </a:r>
            <a:endParaRPr lang="en-US" altLang="en-US" b="1">
              <a:ea typeface="SimSun" panose="02010600030101010101" pitchFamily="2" charset="-122"/>
            </a:endParaRPr>
          </a:p>
        </p:txBody>
      </p:sp>
      <p:sp>
        <p:nvSpPr>
          <p:cNvPr id="37900" name="TextBox 30726">
            <a:extLst>
              <a:ext uri="{FF2B5EF4-FFF2-40B4-BE49-F238E27FC236}">
                <a16:creationId xmlns:a16="http://schemas.microsoft.com/office/drawing/2014/main" id="{23D94D03-E5B9-462A-AD99-062C426CF6E4}"/>
              </a:ext>
            </a:extLst>
          </p:cNvPr>
          <p:cNvSpPr txBox="1">
            <a:spLocks noChangeArrowheads="1"/>
          </p:cNvSpPr>
          <p:nvPr/>
        </p:nvSpPr>
        <p:spPr bwMode="auto">
          <a:xfrm>
            <a:off x="2841625" y="3614738"/>
            <a:ext cx="348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800" b="1"/>
              <a:t>  荒凉的事已经定了</a:t>
            </a:r>
            <a:endParaRPr lang="en-US" altLang="en-US" sz="2800" b="1">
              <a:ea typeface="SimSun" panose="02010600030101010101" pitchFamily="2" charset="-122"/>
            </a:endParaRPr>
          </a:p>
        </p:txBody>
      </p:sp>
      <p:sp>
        <p:nvSpPr>
          <p:cNvPr id="38924" name="TextBox 4">
            <a:extLst>
              <a:ext uri="{FF2B5EF4-FFF2-40B4-BE49-F238E27FC236}">
                <a16:creationId xmlns:a16="http://schemas.microsoft.com/office/drawing/2014/main" id="{E46647FB-6612-4F5B-9E49-640DDAA33C66}"/>
              </a:ext>
            </a:extLst>
          </p:cNvPr>
          <p:cNvSpPr txBox="1">
            <a:spLocks noChangeArrowheads="1"/>
          </p:cNvSpPr>
          <p:nvPr/>
        </p:nvSpPr>
        <p:spPr bwMode="auto">
          <a:xfrm>
            <a:off x="3459163" y="4076700"/>
            <a:ext cx="164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dirty="0"/>
              <a:t>（对犹大国）</a:t>
            </a:r>
            <a:endParaRPr lang="en-US" altLang="en-US" sz="1800" b="1" dirty="0">
              <a:ea typeface="SimSun" panose="02010600030101010101" pitchFamily="2" charset="-122"/>
            </a:endParaRPr>
          </a:p>
        </p:txBody>
      </p:sp>
    </p:spTree>
    <p:extLst>
      <p:ext uri="{BB962C8B-B14F-4D97-AF65-F5344CB8AC3E}">
        <p14:creationId xmlns:p14="http://schemas.microsoft.com/office/powerpoint/2010/main" val="22742475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7896"/>
                                        </p:tgtEl>
                                        <p:attrNameLst>
                                          <p:attrName>style.visibility</p:attrName>
                                        </p:attrNameLst>
                                      </p:cBhvr>
                                      <p:to>
                                        <p:strVal val="visible"/>
                                      </p:to>
                                    </p:set>
                                    <p:anim calcmode="lin" valueType="num">
                                      <p:cBhvr additive="base">
                                        <p:cTn id="11" dur="500" fill="hold"/>
                                        <p:tgtEl>
                                          <p:spTgt spid="37896"/>
                                        </p:tgtEl>
                                        <p:attrNameLst>
                                          <p:attrName>ppt_x</p:attrName>
                                        </p:attrNameLst>
                                      </p:cBhvr>
                                      <p:tavLst>
                                        <p:tav tm="0">
                                          <p:val>
                                            <p:strVal val="#ppt_x"/>
                                          </p:val>
                                        </p:tav>
                                        <p:tav tm="100000">
                                          <p:val>
                                            <p:strVal val="#ppt_x"/>
                                          </p:val>
                                        </p:tav>
                                      </p:tavLst>
                                    </p:anim>
                                    <p:anim calcmode="lin" valueType="num">
                                      <p:cBhvr additive="base">
                                        <p:cTn id="12"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897">
                                            <p:txEl>
                                              <p:pRg st="0" end="0"/>
                                            </p:txEl>
                                          </p:spTgt>
                                        </p:tgtEl>
                                        <p:attrNameLst>
                                          <p:attrName>style.visibility</p:attrName>
                                        </p:attrNameLst>
                                      </p:cBhvr>
                                      <p:to>
                                        <p:strVal val="visible"/>
                                      </p:to>
                                    </p:set>
                                    <p:anim calcmode="lin" valueType="num">
                                      <p:cBhvr additive="base">
                                        <p:cTn id="30" dur="5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900"/>
                                        </p:tgtEl>
                                        <p:attrNameLst>
                                          <p:attrName>style.visibility</p:attrName>
                                        </p:attrNameLst>
                                      </p:cBhvr>
                                      <p:to>
                                        <p:strVal val="visible"/>
                                      </p:to>
                                    </p:set>
                                    <p:anim calcmode="lin" valueType="num">
                                      <p:cBhvr additive="base">
                                        <p:cTn id="36" dur="500" fill="hold"/>
                                        <p:tgtEl>
                                          <p:spTgt spid="37900"/>
                                        </p:tgtEl>
                                        <p:attrNameLst>
                                          <p:attrName>ppt_x</p:attrName>
                                        </p:attrNameLst>
                                      </p:cBhvr>
                                      <p:tavLst>
                                        <p:tav tm="0">
                                          <p:val>
                                            <p:strVal val="#ppt_x"/>
                                          </p:val>
                                        </p:tav>
                                        <p:tav tm="100000">
                                          <p:val>
                                            <p:strVal val="#ppt_x"/>
                                          </p:val>
                                        </p:tav>
                                      </p:tavLst>
                                    </p:anim>
                                    <p:anim calcmode="lin" valueType="num">
                                      <p:cBhvr additive="base">
                                        <p:cTn id="37"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898"/>
                                        </p:tgtEl>
                                        <p:attrNameLst>
                                          <p:attrName>style.visibility</p:attrName>
                                        </p:attrNameLst>
                                      </p:cBhvr>
                                      <p:to>
                                        <p:strVal val="visible"/>
                                      </p:to>
                                    </p:set>
                                    <p:anim calcmode="lin" valueType="num">
                                      <p:cBhvr additive="base">
                                        <p:cTn id="42" dur="500" fill="hold"/>
                                        <p:tgtEl>
                                          <p:spTgt spid="37898"/>
                                        </p:tgtEl>
                                        <p:attrNameLst>
                                          <p:attrName>ppt_x</p:attrName>
                                        </p:attrNameLst>
                                      </p:cBhvr>
                                      <p:tavLst>
                                        <p:tav tm="0">
                                          <p:val>
                                            <p:strVal val="#ppt_x"/>
                                          </p:val>
                                        </p:tav>
                                        <p:tav tm="100000">
                                          <p:val>
                                            <p:strVal val="#ppt_x"/>
                                          </p:val>
                                        </p:tav>
                                      </p:tavLst>
                                    </p:anim>
                                    <p:anim calcmode="lin" valueType="num">
                                      <p:cBhvr additive="base">
                                        <p:cTn id="43"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37897" grpId="0" build="p"/>
      <p:bldP spid="37898" grpId="0"/>
      <p:bldP spid="379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A38B3C0-3914-4CA7-8D9E-C224FD2F352E}"/>
              </a:ext>
            </a:extLst>
          </p:cNvPr>
          <p:cNvSpPr>
            <a:spLocks noGrp="1"/>
          </p:cNvSpPr>
          <p:nvPr>
            <p:ph type="title"/>
          </p:nvPr>
        </p:nvSpPr>
        <p:spPr/>
        <p:txBody>
          <a:bodyPr/>
          <a:lstStyle/>
          <a:p>
            <a:endParaRPr lang="en-US" altLang="en-US"/>
          </a:p>
        </p:txBody>
      </p:sp>
      <p:sp>
        <p:nvSpPr>
          <p:cNvPr id="28675" name="Content Placeholder 2">
            <a:extLst>
              <a:ext uri="{FF2B5EF4-FFF2-40B4-BE49-F238E27FC236}">
                <a16:creationId xmlns:a16="http://schemas.microsoft.com/office/drawing/2014/main" id="{E0A09EA2-3470-4EC8-97E6-E408986B12D1}"/>
              </a:ext>
            </a:extLst>
          </p:cNvPr>
          <p:cNvSpPr>
            <a:spLocks noGrp="1"/>
          </p:cNvSpPr>
          <p:nvPr>
            <p:ph idx="1"/>
          </p:nvPr>
        </p:nvSpPr>
        <p:spPr/>
        <p:txBody>
          <a:bodyPr/>
          <a:lstStyle/>
          <a:p>
            <a:endParaRPr lang="en-US" altLang="en-US"/>
          </a:p>
        </p:txBody>
      </p:sp>
      <p:pic>
        <p:nvPicPr>
          <p:cNvPr id="28676" name="Picture 2">
            <a:extLst>
              <a:ext uri="{FF2B5EF4-FFF2-40B4-BE49-F238E27FC236}">
                <a16:creationId xmlns:a16="http://schemas.microsoft.com/office/drawing/2014/main" id="{21B5CC1D-A12B-4AE1-836E-B9E6E2166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17" y="233363"/>
            <a:ext cx="9982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07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7"/>
            <a:ext cx="7886700" cy="779462"/>
          </a:xfrm>
        </p:spPr>
        <p:txBody>
          <a:bodyPr/>
          <a:lstStyle/>
          <a:p>
            <a:pPr algn="ctr"/>
            <a:r>
              <a:rPr lang="zh-CN" altLang="en-US" b="1" dirty="0"/>
              <a:t>约珥书</a:t>
            </a:r>
            <a:r>
              <a:rPr lang="en-US" altLang="zh-CN" b="1" dirty="0"/>
              <a:t>2</a:t>
            </a:r>
            <a:r>
              <a:rPr lang="zh-CN" altLang="en-US" b="1" dirty="0"/>
              <a:t>章</a:t>
            </a:r>
            <a:endParaRPr lang="en-US" b="1" dirty="0"/>
          </a:p>
        </p:txBody>
      </p:sp>
      <p:sp>
        <p:nvSpPr>
          <p:cNvPr id="3" name="Content Placeholder 2"/>
          <p:cNvSpPr>
            <a:spLocks noGrp="1"/>
          </p:cNvSpPr>
          <p:nvPr>
            <p:ph idx="1"/>
          </p:nvPr>
        </p:nvSpPr>
        <p:spPr>
          <a:xfrm>
            <a:off x="628650" y="1392488"/>
            <a:ext cx="7886700" cy="4351338"/>
          </a:xfrm>
        </p:spPr>
        <p:txBody>
          <a:bodyPr>
            <a:noAutofit/>
          </a:bodyPr>
          <a:lstStyle/>
          <a:p>
            <a:pPr marL="0" indent="0">
              <a:buNone/>
            </a:pPr>
            <a:r>
              <a:rPr lang="en-US" altLang="zh-CN" sz="3200" b="1" dirty="0"/>
              <a:t>1.</a:t>
            </a:r>
            <a:r>
              <a:rPr lang="zh-CN" altLang="en-US" sz="3200" b="1" dirty="0"/>
              <a:t>你们要在锡安吹角，在我圣山吹出大声。国中的居民，都要发颤。因为耶和华的日子将到，已经临近。</a:t>
            </a:r>
          </a:p>
          <a:p>
            <a:pPr marL="0" indent="0">
              <a:buNone/>
            </a:pPr>
            <a:r>
              <a:rPr lang="en-US" altLang="zh-CN" sz="3200" b="1" dirty="0"/>
              <a:t>2</a:t>
            </a:r>
            <a:r>
              <a:rPr lang="zh-CN" altLang="en-US" sz="3200" b="1" dirty="0"/>
              <a:t>那日是黑暗，幽冥，密云，乌黑的日子</a:t>
            </a:r>
            <a:r>
              <a:rPr lang="en-US" altLang="zh-CN" sz="3200" b="1" dirty="0"/>
              <a:t>,</a:t>
            </a:r>
            <a:r>
              <a:rPr lang="zh-CN" altLang="en-US" sz="3200" b="1" dirty="0"/>
              <a:t>好像晨光铺满山岭。有一队</a:t>
            </a:r>
            <a:r>
              <a:rPr lang="zh-CN" altLang="en-US" sz="3200" b="1" dirty="0">
                <a:solidFill>
                  <a:srgbClr val="FF0000"/>
                </a:solidFill>
              </a:rPr>
              <a:t>蝗虫</a:t>
            </a:r>
            <a:r>
              <a:rPr lang="zh-CN" altLang="en-US" sz="3200" b="1" dirty="0"/>
              <a:t>又大又强。从来没有这样的</a:t>
            </a:r>
            <a:r>
              <a:rPr lang="en-US" altLang="zh-CN" sz="3200" b="1" dirty="0"/>
              <a:t>,</a:t>
            </a:r>
            <a:r>
              <a:rPr lang="zh-CN" altLang="en-US" sz="3200" b="1" dirty="0"/>
              <a:t>以后直到万代</a:t>
            </a:r>
            <a:r>
              <a:rPr lang="en-US" altLang="zh-CN" sz="3200" b="1" dirty="0"/>
              <a:t>,</a:t>
            </a:r>
            <a:r>
              <a:rPr lang="zh-CN" altLang="en-US" sz="3200" b="1" dirty="0"/>
              <a:t>也必没有。</a:t>
            </a:r>
          </a:p>
          <a:p>
            <a:pPr marL="0" indent="0">
              <a:buNone/>
            </a:pPr>
            <a:r>
              <a:rPr lang="en-US" altLang="zh-CN" sz="3200" b="1" dirty="0"/>
              <a:t>……………………………………………………..</a:t>
            </a:r>
          </a:p>
          <a:p>
            <a:pPr marL="0" indent="0">
              <a:buNone/>
            </a:pPr>
            <a:r>
              <a:rPr lang="en-US" altLang="zh-CN" sz="3200" b="1" dirty="0"/>
              <a:t>4.</a:t>
            </a:r>
            <a:r>
              <a:rPr lang="zh-CN" altLang="en-US" sz="3200" b="1" dirty="0"/>
              <a:t>他们的</a:t>
            </a:r>
            <a:r>
              <a:rPr lang="zh-CN" altLang="en-US" sz="3200" b="1" dirty="0">
                <a:solidFill>
                  <a:srgbClr val="FF0000"/>
                </a:solidFill>
              </a:rPr>
              <a:t>形状如马</a:t>
            </a:r>
            <a:r>
              <a:rPr lang="zh-CN" altLang="en-US" sz="3200" b="1" dirty="0"/>
              <a:t>，奔跑如马兵。</a:t>
            </a:r>
            <a:br>
              <a:rPr lang="zh-CN" altLang="en-US" sz="3200" b="1" dirty="0"/>
            </a:br>
            <a:endParaRPr lang="en-US" sz="3200" b="1" dirty="0"/>
          </a:p>
        </p:txBody>
      </p:sp>
    </p:spTree>
    <p:extLst>
      <p:ext uri="{BB962C8B-B14F-4D97-AF65-F5344CB8AC3E}">
        <p14:creationId xmlns:p14="http://schemas.microsoft.com/office/powerpoint/2010/main" val="38623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1825624"/>
            <a:ext cx="8079922" cy="4627427"/>
          </a:xfrm>
        </p:spPr>
        <p:txBody>
          <a:bodyPr>
            <a:normAutofit fontScale="70000" lnSpcReduction="20000"/>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sz="3300" b="1" dirty="0"/>
          </a:p>
          <a:p>
            <a:pPr marL="0" indent="0">
              <a:buNone/>
            </a:pPr>
            <a:endParaRPr lang="en-US" altLang="zh-CN" sz="3400" b="1" dirty="0"/>
          </a:p>
          <a:p>
            <a:pPr marL="0" indent="0">
              <a:buNone/>
            </a:pPr>
            <a:r>
              <a:rPr lang="zh-CN" altLang="en-US" sz="3400" b="1" dirty="0"/>
              <a:t>无人机正变得越来越小</a:t>
            </a:r>
            <a:r>
              <a:rPr lang="en-US" altLang="zh-CN" sz="3400" b="1" dirty="0"/>
              <a:t>,</a:t>
            </a:r>
            <a:r>
              <a:rPr lang="zh-CN" altLang="en-US" sz="3400" b="1" dirty="0"/>
              <a:t>越来越便宜</a:t>
            </a:r>
            <a:r>
              <a:rPr lang="en-US" altLang="zh-CN" sz="3400" b="1" dirty="0"/>
              <a:t>,</a:t>
            </a:r>
            <a:r>
              <a:rPr lang="zh-CN" altLang="en-US" sz="3400" b="1" dirty="0"/>
              <a:t>并且将开始像鸟群</a:t>
            </a:r>
            <a:endParaRPr lang="en-US" altLang="zh-CN" sz="3400" b="1" dirty="0"/>
          </a:p>
          <a:p>
            <a:pPr marL="0" indent="0">
              <a:buNone/>
            </a:pPr>
            <a:r>
              <a:rPr lang="zh-CN" altLang="en-US" sz="3400" b="1" dirty="0"/>
              <a:t>一样形成大规模的机群</a:t>
            </a:r>
            <a:endParaRPr lang="en-US" altLang="zh-CN" sz="3400" b="1" dirty="0"/>
          </a:p>
          <a:p>
            <a:pPr marL="0" indent="0">
              <a:buNone/>
            </a:pPr>
            <a:r>
              <a:rPr lang="en-US" altLang="zh-CN" sz="3400" b="1" dirty="0"/>
              <a:t>(</a:t>
            </a:r>
            <a:r>
              <a:rPr lang="zh-CN" altLang="en-US" sz="3400" b="1" dirty="0"/>
              <a:t>图片来源</a:t>
            </a:r>
            <a:r>
              <a:rPr lang="en-US" altLang="zh-CN" sz="3400" b="1" dirty="0"/>
              <a:t>:</a:t>
            </a:r>
            <a:r>
              <a:rPr lang="en-US" altLang="en-US" sz="3400" b="1" dirty="0"/>
              <a:t>David </a:t>
            </a:r>
            <a:r>
              <a:rPr lang="en-US" altLang="en-US" sz="3400" b="1" dirty="0" err="1"/>
              <a:t>Tipling</a:t>
            </a:r>
            <a:r>
              <a:rPr lang="en-US" altLang="en-US" sz="3400" b="1" dirty="0"/>
              <a:t> Photo Library</a:t>
            </a:r>
            <a:r>
              <a:rPr lang="en-US" altLang="zh-CN" sz="3400" b="1" dirty="0"/>
              <a:t>/</a:t>
            </a:r>
            <a:r>
              <a:rPr lang="en-US" altLang="en-US" sz="3400" b="1" dirty="0" err="1"/>
              <a:t>Alamy</a:t>
            </a:r>
            <a:r>
              <a:rPr lang="en-US" altLang="en-US" sz="3400" b="1" dirty="0"/>
              <a:t> Stock Photo</a:t>
            </a:r>
            <a:r>
              <a:rPr lang="en-US" altLang="zh-CN" sz="3400" b="1" dirty="0"/>
              <a:t>)</a:t>
            </a:r>
            <a:endParaRPr lang="en-US" altLang="en-US" sz="3400" b="1" dirty="0"/>
          </a:p>
          <a:p>
            <a:endParaRPr lang="en-US" dirty="0"/>
          </a:p>
        </p:txBody>
      </p:sp>
      <p:pic>
        <p:nvPicPr>
          <p:cNvPr id="5" name="Picture 2" descr="大量廉价小型无人机组成及机群像鸟那样空中协调">
            <a:extLst>
              <a:ext uri="{FF2B5EF4-FFF2-40B4-BE49-F238E27FC236}">
                <a16:creationId xmlns:a16="http://schemas.microsoft.com/office/drawing/2014/main" id="{5ABFAA32-3DA7-40E2-A02C-9CE33C89846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0" y="0"/>
            <a:ext cx="9144000" cy="5143500"/>
          </a:xfrm>
          <a:noFill/>
        </p:spPr>
      </p:pic>
    </p:spTree>
    <p:extLst>
      <p:ext uri="{BB962C8B-B14F-4D97-AF65-F5344CB8AC3E}">
        <p14:creationId xmlns:p14="http://schemas.microsoft.com/office/powerpoint/2010/main" val="325817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ctr"/>
            <a:endParaRPr lang="en-US" altLang="zh-CN" b="1" dirty="0"/>
          </a:p>
          <a:p>
            <a:pPr algn="ctr"/>
            <a:endParaRPr lang="en-US" altLang="zh-CN" b="1" dirty="0"/>
          </a:p>
          <a:p>
            <a:pPr algn="ctr"/>
            <a:endParaRPr lang="en-US" altLang="zh-CN" b="1" dirty="0"/>
          </a:p>
          <a:p>
            <a:pPr algn="ctr"/>
            <a:endParaRPr lang="en-US" altLang="zh-CN" b="1" dirty="0"/>
          </a:p>
          <a:p>
            <a:pPr algn="ctr"/>
            <a:endParaRPr lang="en-US" altLang="zh-CN" b="1" dirty="0"/>
          </a:p>
          <a:p>
            <a:pPr algn="ctr"/>
            <a:endParaRPr lang="en-US" altLang="zh-CN" b="1" dirty="0"/>
          </a:p>
          <a:p>
            <a:pPr algn="ctr"/>
            <a:endParaRPr lang="en-US" altLang="zh-CN" b="1" dirty="0"/>
          </a:p>
          <a:p>
            <a:pPr algn="ctr"/>
            <a:endParaRPr lang="en-US" altLang="zh-CN" b="1" dirty="0"/>
          </a:p>
          <a:p>
            <a:pPr marL="0" indent="0" algn="ctr">
              <a:buNone/>
            </a:pPr>
            <a:r>
              <a:rPr lang="zh-CN" altLang="en-US" b="1" dirty="0"/>
              <a:t>无人机</a:t>
            </a:r>
            <a:endParaRPr lang="en-US" dirty="0"/>
          </a:p>
        </p:txBody>
      </p:sp>
      <p:pic>
        <p:nvPicPr>
          <p:cNvPr id="5" name="Picture 2" descr="dron chino">
            <a:extLst>
              <a:ext uri="{FF2B5EF4-FFF2-40B4-BE49-F238E27FC236}">
                <a16:creationId xmlns:a16="http://schemas.microsoft.com/office/drawing/2014/main" id="{187BE9BC-CEC8-492E-BF5B-AE588462C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p:spPr>
      </p:pic>
    </p:spTree>
    <p:extLst>
      <p:ext uri="{BB962C8B-B14F-4D97-AF65-F5344CB8AC3E}">
        <p14:creationId xmlns:p14="http://schemas.microsoft.com/office/powerpoint/2010/main" val="103106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pic>
        <p:nvPicPr>
          <p:cNvPr id="5" name="Picture 2" descr="无人机">
            <a:extLst>
              <a:ext uri="{FF2B5EF4-FFF2-40B4-BE49-F238E27FC236}">
                <a16:creationId xmlns:a16="http://schemas.microsoft.com/office/drawing/2014/main" id="{B3983F02-C481-4734-BE60-ACAEE12C2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57" y="771526"/>
            <a:ext cx="8926286" cy="50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83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6"/>
            <a:ext cx="7886700" cy="1014495"/>
          </a:xfrm>
        </p:spPr>
        <p:txBody>
          <a:bodyPr/>
          <a:lstStyle/>
          <a:p>
            <a:pPr algn="ctr"/>
            <a:r>
              <a:rPr lang="zh-CN" altLang="en-US" b="1" dirty="0"/>
              <a:t>但以理书</a:t>
            </a:r>
            <a:r>
              <a:rPr lang="en-US" altLang="zh-CN" b="1" dirty="0"/>
              <a:t>8</a:t>
            </a:r>
            <a:r>
              <a:rPr lang="zh-CN" altLang="en-US" b="1" dirty="0"/>
              <a:t>章</a:t>
            </a:r>
            <a:endParaRPr lang="en-US" b="1" dirty="0"/>
          </a:p>
        </p:txBody>
      </p:sp>
      <p:sp>
        <p:nvSpPr>
          <p:cNvPr id="3" name="Content Placeholder 2"/>
          <p:cNvSpPr>
            <a:spLocks noGrp="1"/>
          </p:cNvSpPr>
          <p:nvPr>
            <p:ph idx="1"/>
          </p:nvPr>
        </p:nvSpPr>
        <p:spPr>
          <a:xfrm>
            <a:off x="628650" y="1379621"/>
            <a:ext cx="7886700" cy="4351338"/>
          </a:xfrm>
        </p:spPr>
        <p:txBody>
          <a:bodyPr>
            <a:normAutofit/>
          </a:bodyPr>
          <a:lstStyle/>
          <a:p>
            <a:pPr marL="0" indent="0">
              <a:buNone/>
            </a:pPr>
            <a:r>
              <a:rPr lang="en-US" altLang="zh-CN" sz="3200" b="1" dirty="0"/>
              <a:t>24</a:t>
            </a:r>
            <a:r>
              <a:rPr lang="zh-CN" altLang="en-US" sz="3200" b="1" dirty="0"/>
              <a:t>他的权柄必大，却不是因自己的能力。他必行非常的</a:t>
            </a:r>
            <a:r>
              <a:rPr lang="zh-CN" altLang="en-US" sz="3200" b="1" dirty="0">
                <a:solidFill>
                  <a:srgbClr val="FF0000"/>
                </a:solidFill>
              </a:rPr>
              <a:t>毁灭</a:t>
            </a:r>
            <a:r>
              <a:rPr lang="zh-CN" altLang="en-US" sz="3200" b="1" dirty="0"/>
              <a:t>，事情顺利，任意而行。又必</a:t>
            </a:r>
            <a:r>
              <a:rPr lang="zh-CN" altLang="en-US" sz="3200" b="1" dirty="0">
                <a:solidFill>
                  <a:srgbClr val="FF0000"/>
                </a:solidFill>
              </a:rPr>
              <a:t>毁灭</a:t>
            </a:r>
            <a:r>
              <a:rPr lang="zh-CN" altLang="en-US" sz="3200" b="1" dirty="0"/>
              <a:t>有能力的和圣民。</a:t>
            </a:r>
            <a:endParaRPr lang="en-US" altLang="zh-CN" sz="3200" b="1" dirty="0"/>
          </a:p>
          <a:p>
            <a:pPr marL="0" indent="0">
              <a:buNone/>
            </a:pPr>
            <a:r>
              <a:rPr lang="en-US" altLang="zh-CN" sz="3200" b="1" dirty="0"/>
              <a:t>25</a:t>
            </a:r>
            <a:r>
              <a:rPr lang="zh-CN" altLang="en-US" sz="3200" b="1" dirty="0"/>
              <a:t>他用权术成就手中的诡计，心里自高自大，在人坦然无备的时候，</a:t>
            </a:r>
            <a:r>
              <a:rPr lang="zh-CN" altLang="en-US" sz="3200" b="1" dirty="0">
                <a:solidFill>
                  <a:srgbClr val="FF0000"/>
                </a:solidFill>
              </a:rPr>
              <a:t>毁灭</a:t>
            </a:r>
            <a:r>
              <a:rPr lang="zh-CN" altLang="en-US" sz="3200" b="1" dirty="0"/>
              <a:t>多人。又要站起来攻击万君之君，至终却非因人手而灭亡。</a:t>
            </a:r>
            <a:endParaRPr lang="en-US" sz="3200" b="1" dirty="0"/>
          </a:p>
        </p:txBody>
      </p:sp>
    </p:spTree>
    <p:extLst>
      <p:ext uri="{BB962C8B-B14F-4D97-AF65-F5344CB8AC3E}">
        <p14:creationId xmlns:p14="http://schemas.microsoft.com/office/powerpoint/2010/main" val="129926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启示录</a:t>
            </a:r>
            <a:endParaRPr lang="en-US" b="1" dirty="0"/>
          </a:p>
        </p:txBody>
      </p:sp>
      <p:sp>
        <p:nvSpPr>
          <p:cNvPr id="3" name="Content Placeholder 2"/>
          <p:cNvSpPr>
            <a:spLocks noGrp="1"/>
          </p:cNvSpPr>
          <p:nvPr>
            <p:ph idx="1"/>
          </p:nvPr>
        </p:nvSpPr>
        <p:spPr>
          <a:xfrm>
            <a:off x="628650" y="1690689"/>
            <a:ext cx="7886700" cy="4351338"/>
          </a:xfrm>
        </p:spPr>
        <p:txBody>
          <a:bodyPr/>
          <a:lstStyle/>
          <a:p>
            <a:pPr marL="0" indent="0">
              <a:buNone/>
            </a:pPr>
            <a:r>
              <a:rPr lang="en-US" altLang="zh-CN" sz="3200" b="1" dirty="0"/>
              <a:t>11:</a:t>
            </a:r>
            <a:r>
              <a:rPr lang="zh-CN" altLang="en-US" sz="3200" b="1" dirty="0"/>
              <a:t> </a:t>
            </a:r>
            <a:r>
              <a:rPr lang="en-US" altLang="zh-CN" sz="3200" b="1" dirty="0"/>
              <a:t>7</a:t>
            </a:r>
            <a:r>
              <a:rPr lang="zh-CN" altLang="en-US" sz="3200" b="1" dirty="0"/>
              <a:t>他们作完见证的时候，那从</a:t>
            </a:r>
            <a:r>
              <a:rPr lang="zh-CN" altLang="en-US" sz="3200" b="1" dirty="0">
                <a:solidFill>
                  <a:srgbClr val="FF0000"/>
                </a:solidFill>
              </a:rPr>
              <a:t>无底坑里上来的兽</a:t>
            </a:r>
            <a:r>
              <a:rPr lang="zh-CN" altLang="en-US" sz="3200" b="1" dirty="0"/>
              <a:t>，必与他们交战，并且得胜，把他们杀了。</a:t>
            </a:r>
          </a:p>
          <a:p>
            <a:pPr marL="0" indent="0">
              <a:buNone/>
            </a:pPr>
            <a:r>
              <a:rPr lang="en-US" altLang="zh-CN" sz="3200" b="1" dirty="0"/>
              <a:t>17:8</a:t>
            </a:r>
            <a:r>
              <a:rPr lang="zh-CN" altLang="en-US" sz="3200" b="1" dirty="0"/>
              <a:t>你所看见的兽，先前有，如今没有。将要</a:t>
            </a:r>
            <a:r>
              <a:rPr lang="zh-CN" altLang="en-US" sz="3200" b="1" dirty="0">
                <a:solidFill>
                  <a:srgbClr val="FF0000"/>
                </a:solidFill>
              </a:rPr>
              <a:t>从无底坑里上来</a:t>
            </a:r>
            <a:r>
              <a:rPr lang="zh-CN" altLang="en-US" sz="3200" b="1" dirty="0"/>
              <a:t>，又要归于沉沦。凡住在地上名字从创世以来没有记在生命册上的，见先前有，如今没有，以后再有的兽，就必希奇。</a:t>
            </a:r>
          </a:p>
          <a:p>
            <a:endParaRPr lang="en-US" dirty="0"/>
          </a:p>
        </p:txBody>
      </p:sp>
    </p:spTree>
    <p:extLst>
      <p:ext uri="{BB962C8B-B14F-4D97-AF65-F5344CB8AC3E}">
        <p14:creationId xmlns:p14="http://schemas.microsoft.com/office/powerpoint/2010/main" val="362528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启示录</a:t>
            </a:r>
            <a:r>
              <a:rPr lang="en-US" altLang="zh-CN" b="1" dirty="0"/>
              <a:t>6</a:t>
            </a:r>
            <a:r>
              <a:rPr lang="zh-CN" altLang="en-US" b="1" dirty="0"/>
              <a:t>：</a:t>
            </a:r>
            <a:r>
              <a:rPr lang="en-US" altLang="zh-CN" b="1" dirty="0"/>
              <a:t>8</a:t>
            </a:r>
            <a:endParaRPr lang="en-US" b="1" dirty="0"/>
          </a:p>
        </p:txBody>
      </p:sp>
      <p:sp>
        <p:nvSpPr>
          <p:cNvPr id="3" name="Content Placeholder 2"/>
          <p:cNvSpPr>
            <a:spLocks noGrp="1"/>
          </p:cNvSpPr>
          <p:nvPr>
            <p:ph idx="1"/>
          </p:nvPr>
        </p:nvSpPr>
        <p:spPr/>
        <p:txBody>
          <a:bodyPr>
            <a:normAutofit/>
          </a:bodyPr>
          <a:lstStyle/>
          <a:p>
            <a:r>
              <a:rPr lang="zh-CN" altLang="en-US" sz="3200" b="1" dirty="0"/>
              <a:t>我一看，看见一匹灰色的马；那骑马的名叫“死亡”，阴间紧跟着他。</a:t>
            </a:r>
            <a:r>
              <a:rPr lang="zh-CN" altLang="en-US" sz="3200" b="1" dirty="0">
                <a:solidFill>
                  <a:srgbClr val="FF0000"/>
                </a:solidFill>
              </a:rPr>
              <a:t>他们得了权，管辖四分之一的土地，要用战争、饥荒、瘟疫，和地上的野兽杀人。</a:t>
            </a:r>
            <a:r>
              <a:rPr lang="zh-CN" altLang="en-US" sz="3200" b="1" dirty="0"/>
              <a:t>（中文圣经现代译本）</a:t>
            </a:r>
            <a:endParaRPr lang="en-US" altLang="zh-CN" sz="3200" b="1" dirty="0"/>
          </a:p>
          <a:p>
            <a:r>
              <a:rPr lang="en-US" sz="3200" b="1" dirty="0">
                <a:solidFill>
                  <a:srgbClr val="FF0000"/>
                </a:solidFill>
              </a:rPr>
              <a:t>They were given power over a fourth of the earth to kill by sword, famine and plague, and by the wild beasts of the earth.</a:t>
            </a:r>
            <a:r>
              <a:rPr lang="zh-CN" altLang="en-US" sz="3200" b="1" dirty="0"/>
              <a:t>（</a:t>
            </a:r>
            <a:r>
              <a:rPr lang="en-US" altLang="zh-CN" sz="3200" b="1" dirty="0"/>
              <a:t>NIV</a:t>
            </a:r>
            <a:r>
              <a:rPr lang="zh-CN" altLang="en-US" sz="3200" b="1" dirty="0"/>
              <a:t>）</a:t>
            </a:r>
            <a:endParaRPr lang="en-US" sz="3200" b="1" dirty="0"/>
          </a:p>
        </p:txBody>
      </p:sp>
    </p:spTree>
    <p:extLst>
      <p:ext uri="{BB962C8B-B14F-4D97-AF65-F5344CB8AC3E}">
        <p14:creationId xmlns:p14="http://schemas.microsoft.com/office/powerpoint/2010/main" val="359241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6"/>
            <a:ext cx="7886700" cy="1028245"/>
          </a:xfrm>
        </p:spPr>
        <p:txBody>
          <a:bodyPr/>
          <a:lstStyle/>
          <a:p>
            <a:pPr algn="ctr"/>
            <a:r>
              <a:rPr lang="zh-CN" altLang="en-US" b="1" dirty="0"/>
              <a:t>但以理书</a:t>
            </a:r>
            <a:endParaRPr lang="en-US" b="1" dirty="0"/>
          </a:p>
        </p:txBody>
      </p:sp>
      <p:sp>
        <p:nvSpPr>
          <p:cNvPr id="3" name="Content Placeholder 2"/>
          <p:cNvSpPr>
            <a:spLocks noGrp="1"/>
          </p:cNvSpPr>
          <p:nvPr>
            <p:ph idx="1"/>
          </p:nvPr>
        </p:nvSpPr>
        <p:spPr>
          <a:xfrm>
            <a:off x="628650" y="1393371"/>
            <a:ext cx="7886700" cy="4783592"/>
          </a:xfrm>
        </p:spPr>
        <p:txBody>
          <a:bodyPr>
            <a:noAutofit/>
          </a:bodyPr>
          <a:lstStyle/>
          <a:p>
            <a:pPr marL="0" indent="0">
              <a:buNone/>
            </a:pPr>
            <a:r>
              <a:rPr lang="en-US" altLang="zh-CN" sz="3200" b="1" dirty="0"/>
              <a:t>7:7</a:t>
            </a:r>
            <a:r>
              <a:rPr lang="zh-CN" altLang="en-US" sz="3200" b="1" dirty="0"/>
              <a:t>其后我在夜间的异象中观看，见第四兽甚是可怕，极其强壮，大有力量，有大铁牙，吞吃嚼碎，所剩下的用脚践踏。这兽与前三兽大不相同，头有十角。</a:t>
            </a:r>
          </a:p>
          <a:p>
            <a:pPr marL="0" indent="0">
              <a:buNone/>
            </a:pPr>
            <a:r>
              <a:rPr lang="en-US" altLang="zh-CN" sz="3200" b="1" dirty="0"/>
              <a:t>8</a:t>
            </a:r>
            <a:r>
              <a:rPr lang="zh-CN" altLang="en-US" sz="3200" b="1" dirty="0"/>
              <a:t>我正观看这些角</a:t>
            </a:r>
            <a:r>
              <a:rPr lang="en-US" altLang="zh-CN" sz="3200" b="1" dirty="0"/>
              <a:t>,</a:t>
            </a:r>
            <a:r>
              <a:rPr lang="zh-CN" altLang="en-US" sz="3200" b="1" dirty="0"/>
              <a:t>见其中又长起一个</a:t>
            </a:r>
            <a:r>
              <a:rPr lang="zh-CN" altLang="en-US" sz="3200" b="1" dirty="0">
                <a:solidFill>
                  <a:srgbClr val="FF0000"/>
                </a:solidFill>
              </a:rPr>
              <a:t>小角</a:t>
            </a:r>
            <a:r>
              <a:rPr lang="zh-CN" altLang="en-US" sz="3200" b="1" dirty="0"/>
              <a:t>。先前的角中有三角在这角前</a:t>
            </a:r>
            <a:r>
              <a:rPr lang="en-US" altLang="zh-CN" sz="3200" b="1" dirty="0"/>
              <a:t>,</a:t>
            </a:r>
            <a:r>
              <a:rPr lang="zh-CN" altLang="en-US" sz="3200" b="1" dirty="0"/>
              <a:t>连根被它拔出来。这角有眼</a:t>
            </a:r>
            <a:r>
              <a:rPr lang="en-US" altLang="zh-CN" sz="3200" b="1" dirty="0"/>
              <a:t>,</a:t>
            </a:r>
            <a:r>
              <a:rPr lang="zh-CN" altLang="en-US" sz="3200" b="1" dirty="0"/>
              <a:t>像人的眼</a:t>
            </a:r>
            <a:r>
              <a:rPr lang="en-US" altLang="zh-CN" sz="3200" b="1" dirty="0"/>
              <a:t>,</a:t>
            </a:r>
            <a:r>
              <a:rPr lang="zh-CN" altLang="en-US" sz="3200" b="1" dirty="0"/>
              <a:t>有口说夸大的话。</a:t>
            </a:r>
            <a:endParaRPr lang="en-US" altLang="zh-CN" sz="3200" b="1" dirty="0"/>
          </a:p>
          <a:p>
            <a:pPr marL="0" indent="0">
              <a:buNone/>
            </a:pPr>
            <a:endParaRPr lang="zh-CN" altLang="en-US" sz="3200" b="1" dirty="0"/>
          </a:p>
          <a:p>
            <a:pPr marL="0" indent="0">
              <a:buNone/>
            </a:pPr>
            <a:r>
              <a:rPr lang="en-US" altLang="zh-CN" sz="3200" b="1" dirty="0"/>
              <a:t>8:9</a:t>
            </a:r>
            <a:r>
              <a:rPr lang="zh-CN" altLang="en-US" sz="3200" b="1" dirty="0"/>
              <a:t>四角之中有一角长出一个</a:t>
            </a:r>
            <a:r>
              <a:rPr lang="zh-CN" altLang="en-US" sz="3200" b="1" dirty="0">
                <a:solidFill>
                  <a:srgbClr val="FF0000"/>
                </a:solidFill>
              </a:rPr>
              <a:t>小角</a:t>
            </a:r>
            <a:r>
              <a:rPr lang="zh-CN" altLang="en-US" sz="3200" b="1" dirty="0"/>
              <a:t>，向南，向东，向荣美之地，</a:t>
            </a:r>
            <a:r>
              <a:rPr lang="zh-CN" altLang="en-US" sz="3200" b="1" dirty="0">
                <a:solidFill>
                  <a:srgbClr val="FF0000"/>
                </a:solidFill>
              </a:rPr>
              <a:t>渐渐</a:t>
            </a:r>
            <a:r>
              <a:rPr lang="zh-CN" altLang="en-US" sz="3200" b="1" dirty="0"/>
              <a:t>成为强大。</a:t>
            </a:r>
            <a:endParaRPr lang="en-US" sz="3200" b="1" dirty="0"/>
          </a:p>
        </p:txBody>
      </p:sp>
    </p:spTree>
    <p:extLst>
      <p:ext uri="{BB962C8B-B14F-4D97-AF65-F5344CB8AC3E}">
        <p14:creationId xmlns:p14="http://schemas.microsoft.com/office/powerpoint/2010/main" val="382512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pic>
        <p:nvPicPr>
          <p:cNvPr id="8194" name="Picture 2" descr="Image result for 巴比伦帝国">
            <a:extLst>
              <a:ext uri="{FF2B5EF4-FFF2-40B4-BE49-F238E27FC236}">
                <a16:creationId xmlns:a16="http://schemas.microsoft.com/office/drawing/2014/main" id="{9130EF13-C8F4-497E-B4E9-C1F88173487F}"/>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917" t="6641" r="2566" b="3174"/>
          <a:stretch/>
        </p:blipFill>
        <p:spPr bwMode="auto">
          <a:xfrm>
            <a:off x="0" y="0"/>
            <a:ext cx="9252058"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4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pic>
        <p:nvPicPr>
          <p:cNvPr id="5" name="Picture 2" descr="Related image">
            <a:extLst>
              <a:ext uri="{FF2B5EF4-FFF2-40B4-BE49-F238E27FC236}">
                <a16:creationId xmlns:a16="http://schemas.microsoft.com/office/drawing/2014/main" id="{14A78136-327F-4F84-9F81-0354435EE0A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365126"/>
            <a:ext cx="9107587" cy="516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72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8947" y="-84615"/>
            <a:ext cx="9342947" cy="7007210"/>
          </a:xfrm>
          <a:prstGeom prst="rect">
            <a:avLst/>
          </a:prstGeom>
          <a:ln>
            <a:noFill/>
          </a:ln>
          <a:effectLst>
            <a:softEdge rad="112500"/>
          </a:effectLst>
        </p:spPr>
      </p:pic>
      <p:pic>
        <p:nvPicPr>
          <p:cNvPr id="2050" name="Picture 2" descr="Image result for 弹道导弹">
            <a:extLst>
              <a:ext uri="{FF2B5EF4-FFF2-40B4-BE49-F238E27FC236}">
                <a16:creationId xmlns:a16="http://schemas.microsoft.com/office/drawing/2014/main" id="{3EF713F1-84E6-4507-B9D0-1C158C015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4" y="0"/>
            <a:ext cx="5715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cimg.itc.cn/sblog/o06cf89f594250afaeaf81e8e0f88c9f9">
            <a:extLst>
              <a:ext uri="{FF2B5EF4-FFF2-40B4-BE49-F238E27FC236}">
                <a16:creationId xmlns:a16="http://schemas.microsoft.com/office/drawing/2014/main" id="{9DB13338-842B-475A-AE67-87386A82F4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9" y="3846990"/>
            <a:ext cx="4571206" cy="29478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弹道导弹">
            <a:extLst>
              <a:ext uri="{FF2B5EF4-FFF2-40B4-BE49-F238E27FC236}">
                <a16:creationId xmlns:a16="http://schemas.microsoft.com/office/drawing/2014/main" id="{7F3187D5-46EC-4955-8ED9-7F6246F2D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8502" y="1017519"/>
            <a:ext cx="2595722" cy="1727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弹道导弹">
            <a:extLst>
              <a:ext uri="{FF2B5EF4-FFF2-40B4-BE49-F238E27FC236}">
                <a16:creationId xmlns:a16="http://schemas.microsoft.com/office/drawing/2014/main" id="{9C1A7DA3-EBE3-43D5-9A19-D28581A8A9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9530" y="4057403"/>
            <a:ext cx="3997325" cy="257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5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5AFE3B38-FFC3-4E91-96DA-F39B6BDE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566"/>
            <a:ext cx="9288463" cy="696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49695F3C-9BAB-47C9-A0CD-193C759E49C8}"/>
              </a:ext>
            </a:extLst>
          </p:cNvPr>
          <p:cNvSpPr>
            <a:spLocks noGrp="1"/>
          </p:cNvSpPr>
          <p:nvPr>
            <p:ph type="title"/>
          </p:nvPr>
        </p:nvSpPr>
        <p:spPr>
          <a:xfrm>
            <a:off x="433388" y="-28575"/>
            <a:ext cx="8201025" cy="942975"/>
          </a:xfrm>
        </p:spPr>
        <p:txBody>
          <a:bodyPr/>
          <a:lstStyle/>
          <a:p>
            <a:pPr algn="ctr"/>
            <a:r>
              <a:rPr lang="zh-CN" altLang="en-US" sz="4000" b="1" dirty="0"/>
              <a:t>以西结书</a:t>
            </a:r>
            <a:r>
              <a:rPr lang="en-US" altLang="zh-CN" sz="4000" b="1" dirty="0"/>
              <a:t>38</a:t>
            </a:r>
            <a:r>
              <a:rPr lang="zh-CN" altLang="en-US" sz="4000" b="1" dirty="0"/>
              <a:t>章</a:t>
            </a:r>
            <a:endParaRPr lang="en-US" altLang="en-US" sz="4000" b="1" dirty="0"/>
          </a:p>
        </p:txBody>
      </p:sp>
      <p:sp>
        <p:nvSpPr>
          <p:cNvPr id="3" name="Content Placeholder 2">
            <a:extLst>
              <a:ext uri="{FF2B5EF4-FFF2-40B4-BE49-F238E27FC236}">
                <a16:creationId xmlns:a16="http://schemas.microsoft.com/office/drawing/2014/main" id="{DAB0C143-B34A-4559-8FFA-8C50E8FD3B28}"/>
              </a:ext>
            </a:extLst>
          </p:cNvPr>
          <p:cNvSpPr>
            <a:spLocks noGrp="1"/>
          </p:cNvSpPr>
          <p:nvPr>
            <p:ph idx="1"/>
          </p:nvPr>
        </p:nvSpPr>
        <p:spPr>
          <a:xfrm>
            <a:off x="433389" y="1101725"/>
            <a:ext cx="8229600" cy="5255532"/>
          </a:xfrm>
        </p:spPr>
        <p:txBody>
          <a:bodyPr>
            <a:normAutofit/>
          </a:bodyPr>
          <a:lstStyle/>
          <a:p>
            <a:pPr marL="0" indent="0">
              <a:buFont typeface="Arial" panose="020B0604020202020204" pitchFamily="34" charset="0"/>
              <a:buNone/>
            </a:pPr>
            <a:r>
              <a:rPr lang="en-US" altLang="zh-CN" sz="2800" b="1" dirty="0"/>
              <a:t>1</a:t>
            </a:r>
            <a:r>
              <a:rPr lang="zh-CN" altLang="en-US" sz="2800" b="1" dirty="0"/>
              <a:t>耶和华的话临到我说，人子阿，你要面向玛各地的歌革，就是</a:t>
            </a:r>
            <a:r>
              <a:rPr lang="zh-CN" altLang="en-US" sz="2800" b="1" dirty="0">
                <a:solidFill>
                  <a:srgbClr val="FF0000"/>
                </a:solidFill>
              </a:rPr>
              <a:t>罗施，米设，土巴的王</a:t>
            </a:r>
            <a:r>
              <a:rPr lang="zh-CN" altLang="en-US" sz="2800" b="1" dirty="0"/>
              <a:t>发预言攻击他，</a:t>
            </a:r>
          </a:p>
          <a:p>
            <a:pPr marL="0" indent="0">
              <a:buFont typeface="Arial" panose="020B0604020202020204" pitchFamily="34" charset="0"/>
              <a:buNone/>
            </a:pPr>
            <a:r>
              <a:rPr lang="en-US" altLang="zh-CN" sz="2800" b="1" dirty="0"/>
              <a:t>3</a:t>
            </a:r>
            <a:r>
              <a:rPr lang="zh-CN" altLang="en-US" sz="2800" b="1" dirty="0"/>
              <a:t>说主耶和华如此说，</a:t>
            </a:r>
            <a:r>
              <a:rPr lang="zh-CN" altLang="en-US" sz="2800" b="1" dirty="0">
                <a:solidFill>
                  <a:srgbClr val="FF0000"/>
                </a:solidFill>
              </a:rPr>
              <a:t>罗施，米设，土巴的王</a:t>
            </a:r>
            <a:r>
              <a:rPr lang="zh-CN" altLang="en-US" sz="2800" b="1" dirty="0"/>
              <a:t>歌革阿我与你为敌。</a:t>
            </a:r>
          </a:p>
          <a:p>
            <a:pPr marL="0" indent="0">
              <a:buFont typeface="Arial" panose="020B0604020202020204" pitchFamily="34" charset="0"/>
              <a:buNone/>
            </a:pPr>
            <a:r>
              <a:rPr lang="en-US" altLang="zh-CN" sz="2800" b="1" dirty="0"/>
              <a:t>4</a:t>
            </a:r>
            <a:r>
              <a:rPr lang="zh-CN" altLang="en-US" sz="2800" b="1" dirty="0"/>
              <a:t>我必用钩子钩住你的腮颊，调转你，将你和你的军兵，马匹，马兵带出来，都披挂整齐，成了大队，有大小盾牌，各拿刀剑。</a:t>
            </a:r>
          </a:p>
          <a:p>
            <a:pPr marL="0" indent="0">
              <a:buFont typeface="Arial" panose="020B0604020202020204" pitchFamily="34" charset="0"/>
              <a:buNone/>
            </a:pPr>
            <a:r>
              <a:rPr lang="en-US" altLang="zh-CN" sz="2800" b="1" dirty="0"/>
              <a:t>5</a:t>
            </a:r>
            <a:r>
              <a:rPr lang="zh-CN" altLang="en-US" sz="2800" b="1" dirty="0">
                <a:solidFill>
                  <a:srgbClr val="FF0000"/>
                </a:solidFill>
              </a:rPr>
              <a:t>波斯人，古实人，和弗人（又作吕彼亚人）</a:t>
            </a:r>
            <a:r>
              <a:rPr lang="zh-CN" altLang="en-US" sz="2800" b="1" dirty="0"/>
              <a:t>，各拿盾牌，头上戴盔。</a:t>
            </a:r>
          </a:p>
          <a:p>
            <a:pPr marL="0" indent="0">
              <a:buFont typeface="Arial" panose="020B0604020202020204" pitchFamily="34" charset="0"/>
              <a:buNone/>
            </a:pPr>
            <a:r>
              <a:rPr lang="en-US" altLang="zh-CN" sz="2800" b="1" dirty="0"/>
              <a:t>6</a:t>
            </a:r>
            <a:r>
              <a:rPr lang="zh-CN" altLang="en-US" sz="2800" b="1" dirty="0">
                <a:solidFill>
                  <a:srgbClr val="FF0000"/>
                </a:solidFill>
              </a:rPr>
              <a:t>歌篾人和他的军队，北方极处的陀迦玛族</a:t>
            </a:r>
            <a:r>
              <a:rPr lang="zh-CN" altLang="en-US" sz="2800" b="1" dirty="0"/>
              <a:t>和他的军队，这许多国的民都同着你。</a:t>
            </a:r>
          </a:p>
          <a:p>
            <a:pPr marL="0" indent="0"/>
            <a:endParaRPr lang="en-US" altLang="en-US" dirty="0"/>
          </a:p>
        </p:txBody>
      </p:sp>
    </p:spTree>
    <p:extLst>
      <p:ext uri="{BB962C8B-B14F-4D97-AF65-F5344CB8AC3E}">
        <p14:creationId xmlns:p14="http://schemas.microsoft.com/office/powerpoint/2010/main" val="2133147301"/>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04C8DD1E-5AC8-46EB-8D9F-4F6424927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6" y="-107950"/>
            <a:ext cx="9432926" cy="707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0498F1C-513E-4A56-884A-C2CBCD2939AF}"/>
              </a:ext>
            </a:extLst>
          </p:cNvPr>
          <p:cNvSpPr>
            <a:spLocks noGrp="1"/>
          </p:cNvSpPr>
          <p:nvPr>
            <p:ph idx="4294967295"/>
          </p:nvPr>
        </p:nvSpPr>
        <p:spPr>
          <a:xfrm>
            <a:off x="333830" y="885371"/>
            <a:ext cx="8374742" cy="5268686"/>
          </a:xfrm>
        </p:spPr>
        <p:txBody>
          <a:bodyPr>
            <a:normAutofit lnSpcReduction="10000"/>
          </a:bodyPr>
          <a:lstStyle/>
          <a:p>
            <a:pPr marL="0" indent="0">
              <a:buFont typeface="Arial" panose="020B0604020202020204" pitchFamily="34" charset="0"/>
              <a:buNone/>
            </a:pPr>
            <a:r>
              <a:rPr lang="zh-CN" altLang="en-US" sz="3200" b="1" dirty="0"/>
              <a:t>以西结书</a:t>
            </a:r>
            <a:r>
              <a:rPr lang="en-US" altLang="zh-CN" sz="3200" b="1" dirty="0"/>
              <a:t>39:11</a:t>
            </a:r>
            <a:r>
              <a:rPr lang="zh-CN" altLang="en-US" sz="3200" b="1" dirty="0"/>
              <a:t> 当那日，我必将以色列地的谷，就是海东人所经过的谷，赐给</a:t>
            </a:r>
            <a:r>
              <a:rPr lang="zh-CN" altLang="en-US" sz="3200" b="1" dirty="0">
                <a:solidFill>
                  <a:srgbClr val="FF0000"/>
                </a:solidFill>
              </a:rPr>
              <a:t>歌革</a:t>
            </a:r>
            <a:r>
              <a:rPr lang="zh-CN" altLang="en-US" sz="3200" b="1" dirty="0"/>
              <a:t>为坟地，使经过的人到此停步。在那里人必葬埋歌革和他的群众，就称那地为哈们歌革谷。</a:t>
            </a:r>
            <a:endParaRPr lang="en-US" altLang="zh-CN" sz="3200" b="1" dirty="0"/>
          </a:p>
          <a:p>
            <a:pPr marL="0" indent="0">
              <a:buFont typeface="Arial" panose="020B0604020202020204" pitchFamily="34" charset="0"/>
              <a:buNone/>
            </a:pPr>
            <a:r>
              <a:rPr lang="en-US" altLang="zh-CN" sz="3200" b="1" dirty="0"/>
              <a:t>12</a:t>
            </a:r>
            <a:r>
              <a:rPr lang="zh-CN" altLang="en-US" sz="3200" b="1" dirty="0"/>
              <a:t>以色列家的人</a:t>
            </a:r>
            <a:r>
              <a:rPr lang="zh-CN" altLang="en-US" sz="3200" b="1" dirty="0">
                <a:solidFill>
                  <a:srgbClr val="FF0000"/>
                </a:solidFill>
              </a:rPr>
              <a:t>必用七个月</a:t>
            </a:r>
            <a:r>
              <a:rPr lang="zh-CN" altLang="en-US" sz="3200" b="1" dirty="0"/>
              <a:t>葬埋他们，为要洁净全地。</a:t>
            </a:r>
            <a:endParaRPr lang="en-US" altLang="zh-CN" sz="3200" b="1" dirty="0"/>
          </a:p>
          <a:p>
            <a:pPr marL="0" indent="0">
              <a:buFont typeface="Arial" panose="020B0604020202020204" pitchFamily="34" charset="0"/>
              <a:buNone/>
            </a:pPr>
            <a:endParaRPr lang="en-US" altLang="zh-CN" sz="3200" b="1" dirty="0"/>
          </a:p>
          <a:p>
            <a:pPr marL="0" indent="0">
              <a:buFont typeface="Arial" panose="020B0604020202020204" pitchFamily="34" charset="0"/>
              <a:buNone/>
            </a:pPr>
            <a:r>
              <a:rPr lang="zh-CN" altLang="en-US" sz="3200" b="1" dirty="0"/>
              <a:t>约珥书</a:t>
            </a:r>
            <a:r>
              <a:rPr lang="en-US" altLang="zh-CN" sz="3200" b="1" dirty="0"/>
              <a:t>2:20</a:t>
            </a:r>
            <a:r>
              <a:rPr lang="zh-CN" altLang="en-US" sz="3200" b="1" dirty="0"/>
              <a:t>却要使</a:t>
            </a:r>
            <a:r>
              <a:rPr lang="zh-CN" altLang="en-US" sz="3200" b="1" dirty="0">
                <a:solidFill>
                  <a:srgbClr val="FF0000"/>
                </a:solidFill>
              </a:rPr>
              <a:t>北方来的军队</a:t>
            </a:r>
            <a:r>
              <a:rPr lang="zh-CN" altLang="en-US" sz="3200" b="1" dirty="0"/>
              <a:t>远离你们</a:t>
            </a:r>
            <a:r>
              <a:rPr lang="en-US" altLang="zh-CN" sz="3200" b="1" dirty="0"/>
              <a:t>,</a:t>
            </a:r>
            <a:r>
              <a:rPr lang="zh-CN" altLang="en-US" sz="3200" b="1" dirty="0"/>
              <a:t>将他们赶到干旱荒废之地</a:t>
            </a:r>
            <a:r>
              <a:rPr lang="en-US" altLang="zh-CN" sz="3200" b="1" dirty="0"/>
              <a:t>,</a:t>
            </a:r>
            <a:r>
              <a:rPr lang="zh-CN" altLang="en-US" sz="3200" b="1" dirty="0"/>
              <a:t>前队赶入东海</a:t>
            </a:r>
            <a:r>
              <a:rPr lang="en-US" altLang="zh-CN" sz="3200" b="1" dirty="0"/>
              <a:t>,</a:t>
            </a:r>
            <a:r>
              <a:rPr lang="zh-CN" altLang="en-US" sz="3200" b="1" dirty="0"/>
              <a:t>后队赶入西海。因为他们所行的大恶，臭气上升，腥味腾空。</a:t>
            </a:r>
          </a:p>
          <a:p>
            <a:pPr marL="0" indent="0"/>
            <a:endParaRPr lang="en-US" altLang="en-US" dirty="0"/>
          </a:p>
        </p:txBody>
      </p:sp>
    </p:spTree>
    <p:extLst>
      <p:ext uri="{BB962C8B-B14F-4D97-AF65-F5344CB8AC3E}">
        <p14:creationId xmlns:p14="http://schemas.microsoft.com/office/powerpoint/2010/main" val="2488930018"/>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pic>
        <p:nvPicPr>
          <p:cNvPr id="5" name="Picture 2" descr="什叶派回教徒在中东地区的分布">
            <a:extLst>
              <a:ext uri="{FF2B5EF4-FFF2-40B4-BE49-F238E27FC236}">
                <a16:creationId xmlns:a16="http://schemas.microsoft.com/office/drawing/2014/main" id="{B484D4D8-C690-4375-8B27-B64DE8FEC960}"/>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bwMode="auto">
          <a:xfrm>
            <a:off x="1184275" y="94456"/>
            <a:ext cx="677545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03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D2DB52D-744B-47DF-B266-E4F6E3480CA0}"/>
              </a:ext>
            </a:extLst>
          </p:cNvPr>
          <p:cNvSpPr>
            <a:spLocks noGrp="1" noChangeArrowheads="1"/>
          </p:cNvSpPr>
          <p:nvPr>
            <p:ph type="title"/>
          </p:nvPr>
        </p:nvSpPr>
        <p:spPr>
          <a:xfrm>
            <a:off x="213360" y="46356"/>
            <a:ext cx="8930640" cy="1842770"/>
          </a:xfrm>
        </p:spPr>
        <p:txBody>
          <a:bodyPr/>
          <a:lstStyle/>
          <a:p>
            <a:pPr eaLnBrk="1" hangingPunct="1"/>
            <a:r>
              <a:rPr lang="zh-CN" altLang="en-US" sz="2800" b="1" dirty="0"/>
              <a:t>沙特阿拉伯王储穆罕默德在首都利雅得召集了</a:t>
            </a:r>
            <a:r>
              <a:rPr lang="en-US" altLang="zh-CN" sz="2800" b="1" dirty="0"/>
              <a:t>40</a:t>
            </a:r>
            <a:r>
              <a:rPr lang="zh-CN" altLang="en-US" sz="2800" b="1" dirty="0"/>
              <a:t>个穆斯林国家代表参加反恐峰会，组成新穆斯林反恐联盟。主要由与沙特同属逊尼派当权的穆斯林国家组成，不包括与其关系紧张的伊朗、或伊拉克及叙利亚等国</a:t>
            </a:r>
            <a:endParaRPr lang="en-US" altLang="en-US" sz="2800" b="1" dirty="0"/>
          </a:p>
        </p:txBody>
      </p:sp>
      <p:pic>
        <p:nvPicPr>
          <p:cNvPr id="8195" name="Picture 2" descr="2017-11-26t130053z_1550832041_rc1b75e34f70_rtrmadp_3_saudi-security-alliance_0.jpg">
            <a:extLst>
              <a:ext uri="{FF2B5EF4-FFF2-40B4-BE49-F238E27FC236}">
                <a16:creationId xmlns:a16="http://schemas.microsoft.com/office/drawing/2014/main" id="{5BFAF05D-584B-4035-99A8-F7152BA168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814"/>
          <a:stretch/>
        </p:blipFill>
        <p:spPr>
          <a:xfrm>
            <a:off x="-226127" y="1829324"/>
            <a:ext cx="9596253" cy="4982320"/>
          </a:xfrm>
          <a:noFill/>
        </p:spPr>
      </p:pic>
    </p:spTree>
    <p:extLst>
      <p:ext uri="{BB962C8B-B14F-4D97-AF65-F5344CB8AC3E}">
        <p14:creationId xmlns:p14="http://schemas.microsoft.com/office/powerpoint/2010/main" val="3610609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4747541-D5CF-439F-8252-CC7AC92937EE}"/>
              </a:ext>
            </a:extLst>
          </p:cNvPr>
          <p:cNvSpPr>
            <a:spLocks noGrp="1" noChangeArrowheads="1"/>
          </p:cNvSpPr>
          <p:nvPr>
            <p:ph type="title"/>
          </p:nvPr>
        </p:nvSpPr>
        <p:spPr/>
        <p:txBody>
          <a:bodyPr/>
          <a:lstStyle/>
          <a:p>
            <a:pPr eaLnBrk="1" hangingPunct="1"/>
            <a:r>
              <a:rPr lang="zh-CN" altLang="en-US" b="1"/>
              <a:t>中东新联盟！俄伊土三国决定在索契会盟</a:t>
            </a:r>
            <a:endParaRPr lang="en-US" altLang="en-US"/>
          </a:p>
        </p:txBody>
      </p:sp>
      <p:pic>
        <p:nvPicPr>
          <p:cNvPr id="10243" name="Picture 2" descr="2017-11-23t000533z_1224293816_rc1932221140_rtrmadp_3_mideast-crisis-syria-russia-summit_0.jpg">
            <a:extLst>
              <a:ext uri="{FF2B5EF4-FFF2-40B4-BE49-F238E27FC236}">
                <a16:creationId xmlns:a16="http://schemas.microsoft.com/office/drawing/2014/main" id="{A86A9FEA-F77E-4E32-BFFC-F726AA3DD8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2170049"/>
            <a:ext cx="7677150" cy="4322826"/>
          </a:xfrm>
          <a:noFill/>
        </p:spPr>
      </p:pic>
    </p:spTree>
    <p:extLst>
      <p:ext uri="{BB962C8B-B14F-4D97-AF65-F5344CB8AC3E}">
        <p14:creationId xmlns:p14="http://schemas.microsoft.com/office/powerpoint/2010/main" val="71829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zh-CN" altLang="en-US" sz="4000" b="1" dirty="0"/>
              <a:t>合力对抗德黑兰  沙特联手以色列</a:t>
            </a:r>
            <a:endParaRPr lang="en-US" sz="4000" dirty="0"/>
          </a:p>
        </p:txBody>
      </p:sp>
      <p:sp>
        <p:nvSpPr>
          <p:cNvPr id="3" name="Content Placeholder 2"/>
          <p:cNvSpPr>
            <a:spLocks noGrp="1"/>
          </p:cNvSpPr>
          <p:nvPr>
            <p:ph idx="1"/>
          </p:nvPr>
        </p:nvSpPr>
        <p:spPr/>
        <p:txBody>
          <a:bodyPr/>
          <a:lstStyle/>
          <a:p>
            <a:pPr marL="0" indent="0">
              <a:buNone/>
            </a:pPr>
            <a:r>
              <a:rPr lang="zh-CN" altLang="en-US" sz="3200" b="1" dirty="0"/>
              <a:t>以色列与阿拉伯国家长期对立，但在以沙特为代表的逊尼派国家与以伊朗为代表的什叶派阵营角力升级之际，以色列与沙特之间的一些亲密举动引发外界猜测：两国似乎有意协同制衡伊朗。</a:t>
            </a:r>
            <a:endParaRPr lang="en-US" altLang="en-US" sz="3200" b="1" dirty="0"/>
          </a:p>
          <a:p>
            <a:endParaRPr lang="en-US" dirty="0"/>
          </a:p>
        </p:txBody>
      </p:sp>
    </p:spTree>
    <p:extLst>
      <p:ext uri="{BB962C8B-B14F-4D97-AF65-F5344CB8AC3E}">
        <p14:creationId xmlns:p14="http://schemas.microsoft.com/office/powerpoint/2010/main" val="346622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A38B3C0-3914-4CA7-8D9E-C224FD2F352E}"/>
              </a:ext>
            </a:extLst>
          </p:cNvPr>
          <p:cNvSpPr>
            <a:spLocks noGrp="1"/>
          </p:cNvSpPr>
          <p:nvPr>
            <p:ph type="title"/>
          </p:nvPr>
        </p:nvSpPr>
        <p:spPr/>
        <p:txBody>
          <a:bodyPr/>
          <a:lstStyle/>
          <a:p>
            <a:endParaRPr lang="en-US" altLang="en-US"/>
          </a:p>
        </p:txBody>
      </p:sp>
      <p:sp>
        <p:nvSpPr>
          <p:cNvPr id="28675" name="Content Placeholder 2">
            <a:extLst>
              <a:ext uri="{FF2B5EF4-FFF2-40B4-BE49-F238E27FC236}">
                <a16:creationId xmlns:a16="http://schemas.microsoft.com/office/drawing/2014/main" id="{E0A09EA2-3470-4EC8-97E6-E408986B12D1}"/>
              </a:ext>
            </a:extLst>
          </p:cNvPr>
          <p:cNvSpPr>
            <a:spLocks noGrp="1"/>
          </p:cNvSpPr>
          <p:nvPr>
            <p:ph idx="1"/>
          </p:nvPr>
        </p:nvSpPr>
        <p:spPr/>
        <p:txBody>
          <a:bodyPr/>
          <a:lstStyle/>
          <a:p>
            <a:endParaRPr lang="en-US" altLang="en-US"/>
          </a:p>
        </p:txBody>
      </p:sp>
      <p:pic>
        <p:nvPicPr>
          <p:cNvPr id="28676" name="Picture 2">
            <a:extLst>
              <a:ext uri="{FF2B5EF4-FFF2-40B4-BE49-F238E27FC236}">
                <a16:creationId xmlns:a16="http://schemas.microsoft.com/office/drawing/2014/main" id="{21B5CC1D-A12B-4AE1-836E-B9E6E2166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17" y="233363"/>
            <a:ext cx="9982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269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1912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251DD17D-24BD-4814-863B-51A52018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a:extLst>
              <a:ext uri="{FF2B5EF4-FFF2-40B4-BE49-F238E27FC236}">
                <a16:creationId xmlns:a16="http://schemas.microsoft.com/office/drawing/2014/main" id="{944D5ED2-1A3E-4CF1-92C4-F27C5128ED13}"/>
              </a:ext>
            </a:extLst>
          </p:cNvPr>
          <p:cNvSpPr>
            <a:spLocks noGrp="1"/>
          </p:cNvSpPr>
          <p:nvPr>
            <p:ph type="title"/>
          </p:nvPr>
        </p:nvSpPr>
        <p:spPr/>
        <p:txBody>
          <a:bodyPr/>
          <a:lstStyle/>
          <a:p>
            <a:pPr algn="ctr"/>
            <a:r>
              <a:rPr lang="zh-CN" altLang="en-US" b="1" dirty="0"/>
              <a:t>七十个七</a:t>
            </a:r>
            <a:endParaRPr lang="en-US" altLang="en-US" b="1" dirty="0"/>
          </a:p>
        </p:txBody>
      </p:sp>
      <p:cxnSp>
        <p:nvCxnSpPr>
          <p:cNvPr id="3" name="Straight Connector 2">
            <a:extLst>
              <a:ext uri="{FF2B5EF4-FFF2-40B4-BE49-F238E27FC236}">
                <a16:creationId xmlns:a16="http://schemas.microsoft.com/office/drawing/2014/main" id="{CC1616E9-23AE-4AE4-B142-C17C8C24595D}"/>
              </a:ext>
            </a:extLst>
          </p:cNvPr>
          <p:cNvCxnSpPr>
            <a:cxnSpLocks/>
          </p:cNvCxnSpPr>
          <p:nvPr/>
        </p:nvCxnSpPr>
        <p:spPr>
          <a:xfrm>
            <a:off x="838200" y="3581400"/>
            <a:ext cx="7543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5AC6736A-A83C-41EA-BDDC-C1725033902B}"/>
              </a:ext>
            </a:extLst>
          </p:cNvPr>
          <p:cNvCxnSpPr>
            <a:cxnSpLocks/>
          </p:cNvCxnSpPr>
          <p:nvPr/>
        </p:nvCxnSpPr>
        <p:spPr>
          <a:xfrm flipV="1">
            <a:off x="2603500" y="3086100"/>
            <a:ext cx="457200" cy="0"/>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091BCEBC-DD88-41EA-A120-3CDEADD739C7}"/>
              </a:ext>
            </a:extLst>
          </p:cNvPr>
          <p:cNvCxnSpPr>
            <a:cxnSpLocks/>
          </p:cNvCxnSpPr>
          <p:nvPr/>
        </p:nvCxnSpPr>
        <p:spPr>
          <a:xfrm>
            <a:off x="2819400" y="2878138"/>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5687500-0BE8-4143-A38F-EB9FEBE7525B}"/>
              </a:ext>
            </a:extLst>
          </p:cNvPr>
          <p:cNvCxnSpPr>
            <a:cxnSpLocks/>
          </p:cNvCxnSpPr>
          <p:nvPr/>
        </p:nvCxnSpPr>
        <p:spPr>
          <a:xfrm flipV="1">
            <a:off x="6324600" y="2884488"/>
            <a:ext cx="0" cy="59690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8200" name="TextBox 30724">
            <a:extLst>
              <a:ext uri="{FF2B5EF4-FFF2-40B4-BE49-F238E27FC236}">
                <a16:creationId xmlns:a16="http://schemas.microsoft.com/office/drawing/2014/main" id="{5EDB0D9E-1BAA-4FF2-8FAE-57C71F7FBD65}"/>
              </a:ext>
            </a:extLst>
          </p:cNvPr>
          <p:cNvSpPr txBox="1">
            <a:spLocks noChangeArrowheads="1"/>
          </p:cNvSpPr>
          <p:nvPr/>
        </p:nvSpPr>
        <p:spPr bwMode="auto">
          <a:xfrm flipH="1">
            <a:off x="1196975" y="2879725"/>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CN" b="1"/>
              <a:t>69</a:t>
            </a:r>
            <a:r>
              <a:rPr lang="zh-CN" altLang="en-US" b="1"/>
              <a:t>个</a:t>
            </a:r>
            <a:r>
              <a:rPr lang="en-US" altLang="zh-CN" b="1"/>
              <a:t>7</a:t>
            </a:r>
            <a:endParaRPr lang="en-US" altLang="en-US" b="1">
              <a:ea typeface="宋体" panose="02010600030101010101" pitchFamily="2" charset="-122"/>
            </a:endParaRPr>
          </a:p>
        </p:txBody>
      </p:sp>
      <p:sp>
        <p:nvSpPr>
          <p:cNvPr id="8201" name="Content Placeholder 37">
            <a:extLst>
              <a:ext uri="{FF2B5EF4-FFF2-40B4-BE49-F238E27FC236}">
                <a16:creationId xmlns:a16="http://schemas.microsoft.com/office/drawing/2014/main" id="{F535CB6A-BAF6-41B3-BD31-38BE0EDA3FDE}"/>
              </a:ext>
            </a:extLst>
          </p:cNvPr>
          <p:cNvSpPr>
            <a:spLocks noGrp="1"/>
          </p:cNvSpPr>
          <p:nvPr>
            <p:ph idx="1"/>
          </p:nvPr>
        </p:nvSpPr>
        <p:spPr>
          <a:xfrm>
            <a:off x="3654425" y="2878138"/>
            <a:ext cx="1981200" cy="585787"/>
          </a:xfrm>
        </p:spPr>
        <p:txBody>
          <a:bodyPr>
            <a:spAutoFit/>
          </a:bodyPr>
          <a:lstStyle/>
          <a:p>
            <a:pPr marL="0" indent="0">
              <a:buFont typeface="Arial" panose="020B0604020202020204" pitchFamily="34" charset="0"/>
              <a:buNone/>
            </a:pPr>
            <a:r>
              <a:rPr lang="zh-CN" altLang="en-US" b="1"/>
              <a:t>教会时代</a:t>
            </a:r>
            <a:endParaRPr lang="en-US" altLang="en-US" b="1"/>
          </a:p>
        </p:txBody>
      </p:sp>
      <p:sp>
        <p:nvSpPr>
          <p:cNvPr id="8202" name="TextBox 30725">
            <a:extLst>
              <a:ext uri="{FF2B5EF4-FFF2-40B4-BE49-F238E27FC236}">
                <a16:creationId xmlns:a16="http://schemas.microsoft.com/office/drawing/2014/main" id="{FD0402DA-2370-4AC6-A415-CEAFBDEDB985}"/>
              </a:ext>
            </a:extLst>
          </p:cNvPr>
          <p:cNvSpPr txBox="1">
            <a:spLocks noChangeArrowheads="1"/>
          </p:cNvSpPr>
          <p:nvPr/>
        </p:nvSpPr>
        <p:spPr bwMode="auto">
          <a:xfrm>
            <a:off x="6470650" y="2878138"/>
            <a:ext cx="2216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b="1"/>
              <a:t>最后一个</a:t>
            </a:r>
            <a:r>
              <a:rPr lang="en-US" altLang="zh-CN" b="1"/>
              <a:t>7</a:t>
            </a:r>
            <a:endParaRPr lang="en-US" altLang="en-US" b="1">
              <a:ea typeface="宋体" panose="02010600030101010101" pitchFamily="2" charset="-122"/>
            </a:endParaRPr>
          </a:p>
        </p:txBody>
      </p:sp>
      <p:sp>
        <p:nvSpPr>
          <p:cNvPr id="8203" name="TextBox 30726">
            <a:extLst>
              <a:ext uri="{FF2B5EF4-FFF2-40B4-BE49-F238E27FC236}">
                <a16:creationId xmlns:a16="http://schemas.microsoft.com/office/drawing/2014/main" id="{ED3D6E63-1FFD-4C8A-BDE7-ACA2553194C0}"/>
              </a:ext>
            </a:extLst>
          </p:cNvPr>
          <p:cNvSpPr txBox="1">
            <a:spLocks noChangeArrowheads="1"/>
          </p:cNvSpPr>
          <p:nvPr/>
        </p:nvSpPr>
        <p:spPr bwMode="auto">
          <a:xfrm>
            <a:off x="3060700" y="3598863"/>
            <a:ext cx="3629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800" b="1"/>
              <a:t>  荒凉的事已经定了</a:t>
            </a:r>
            <a:endParaRPr lang="en-US" altLang="en-US" sz="2800" b="1">
              <a:ea typeface="宋体" panose="02010600030101010101" pitchFamily="2" charset="-122"/>
            </a:endParaRPr>
          </a:p>
        </p:txBody>
      </p:sp>
      <p:sp>
        <p:nvSpPr>
          <p:cNvPr id="8204" name="TextBox 4">
            <a:extLst>
              <a:ext uri="{FF2B5EF4-FFF2-40B4-BE49-F238E27FC236}">
                <a16:creationId xmlns:a16="http://schemas.microsoft.com/office/drawing/2014/main" id="{06CB167C-295D-4B04-8807-3DC9F5D0B08F}"/>
              </a:ext>
            </a:extLst>
          </p:cNvPr>
          <p:cNvSpPr txBox="1">
            <a:spLocks noChangeArrowheads="1"/>
          </p:cNvSpPr>
          <p:nvPr/>
        </p:nvSpPr>
        <p:spPr bwMode="auto">
          <a:xfrm>
            <a:off x="3625850" y="4076700"/>
            <a:ext cx="1646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a:t>（对犹大国）</a:t>
            </a:r>
            <a:endParaRPr lang="en-US" altLang="en-US" sz="1800" b="1">
              <a:ea typeface="宋体" panose="02010600030101010101" pitchFamily="2" charset="-122"/>
            </a:endParaRPr>
          </a:p>
        </p:txBody>
      </p:sp>
      <p:sp>
        <p:nvSpPr>
          <p:cNvPr id="8205" name="TextBox 1">
            <a:extLst>
              <a:ext uri="{FF2B5EF4-FFF2-40B4-BE49-F238E27FC236}">
                <a16:creationId xmlns:a16="http://schemas.microsoft.com/office/drawing/2014/main" id="{F333258B-B1B4-4EE0-B174-B71442507C0A}"/>
              </a:ext>
            </a:extLst>
          </p:cNvPr>
          <p:cNvSpPr txBox="1">
            <a:spLocks noChangeArrowheads="1"/>
          </p:cNvSpPr>
          <p:nvPr/>
        </p:nvSpPr>
        <p:spPr bwMode="auto">
          <a:xfrm>
            <a:off x="569913" y="0"/>
            <a:ext cx="554037"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2400" b="1" dirty="0"/>
              <a:t>出令重新建造耶路撒冷</a:t>
            </a:r>
            <a:endParaRPr lang="en-US" altLang="en-US" sz="2400" b="1" dirty="0"/>
          </a:p>
        </p:txBody>
      </p:sp>
      <p:cxnSp>
        <p:nvCxnSpPr>
          <p:cNvPr id="5" name="Straight Arrow Connector 4">
            <a:extLst>
              <a:ext uri="{FF2B5EF4-FFF2-40B4-BE49-F238E27FC236}">
                <a16:creationId xmlns:a16="http://schemas.microsoft.com/office/drawing/2014/main" id="{E60DF6C9-9C4B-4FB7-81D8-9922B9B4E878}"/>
              </a:ext>
            </a:extLst>
          </p:cNvPr>
          <p:cNvCxnSpPr>
            <a:cxnSpLocks/>
          </p:cNvCxnSpPr>
          <p:nvPr/>
        </p:nvCxnSpPr>
        <p:spPr>
          <a:xfrm>
            <a:off x="854075" y="3086100"/>
            <a:ext cx="17463" cy="4587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34225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8E6946D-99D8-4189-B79A-628052ECB9BB}"/>
              </a:ext>
            </a:extLst>
          </p:cNvPr>
          <p:cNvCxnSpPr>
            <a:cxnSpLocks/>
          </p:cNvCxnSpPr>
          <p:nvPr/>
        </p:nvCxnSpPr>
        <p:spPr>
          <a:xfrm>
            <a:off x="4310743" y="200297"/>
            <a:ext cx="0" cy="648788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5806000-CC21-4AE0-9F3A-087D0B19E567}"/>
              </a:ext>
            </a:extLst>
          </p:cNvPr>
          <p:cNvSpPr txBox="1"/>
          <p:nvPr/>
        </p:nvSpPr>
        <p:spPr>
          <a:xfrm>
            <a:off x="2618712" y="313509"/>
            <a:ext cx="1439483" cy="400110"/>
          </a:xfrm>
          <a:prstGeom prst="rect">
            <a:avLst/>
          </a:prstGeom>
          <a:noFill/>
        </p:spPr>
        <p:txBody>
          <a:bodyPr wrap="square" rtlCol="0">
            <a:spAutoFit/>
          </a:bodyPr>
          <a:lstStyle/>
          <a:p>
            <a:r>
              <a:rPr lang="zh-CN" altLang="en-US" sz="2000" b="1" dirty="0"/>
              <a:t>钉十字架</a:t>
            </a:r>
            <a:endParaRPr lang="en-US" sz="2000" b="1" dirty="0"/>
          </a:p>
        </p:txBody>
      </p:sp>
      <p:sp>
        <p:nvSpPr>
          <p:cNvPr id="11" name="TextBox 10">
            <a:extLst>
              <a:ext uri="{FF2B5EF4-FFF2-40B4-BE49-F238E27FC236}">
                <a16:creationId xmlns:a16="http://schemas.microsoft.com/office/drawing/2014/main" id="{F3E3A7BF-1EFB-4015-82CD-28D63F4E5AC8}"/>
              </a:ext>
            </a:extLst>
          </p:cNvPr>
          <p:cNvSpPr txBox="1"/>
          <p:nvPr/>
        </p:nvSpPr>
        <p:spPr>
          <a:xfrm>
            <a:off x="2711657" y="682841"/>
            <a:ext cx="952751" cy="400110"/>
          </a:xfrm>
          <a:prstGeom prst="rect">
            <a:avLst/>
          </a:prstGeom>
          <a:noFill/>
        </p:spPr>
        <p:txBody>
          <a:bodyPr wrap="square" rtlCol="0">
            <a:spAutoFit/>
          </a:bodyPr>
          <a:lstStyle/>
          <a:p>
            <a:r>
              <a:rPr lang="zh-CN" altLang="en-US" sz="2000" b="1" dirty="0"/>
              <a:t>埋葬</a:t>
            </a:r>
            <a:endParaRPr lang="en-US" sz="2000" b="1" dirty="0"/>
          </a:p>
        </p:txBody>
      </p:sp>
      <p:sp>
        <p:nvSpPr>
          <p:cNvPr id="12" name="TextBox 11">
            <a:extLst>
              <a:ext uri="{FF2B5EF4-FFF2-40B4-BE49-F238E27FC236}">
                <a16:creationId xmlns:a16="http://schemas.microsoft.com/office/drawing/2014/main" id="{D5C77EBB-1CD7-4965-B81E-1406DE80B71C}"/>
              </a:ext>
            </a:extLst>
          </p:cNvPr>
          <p:cNvSpPr txBox="1"/>
          <p:nvPr/>
        </p:nvSpPr>
        <p:spPr>
          <a:xfrm>
            <a:off x="2656021" y="1052172"/>
            <a:ext cx="917365" cy="400110"/>
          </a:xfrm>
          <a:prstGeom prst="rect">
            <a:avLst/>
          </a:prstGeom>
          <a:noFill/>
        </p:spPr>
        <p:txBody>
          <a:bodyPr wrap="square" rtlCol="0">
            <a:spAutoFit/>
          </a:bodyPr>
          <a:lstStyle/>
          <a:p>
            <a:r>
              <a:rPr lang="zh-CN" altLang="en-US" sz="2000" b="1" dirty="0"/>
              <a:t>复活</a:t>
            </a:r>
            <a:endParaRPr lang="en-US" sz="2000" b="1" dirty="0"/>
          </a:p>
        </p:txBody>
      </p:sp>
      <p:sp>
        <p:nvSpPr>
          <p:cNvPr id="13" name="TextBox 12">
            <a:extLst>
              <a:ext uri="{FF2B5EF4-FFF2-40B4-BE49-F238E27FC236}">
                <a16:creationId xmlns:a16="http://schemas.microsoft.com/office/drawing/2014/main" id="{91714D38-4B81-4049-988E-0EEB7E98DA2A}"/>
              </a:ext>
            </a:extLst>
          </p:cNvPr>
          <p:cNvSpPr txBox="1"/>
          <p:nvPr/>
        </p:nvSpPr>
        <p:spPr>
          <a:xfrm>
            <a:off x="1385216" y="663858"/>
            <a:ext cx="850320" cy="407518"/>
          </a:xfrm>
          <a:prstGeom prst="rect">
            <a:avLst/>
          </a:prstGeom>
          <a:noFill/>
        </p:spPr>
        <p:txBody>
          <a:bodyPr wrap="square" rtlCol="0">
            <a:spAutoFit/>
          </a:bodyPr>
          <a:lstStyle/>
          <a:p>
            <a:r>
              <a:rPr lang="zh-CN" altLang="en-US" sz="2000" b="1" dirty="0"/>
              <a:t>基督</a:t>
            </a:r>
            <a:endParaRPr lang="en-US" sz="2000" b="1" dirty="0"/>
          </a:p>
        </p:txBody>
      </p:sp>
      <p:cxnSp>
        <p:nvCxnSpPr>
          <p:cNvPr id="17" name="Straight Connector 16">
            <a:extLst>
              <a:ext uri="{FF2B5EF4-FFF2-40B4-BE49-F238E27FC236}">
                <a16:creationId xmlns:a16="http://schemas.microsoft.com/office/drawing/2014/main" id="{BDA7457E-EF8E-48CD-B6D1-F3F423103316}"/>
              </a:ext>
            </a:extLst>
          </p:cNvPr>
          <p:cNvCxnSpPr>
            <a:cxnSpLocks/>
          </p:cNvCxnSpPr>
          <p:nvPr/>
        </p:nvCxnSpPr>
        <p:spPr>
          <a:xfrm>
            <a:off x="3814354" y="487680"/>
            <a:ext cx="4963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E9CD24-3B07-48CE-8E73-D71FB4472687}"/>
              </a:ext>
            </a:extLst>
          </p:cNvPr>
          <p:cNvCxnSpPr>
            <a:cxnSpLocks/>
          </p:cNvCxnSpPr>
          <p:nvPr/>
        </p:nvCxnSpPr>
        <p:spPr>
          <a:xfrm>
            <a:off x="3927566" y="313509"/>
            <a:ext cx="0" cy="3693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648A8094-2516-4FC0-9802-9F135752322A}"/>
              </a:ext>
            </a:extLst>
          </p:cNvPr>
          <p:cNvSpPr/>
          <p:nvPr/>
        </p:nvSpPr>
        <p:spPr>
          <a:xfrm flipV="1">
            <a:off x="2376659" y="498175"/>
            <a:ext cx="221786" cy="700258"/>
          </a:xfrm>
          <a:prstGeom prst="lef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B0EAAD2B-F1B0-4B46-8657-51B4EDF76215}"/>
              </a:ext>
            </a:extLst>
          </p:cNvPr>
          <p:cNvCxnSpPr>
            <a:cxnSpLocks/>
          </p:cNvCxnSpPr>
          <p:nvPr/>
        </p:nvCxnSpPr>
        <p:spPr>
          <a:xfrm flipH="1" flipV="1">
            <a:off x="3753394" y="1236838"/>
            <a:ext cx="557349"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D28BA45-530B-439D-A293-97AF9DF78D55}"/>
              </a:ext>
            </a:extLst>
          </p:cNvPr>
          <p:cNvSpPr txBox="1"/>
          <p:nvPr/>
        </p:nvSpPr>
        <p:spPr>
          <a:xfrm>
            <a:off x="4573901" y="313509"/>
            <a:ext cx="2508070" cy="400110"/>
          </a:xfrm>
          <a:prstGeom prst="rect">
            <a:avLst/>
          </a:prstGeom>
          <a:noFill/>
        </p:spPr>
        <p:txBody>
          <a:bodyPr wrap="square" rtlCol="0">
            <a:spAutoFit/>
          </a:bodyPr>
          <a:lstStyle/>
          <a:p>
            <a:r>
              <a:rPr lang="zh-CN" altLang="en-US" sz="2000" b="1" dirty="0"/>
              <a:t>逾越节</a:t>
            </a:r>
            <a:r>
              <a:rPr lang="en-US" altLang="zh-CN" sz="2000" b="1" dirty="0"/>
              <a:t>(</a:t>
            </a:r>
            <a:r>
              <a:rPr lang="zh-CN" altLang="en-US" sz="2000" b="1" dirty="0"/>
              <a:t>正月</a:t>
            </a:r>
            <a:r>
              <a:rPr lang="en-US" altLang="zh-CN" sz="2000" b="1" dirty="0"/>
              <a:t>14</a:t>
            </a:r>
            <a:r>
              <a:rPr lang="zh-CN" altLang="en-US" sz="2000" b="1" dirty="0"/>
              <a:t>日</a:t>
            </a:r>
            <a:r>
              <a:rPr lang="en-US" altLang="zh-CN" sz="2000" b="1" dirty="0"/>
              <a:t>)</a:t>
            </a:r>
            <a:endParaRPr lang="en-US" sz="2000" b="1" dirty="0"/>
          </a:p>
        </p:txBody>
      </p:sp>
      <p:sp>
        <p:nvSpPr>
          <p:cNvPr id="39" name="TextBox 38">
            <a:extLst>
              <a:ext uri="{FF2B5EF4-FFF2-40B4-BE49-F238E27FC236}">
                <a16:creationId xmlns:a16="http://schemas.microsoft.com/office/drawing/2014/main" id="{DAB7E52F-6179-4325-9D50-BF0528A84E19}"/>
              </a:ext>
            </a:extLst>
          </p:cNvPr>
          <p:cNvSpPr txBox="1"/>
          <p:nvPr/>
        </p:nvSpPr>
        <p:spPr>
          <a:xfrm>
            <a:off x="4573901" y="702044"/>
            <a:ext cx="2143536" cy="400110"/>
          </a:xfrm>
          <a:prstGeom prst="rect">
            <a:avLst/>
          </a:prstGeom>
          <a:noFill/>
        </p:spPr>
        <p:txBody>
          <a:bodyPr wrap="none" rtlCol="0">
            <a:spAutoFit/>
          </a:bodyPr>
          <a:lstStyle/>
          <a:p>
            <a:r>
              <a:rPr lang="zh-CN" altLang="en-US" sz="2000" b="1" dirty="0"/>
              <a:t>无酵节</a:t>
            </a:r>
            <a:r>
              <a:rPr lang="en-US" altLang="zh-CN" sz="2000" b="1" dirty="0"/>
              <a:t>(</a:t>
            </a:r>
            <a:r>
              <a:rPr lang="zh-CN" altLang="en-US" sz="2000" b="1" dirty="0"/>
              <a:t>正月</a:t>
            </a:r>
            <a:r>
              <a:rPr lang="en-US" altLang="zh-CN" sz="2000" b="1" dirty="0"/>
              <a:t>15</a:t>
            </a:r>
            <a:r>
              <a:rPr lang="zh-CN" altLang="en-US" sz="2000" b="1" dirty="0"/>
              <a:t>日</a:t>
            </a:r>
            <a:r>
              <a:rPr lang="en-US" altLang="zh-CN" sz="2000" b="1" dirty="0"/>
              <a:t>)</a:t>
            </a:r>
            <a:endParaRPr lang="en-US" sz="2000" b="1" dirty="0"/>
          </a:p>
        </p:txBody>
      </p:sp>
      <p:sp>
        <p:nvSpPr>
          <p:cNvPr id="41" name="TextBox 40">
            <a:extLst>
              <a:ext uri="{FF2B5EF4-FFF2-40B4-BE49-F238E27FC236}">
                <a16:creationId xmlns:a16="http://schemas.microsoft.com/office/drawing/2014/main" id="{43B42F38-8273-455E-AD0C-DDC9847F2719}"/>
              </a:ext>
            </a:extLst>
          </p:cNvPr>
          <p:cNvSpPr txBox="1"/>
          <p:nvPr/>
        </p:nvSpPr>
        <p:spPr>
          <a:xfrm>
            <a:off x="4563291" y="1052172"/>
            <a:ext cx="2143536" cy="400110"/>
          </a:xfrm>
          <a:prstGeom prst="rect">
            <a:avLst/>
          </a:prstGeom>
          <a:noFill/>
        </p:spPr>
        <p:txBody>
          <a:bodyPr wrap="none" rtlCol="0">
            <a:spAutoFit/>
          </a:bodyPr>
          <a:lstStyle/>
          <a:p>
            <a:r>
              <a:rPr lang="zh-CN" altLang="en-US" sz="2000" b="1" dirty="0"/>
              <a:t>初熟节</a:t>
            </a:r>
            <a:r>
              <a:rPr lang="en-US" altLang="zh-CN" sz="2000" b="1" dirty="0"/>
              <a:t>(</a:t>
            </a:r>
            <a:r>
              <a:rPr lang="zh-CN" altLang="en-US" sz="2000" b="1" dirty="0"/>
              <a:t>正月</a:t>
            </a:r>
            <a:r>
              <a:rPr lang="en-US" altLang="zh-CN" sz="2000" b="1" dirty="0"/>
              <a:t>16</a:t>
            </a:r>
            <a:r>
              <a:rPr lang="zh-CN" altLang="en-US" sz="2000" b="1" dirty="0"/>
              <a:t>日</a:t>
            </a:r>
            <a:r>
              <a:rPr lang="en-US" altLang="zh-CN" sz="2000" b="1" dirty="0"/>
              <a:t>)</a:t>
            </a:r>
            <a:endParaRPr lang="en-US" sz="2000" b="1" dirty="0"/>
          </a:p>
        </p:txBody>
      </p:sp>
      <p:cxnSp>
        <p:nvCxnSpPr>
          <p:cNvPr id="43" name="Straight Arrow Connector 42">
            <a:extLst>
              <a:ext uri="{FF2B5EF4-FFF2-40B4-BE49-F238E27FC236}">
                <a16:creationId xmlns:a16="http://schemas.microsoft.com/office/drawing/2014/main" id="{E1AF0580-B1D6-4E22-909A-23C99B505CC6}"/>
              </a:ext>
            </a:extLst>
          </p:cNvPr>
          <p:cNvCxnSpPr>
            <a:cxnSpLocks/>
          </p:cNvCxnSpPr>
          <p:nvPr/>
        </p:nvCxnSpPr>
        <p:spPr>
          <a:xfrm>
            <a:off x="5007429" y="1452282"/>
            <a:ext cx="0" cy="52456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0CC6F69-DFC2-4E59-B47E-A7C2C0532C8B}"/>
              </a:ext>
            </a:extLst>
          </p:cNvPr>
          <p:cNvSpPr txBox="1"/>
          <p:nvPr/>
        </p:nvSpPr>
        <p:spPr>
          <a:xfrm>
            <a:off x="5320900" y="1529898"/>
            <a:ext cx="783809" cy="400110"/>
          </a:xfrm>
          <a:prstGeom prst="rect">
            <a:avLst/>
          </a:prstGeom>
          <a:noFill/>
        </p:spPr>
        <p:txBody>
          <a:bodyPr wrap="square" rtlCol="0">
            <a:spAutoFit/>
          </a:bodyPr>
          <a:lstStyle/>
          <a:p>
            <a:r>
              <a:rPr lang="en-US" altLang="zh-CN" sz="2000" b="1" dirty="0"/>
              <a:t>49</a:t>
            </a:r>
            <a:r>
              <a:rPr lang="zh-CN" altLang="en-US" sz="2000" b="1" dirty="0"/>
              <a:t>天</a:t>
            </a:r>
            <a:endParaRPr lang="en-US" sz="2000" b="1" dirty="0"/>
          </a:p>
        </p:txBody>
      </p:sp>
      <p:sp>
        <p:nvSpPr>
          <p:cNvPr id="49" name="TextBox 48">
            <a:extLst>
              <a:ext uri="{FF2B5EF4-FFF2-40B4-BE49-F238E27FC236}">
                <a16:creationId xmlns:a16="http://schemas.microsoft.com/office/drawing/2014/main" id="{86CAFBE6-1341-48E3-B918-204CA1DBC74A}"/>
              </a:ext>
            </a:extLst>
          </p:cNvPr>
          <p:cNvSpPr txBox="1"/>
          <p:nvPr/>
        </p:nvSpPr>
        <p:spPr>
          <a:xfrm>
            <a:off x="1339481" y="1976846"/>
            <a:ext cx="1210588" cy="400110"/>
          </a:xfrm>
          <a:prstGeom prst="rect">
            <a:avLst/>
          </a:prstGeom>
          <a:noFill/>
        </p:spPr>
        <p:txBody>
          <a:bodyPr wrap="none" rtlCol="0">
            <a:spAutoFit/>
          </a:bodyPr>
          <a:lstStyle/>
          <a:p>
            <a:r>
              <a:rPr lang="zh-CN" altLang="en-US" sz="2000" b="1" dirty="0"/>
              <a:t>圣灵降临</a:t>
            </a:r>
            <a:endParaRPr lang="en-US" sz="2000" b="1" dirty="0"/>
          </a:p>
        </p:txBody>
      </p:sp>
      <p:cxnSp>
        <p:nvCxnSpPr>
          <p:cNvPr id="51" name="Straight Arrow Connector 50">
            <a:extLst>
              <a:ext uri="{FF2B5EF4-FFF2-40B4-BE49-F238E27FC236}">
                <a16:creationId xmlns:a16="http://schemas.microsoft.com/office/drawing/2014/main" id="{D3C7261F-6087-4314-9591-3E652B1B35FB}"/>
              </a:ext>
            </a:extLst>
          </p:cNvPr>
          <p:cNvCxnSpPr>
            <a:cxnSpLocks/>
          </p:cNvCxnSpPr>
          <p:nvPr/>
        </p:nvCxnSpPr>
        <p:spPr>
          <a:xfrm>
            <a:off x="2711657" y="2176901"/>
            <a:ext cx="153377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1E514D6-52CC-4F57-A595-7B5741C8BAE2}"/>
              </a:ext>
            </a:extLst>
          </p:cNvPr>
          <p:cNvSpPr txBox="1"/>
          <p:nvPr/>
        </p:nvSpPr>
        <p:spPr>
          <a:xfrm>
            <a:off x="4573901" y="1992235"/>
            <a:ext cx="2132926" cy="400110"/>
          </a:xfrm>
          <a:prstGeom prst="rect">
            <a:avLst/>
          </a:prstGeom>
          <a:noFill/>
        </p:spPr>
        <p:txBody>
          <a:bodyPr wrap="square" rtlCol="0">
            <a:spAutoFit/>
          </a:bodyPr>
          <a:lstStyle/>
          <a:p>
            <a:r>
              <a:rPr lang="zh-CN" altLang="en-US" sz="2000" b="1" dirty="0"/>
              <a:t>五旬节</a:t>
            </a:r>
            <a:r>
              <a:rPr lang="en-US" altLang="zh-CN" sz="2000" b="1" dirty="0"/>
              <a:t>(3</a:t>
            </a:r>
            <a:r>
              <a:rPr lang="zh-CN" altLang="en-US" sz="2000" b="1" dirty="0"/>
              <a:t>月六日</a:t>
            </a:r>
            <a:r>
              <a:rPr lang="en-US" altLang="zh-CN" sz="2000" b="1" dirty="0"/>
              <a:t>)</a:t>
            </a:r>
            <a:endParaRPr lang="en-US" sz="2000" b="1" dirty="0"/>
          </a:p>
        </p:txBody>
      </p:sp>
      <p:cxnSp>
        <p:nvCxnSpPr>
          <p:cNvPr id="56" name="Straight Arrow Connector 55">
            <a:extLst>
              <a:ext uri="{FF2B5EF4-FFF2-40B4-BE49-F238E27FC236}">
                <a16:creationId xmlns:a16="http://schemas.microsoft.com/office/drawing/2014/main" id="{FFEF0078-A206-41B0-B577-53DB9E3DE52B}"/>
              </a:ext>
            </a:extLst>
          </p:cNvPr>
          <p:cNvCxnSpPr>
            <a:cxnSpLocks/>
          </p:cNvCxnSpPr>
          <p:nvPr/>
        </p:nvCxnSpPr>
        <p:spPr>
          <a:xfrm>
            <a:off x="5024847" y="2376956"/>
            <a:ext cx="0" cy="135675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2A930B1-A126-4C48-AC2F-7D6BECECCD07}"/>
              </a:ext>
            </a:extLst>
          </p:cNvPr>
          <p:cNvSpPr txBox="1"/>
          <p:nvPr/>
        </p:nvSpPr>
        <p:spPr>
          <a:xfrm>
            <a:off x="1385216" y="2870666"/>
            <a:ext cx="2396810" cy="400110"/>
          </a:xfrm>
          <a:prstGeom prst="rect">
            <a:avLst/>
          </a:prstGeom>
          <a:noFill/>
        </p:spPr>
        <p:txBody>
          <a:bodyPr wrap="none" rtlCol="0">
            <a:spAutoFit/>
          </a:bodyPr>
          <a:lstStyle/>
          <a:p>
            <a:r>
              <a:rPr lang="zh-CN" altLang="en-US" sz="2000" b="1" dirty="0"/>
              <a:t>教会时代</a:t>
            </a:r>
            <a:r>
              <a:rPr lang="en-US" altLang="zh-CN" sz="2000" b="1" dirty="0"/>
              <a:t>(</a:t>
            </a:r>
            <a:r>
              <a:rPr lang="zh-CN" altLang="en-US" sz="2000" b="1" dirty="0"/>
              <a:t>恩典时代</a:t>
            </a:r>
            <a:r>
              <a:rPr lang="en-US" altLang="zh-CN" sz="2000" b="1" dirty="0"/>
              <a:t>)</a:t>
            </a:r>
            <a:endParaRPr lang="en-US" sz="2000" b="1" dirty="0"/>
          </a:p>
        </p:txBody>
      </p:sp>
      <p:sp>
        <p:nvSpPr>
          <p:cNvPr id="60" name="TextBox 59">
            <a:extLst>
              <a:ext uri="{FF2B5EF4-FFF2-40B4-BE49-F238E27FC236}">
                <a16:creationId xmlns:a16="http://schemas.microsoft.com/office/drawing/2014/main" id="{0165ADC0-9A71-4133-B3F1-C6D5C7DE5120}"/>
              </a:ext>
            </a:extLst>
          </p:cNvPr>
          <p:cNvSpPr txBox="1"/>
          <p:nvPr/>
        </p:nvSpPr>
        <p:spPr>
          <a:xfrm>
            <a:off x="4563291" y="3733708"/>
            <a:ext cx="2270173" cy="400110"/>
          </a:xfrm>
          <a:prstGeom prst="rect">
            <a:avLst/>
          </a:prstGeom>
          <a:noFill/>
        </p:spPr>
        <p:txBody>
          <a:bodyPr wrap="none" rtlCol="0">
            <a:spAutoFit/>
          </a:bodyPr>
          <a:lstStyle/>
          <a:p>
            <a:r>
              <a:rPr lang="zh-CN" altLang="en-US" sz="2000" b="1" dirty="0"/>
              <a:t>吹角节</a:t>
            </a:r>
            <a:r>
              <a:rPr lang="en-US" altLang="zh-CN" sz="2000" b="1" dirty="0"/>
              <a:t>(7</a:t>
            </a:r>
            <a:r>
              <a:rPr lang="zh-CN" altLang="en-US" sz="2000" b="1" dirty="0"/>
              <a:t>月初一日</a:t>
            </a:r>
            <a:r>
              <a:rPr lang="en-US" altLang="zh-CN" sz="2000" b="1" dirty="0"/>
              <a:t>)</a:t>
            </a:r>
            <a:endParaRPr lang="en-US" sz="2000" b="1" dirty="0"/>
          </a:p>
        </p:txBody>
      </p:sp>
      <p:sp>
        <p:nvSpPr>
          <p:cNvPr id="61" name="TextBox 60">
            <a:extLst>
              <a:ext uri="{FF2B5EF4-FFF2-40B4-BE49-F238E27FC236}">
                <a16:creationId xmlns:a16="http://schemas.microsoft.com/office/drawing/2014/main" id="{28714AA6-42AB-4D84-A9C5-BC6D97E05B53}"/>
              </a:ext>
            </a:extLst>
          </p:cNvPr>
          <p:cNvSpPr txBox="1"/>
          <p:nvPr/>
        </p:nvSpPr>
        <p:spPr>
          <a:xfrm>
            <a:off x="4528419" y="5137390"/>
            <a:ext cx="2270173" cy="400110"/>
          </a:xfrm>
          <a:prstGeom prst="rect">
            <a:avLst/>
          </a:prstGeom>
          <a:noFill/>
        </p:spPr>
        <p:txBody>
          <a:bodyPr wrap="none" rtlCol="0">
            <a:spAutoFit/>
          </a:bodyPr>
          <a:lstStyle/>
          <a:p>
            <a:r>
              <a:rPr lang="zh-CN" altLang="en-US" sz="2000" b="1" dirty="0"/>
              <a:t>赎罪日</a:t>
            </a:r>
            <a:r>
              <a:rPr lang="en-US" altLang="zh-CN" sz="2000" b="1" dirty="0"/>
              <a:t>(7</a:t>
            </a:r>
            <a:r>
              <a:rPr lang="zh-CN" altLang="en-US" sz="2000" b="1" dirty="0"/>
              <a:t>月初十日</a:t>
            </a:r>
            <a:r>
              <a:rPr lang="en-US" altLang="zh-CN" sz="2000" b="1" dirty="0"/>
              <a:t>)</a:t>
            </a:r>
            <a:endParaRPr lang="en-US" sz="2000" b="1" dirty="0"/>
          </a:p>
        </p:txBody>
      </p:sp>
      <p:sp>
        <p:nvSpPr>
          <p:cNvPr id="62" name="TextBox 61">
            <a:extLst>
              <a:ext uri="{FF2B5EF4-FFF2-40B4-BE49-F238E27FC236}">
                <a16:creationId xmlns:a16="http://schemas.microsoft.com/office/drawing/2014/main" id="{81A2F07C-7F2D-419F-AEB5-26F6F76F6026}"/>
              </a:ext>
            </a:extLst>
          </p:cNvPr>
          <p:cNvSpPr txBox="1"/>
          <p:nvPr/>
        </p:nvSpPr>
        <p:spPr>
          <a:xfrm>
            <a:off x="4528419" y="5487518"/>
            <a:ext cx="2783134" cy="400110"/>
          </a:xfrm>
          <a:prstGeom prst="rect">
            <a:avLst/>
          </a:prstGeom>
          <a:noFill/>
        </p:spPr>
        <p:txBody>
          <a:bodyPr wrap="none" rtlCol="0">
            <a:spAutoFit/>
          </a:bodyPr>
          <a:lstStyle/>
          <a:p>
            <a:r>
              <a:rPr lang="zh-CN" altLang="en-US" sz="2000" b="1" dirty="0"/>
              <a:t>住棚节</a:t>
            </a:r>
            <a:r>
              <a:rPr lang="en-US" altLang="zh-CN" sz="2000" b="1" dirty="0"/>
              <a:t>(7</a:t>
            </a:r>
            <a:r>
              <a:rPr lang="zh-CN" altLang="en-US" sz="2000" b="1" dirty="0"/>
              <a:t>月十五至廿一</a:t>
            </a:r>
            <a:r>
              <a:rPr lang="en-US" altLang="zh-CN" sz="2000" b="1" dirty="0"/>
              <a:t>)</a:t>
            </a:r>
            <a:endParaRPr lang="en-US" sz="2000" b="1" dirty="0"/>
          </a:p>
        </p:txBody>
      </p:sp>
      <p:sp>
        <p:nvSpPr>
          <p:cNvPr id="63" name="TextBox 62">
            <a:extLst>
              <a:ext uri="{FF2B5EF4-FFF2-40B4-BE49-F238E27FC236}">
                <a16:creationId xmlns:a16="http://schemas.microsoft.com/office/drawing/2014/main" id="{3F2ED2A5-D219-4EBB-927F-9317BE413A17}"/>
              </a:ext>
            </a:extLst>
          </p:cNvPr>
          <p:cNvSpPr txBox="1"/>
          <p:nvPr/>
        </p:nvSpPr>
        <p:spPr>
          <a:xfrm>
            <a:off x="542726" y="3733708"/>
            <a:ext cx="3185487" cy="646331"/>
          </a:xfrm>
          <a:prstGeom prst="rect">
            <a:avLst/>
          </a:prstGeom>
          <a:noFill/>
        </p:spPr>
        <p:txBody>
          <a:bodyPr wrap="none" rtlCol="0">
            <a:spAutoFit/>
          </a:bodyPr>
          <a:lstStyle/>
          <a:p>
            <a:pPr algn="ctr"/>
            <a:r>
              <a:rPr lang="zh-CN" altLang="en-US" b="1" dirty="0"/>
              <a:t>在基督里睡了的人从死里复活</a:t>
            </a:r>
            <a:endParaRPr lang="en-US" altLang="zh-CN" b="1" dirty="0"/>
          </a:p>
          <a:p>
            <a:pPr algn="ctr"/>
            <a:r>
              <a:rPr lang="en-US" altLang="zh-CN" b="1" dirty="0"/>
              <a:t>(</a:t>
            </a:r>
            <a:r>
              <a:rPr lang="zh-CN" altLang="en-US" b="1" dirty="0"/>
              <a:t>号筒要响</a:t>
            </a:r>
            <a:r>
              <a:rPr lang="en-US" altLang="zh-CN" b="1" dirty="0"/>
              <a:t>)</a:t>
            </a:r>
            <a:endParaRPr lang="en-US" b="1" dirty="0"/>
          </a:p>
        </p:txBody>
      </p:sp>
      <p:sp>
        <p:nvSpPr>
          <p:cNvPr id="64" name="TextBox 63">
            <a:extLst>
              <a:ext uri="{FF2B5EF4-FFF2-40B4-BE49-F238E27FC236}">
                <a16:creationId xmlns:a16="http://schemas.microsoft.com/office/drawing/2014/main" id="{64262B71-36B9-400F-BC0B-A30DBCD3B17E}"/>
              </a:ext>
            </a:extLst>
          </p:cNvPr>
          <p:cNvSpPr txBox="1"/>
          <p:nvPr/>
        </p:nvSpPr>
        <p:spPr>
          <a:xfrm>
            <a:off x="490158" y="4590670"/>
            <a:ext cx="3220309" cy="400110"/>
          </a:xfrm>
          <a:prstGeom prst="rect">
            <a:avLst/>
          </a:prstGeom>
          <a:noFill/>
        </p:spPr>
        <p:txBody>
          <a:bodyPr wrap="square" rtlCol="0">
            <a:spAutoFit/>
          </a:bodyPr>
          <a:lstStyle/>
          <a:p>
            <a:r>
              <a:rPr lang="zh-CN" altLang="en-US" sz="2000" b="1" dirty="0"/>
              <a:t>末次号筒吹响</a:t>
            </a:r>
            <a:r>
              <a:rPr lang="en-US" altLang="zh-CN" sz="2000" b="1" dirty="0"/>
              <a:t>,</a:t>
            </a:r>
            <a:r>
              <a:rPr lang="zh-CN" altLang="en-US" sz="2000" b="1" dirty="0"/>
              <a:t>得胜者被提</a:t>
            </a:r>
            <a:endParaRPr lang="en-US" sz="2000" b="1" dirty="0"/>
          </a:p>
        </p:txBody>
      </p:sp>
      <p:sp>
        <p:nvSpPr>
          <p:cNvPr id="66" name="Left Brace 65">
            <a:extLst>
              <a:ext uri="{FF2B5EF4-FFF2-40B4-BE49-F238E27FC236}">
                <a16:creationId xmlns:a16="http://schemas.microsoft.com/office/drawing/2014/main" id="{422086D6-945B-45D4-A430-9A5B4A54BB60}"/>
              </a:ext>
            </a:extLst>
          </p:cNvPr>
          <p:cNvSpPr/>
          <p:nvPr/>
        </p:nvSpPr>
        <p:spPr>
          <a:xfrm>
            <a:off x="3745096" y="3933763"/>
            <a:ext cx="235664" cy="17722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16C62681-4523-473D-84BC-48364C4EF9E9}"/>
              </a:ext>
            </a:extLst>
          </p:cNvPr>
          <p:cNvSpPr txBox="1"/>
          <p:nvPr/>
        </p:nvSpPr>
        <p:spPr>
          <a:xfrm>
            <a:off x="3814354" y="4590670"/>
            <a:ext cx="553998" cy="1093983"/>
          </a:xfrm>
          <a:prstGeom prst="rect">
            <a:avLst/>
          </a:prstGeom>
          <a:noFill/>
        </p:spPr>
        <p:txBody>
          <a:bodyPr vert="eaVert" wrap="square" rtlCol="0">
            <a:spAutoFit/>
          </a:bodyPr>
          <a:lstStyle/>
          <a:p>
            <a:r>
              <a:rPr lang="zh-CN" altLang="en-US" sz="2400" b="1" dirty="0"/>
              <a:t>七年</a:t>
            </a:r>
            <a:endParaRPr lang="en-US" sz="2400" b="1" dirty="0"/>
          </a:p>
        </p:txBody>
      </p:sp>
    </p:spTree>
    <p:extLst>
      <p:ext uri="{BB962C8B-B14F-4D97-AF65-F5344CB8AC3E}">
        <p14:creationId xmlns:p14="http://schemas.microsoft.com/office/powerpoint/2010/main" val="3211395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1C6D9205-54BA-42C5-877E-24AB51861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64E41A19-D1D9-4E78-AE8D-BA1ADB7FF04C}"/>
              </a:ext>
            </a:extLst>
          </p:cNvPr>
          <p:cNvSpPr>
            <a:spLocks noGrp="1"/>
          </p:cNvSpPr>
          <p:nvPr>
            <p:ph type="title"/>
          </p:nvPr>
        </p:nvSpPr>
        <p:spPr>
          <a:xfrm>
            <a:off x="457200" y="411163"/>
            <a:ext cx="8229600" cy="1143000"/>
          </a:xfrm>
        </p:spPr>
        <p:txBody>
          <a:bodyPr>
            <a:normAutofit fontScale="90000"/>
          </a:bodyPr>
          <a:lstStyle/>
          <a:p>
            <a:r>
              <a:rPr lang="zh-CN" altLang="en-US" b="1"/>
              <a:t>最后一个</a:t>
            </a:r>
            <a:r>
              <a:rPr lang="en-US" altLang="zh-CN" b="1"/>
              <a:t>7</a:t>
            </a:r>
            <a:br>
              <a:rPr lang="en-US" altLang="en-US" b="1"/>
            </a:br>
            <a:endParaRPr lang="en-US" altLang="en-US"/>
          </a:p>
        </p:txBody>
      </p:sp>
      <p:sp>
        <p:nvSpPr>
          <p:cNvPr id="9220" name="Content Placeholder 1">
            <a:extLst>
              <a:ext uri="{FF2B5EF4-FFF2-40B4-BE49-F238E27FC236}">
                <a16:creationId xmlns:a16="http://schemas.microsoft.com/office/drawing/2014/main" id="{33A74FDB-8BFF-4F93-BE56-9A0A5D91331E}"/>
              </a:ext>
            </a:extLst>
          </p:cNvPr>
          <p:cNvSpPr>
            <a:spLocks noGrp="1"/>
          </p:cNvSpPr>
          <p:nvPr>
            <p:ph idx="1"/>
          </p:nvPr>
        </p:nvSpPr>
        <p:spPr>
          <a:xfrm>
            <a:off x="288925" y="1357313"/>
            <a:ext cx="8648700" cy="4700587"/>
          </a:xfrm>
          <a:ln w="76200">
            <a:solidFill>
              <a:srgbClr val="BBCADB"/>
            </a:solidFill>
            <a:miter lim="800000"/>
            <a:headEnd/>
            <a:tailEnd/>
          </a:ln>
        </p:spPr>
        <p:txBody>
          <a:bodyPr/>
          <a:lstStyle/>
          <a:p>
            <a:r>
              <a:rPr lang="en-US" altLang="zh-CN" dirty="0"/>
              <a:t>	</a:t>
            </a:r>
            <a:endParaRPr lang="en-US" altLang="en-US" b="1" dirty="0"/>
          </a:p>
          <a:p>
            <a:endParaRPr lang="en-US" altLang="en-US" dirty="0"/>
          </a:p>
        </p:txBody>
      </p:sp>
      <p:cxnSp>
        <p:nvCxnSpPr>
          <p:cNvPr id="5" name="Straight Connector 4">
            <a:extLst>
              <a:ext uri="{FF2B5EF4-FFF2-40B4-BE49-F238E27FC236}">
                <a16:creationId xmlns:a16="http://schemas.microsoft.com/office/drawing/2014/main" id="{F2A2E770-A9AE-45F1-975D-275B6AB366DB}"/>
              </a:ext>
            </a:extLst>
          </p:cNvPr>
          <p:cNvCxnSpPr>
            <a:cxnSpLocks/>
          </p:cNvCxnSpPr>
          <p:nvPr/>
        </p:nvCxnSpPr>
        <p:spPr>
          <a:xfrm>
            <a:off x="685800" y="3124200"/>
            <a:ext cx="80010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3" name="Straight Arrow Connector 2">
            <a:extLst>
              <a:ext uri="{FF2B5EF4-FFF2-40B4-BE49-F238E27FC236}">
                <a16:creationId xmlns:a16="http://schemas.microsoft.com/office/drawing/2014/main" id="{D2870B4A-D068-4C5C-AC6A-071D54BFB466}"/>
              </a:ext>
            </a:extLst>
          </p:cNvPr>
          <p:cNvCxnSpPr>
            <a:cxnSpLocks/>
          </p:cNvCxnSpPr>
          <p:nvPr/>
        </p:nvCxnSpPr>
        <p:spPr>
          <a:xfrm flipV="1">
            <a:off x="4219575" y="3124200"/>
            <a:ext cx="0" cy="58261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9223" name="TextBox 6">
            <a:extLst>
              <a:ext uri="{FF2B5EF4-FFF2-40B4-BE49-F238E27FC236}">
                <a16:creationId xmlns:a16="http://schemas.microsoft.com/office/drawing/2014/main" id="{AF91A484-68CA-4B0E-B0CD-029E903D366F}"/>
              </a:ext>
            </a:extLst>
          </p:cNvPr>
          <p:cNvSpPr txBox="1">
            <a:spLocks noChangeArrowheads="1"/>
          </p:cNvSpPr>
          <p:nvPr/>
        </p:nvSpPr>
        <p:spPr bwMode="auto">
          <a:xfrm>
            <a:off x="3582988" y="2628900"/>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000" b="1"/>
              <a:t>一七之半</a:t>
            </a:r>
            <a:endParaRPr lang="en-US" altLang="en-US" sz="2000" b="1">
              <a:ea typeface="宋体" panose="02010600030101010101" pitchFamily="2" charset="-122"/>
            </a:endParaRPr>
          </a:p>
        </p:txBody>
      </p:sp>
      <p:sp>
        <p:nvSpPr>
          <p:cNvPr id="9224" name="TextBox 7">
            <a:extLst>
              <a:ext uri="{FF2B5EF4-FFF2-40B4-BE49-F238E27FC236}">
                <a16:creationId xmlns:a16="http://schemas.microsoft.com/office/drawing/2014/main" id="{064DC2EC-AFA8-4117-80F1-A2A5EE8BF075}"/>
              </a:ext>
            </a:extLst>
          </p:cNvPr>
          <p:cNvSpPr txBox="1">
            <a:spLocks noChangeArrowheads="1"/>
          </p:cNvSpPr>
          <p:nvPr/>
        </p:nvSpPr>
        <p:spPr bwMode="auto">
          <a:xfrm>
            <a:off x="457200" y="3706813"/>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dirty="0"/>
              <a:t>一七之内坚定盟约</a:t>
            </a:r>
            <a:endParaRPr lang="en-US" altLang="en-US" sz="1800" b="1" dirty="0">
              <a:ea typeface="宋体" panose="02010600030101010101" pitchFamily="2" charset="-122"/>
            </a:endParaRPr>
          </a:p>
        </p:txBody>
      </p:sp>
      <p:cxnSp>
        <p:nvCxnSpPr>
          <p:cNvPr id="12" name="Straight Arrow Connector 11">
            <a:extLst>
              <a:ext uri="{FF2B5EF4-FFF2-40B4-BE49-F238E27FC236}">
                <a16:creationId xmlns:a16="http://schemas.microsoft.com/office/drawing/2014/main" id="{42901FF2-0DEF-4E1A-950C-8C2307D4D1AC}"/>
              </a:ext>
            </a:extLst>
          </p:cNvPr>
          <p:cNvCxnSpPr>
            <a:cxnSpLocks/>
          </p:cNvCxnSpPr>
          <p:nvPr/>
        </p:nvCxnSpPr>
        <p:spPr>
          <a:xfrm>
            <a:off x="1752600" y="3138488"/>
            <a:ext cx="0" cy="5826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9226" name="TextBox 14">
            <a:extLst>
              <a:ext uri="{FF2B5EF4-FFF2-40B4-BE49-F238E27FC236}">
                <a16:creationId xmlns:a16="http://schemas.microsoft.com/office/drawing/2014/main" id="{9A7AD296-6C5C-4FE2-A372-4F7B3827F4D3}"/>
              </a:ext>
            </a:extLst>
          </p:cNvPr>
          <p:cNvSpPr txBox="1">
            <a:spLocks noChangeArrowheads="1"/>
          </p:cNvSpPr>
          <p:nvPr/>
        </p:nvSpPr>
        <p:spPr bwMode="auto">
          <a:xfrm>
            <a:off x="2973388" y="372110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dirty="0"/>
              <a:t>他必使祭祀与供献止息</a:t>
            </a:r>
            <a:endParaRPr lang="en-US" altLang="en-US" sz="1800" b="1" dirty="0">
              <a:ea typeface="宋体" panose="02010600030101010101" pitchFamily="2" charset="-122"/>
            </a:endParaRPr>
          </a:p>
        </p:txBody>
      </p:sp>
      <p:sp>
        <p:nvSpPr>
          <p:cNvPr id="9227" name="TextBox 15">
            <a:extLst>
              <a:ext uri="{FF2B5EF4-FFF2-40B4-BE49-F238E27FC236}">
                <a16:creationId xmlns:a16="http://schemas.microsoft.com/office/drawing/2014/main" id="{64E9489B-C859-4B03-9D1D-852AA190B31B}"/>
              </a:ext>
            </a:extLst>
          </p:cNvPr>
          <p:cNvSpPr txBox="1">
            <a:spLocks noChangeArrowheads="1"/>
          </p:cNvSpPr>
          <p:nvPr/>
        </p:nvSpPr>
        <p:spPr bwMode="auto">
          <a:xfrm flipH="1">
            <a:off x="4219575" y="3138488"/>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a:t>如飞而来</a:t>
            </a:r>
            <a:endParaRPr lang="en-US" altLang="en-US" sz="1800" b="1">
              <a:ea typeface="宋体" panose="02010600030101010101" pitchFamily="2" charset="-122"/>
            </a:endParaRPr>
          </a:p>
        </p:txBody>
      </p:sp>
      <p:sp>
        <p:nvSpPr>
          <p:cNvPr id="8204" name="TextBox 18">
            <a:extLst>
              <a:ext uri="{FF2B5EF4-FFF2-40B4-BE49-F238E27FC236}">
                <a16:creationId xmlns:a16="http://schemas.microsoft.com/office/drawing/2014/main" id="{145AD3CD-A089-400F-A5E7-22DADDEC7146}"/>
              </a:ext>
            </a:extLst>
          </p:cNvPr>
          <p:cNvSpPr txBox="1">
            <a:spLocks noChangeArrowheads="1"/>
          </p:cNvSpPr>
          <p:nvPr/>
        </p:nvSpPr>
        <p:spPr bwMode="auto">
          <a:xfrm>
            <a:off x="6865259" y="3186115"/>
            <a:ext cx="20446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1800" b="1" dirty="0"/>
              <a:t>有忿怒倾在那</a:t>
            </a:r>
            <a:endParaRPr lang="en-US" altLang="zh-CN" sz="1800" b="1" dirty="0"/>
          </a:p>
          <a:p>
            <a:pPr>
              <a:spcBef>
                <a:spcPct val="0"/>
              </a:spcBef>
              <a:buFontTx/>
              <a:buNone/>
            </a:pPr>
            <a:r>
              <a:rPr lang="zh-CN" altLang="en-US" sz="1800" b="1" dirty="0"/>
              <a:t>行毁坏的身上</a:t>
            </a:r>
            <a:endParaRPr lang="en-US" altLang="en-US" sz="1800" dirty="0">
              <a:ea typeface="宋体" panose="02010600030101010101" pitchFamily="2" charset="-122"/>
            </a:endParaRPr>
          </a:p>
        </p:txBody>
      </p:sp>
      <p:cxnSp>
        <p:nvCxnSpPr>
          <p:cNvPr id="4" name="Straight Arrow Connector 3">
            <a:extLst>
              <a:ext uri="{FF2B5EF4-FFF2-40B4-BE49-F238E27FC236}">
                <a16:creationId xmlns:a16="http://schemas.microsoft.com/office/drawing/2014/main" id="{0BDB230E-ED2B-4335-93BA-B30D60886D9A}"/>
              </a:ext>
            </a:extLst>
          </p:cNvPr>
          <p:cNvCxnSpPr>
            <a:cxnSpLocks/>
          </p:cNvCxnSpPr>
          <p:nvPr/>
        </p:nvCxnSpPr>
        <p:spPr>
          <a:xfrm flipV="1">
            <a:off x="681038" y="1649413"/>
            <a:ext cx="0" cy="147478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9AE223D-2530-4E73-B3AA-99E617331EF3}"/>
              </a:ext>
            </a:extLst>
          </p:cNvPr>
          <p:cNvCxnSpPr>
            <a:cxnSpLocks/>
          </p:cNvCxnSpPr>
          <p:nvPr/>
        </p:nvCxnSpPr>
        <p:spPr>
          <a:xfrm flipV="1">
            <a:off x="7772400" y="1636713"/>
            <a:ext cx="0" cy="148748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9231" name="TextBox 19">
            <a:extLst>
              <a:ext uri="{FF2B5EF4-FFF2-40B4-BE49-F238E27FC236}">
                <a16:creationId xmlns:a16="http://schemas.microsoft.com/office/drawing/2014/main" id="{8A15A484-9019-4442-B38B-C2B1BCF0B606}"/>
              </a:ext>
            </a:extLst>
          </p:cNvPr>
          <p:cNvSpPr txBox="1">
            <a:spLocks noChangeArrowheads="1"/>
          </p:cNvSpPr>
          <p:nvPr/>
        </p:nvSpPr>
        <p:spPr bwMode="auto">
          <a:xfrm>
            <a:off x="3582988" y="1636713"/>
            <a:ext cx="229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zh-CN" altLang="en-US" sz="2400" b="1"/>
              <a:t>七年</a:t>
            </a:r>
            <a:r>
              <a:rPr lang="en-US" altLang="zh-CN" sz="2400" b="1"/>
              <a:t>=2520</a:t>
            </a:r>
            <a:r>
              <a:rPr lang="zh-CN" altLang="en-US" sz="2400" b="1"/>
              <a:t>天</a:t>
            </a:r>
            <a:r>
              <a:rPr lang="en-US" altLang="zh-CN" sz="1800"/>
              <a:t>	</a:t>
            </a:r>
          </a:p>
        </p:txBody>
      </p:sp>
      <p:cxnSp>
        <p:nvCxnSpPr>
          <p:cNvPr id="22" name="Straight Arrow Connector 21">
            <a:extLst>
              <a:ext uri="{FF2B5EF4-FFF2-40B4-BE49-F238E27FC236}">
                <a16:creationId xmlns:a16="http://schemas.microsoft.com/office/drawing/2014/main" id="{ABBC5EAF-ECF9-49BD-AC42-1E0C804CC2AC}"/>
              </a:ext>
            </a:extLst>
          </p:cNvPr>
          <p:cNvCxnSpPr>
            <a:cxnSpLocks/>
          </p:cNvCxnSpPr>
          <p:nvPr/>
        </p:nvCxnSpPr>
        <p:spPr>
          <a:xfrm flipH="1">
            <a:off x="685800" y="1828800"/>
            <a:ext cx="2743200"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26" name="Straight Arrow Connector 25">
            <a:extLst>
              <a:ext uri="{FF2B5EF4-FFF2-40B4-BE49-F238E27FC236}">
                <a16:creationId xmlns:a16="http://schemas.microsoft.com/office/drawing/2014/main" id="{2495056C-11E6-464F-AD40-1FEA388DFC47}"/>
              </a:ext>
            </a:extLst>
          </p:cNvPr>
          <p:cNvCxnSpPr>
            <a:cxnSpLocks/>
          </p:cNvCxnSpPr>
          <p:nvPr/>
        </p:nvCxnSpPr>
        <p:spPr>
          <a:xfrm>
            <a:off x="5562600" y="1828800"/>
            <a:ext cx="2209800" cy="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9234" name="TextBox 38916">
            <a:extLst>
              <a:ext uri="{FF2B5EF4-FFF2-40B4-BE49-F238E27FC236}">
                <a16:creationId xmlns:a16="http://schemas.microsoft.com/office/drawing/2014/main" id="{95D135BC-31CA-4944-8D18-A293622A129A}"/>
              </a:ext>
            </a:extLst>
          </p:cNvPr>
          <p:cNvSpPr txBox="1">
            <a:spLocks noChangeArrowheads="1"/>
          </p:cNvSpPr>
          <p:nvPr/>
        </p:nvSpPr>
        <p:spPr bwMode="auto">
          <a:xfrm flipH="1">
            <a:off x="4022725" y="2141538"/>
            <a:ext cx="1812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CN" sz="2400" b="1"/>
              <a:t>2300</a:t>
            </a:r>
            <a:r>
              <a:rPr lang="zh-CN" altLang="en-US" sz="2400" b="1"/>
              <a:t>天</a:t>
            </a:r>
            <a:endParaRPr lang="en-US" altLang="en-US" sz="2400" b="1">
              <a:ea typeface="宋体" panose="02010600030101010101" pitchFamily="2" charset="-122"/>
            </a:endParaRPr>
          </a:p>
        </p:txBody>
      </p:sp>
      <p:cxnSp>
        <p:nvCxnSpPr>
          <p:cNvPr id="38921" name="Straight Arrow Connector 38920">
            <a:extLst>
              <a:ext uri="{FF2B5EF4-FFF2-40B4-BE49-F238E27FC236}">
                <a16:creationId xmlns:a16="http://schemas.microsoft.com/office/drawing/2014/main" id="{BFEEB846-DE94-4330-8FE0-63662A5D2132}"/>
              </a:ext>
            </a:extLst>
          </p:cNvPr>
          <p:cNvCxnSpPr>
            <a:cxnSpLocks/>
          </p:cNvCxnSpPr>
          <p:nvPr/>
        </p:nvCxnSpPr>
        <p:spPr>
          <a:xfrm flipV="1">
            <a:off x="1752600" y="2141539"/>
            <a:ext cx="0" cy="88741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8928" name="Straight Arrow Connector 38927">
            <a:extLst>
              <a:ext uri="{FF2B5EF4-FFF2-40B4-BE49-F238E27FC236}">
                <a16:creationId xmlns:a16="http://schemas.microsoft.com/office/drawing/2014/main" id="{54489288-5B3A-43D1-AE0C-0DF66B1CE421}"/>
              </a:ext>
            </a:extLst>
          </p:cNvPr>
          <p:cNvCxnSpPr>
            <a:cxnSpLocks/>
          </p:cNvCxnSpPr>
          <p:nvPr/>
        </p:nvCxnSpPr>
        <p:spPr>
          <a:xfrm flipH="1">
            <a:off x="1752600" y="2381250"/>
            <a:ext cx="1981200" cy="476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8933" name="Straight Arrow Connector 38932">
            <a:extLst>
              <a:ext uri="{FF2B5EF4-FFF2-40B4-BE49-F238E27FC236}">
                <a16:creationId xmlns:a16="http://schemas.microsoft.com/office/drawing/2014/main" id="{75E73793-FEA3-4BE3-A34E-64B89FC91074}"/>
              </a:ext>
            </a:extLst>
          </p:cNvPr>
          <p:cNvCxnSpPr>
            <a:cxnSpLocks/>
          </p:cNvCxnSpPr>
          <p:nvPr/>
        </p:nvCxnSpPr>
        <p:spPr>
          <a:xfrm>
            <a:off x="5334000" y="2419350"/>
            <a:ext cx="2667000"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765130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1"/>
                                        </p:tgtEl>
                                        <p:attrNameLst>
                                          <p:attrName>style.visibility</p:attrName>
                                        </p:attrNameLst>
                                      </p:cBhvr>
                                      <p:to>
                                        <p:strVal val="visible"/>
                                      </p:to>
                                    </p:set>
                                    <p:anim calcmode="lin" valueType="num">
                                      <p:cBhvr additive="base">
                                        <p:cTn id="7" dur="500" fill="hold"/>
                                        <p:tgtEl>
                                          <p:spTgt spid="9231"/>
                                        </p:tgtEl>
                                        <p:attrNameLst>
                                          <p:attrName>ppt_x</p:attrName>
                                        </p:attrNameLst>
                                      </p:cBhvr>
                                      <p:tavLst>
                                        <p:tav tm="0">
                                          <p:val>
                                            <p:strVal val="#ppt_x"/>
                                          </p:val>
                                        </p:tav>
                                        <p:tav tm="100000">
                                          <p:val>
                                            <p:strVal val="#ppt_x"/>
                                          </p:val>
                                        </p:tav>
                                      </p:tavLst>
                                    </p:anim>
                                    <p:anim calcmode="lin" valueType="num">
                                      <p:cBhvr additive="base">
                                        <p:cTn id="8" dur="500" fill="hold"/>
                                        <p:tgtEl>
                                          <p:spTgt spid="92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4"/>
                                        </p:tgtEl>
                                        <p:attrNameLst>
                                          <p:attrName>style.visibility</p:attrName>
                                        </p:attrNameLst>
                                      </p:cBhvr>
                                      <p:to>
                                        <p:strVal val="visible"/>
                                      </p:to>
                                    </p:set>
                                    <p:anim calcmode="lin" valueType="num">
                                      <p:cBhvr additive="base">
                                        <p:cTn id="13" dur="500" fill="hold"/>
                                        <p:tgtEl>
                                          <p:spTgt spid="9224"/>
                                        </p:tgtEl>
                                        <p:attrNameLst>
                                          <p:attrName>ppt_x</p:attrName>
                                        </p:attrNameLst>
                                      </p:cBhvr>
                                      <p:tavLst>
                                        <p:tav tm="0">
                                          <p:val>
                                            <p:strVal val="#ppt_x"/>
                                          </p:val>
                                        </p:tav>
                                        <p:tav tm="100000">
                                          <p:val>
                                            <p:strVal val="#ppt_x"/>
                                          </p:val>
                                        </p:tav>
                                      </p:tavLst>
                                    </p:anim>
                                    <p:anim calcmode="lin" valueType="num">
                                      <p:cBhvr additive="base">
                                        <p:cTn id="14"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3"/>
                                        </p:tgtEl>
                                        <p:attrNameLst>
                                          <p:attrName>style.visibility</p:attrName>
                                        </p:attrNameLst>
                                      </p:cBhvr>
                                      <p:to>
                                        <p:strVal val="visible"/>
                                      </p:to>
                                    </p:set>
                                    <p:anim calcmode="lin" valueType="num">
                                      <p:cBhvr additive="base">
                                        <p:cTn id="19" dur="500" fill="hold"/>
                                        <p:tgtEl>
                                          <p:spTgt spid="9223"/>
                                        </p:tgtEl>
                                        <p:attrNameLst>
                                          <p:attrName>ppt_x</p:attrName>
                                        </p:attrNameLst>
                                      </p:cBhvr>
                                      <p:tavLst>
                                        <p:tav tm="0">
                                          <p:val>
                                            <p:strVal val="#ppt_x"/>
                                          </p:val>
                                        </p:tav>
                                        <p:tav tm="100000">
                                          <p:val>
                                            <p:strVal val="#ppt_x"/>
                                          </p:val>
                                        </p:tav>
                                      </p:tavLst>
                                    </p:anim>
                                    <p:anim calcmode="lin" valueType="num">
                                      <p:cBhvr additive="base">
                                        <p:cTn id="20"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6"/>
                                        </p:tgtEl>
                                        <p:attrNameLst>
                                          <p:attrName>style.visibility</p:attrName>
                                        </p:attrNameLst>
                                      </p:cBhvr>
                                      <p:to>
                                        <p:strVal val="visible"/>
                                      </p:to>
                                    </p:set>
                                    <p:anim calcmode="lin" valueType="num">
                                      <p:cBhvr additive="base">
                                        <p:cTn id="25" dur="500" fill="hold"/>
                                        <p:tgtEl>
                                          <p:spTgt spid="9226"/>
                                        </p:tgtEl>
                                        <p:attrNameLst>
                                          <p:attrName>ppt_x</p:attrName>
                                        </p:attrNameLst>
                                      </p:cBhvr>
                                      <p:tavLst>
                                        <p:tav tm="0">
                                          <p:val>
                                            <p:strVal val="#ppt_x"/>
                                          </p:val>
                                        </p:tav>
                                        <p:tav tm="100000">
                                          <p:val>
                                            <p:strVal val="#ppt_x"/>
                                          </p:val>
                                        </p:tav>
                                      </p:tavLst>
                                    </p:anim>
                                    <p:anim calcmode="lin" valueType="num">
                                      <p:cBhvr additive="base">
                                        <p:cTn id="26"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27">
                                            <p:txEl>
                                              <p:pRg st="0" end="0"/>
                                            </p:txEl>
                                          </p:spTgt>
                                        </p:tgtEl>
                                        <p:attrNameLst>
                                          <p:attrName>style.visibility</p:attrName>
                                        </p:attrNameLst>
                                      </p:cBhvr>
                                      <p:to>
                                        <p:strVal val="visible"/>
                                      </p:to>
                                    </p:set>
                                    <p:anim calcmode="lin" valueType="num">
                                      <p:cBhvr additive="base">
                                        <p:cTn id="31" dur="500" fill="hold"/>
                                        <p:tgtEl>
                                          <p:spTgt spid="922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34"/>
                                        </p:tgtEl>
                                        <p:attrNameLst>
                                          <p:attrName>style.visibility</p:attrName>
                                        </p:attrNameLst>
                                      </p:cBhvr>
                                      <p:to>
                                        <p:strVal val="visible"/>
                                      </p:to>
                                    </p:set>
                                    <p:anim calcmode="lin" valueType="num">
                                      <p:cBhvr additive="base">
                                        <p:cTn id="37" dur="500" fill="hold"/>
                                        <p:tgtEl>
                                          <p:spTgt spid="9234"/>
                                        </p:tgtEl>
                                        <p:attrNameLst>
                                          <p:attrName>ppt_x</p:attrName>
                                        </p:attrNameLst>
                                      </p:cBhvr>
                                      <p:tavLst>
                                        <p:tav tm="0">
                                          <p:val>
                                            <p:strVal val="#ppt_x"/>
                                          </p:val>
                                        </p:tav>
                                        <p:tav tm="100000">
                                          <p:val>
                                            <p:strVal val="#ppt_x"/>
                                          </p:val>
                                        </p:tav>
                                      </p:tavLst>
                                    </p:anim>
                                    <p:anim calcmode="lin" valueType="num">
                                      <p:cBhvr additive="base">
                                        <p:cTn id="38" dur="500" fill="hold"/>
                                        <p:tgtEl>
                                          <p:spTgt spid="923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04"/>
                                        </p:tgtEl>
                                        <p:attrNameLst>
                                          <p:attrName>style.visibility</p:attrName>
                                        </p:attrNameLst>
                                      </p:cBhvr>
                                      <p:to>
                                        <p:strVal val="visible"/>
                                      </p:to>
                                    </p:set>
                                    <p:anim calcmode="lin" valueType="num">
                                      <p:cBhvr additive="base">
                                        <p:cTn id="43" dur="500" fill="hold"/>
                                        <p:tgtEl>
                                          <p:spTgt spid="8204"/>
                                        </p:tgtEl>
                                        <p:attrNameLst>
                                          <p:attrName>ppt_x</p:attrName>
                                        </p:attrNameLst>
                                      </p:cBhvr>
                                      <p:tavLst>
                                        <p:tav tm="0">
                                          <p:val>
                                            <p:strVal val="#ppt_x"/>
                                          </p:val>
                                        </p:tav>
                                        <p:tav tm="100000">
                                          <p:val>
                                            <p:strVal val="#ppt_x"/>
                                          </p:val>
                                        </p:tav>
                                      </p:tavLst>
                                    </p:anim>
                                    <p:anim calcmode="lin" valueType="num">
                                      <p:cBhvr additive="base">
                                        <p:cTn id="44"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P spid="9226" grpId="0"/>
      <p:bldP spid="8204" grpId="0"/>
      <p:bldP spid="9231" grpId="0"/>
      <p:bldP spid="92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pPr algn="ctr"/>
            <a:r>
              <a:rPr lang="zh-CN" altLang="en-US" b="1" dirty="0"/>
              <a:t>诗篇</a:t>
            </a:r>
            <a:r>
              <a:rPr lang="en-US" altLang="zh-CN" b="1" dirty="0"/>
              <a:t>82:5</a:t>
            </a:r>
            <a:endParaRPr lang="en-US" dirty="0"/>
          </a:p>
        </p:txBody>
      </p:sp>
      <p:sp>
        <p:nvSpPr>
          <p:cNvPr id="3" name="Content Placeholder 2"/>
          <p:cNvSpPr>
            <a:spLocks noGrp="1"/>
          </p:cNvSpPr>
          <p:nvPr>
            <p:ph idx="1"/>
          </p:nvPr>
        </p:nvSpPr>
        <p:spPr/>
        <p:txBody>
          <a:bodyPr/>
          <a:lstStyle/>
          <a:p>
            <a:r>
              <a:rPr lang="zh-CN" altLang="en-US" sz="3200" b="1" dirty="0"/>
              <a:t>你们仍不知道，也不明白，</a:t>
            </a:r>
            <a:r>
              <a:rPr lang="zh-CN" altLang="en-US" sz="3200" b="1" dirty="0">
                <a:solidFill>
                  <a:srgbClr val="FF0000"/>
                </a:solidFill>
              </a:rPr>
              <a:t>在黑暗中</a:t>
            </a:r>
            <a:r>
              <a:rPr lang="zh-CN" altLang="en-US" sz="3200" b="1" dirty="0"/>
              <a:t>走来</a:t>
            </a:r>
            <a:endParaRPr lang="en-US" altLang="zh-CN" sz="3200" b="1" dirty="0"/>
          </a:p>
          <a:p>
            <a:pPr marL="0" indent="0">
              <a:buNone/>
            </a:pPr>
            <a:r>
              <a:rPr lang="zh-CN" altLang="en-US" sz="3200" b="1" dirty="0"/>
              <a:t>走去。</a:t>
            </a:r>
            <a:r>
              <a:rPr lang="zh-CN" altLang="en-US" sz="3200" b="1" dirty="0">
                <a:solidFill>
                  <a:srgbClr val="FF0000"/>
                </a:solidFill>
              </a:rPr>
              <a:t>地的根基都摇动了</a:t>
            </a:r>
            <a:r>
              <a:rPr lang="zh-CN" altLang="en-US" sz="3200" b="1" dirty="0"/>
              <a:t>。</a:t>
            </a:r>
            <a:endParaRPr lang="en-US" altLang="zh-CN" sz="3200" b="1" dirty="0"/>
          </a:p>
          <a:p>
            <a:endParaRPr lang="en-US" dirty="0"/>
          </a:p>
        </p:txBody>
      </p:sp>
    </p:spTree>
    <p:extLst>
      <p:ext uri="{BB962C8B-B14F-4D97-AF65-F5344CB8AC3E}">
        <p14:creationId xmlns:p14="http://schemas.microsoft.com/office/powerpoint/2010/main" val="328213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00472B-6B7D-4729-AC06-A9A1E3D20DEE}"/>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9880"/>
            <a:ext cx="9221795" cy="6927880"/>
          </a:xfrm>
          <a:prstGeom prst="rect">
            <a:avLst/>
          </a:prstGeom>
          <a:ln>
            <a:noFill/>
          </a:ln>
          <a:effectLst>
            <a:softEdge rad="112500"/>
          </a:effectLst>
        </p:spPr>
      </p:pic>
      <p:sp>
        <p:nvSpPr>
          <p:cNvPr id="5" name="Content Placeholder 4">
            <a:extLst>
              <a:ext uri="{FF2B5EF4-FFF2-40B4-BE49-F238E27FC236}">
                <a16:creationId xmlns:a16="http://schemas.microsoft.com/office/drawing/2014/main" id="{E1DF525A-1FA6-4412-AD9D-DEFC53ABD380}"/>
              </a:ext>
            </a:extLst>
          </p:cNvPr>
          <p:cNvSpPr>
            <a:spLocks noGrp="1"/>
          </p:cNvSpPr>
          <p:nvPr>
            <p:ph idx="4294967295"/>
          </p:nvPr>
        </p:nvSpPr>
        <p:spPr>
          <a:xfrm>
            <a:off x="269966" y="200297"/>
            <a:ext cx="8586650" cy="5033554"/>
          </a:xfrm>
        </p:spPr>
        <p:txBody>
          <a:bodyPr>
            <a:noAutofit/>
          </a:bodyPr>
          <a:lstStyle/>
          <a:p>
            <a:pPr marL="0" indent="0">
              <a:buNone/>
            </a:pPr>
            <a:r>
              <a:rPr lang="zh-CN" altLang="en-US" sz="3000" b="1" dirty="0"/>
              <a:t>路加福音</a:t>
            </a:r>
            <a:r>
              <a:rPr lang="en-US" altLang="zh-CN" sz="3000" b="1" dirty="0"/>
              <a:t>1:76</a:t>
            </a:r>
            <a:r>
              <a:rPr lang="zh-CN" altLang="en-US" sz="3000" b="1" dirty="0"/>
              <a:t>孩子阿，你要称为至高者的先知。因为你要行在主的前面，预备祂的道路。</a:t>
            </a:r>
          </a:p>
          <a:p>
            <a:r>
              <a:rPr lang="en-US" altLang="zh-CN" sz="3000" b="1" dirty="0"/>
              <a:t>77</a:t>
            </a:r>
            <a:r>
              <a:rPr lang="zh-CN" altLang="en-US" sz="3000" b="1" dirty="0"/>
              <a:t>叫祂的百姓因罪得赦，就知道救恩。</a:t>
            </a:r>
          </a:p>
          <a:p>
            <a:r>
              <a:rPr lang="en-US" altLang="zh-CN" sz="3000" b="1" dirty="0"/>
              <a:t>78</a:t>
            </a:r>
            <a:r>
              <a:rPr lang="zh-CN" altLang="en-US" sz="3000" b="1" dirty="0"/>
              <a:t>因我们神怜悯的心肠，叫清晨的日光从高天临到我们，</a:t>
            </a:r>
          </a:p>
          <a:p>
            <a:r>
              <a:rPr lang="en-US" altLang="zh-CN" sz="3000" b="1" dirty="0"/>
              <a:t>79</a:t>
            </a:r>
            <a:r>
              <a:rPr lang="zh-CN" altLang="en-US" sz="3000" b="1" dirty="0"/>
              <a:t>要照亮</a:t>
            </a:r>
            <a:r>
              <a:rPr lang="zh-CN" altLang="en-US" sz="3000" b="1" dirty="0">
                <a:solidFill>
                  <a:srgbClr val="FF0000"/>
                </a:solidFill>
              </a:rPr>
              <a:t>坐在黑暗中死荫里</a:t>
            </a:r>
            <a:r>
              <a:rPr lang="zh-CN" altLang="en-US" sz="3000" b="1" dirty="0"/>
              <a:t>的人。把我们的脚引到平安的路上。</a:t>
            </a:r>
          </a:p>
          <a:p>
            <a:endParaRPr lang="en-US" altLang="zh-CN" sz="3000" b="1" dirty="0"/>
          </a:p>
          <a:p>
            <a:r>
              <a:rPr lang="zh-CN" altLang="en-US" sz="3000" b="1" dirty="0"/>
              <a:t>使徒行传</a:t>
            </a:r>
            <a:r>
              <a:rPr lang="en-US" altLang="zh-CN" sz="3000" b="1" dirty="0"/>
              <a:t>26:18</a:t>
            </a:r>
            <a:r>
              <a:rPr lang="zh-CN" altLang="en-US" sz="3000" b="1" dirty="0"/>
              <a:t>我差你到他们那里去，要叫他们的眼睛得开，</a:t>
            </a:r>
            <a:r>
              <a:rPr lang="zh-CN" altLang="en-US" sz="3000" b="1" dirty="0">
                <a:solidFill>
                  <a:srgbClr val="FF0000"/>
                </a:solidFill>
              </a:rPr>
              <a:t>从黑暗中</a:t>
            </a:r>
            <a:r>
              <a:rPr lang="zh-CN" altLang="en-US" sz="3000" b="1" dirty="0"/>
              <a:t>归向光明，从</a:t>
            </a:r>
            <a:r>
              <a:rPr lang="zh-CN" altLang="en-US" sz="3000" b="1" dirty="0">
                <a:solidFill>
                  <a:srgbClr val="FF0000"/>
                </a:solidFill>
              </a:rPr>
              <a:t>撒但权下归向神</a:t>
            </a:r>
            <a:r>
              <a:rPr lang="zh-CN" altLang="en-US" sz="3000" b="1" dirty="0"/>
              <a:t>。又因信我，得蒙赦罪，和一切成圣的人同得基业。</a:t>
            </a:r>
            <a:endParaRPr lang="en-US" sz="3000" b="1" dirty="0"/>
          </a:p>
        </p:txBody>
      </p:sp>
    </p:spTree>
    <p:extLst>
      <p:ext uri="{BB962C8B-B14F-4D97-AF65-F5344CB8AC3E}">
        <p14:creationId xmlns:p14="http://schemas.microsoft.com/office/powerpoint/2010/main" val="75293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ln>
            <a:noFill/>
          </a:ln>
          <a:effectLst>
            <a:softEdge rad="112500"/>
          </a:effectLst>
        </p:spPr>
      </p:pic>
      <p:sp>
        <p:nvSpPr>
          <p:cNvPr id="2" name="Title 1"/>
          <p:cNvSpPr>
            <a:spLocks noGrp="1"/>
          </p:cNvSpPr>
          <p:nvPr>
            <p:ph type="title"/>
          </p:nvPr>
        </p:nvSpPr>
        <p:spPr>
          <a:xfrm>
            <a:off x="628650" y="365126"/>
            <a:ext cx="7886700" cy="999217"/>
          </a:xfrm>
        </p:spPr>
        <p:txBody>
          <a:bodyPr/>
          <a:lstStyle/>
          <a:p>
            <a:pPr algn="ctr"/>
            <a:r>
              <a:rPr lang="zh-CN" altLang="en-US" b="1" dirty="0"/>
              <a:t>创世记</a:t>
            </a:r>
            <a:r>
              <a:rPr lang="en-US" altLang="zh-CN" b="1" dirty="0"/>
              <a:t>3</a:t>
            </a:r>
            <a:r>
              <a:rPr lang="zh-CN" altLang="en-US" b="1" dirty="0"/>
              <a:t>章</a:t>
            </a:r>
            <a:endParaRPr lang="en-US" b="1" dirty="0"/>
          </a:p>
        </p:txBody>
      </p:sp>
      <p:sp>
        <p:nvSpPr>
          <p:cNvPr id="3" name="Content Placeholder 2"/>
          <p:cNvSpPr>
            <a:spLocks noGrp="1"/>
          </p:cNvSpPr>
          <p:nvPr>
            <p:ph idx="1"/>
          </p:nvPr>
        </p:nvSpPr>
        <p:spPr>
          <a:xfrm>
            <a:off x="628650" y="1465943"/>
            <a:ext cx="7886700" cy="4711020"/>
          </a:xfrm>
        </p:spPr>
        <p:txBody>
          <a:bodyPr>
            <a:normAutofit lnSpcReduction="10000"/>
          </a:bodyPr>
          <a:lstStyle/>
          <a:p>
            <a:pPr marL="0" indent="0">
              <a:buNone/>
            </a:pPr>
            <a:r>
              <a:rPr lang="en-US" altLang="zh-CN" sz="3200" b="1" dirty="0"/>
              <a:t>7</a:t>
            </a:r>
            <a:r>
              <a:rPr lang="zh-CN" altLang="en-US" sz="3200" b="1" dirty="0"/>
              <a:t>他们二人的眼睛就明亮了</a:t>
            </a:r>
            <a:r>
              <a:rPr lang="en-US" altLang="zh-CN" sz="3200" b="1" dirty="0"/>
              <a:t>,</a:t>
            </a:r>
            <a:r>
              <a:rPr lang="zh-CN" altLang="en-US" sz="3200" b="1" dirty="0"/>
              <a:t>才知道自己是赤身露体</a:t>
            </a:r>
            <a:r>
              <a:rPr lang="en-US" altLang="zh-CN" sz="3200" b="1" dirty="0"/>
              <a:t>,</a:t>
            </a:r>
            <a:r>
              <a:rPr lang="zh-CN" altLang="en-US" sz="3200" b="1" dirty="0"/>
              <a:t>便拿</a:t>
            </a:r>
            <a:r>
              <a:rPr lang="zh-CN" altLang="en-US" sz="3200" b="1" dirty="0">
                <a:solidFill>
                  <a:srgbClr val="FF0000"/>
                </a:solidFill>
              </a:rPr>
              <a:t>无花果树的叶子</a:t>
            </a:r>
            <a:r>
              <a:rPr lang="zh-CN" altLang="en-US" sz="3200" b="1" dirty="0"/>
              <a:t>，为自己编作裙子。 </a:t>
            </a:r>
            <a:endParaRPr lang="en-US" altLang="zh-CN" sz="3200" b="1" dirty="0"/>
          </a:p>
          <a:p>
            <a:pPr marL="0" indent="0">
              <a:buNone/>
            </a:pPr>
            <a:r>
              <a:rPr lang="en-US" altLang="zh-CN" sz="3200" b="1" dirty="0"/>
              <a:t>8</a:t>
            </a:r>
            <a:r>
              <a:rPr lang="zh-CN" altLang="en-US" sz="3200" b="1" dirty="0"/>
              <a:t>天起了凉风，耶和华神在园中行走。那人和他妻子听见神的声音，就</a:t>
            </a:r>
            <a:r>
              <a:rPr lang="zh-CN" altLang="en-US" sz="3200" b="1" dirty="0">
                <a:solidFill>
                  <a:srgbClr val="FF0000"/>
                </a:solidFill>
              </a:rPr>
              <a:t>藏</a:t>
            </a:r>
            <a:r>
              <a:rPr lang="zh-CN" altLang="en-US" sz="3200" b="1" dirty="0"/>
              <a:t>在园里的树木中，</a:t>
            </a:r>
            <a:r>
              <a:rPr lang="zh-CN" altLang="en-US" sz="3200" b="1" dirty="0">
                <a:solidFill>
                  <a:srgbClr val="FF0000"/>
                </a:solidFill>
              </a:rPr>
              <a:t>躲避</a:t>
            </a:r>
            <a:r>
              <a:rPr lang="zh-CN" altLang="en-US" sz="3200" b="1" dirty="0"/>
              <a:t>耶和华神的面。</a:t>
            </a:r>
          </a:p>
          <a:p>
            <a:pPr marL="0" indent="0">
              <a:buNone/>
            </a:pPr>
            <a:r>
              <a:rPr lang="en-US" altLang="zh-CN" sz="3200" b="1" dirty="0"/>
              <a:t>9</a:t>
            </a:r>
            <a:r>
              <a:rPr lang="zh-CN" altLang="en-US" sz="3200" b="1" dirty="0">
                <a:solidFill>
                  <a:srgbClr val="FF0000"/>
                </a:solidFill>
              </a:rPr>
              <a:t>耶和华神呼唤那人，对他说，你在哪里。</a:t>
            </a:r>
            <a:endParaRPr lang="en-US" altLang="zh-CN" sz="3200" b="1" dirty="0">
              <a:solidFill>
                <a:srgbClr val="FF0000"/>
              </a:solidFill>
            </a:endParaRPr>
          </a:p>
          <a:p>
            <a:pPr marL="0" indent="0">
              <a:buNone/>
            </a:pPr>
            <a:r>
              <a:rPr lang="en-US" altLang="zh-CN" sz="3200" b="1" dirty="0"/>
              <a:t>	………………………………………………</a:t>
            </a:r>
          </a:p>
          <a:p>
            <a:pPr marL="0" indent="0">
              <a:buNone/>
            </a:pPr>
            <a:r>
              <a:rPr lang="en-US" altLang="zh-CN" sz="3200" b="1" dirty="0"/>
              <a:t>21</a:t>
            </a:r>
            <a:r>
              <a:rPr lang="zh-CN" altLang="en-US" sz="3200" b="1" dirty="0"/>
              <a:t>耶和华神为亚当和他妻子用</a:t>
            </a:r>
            <a:r>
              <a:rPr lang="zh-CN" altLang="en-US" sz="3200" b="1" dirty="0">
                <a:solidFill>
                  <a:srgbClr val="FF0000"/>
                </a:solidFill>
              </a:rPr>
              <a:t>皮子</a:t>
            </a:r>
            <a:r>
              <a:rPr lang="zh-CN" altLang="en-US" sz="3200" b="1" dirty="0"/>
              <a:t>作衣服给他们穿。</a:t>
            </a:r>
            <a:endParaRPr lang="zh-CN" altLang="en-US" sz="3200" b="1" dirty="0">
              <a:solidFill>
                <a:srgbClr val="FF0000"/>
              </a:solidFill>
            </a:endParaRPr>
          </a:p>
          <a:p>
            <a:endParaRPr lang="en-US" dirty="0"/>
          </a:p>
        </p:txBody>
      </p:sp>
    </p:spTree>
    <p:extLst>
      <p:ext uri="{BB962C8B-B14F-4D97-AF65-F5344CB8AC3E}">
        <p14:creationId xmlns:p14="http://schemas.microsoft.com/office/powerpoint/2010/main" val="64026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ADD7855-21E6-4522-AF38-7A5B1F3D461B}"/>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69880"/>
            <a:ext cx="9221795" cy="6927880"/>
          </a:xfrm>
          <a:prstGeom prst="rect">
            <a:avLst/>
          </a:prstGeom>
          <a:ln>
            <a:noFill/>
          </a:ln>
          <a:effectLst>
            <a:softEdge rad="112500"/>
          </a:effectLst>
        </p:spPr>
      </p:pic>
      <p:sp>
        <p:nvSpPr>
          <p:cNvPr id="2" name="Title 1">
            <a:extLst>
              <a:ext uri="{FF2B5EF4-FFF2-40B4-BE49-F238E27FC236}">
                <a16:creationId xmlns:a16="http://schemas.microsoft.com/office/drawing/2014/main" id="{344C4336-D3A1-42B4-A211-96F6C93DDB6A}"/>
              </a:ext>
            </a:extLst>
          </p:cNvPr>
          <p:cNvSpPr>
            <a:spLocks noGrp="1"/>
          </p:cNvSpPr>
          <p:nvPr>
            <p:ph type="title"/>
          </p:nvPr>
        </p:nvSpPr>
        <p:spPr>
          <a:xfrm>
            <a:off x="628650" y="365127"/>
            <a:ext cx="7886700" cy="854074"/>
          </a:xfrm>
        </p:spPr>
        <p:txBody>
          <a:bodyPr/>
          <a:lstStyle/>
          <a:p>
            <a:pPr algn="ctr"/>
            <a:r>
              <a:rPr lang="zh-CN" altLang="en-US" b="1" dirty="0"/>
              <a:t>帖撒罗尼迦后书</a:t>
            </a:r>
            <a:r>
              <a:rPr lang="en-US" altLang="zh-CN" b="1" dirty="0"/>
              <a:t>1</a:t>
            </a:r>
            <a:r>
              <a:rPr lang="zh-CN" altLang="en-US" b="1" dirty="0"/>
              <a:t>章</a:t>
            </a:r>
            <a:endParaRPr lang="en-US" b="1" dirty="0"/>
          </a:p>
        </p:txBody>
      </p:sp>
      <p:sp>
        <p:nvSpPr>
          <p:cNvPr id="5" name="Content Placeholder 4">
            <a:extLst>
              <a:ext uri="{FF2B5EF4-FFF2-40B4-BE49-F238E27FC236}">
                <a16:creationId xmlns:a16="http://schemas.microsoft.com/office/drawing/2014/main" id="{E1DF525A-1FA6-4412-AD9D-DEFC53ABD380}"/>
              </a:ext>
            </a:extLst>
          </p:cNvPr>
          <p:cNvSpPr>
            <a:spLocks noGrp="1"/>
          </p:cNvSpPr>
          <p:nvPr>
            <p:ph idx="1"/>
          </p:nvPr>
        </p:nvSpPr>
        <p:spPr>
          <a:xfrm>
            <a:off x="628650" y="1407885"/>
            <a:ext cx="7886700" cy="4162653"/>
          </a:xfrm>
        </p:spPr>
        <p:txBody>
          <a:bodyPr>
            <a:normAutofit/>
          </a:bodyPr>
          <a:lstStyle/>
          <a:p>
            <a:r>
              <a:rPr lang="en-US" altLang="zh-CN" sz="3200" b="1" dirty="0"/>
              <a:t>7……</a:t>
            </a:r>
            <a:r>
              <a:rPr lang="zh-CN" altLang="en-US" sz="3200" b="1" dirty="0"/>
              <a:t>。那时，主耶稣同祂有能力的天使从天上在火焰中显现，</a:t>
            </a:r>
          </a:p>
          <a:p>
            <a:r>
              <a:rPr lang="en-US" altLang="zh-CN" sz="3200" b="1" dirty="0"/>
              <a:t>8</a:t>
            </a:r>
            <a:r>
              <a:rPr lang="zh-CN" altLang="en-US" sz="3200" b="1" dirty="0"/>
              <a:t>要报应那不认识神，和那不听从我主耶稣福音的人。</a:t>
            </a:r>
          </a:p>
          <a:p>
            <a:r>
              <a:rPr lang="en-US" altLang="zh-CN" sz="3200" b="1" dirty="0"/>
              <a:t>9</a:t>
            </a:r>
            <a:r>
              <a:rPr lang="zh-CN" altLang="en-US" sz="3200" b="1" dirty="0"/>
              <a:t>他们要受刑罚，就是永远沉沦，离开主的面和祂权能的荣光。</a:t>
            </a:r>
          </a:p>
          <a:p>
            <a:endParaRPr lang="en-US" dirty="0"/>
          </a:p>
        </p:txBody>
      </p:sp>
    </p:spTree>
    <p:extLst>
      <p:ext uri="{BB962C8B-B14F-4D97-AF65-F5344CB8AC3E}">
        <p14:creationId xmlns:p14="http://schemas.microsoft.com/office/powerpoint/2010/main" val="420795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459A2C85-5818-4844-821F-B2092106A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7DA86CE-261C-418E-BB56-566EDD09BBB4}"/>
              </a:ext>
            </a:extLst>
          </p:cNvPr>
          <p:cNvSpPr>
            <a:spLocks noGrp="1"/>
          </p:cNvSpPr>
          <p:nvPr>
            <p:ph type="title"/>
          </p:nvPr>
        </p:nvSpPr>
        <p:spPr/>
        <p:txBody>
          <a:bodyPr/>
          <a:lstStyle/>
          <a:p>
            <a:pPr algn="ctr"/>
            <a:r>
              <a:rPr lang="zh-CN" altLang="en-US" b="1" dirty="0"/>
              <a:t>但以理书</a:t>
            </a:r>
            <a:r>
              <a:rPr lang="en-US" altLang="zh-CN" b="1" dirty="0"/>
              <a:t>8</a:t>
            </a:r>
            <a:r>
              <a:rPr lang="zh-CN" altLang="en-US" b="1" dirty="0"/>
              <a:t>章</a:t>
            </a:r>
            <a:endParaRPr lang="en-US" b="1" dirty="0"/>
          </a:p>
        </p:txBody>
      </p:sp>
      <p:sp>
        <p:nvSpPr>
          <p:cNvPr id="27651" name="Content Placeholder 2">
            <a:extLst>
              <a:ext uri="{FF2B5EF4-FFF2-40B4-BE49-F238E27FC236}">
                <a16:creationId xmlns:a16="http://schemas.microsoft.com/office/drawing/2014/main" id="{B2AC5BF3-468A-4CDB-8CB7-E746C3CF6E72}"/>
              </a:ext>
            </a:extLst>
          </p:cNvPr>
          <p:cNvSpPr>
            <a:spLocks noGrp="1"/>
          </p:cNvSpPr>
          <p:nvPr>
            <p:ph idx="1"/>
          </p:nvPr>
        </p:nvSpPr>
        <p:spPr/>
        <p:txBody>
          <a:bodyPr>
            <a:normAutofit/>
          </a:bodyPr>
          <a:lstStyle/>
          <a:p>
            <a:pPr marL="0" indent="0">
              <a:buNone/>
            </a:pPr>
            <a:r>
              <a:rPr lang="en-US" altLang="zh-CN" sz="3200" b="1" dirty="0"/>
              <a:t>19</a:t>
            </a:r>
            <a:r>
              <a:rPr lang="zh-CN" altLang="en-US" sz="3200" b="1" dirty="0"/>
              <a:t>说，我要指示你</a:t>
            </a:r>
            <a:r>
              <a:rPr lang="zh-CN" altLang="en-US" sz="3200" b="1" dirty="0">
                <a:solidFill>
                  <a:srgbClr val="FF0000"/>
                </a:solidFill>
              </a:rPr>
              <a:t>恼怒临完</a:t>
            </a:r>
            <a:r>
              <a:rPr lang="zh-CN" altLang="en-US" sz="3200" b="1" dirty="0"/>
              <a:t>必有的事，因为这是关乎</a:t>
            </a:r>
            <a:r>
              <a:rPr lang="zh-CN" altLang="en-US" sz="3200" b="1" dirty="0">
                <a:solidFill>
                  <a:srgbClr val="FF0000"/>
                </a:solidFill>
              </a:rPr>
              <a:t>末后的定期</a:t>
            </a:r>
            <a:r>
              <a:rPr lang="zh-CN" altLang="en-US" sz="3200" b="1" dirty="0"/>
              <a:t>。 </a:t>
            </a:r>
            <a:br>
              <a:rPr lang="zh-CN" altLang="en-US" sz="3200" b="1" dirty="0"/>
            </a:br>
            <a:r>
              <a:rPr lang="en-US" altLang="en-US" sz="3200" b="1" dirty="0"/>
              <a:t>He said: "I am going to tell you what will happen later in the </a:t>
            </a:r>
            <a:r>
              <a:rPr lang="en-US" altLang="en-US" sz="3200" b="1" dirty="0">
                <a:solidFill>
                  <a:srgbClr val="FF0000"/>
                </a:solidFill>
              </a:rPr>
              <a:t>time of wrath</a:t>
            </a:r>
            <a:r>
              <a:rPr lang="en-US" altLang="en-US" sz="3200" b="1" dirty="0"/>
              <a:t>, because the vision concerns </a:t>
            </a:r>
            <a:r>
              <a:rPr lang="en-US" altLang="en-US" sz="3200" b="1" dirty="0">
                <a:solidFill>
                  <a:srgbClr val="FF0000"/>
                </a:solidFill>
              </a:rPr>
              <a:t>the appointed time of the end.</a:t>
            </a:r>
          </a:p>
        </p:txBody>
      </p:sp>
    </p:spTree>
    <p:extLst>
      <p:ext uri="{BB962C8B-B14F-4D97-AF65-F5344CB8AC3E}">
        <p14:creationId xmlns:p14="http://schemas.microsoft.com/office/powerpoint/2010/main" val="3703799154"/>
      </p:ext>
    </p:extLst>
  </p:cSld>
  <p:clrMapOvr>
    <a:masterClrMapping/>
  </p:clrMapOvr>
  <p:transition spd="slow">
    <p:cove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12202</TotalTime>
  <Words>3089</Words>
  <Application>Microsoft Office PowerPoint</Application>
  <PresentationFormat>On-screen Show (4:3)</PresentationFormat>
  <Paragraphs>206</Paragraphs>
  <Slides>43</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等线</vt:lpstr>
      <vt:lpstr>等线 Light</vt:lpstr>
      <vt:lpstr>SimSun</vt:lpstr>
      <vt:lpstr>SimSun</vt:lpstr>
      <vt:lpstr>Arial</vt:lpstr>
      <vt:lpstr>Calibri</vt:lpstr>
      <vt:lpstr>Calibri Light</vt:lpstr>
      <vt:lpstr>Times New Roman</vt:lpstr>
      <vt:lpstr>Office Theme</vt:lpstr>
      <vt:lpstr>启示录</vt:lpstr>
      <vt:lpstr>主是我力量</vt:lpstr>
      <vt:lpstr>启示录6：8</vt:lpstr>
      <vt:lpstr>PowerPoint Presentation</vt:lpstr>
      <vt:lpstr>诗篇82:5</vt:lpstr>
      <vt:lpstr>PowerPoint Presentation</vt:lpstr>
      <vt:lpstr>创世记3章</vt:lpstr>
      <vt:lpstr>帖撒罗尼迦后书1章</vt:lpstr>
      <vt:lpstr>但以理书8章</vt:lpstr>
      <vt:lpstr>以赛亚书13章</vt:lpstr>
      <vt:lpstr>罗马书1章</vt:lpstr>
      <vt:lpstr>罗马书</vt:lpstr>
      <vt:lpstr>PowerPoint Presentation</vt:lpstr>
      <vt:lpstr>罗马书11章</vt:lpstr>
      <vt:lpstr>但以理书9章</vt:lpstr>
      <vt:lpstr>七十个七</vt:lpstr>
      <vt:lpstr>启示录21章</vt:lpstr>
      <vt:lpstr>帖撒罗尼迦前书 4 :15 </vt:lpstr>
      <vt:lpstr>圣殿平面图</vt:lpstr>
      <vt:lpstr>PowerPoint Presentation</vt:lpstr>
      <vt:lpstr>PowerPoint Presentation</vt:lpstr>
      <vt:lpstr>七十个七</vt:lpstr>
      <vt:lpstr>PowerPoint Presentation</vt:lpstr>
      <vt:lpstr>约珥书2章</vt:lpstr>
      <vt:lpstr>PowerPoint Presentation</vt:lpstr>
      <vt:lpstr>PowerPoint Presentation</vt:lpstr>
      <vt:lpstr>PowerPoint Presentation</vt:lpstr>
      <vt:lpstr>但以理书8章</vt:lpstr>
      <vt:lpstr>启示录</vt:lpstr>
      <vt:lpstr>但以理书</vt:lpstr>
      <vt:lpstr>PowerPoint Presentation</vt:lpstr>
      <vt:lpstr>PowerPoint Presentation</vt:lpstr>
      <vt:lpstr>PowerPoint Presentation</vt:lpstr>
      <vt:lpstr>以西结书38章</vt:lpstr>
      <vt:lpstr>PowerPoint Presentation</vt:lpstr>
      <vt:lpstr>PowerPoint Presentation</vt:lpstr>
      <vt:lpstr>沙特阿拉伯王储穆罕默德在首都利雅得召集了40个穆斯林国家代表参加反恐峰会，组成新穆斯林反恐联盟。主要由与沙特同属逊尼派当权的穆斯林国家组成，不包括与其关系紧张的伊朗、或伊拉克及叙利亚等国</vt:lpstr>
      <vt:lpstr>中东新联盟！俄伊土三国决定在索契会盟</vt:lpstr>
      <vt:lpstr>合力对抗德黑兰  沙特联手以色列</vt:lpstr>
      <vt:lpstr>PowerPoint Presentation</vt:lpstr>
      <vt:lpstr>七十个七</vt:lpstr>
      <vt:lpstr>PowerPoint Presentation</vt:lpstr>
      <vt:lpstr>最后一个7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启示录</dc:title>
  <dc:creator>zunde yang</dc:creator>
  <cp:lastModifiedBy>zunde yang</cp:lastModifiedBy>
  <cp:revision>66</cp:revision>
  <dcterms:created xsi:type="dcterms:W3CDTF">2017-10-09T17:17:35Z</dcterms:created>
  <dcterms:modified xsi:type="dcterms:W3CDTF">2018-01-14T15:46:46Z</dcterms:modified>
</cp:coreProperties>
</file>