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81" r:id="rId3"/>
    <p:sldId id="292" r:id="rId4"/>
    <p:sldId id="280" r:id="rId5"/>
    <p:sldId id="291" r:id="rId6"/>
    <p:sldId id="295" r:id="rId7"/>
    <p:sldId id="294" r:id="rId8"/>
    <p:sldId id="293" r:id="rId9"/>
    <p:sldId id="282" r:id="rId10"/>
    <p:sldId id="283" r:id="rId11"/>
    <p:sldId id="297" r:id="rId12"/>
    <p:sldId id="284" r:id="rId13"/>
    <p:sldId id="300" r:id="rId14"/>
    <p:sldId id="285" r:id="rId15"/>
    <p:sldId id="298" r:id="rId16"/>
    <p:sldId id="286" r:id="rId17"/>
    <p:sldId id="290" r:id="rId18"/>
    <p:sldId id="288" r:id="rId19"/>
    <p:sldId id="289" r:id="rId20"/>
    <p:sldId id="287" r:id="rId21"/>
    <p:sldId id="278" r:id="rId22"/>
    <p:sldId id="258" r:id="rId23"/>
    <p:sldId id="276" r:id="rId24"/>
    <p:sldId id="277" r:id="rId25"/>
    <p:sldId id="260" r:id="rId26"/>
    <p:sldId id="264" r:id="rId27"/>
    <p:sldId id="266" r:id="rId28"/>
    <p:sldId id="261" r:id="rId29"/>
    <p:sldId id="269" r:id="rId30"/>
    <p:sldId id="271" r:id="rId31"/>
    <p:sldId id="270" r:id="rId32"/>
    <p:sldId id="262" r:id="rId33"/>
    <p:sldId id="272" r:id="rId34"/>
    <p:sldId id="268" r:id="rId35"/>
    <p:sldId id="273" r:id="rId36"/>
    <p:sldId id="275" r:id="rId37"/>
    <p:sldId id="263" r:id="rId38"/>
    <p:sldId id="301" r:id="rId39"/>
    <p:sldId id="279" r:id="rId40"/>
    <p:sldId id="29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110" d="100"/>
          <a:sy n="110"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B04C7-EE91-4993-AB0C-23FEBDD653C6}" type="datetimeFigureOut">
              <a:rPr lang="en-US" smtClean="0"/>
              <a:t>1/15/2018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689E7-9627-4886-94CE-AD6376C68134}" type="slidenum">
              <a:rPr lang="en-US" smtClean="0"/>
              <a:t>‹#›</a:t>
            </a:fld>
            <a:endParaRPr lang="en-US"/>
          </a:p>
        </p:txBody>
      </p:sp>
    </p:spTree>
    <p:extLst>
      <p:ext uri="{BB962C8B-B14F-4D97-AF65-F5344CB8AC3E}">
        <p14:creationId xmlns:p14="http://schemas.microsoft.com/office/powerpoint/2010/main" val="288043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07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12</a:t>
            </a:fld>
            <a:endParaRPr lang="en-US"/>
          </a:p>
        </p:txBody>
      </p:sp>
    </p:spTree>
    <p:extLst>
      <p:ext uri="{BB962C8B-B14F-4D97-AF65-F5344CB8AC3E}">
        <p14:creationId xmlns:p14="http://schemas.microsoft.com/office/powerpoint/2010/main" val="7911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6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39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68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19</a:t>
            </a:fld>
            <a:endParaRPr lang="en-US"/>
          </a:p>
        </p:txBody>
      </p:sp>
    </p:spTree>
    <p:extLst>
      <p:ext uri="{BB962C8B-B14F-4D97-AF65-F5344CB8AC3E}">
        <p14:creationId xmlns:p14="http://schemas.microsoft.com/office/powerpoint/2010/main" val="4553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20</a:t>
            </a:fld>
            <a:endParaRPr lang="en-US"/>
          </a:p>
        </p:txBody>
      </p:sp>
    </p:spTree>
    <p:extLst>
      <p:ext uri="{BB962C8B-B14F-4D97-AF65-F5344CB8AC3E}">
        <p14:creationId xmlns:p14="http://schemas.microsoft.com/office/powerpoint/2010/main" val="3304253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72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22</a:t>
            </a:fld>
            <a:endParaRPr lang="en-US"/>
          </a:p>
        </p:txBody>
      </p:sp>
    </p:spTree>
    <p:extLst>
      <p:ext uri="{BB962C8B-B14F-4D97-AF65-F5344CB8AC3E}">
        <p14:creationId xmlns:p14="http://schemas.microsoft.com/office/powerpoint/2010/main" val="4090095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493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09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a:t>
            </a:fld>
            <a:endParaRPr lang="en-US"/>
          </a:p>
        </p:txBody>
      </p:sp>
    </p:spTree>
    <p:extLst>
      <p:ext uri="{BB962C8B-B14F-4D97-AF65-F5344CB8AC3E}">
        <p14:creationId xmlns:p14="http://schemas.microsoft.com/office/powerpoint/2010/main" val="1043951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25</a:t>
            </a:fld>
            <a:endParaRPr lang="en-US"/>
          </a:p>
        </p:txBody>
      </p:sp>
    </p:spTree>
    <p:extLst>
      <p:ext uri="{BB962C8B-B14F-4D97-AF65-F5344CB8AC3E}">
        <p14:creationId xmlns:p14="http://schemas.microsoft.com/office/powerpoint/2010/main" val="141623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89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396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28</a:t>
            </a:fld>
            <a:endParaRPr lang="en-US"/>
          </a:p>
        </p:txBody>
      </p:sp>
    </p:spTree>
    <p:extLst>
      <p:ext uri="{BB962C8B-B14F-4D97-AF65-F5344CB8AC3E}">
        <p14:creationId xmlns:p14="http://schemas.microsoft.com/office/powerpoint/2010/main" val="135154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29</a:t>
            </a:fld>
            <a:endParaRPr lang="en-US"/>
          </a:p>
        </p:txBody>
      </p:sp>
    </p:spTree>
    <p:extLst>
      <p:ext uri="{BB962C8B-B14F-4D97-AF65-F5344CB8AC3E}">
        <p14:creationId xmlns:p14="http://schemas.microsoft.com/office/powerpoint/2010/main" val="2673608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30</a:t>
            </a:fld>
            <a:endParaRPr lang="en-US"/>
          </a:p>
        </p:txBody>
      </p:sp>
    </p:spTree>
    <p:extLst>
      <p:ext uri="{BB962C8B-B14F-4D97-AF65-F5344CB8AC3E}">
        <p14:creationId xmlns:p14="http://schemas.microsoft.com/office/powerpoint/2010/main" val="3747902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31</a:t>
            </a:fld>
            <a:endParaRPr lang="en-US"/>
          </a:p>
        </p:txBody>
      </p:sp>
    </p:spTree>
    <p:extLst>
      <p:ext uri="{BB962C8B-B14F-4D97-AF65-F5344CB8AC3E}">
        <p14:creationId xmlns:p14="http://schemas.microsoft.com/office/powerpoint/2010/main" val="178188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32</a:t>
            </a:fld>
            <a:endParaRPr lang="en-US"/>
          </a:p>
        </p:txBody>
      </p:sp>
    </p:spTree>
    <p:extLst>
      <p:ext uri="{BB962C8B-B14F-4D97-AF65-F5344CB8AC3E}">
        <p14:creationId xmlns:p14="http://schemas.microsoft.com/office/powerpoint/2010/main" val="761814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33</a:t>
            </a:fld>
            <a:endParaRPr lang="en-US"/>
          </a:p>
        </p:txBody>
      </p:sp>
    </p:spTree>
    <p:extLst>
      <p:ext uri="{BB962C8B-B14F-4D97-AF65-F5344CB8AC3E}">
        <p14:creationId xmlns:p14="http://schemas.microsoft.com/office/powerpoint/2010/main" val="922653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34</a:t>
            </a:fld>
            <a:endParaRPr lang="en-US"/>
          </a:p>
        </p:txBody>
      </p:sp>
    </p:spTree>
    <p:extLst>
      <p:ext uri="{BB962C8B-B14F-4D97-AF65-F5344CB8AC3E}">
        <p14:creationId xmlns:p14="http://schemas.microsoft.com/office/powerpoint/2010/main" val="175750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4</a:t>
            </a:fld>
            <a:endParaRPr lang="en-US"/>
          </a:p>
        </p:txBody>
      </p:sp>
    </p:spTree>
    <p:extLst>
      <p:ext uri="{BB962C8B-B14F-4D97-AF65-F5344CB8AC3E}">
        <p14:creationId xmlns:p14="http://schemas.microsoft.com/office/powerpoint/2010/main" val="33911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35</a:t>
            </a:fld>
            <a:endParaRPr lang="en-US"/>
          </a:p>
        </p:txBody>
      </p:sp>
    </p:spTree>
    <p:extLst>
      <p:ext uri="{BB962C8B-B14F-4D97-AF65-F5344CB8AC3E}">
        <p14:creationId xmlns:p14="http://schemas.microsoft.com/office/powerpoint/2010/main" val="2095282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36</a:t>
            </a:fld>
            <a:endParaRPr lang="en-US"/>
          </a:p>
        </p:txBody>
      </p:sp>
    </p:spTree>
    <p:extLst>
      <p:ext uri="{BB962C8B-B14F-4D97-AF65-F5344CB8AC3E}">
        <p14:creationId xmlns:p14="http://schemas.microsoft.com/office/powerpoint/2010/main" val="1989582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37</a:t>
            </a:fld>
            <a:endParaRPr lang="en-US"/>
          </a:p>
        </p:txBody>
      </p:sp>
    </p:spTree>
    <p:extLst>
      <p:ext uri="{BB962C8B-B14F-4D97-AF65-F5344CB8AC3E}">
        <p14:creationId xmlns:p14="http://schemas.microsoft.com/office/powerpoint/2010/main" val="350551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906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93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8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6</a:t>
            </a:fld>
            <a:endParaRPr lang="en-US"/>
          </a:p>
        </p:txBody>
      </p:sp>
    </p:spTree>
    <p:extLst>
      <p:ext uri="{BB962C8B-B14F-4D97-AF65-F5344CB8AC3E}">
        <p14:creationId xmlns:p14="http://schemas.microsoft.com/office/powerpoint/2010/main" val="11304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27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6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9</a:t>
            </a:fld>
            <a:endParaRPr lang="en-US"/>
          </a:p>
        </p:txBody>
      </p:sp>
    </p:spTree>
    <p:extLst>
      <p:ext uri="{BB962C8B-B14F-4D97-AF65-F5344CB8AC3E}">
        <p14:creationId xmlns:p14="http://schemas.microsoft.com/office/powerpoint/2010/main" val="425895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10</a:t>
            </a:fld>
            <a:endParaRPr lang="en-US"/>
          </a:p>
        </p:txBody>
      </p:sp>
    </p:spTree>
    <p:extLst>
      <p:ext uri="{BB962C8B-B14F-4D97-AF65-F5344CB8AC3E}">
        <p14:creationId xmlns:p14="http://schemas.microsoft.com/office/powerpoint/2010/main" val="66085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09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36193-A53A-408D-A530-F7EDE1E07D80}"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822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36193-A53A-408D-A530-F7EDE1E07D80}"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337531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36193-A53A-408D-A530-F7EDE1E07D80}"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312815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36193-A53A-408D-A530-F7EDE1E07D80}"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32030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36193-A53A-408D-A530-F7EDE1E07D80}"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310913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36193-A53A-408D-A530-F7EDE1E07D80}"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37993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36193-A53A-408D-A530-F7EDE1E07D80}"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68365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36193-A53A-408D-A530-F7EDE1E07D80}"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130010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36193-A53A-408D-A530-F7EDE1E07D80}"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402323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36193-A53A-408D-A530-F7EDE1E07D80}"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411851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36193-A53A-408D-A530-F7EDE1E07D80}"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3290E-F62A-423D-889F-B12A90BA1E06}" type="slidenum">
              <a:rPr lang="en-US" smtClean="0"/>
              <a:t>‹#›</a:t>
            </a:fld>
            <a:endParaRPr lang="en-US"/>
          </a:p>
        </p:txBody>
      </p:sp>
    </p:spTree>
    <p:extLst>
      <p:ext uri="{BB962C8B-B14F-4D97-AF65-F5344CB8AC3E}">
        <p14:creationId xmlns:p14="http://schemas.microsoft.com/office/powerpoint/2010/main" val="224233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36193-A53A-408D-A530-F7EDE1E07D80}" type="datetimeFigureOut">
              <a:rPr lang="en-US" smtClean="0"/>
              <a:t>1/15/2018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3290E-F62A-423D-889F-B12A90BA1E06}" type="slidenum">
              <a:rPr lang="en-US" smtClean="0"/>
              <a:t>‹#›</a:t>
            </a:fld>
            <a:endParaRPr lang="en-US"/>
          </a:p>
        </p:txBody>
      </p:sp>
    </p:spTree>
    <p:extLst>
      <p:ext uri="{BB962C8B-B14F-4D97-AF65-F5344CB8AC3E}">
        <p14:creationId xmlns:p14="http://schemas.microsoft.com/office/powerpoint/2010/main" val="3848392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C4C3FC-6366-4C9F-8FBD-9DC12951B7DE}"/>
              </a:ext>
            </a:extLst>
          </p:cNvPr>
          <p:cNvSpPr>
            <a:spLocks noGrp="1"/>
          </p:cNvSpPr>
          <p:nvPr>
            <p:ph type="ctrTitle"/>
          </p:nvPr>
        </p:nvSpPr>
        <p:spPr>
          <a:xfrm>
            <a:off x="1143000" y="2776538"/>
            <a:ext cx="6858000" cy="1381188"/>
          </a:xfrm>
        </p:spPr>
        <p:txBody>
          <a:bodyPr anchor="ctr">
            <a:normAutofit/>
          </a:bodyPr>
          <a:lstStyle/>
          <a:p>
            <a:r>
              <a:rPr lang="zh-CN" altLang="en-US" sz="4400" b="1" dirty="0">
                <a:solidFill>
                  <a:schemeClr val="bg2"/>
                </a:solidFill>
              </a:rPr>
              <a:t>启示录</a:t>
            </a:r>
            <a:endParaRPr lang="en-US" sz="4400" b="1" dirty="0">
              <a:solidFill>
                <a:schemeClr val="bg2"/>
              </a:solidFill>
            </a:endParaRPr>
          </a:p>
        </p:txBody>
      </p:sp>
      <p:sp>
        <p:nvSpPr>
          <p:cNvPr id="3" name="Subtitle 2">
            <a:extLst>
              <a:ext uri="{FF2B5EF4-FFF2-40B4-BE49-F238E27FC236}">
                <a16:creationId xmlns:a16="http://schemas.microsoft.com/office/drawing/2014/main" id="{D3B8FD79-A181-4E22-B674-9D29EDCB8841}"/>
              </a:ext>
            </a:extLst>
          </p:cNvPr>
          <p:cNvSpPr>
            <a:spLocks noGrp="1"/>
          </p:cNvSpPr>
          <p:nvPr>
            <p:ph type="subTitle" idx="1"/>
          </p:nvPr>
        </p:nvSpPr>
        <p:spPr>
          <a:xfrm>
            <a:off x="1143000" y="4495800"/>
            <a:ext cx="6858000" cy="762000"/>
          </a:xfrm>
        </p:spPr>
        <p:txBody>
          <a:bodyPr>
            <a:normAutofit/>
          </a:bodyPr>
          <a:lstStyle/>
          <a:p>
            <a:r>
              <a:rPr lang="zh-CN" altLang="en-US" sz="3200"/>
              <a:t>第六讲</a:t>
            </a:r>
            <a:endParaRPr lang="en-US" sz="3200" dirty="0"/>
          </a:p>
        </p:txBody>
      </p:sp>
    </p:spTree>
    <p:extLst>
      <p:ext uri="{BB962C8B-B14F-4D97-AF65-F5344CB8AC3E}">
        <p14:creationId xmlns:p14="http://schemas.microsoft.com/office/powerpoint/2010/main" val="39569601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pic>
        <p:nvPicPr>
          <p:cNvPr id="5" name="Picture 2" descr="Related image">
            <a:extLst>
              <a:ext uri="{FF2B5EF4-FFF2-40B4-BE49-F238E27FC236}">
                <a16:creationId xmlns:a16="http://schemas.microsoft.com/office/drawing/2014/main" id="{14A78136-327F-4F84-9F81-0354435EE0A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624206"/>
            <a:ext cx="9107587" cy="516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72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p:txBody>
          <a:bodyPr/>
          <a:lstStyle/>
          <a:p>
            <a:endParaRPr lang="en-US" altLang="en-US"/>
          </a:p>
        </p:txBody>
      </p:sp>
      <p:pic>
        <p:nvPicPr>
          <p:cNvPr id="2" name="Content Placeholder 1">
            <a:extLst>
              <a:ext uri="{FF2B5EF4-FFF2-40B4-BE49-F238E27FC236}">
                <a16:creationId xmlns:a16="http://schemas.microsoft.com/office/drawing/2014/main" id="{D0026ACE-5707-4392-A5E1-2D6714BEBEE9}"/>
              </a:ext>
            </a:extLst>
          </p:cNvPr>
          <p:cNvPicPr>
            <a:picLocks noGrp="1" noChangeAspect="1"/>
          </p:cNvPicPr>
          <p:nvPr>
            <p:ph idx="1"/>
          </p:nvPr>
        </p:nvPicPr>
        <p:blipFill rotWithShape="1">
          <a:blip r:embed="rId4"/>
          <a:srcRect l="12351" t="11703" r="15487" b="8933"/>
          <a:stretch/>
        </p:blipFill>
        <p:spPr>
          <a:xfrm>
            <a:off x="0" y="0"/>
            <a:ext cx="9144000" cy="6285373"/>
          </a:xfrm>
          <a:prstGeom prst="rect">
            <a:avLst/>
          </a:prstGeom>
        </p:spPr>
      </p:pic>
    </p:spTree>
    <p:extLst>
      <p:ext uri="{BB962C8B-B14F-4D97-AF65-F5344CB8AC3E}">
        <p14:creationId xmlns:p14="http://schemas.microsoft.com/office/powerpoint/2010/main" val="27267039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弹道导弹">
            <a:extLst>
              <a:ext uri="{FF2B5EF4-FFF2-40B4-BE49-F238E27FC236}">
                <a16:creationId xmlns:a16="http://schemas.microsoft.com/office/drawing/2014/main" id="{3EF713F1-84E6-4507-B9D0-1C158C015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0" y="10010"/>
            <a:ext cx="5715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cimg.itc.cn/sblog/o06cf89f594250afaeaf81e8e0f88c9f9">
            <a:extLst>
              <a:ext uri="{FF2B5EF4-FFF2-40B4-BE49-F238E27FC236}">
                <a16:creationId xmlns:a16="http://schemas.microsoft.com/office/drawing/2014/main" id="{9DB13338-842B-475A-AE67-87386A82F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89" y="3900139"/>
            <a:ext cx="4571206" cy="294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弹道导弹">
            <a:extLst>
              <a:ext uri="{FF2B5EF4-FFF2-40B4-BE49-F238E27FC236}">
                <a16:creationId xmlns:a16="http://schemas.microsoft.com/office/drawing/2014/main" id="{9C1A7DA3-EBE3-43D5-9A19-D28581A8A9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285" y="3973308"/>
            <a:ext cx="3997325" cy="257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5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0.utuku.china.com/605x0/toutiao/20170702/98a86f1e-a79b-4155-abf4-561ee349631a.jpg">
            <a:extLst>
              <a:ext uri="{FF2B5EF4-FFF2-40B4-BE49-F238E27FC236}">
                <a16:creationId xmlns:a16="http://schemas.microsoft.com/office/drawing/2014/main" id="{3820BE31-0CFB-406E-A5BB-29B5A22C7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1" y="2534303"/>
            <a:ext cx="6975564" cy="43236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现代武器">
            <a:extLst>
              <a:ext uri="{FF2B5EF4-FFF2-40B4-BE49-F238E27FC236}">
                <a16:creationId xmlns:a16="http://schemas.microsoft.com/office/drawing/2014/main" id="{0C80FB0B-0B44-444B-A8DF-4640FE5F7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36" b="10439"/>
          <a:stretch/>
        </p:blipFill>
        <p:spPr bwMode="auto">
          <a:xfrm>
            <a:off x="820533" y="0"/>
            <a:ext cx="2451452" cy="23846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现代武器">
            <a:extLst>
              <a:ext uri="{FF2B5EF4-FFF2-40B4-BE49-F238E27FC236}">
                <a16:creationId xmlns:a16="http://schemas.microsoft.com/office/drawing/2014/main" id="{DDAAC7DE-008C-4499-8B09-05A40603B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866" y="165773"/>
            <a:ext cx="4101601" cy="221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2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5AFE3B38-FFC3-4E91-96DA-F39B6BDE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566"/>
            <a:ext cx="9288463" cy="696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49695F3C-9BAB-47C9-A0CD-193C759E49C8}"/>
              </a:ext>
            </a:extLst>
          </p:cNvPr>
          <p:cNvSpPr>
            <a:spLocks noGrp="1"/>
          </p:cNvSpPr>
          <p:nvPr>
            <p:ph type="title"/>
          </p:nvPr>
        </p:nvSpPr>
        <p:spPr>
          <a:xfrm>
            <a:off x="433388" y="-28575"/>
            <a:ext cx="8201025" cy="942975"/>
          </a:xfrm>
        </p:spPr>
        <p:txBody>
          <a:bodyPr/>
          <a:lstStyle/>
          <a:p>
            <a:pPr algn="ctr"/>
            <a:r>
              <a:rPr lang="zh-CN" altLang="en-US" sz="4000" b="1" dirty="0"/>
              <a:t>以西结书</a:t>
            </a:r>
            <a:r>
              <a:rPr lang="en-US" altLang="zh-CN" sz="4000" b="1" dirty="0"/>
              <a:t>38</a:t>
            </a:r>
            <a:r>
              <a:rPr lang="zh-CN" altLang="en-US" sz="4000" b="1" dirty="0"/>
              <a:t>章</a:t>
            </a:r>
            <a:endParaRPr lang="en-US" altLang="en-US" sz="4000" b="1" dirty="0"/>
          </a:p>
        </p:txBody>
      </p:sp>
      <p:sp>
        <p:nvSpPr>
          <p:cNvPr id="3" name="Content Placeholder 2">
            <a:extLst>
              <a:ext uri="{FF2B5EF4-FFF2-40B4-BE49-F238E27FC236}">
                <a16:creationId xmlns:a16="http://schemas.microsoft.com/office/drawing/2014/main" id="{DAB0C143-B34A-4559-8FFA-8C50E8FD3B28}"/>
              </a:ext>
            </a:extLst>
          </p:cNvPr>
          <p:cNvSpPr>
            <a:spLocks noGrp="1"/>
          </p:cNvSpPr>
          <p:nvPr>
            <p:ph idx="1"/>
          </p:nvPr>
        </p:nvSpPr>
        <p:spPr>
          <a:xfrm>
            <a:off x="433389" y="1101725"/>
            <a:ext cx="8229600" cy="5255532"/>
          </a:xfrm>
        </p:spPr>
        <p:txBody>
          <a:bodyPr>
            <a:normAutofit/>
          </a:bodyPr>
          <a:lstStyle/>
          <a:p>
            <a:pPr marL="0" indent="0">
              <a:buFont typeface="Arial" panose="020B0604020202020204" pitchFamily="34" charset="0"/>
              <a:buNone/>
            </a:pPr>
            <a:r>
              <a:rPr lang="en-US" altLang="zh-CN" sz="2800" b="1" dirty="0"/>
              <a:t>1</a:t>
            </a:r>
            <a:r>
              <a:rPr lang="zh-CN" altLang="en-US" sz="2800" b="1" dirty="0"/>
              <a:t>耶和华的话临到我说，人子阿，你要面向玛各地的歌革，就是</a:t>
            </a:r>
            <a:r>
              <a:rPr lang="zh-CN" altLang="en-US" sz="2800" b="1" dirty="0">
                <a:solidFill>
                  <a:srgbClr val="FF0000"/>
                </a:solidFill>
              </a:rPr>
              <a:t>罗施，米设，土巴的王</a:t>
            </a:r>
            <a:r>
              <a:rPr lang="zh-CN" altLang="en-US" sz="2800" b="1" dirty="0"/>
              <a:t>发预言攻击他，</a:t>
            </a:r>
          </a:p>
          <a:p>
            <a:pPr marL="0" indent="0">
              <a:buFont typeface="Arial" panose="020B0604020202020204" pitchFamily="34" charset="0"/>
              <a:buNone/>
            </a:pPr>
            <a:r>
              <a:rPr lang="en-US" altLang="zh-CN" sz="2800" b="1" dirty="0"/>
              <a:t>3</a:t>
            </a:r>
            <a:r>
              <a:rPr lang="zh-CN" altLang="en-US" sz="2800" b="1" dirty="0"/>
              <a:t>说主耶和华如此说，</a:t>
            </a:r>
            <a:r>
              <a:rPr lang="zh-CN" altLang="en-US" sz="2800" b="1" dirty="0">
                <a:solidFill>
                  <a:srgbClr val="FF0000"/>
                </a:solidFill>
              </a:rPr>
              <a:t>罗施，米设，土巴的王</a:t>
            </a:r>
            <a:r>
              <a:rPr lang="zh-CN" altLang="en-US" sz="2800" b="1" dirty="0"/>
              <a:t>歌革阿我与你为敌。</a:t>
            </a:r>
          </a:p>
          <a:p>
            <a:pPr marL="0" indent="0">
              <a:buFont typeface="Arial" panose="020B0604020202020204" pitchFamily="34" charset="0"/>
              <a:buNone/>
            </a:pPr>
            <a:r>
              <a:rPr lang="en-US" altLang="zh-CN" sz="2800" b="1" dirty="0"/>
              <a:t>4</a:t>
            </a:r>
            <a:r>
              <a:rPr lang="zh-CN" altLang="en-US" sz="2800" b="1" dirty="0"/>
              <a:t>我必用钩子钩住你的腮颊，调转你，将你和你的军兵，</a:t>
            </a:r>
            <a:r>
              <a:rPr lang="zh-CN" altLang="en-US" sz="2800" b="1" dirty="0">
                <a:solidFill>
                  <a:srgbClr val="FF0000"/>
                </a:solidFill>
              </a:rPr>
              <a:t>马匹，马兵</a:t>
            </a:r>
            <a:r>
              <a:rPr lang="zh-CN" altLang="en-US" sz="2800" b="1" dirty="0"/>
              <a:t>带出来，都披挂整齐，成了大队，有大小盾牌，各拿刀剑。</a:t>
            </a:r>
          </a:p>
          <a:p>
            <a:pPr marL="0" indent="0">
              <a:buFont typeface="Arial" panose="020B0604020202020204" pitchFamily="34" charset="0"/>
              <a:buNone/>
            </a:pPr>
            <a:r>
              <a:rPr lang="en-US" altLang="zh-CN" sz="2800" b="1" dirty="0"/>
              <a:t>5</a:t>
            </a:r>
            <a:r>
              <a:rPr lang="zh-CN" altLang="en-US" sz="2800" b="1" dirty="0">
                <a:solidFill>
                  <a:srgbClr val="FF0000"/>
                </a:solidFill>
              </a:rPr>
              <a:t>波斯人，古实人，和弗人（又作吕彼亚人）</a:t>
            </a:r>
            <a:r>
              <a:rPr lang="zh-CN" altLang="en-US" sz="2800" b="1" dirty="0"/>
              <a:t>，各拿盾牌，头上戴盔。</a:t>
            </a:r>
          </a:p>
          <a:p>
            <a:pPr marL="0" indent="0">
              <a:buFont typeface="Arial" panose="020B0604020202020204" pitchFamily="34" charset="0"/>
              <a:buNone/>
            </a:pPr>
            <a:r>
              <a:rPr lang="en-US" altLang="zh-CN" sz="2800" b="1" dirty="0"/>
              <a:t>6</a:t>
            </a:r>
            <a:r>
              <a:rPr lang="zh-CN" altLang="en-US" sz="2800" b="1" dirty="0">
                <a:solidFill>
                  <a:srgbClr val="FF0000"/>
                </a:solidFill>
              </a:rPr>
              <a:t>歌篾人和他的军队，北方极处的陀迦玛族</a:t>
            </a:r>
            <a:r>
              <a:rPr lang="zh-CN" altLang="en-US" sz="2800" b="1" dirty="0"/>
              <a:t>和他的军队，这许多国的民都同着你。</a:t>
            </a:r>
          </a:p>
          <a:p>
            <a:pPr marL="0" indent="0"/>
            <a:endParaRPr lang="en-US" altLang="en-US" dirty="0"/>
          </a:p>
        </p:txBody>
      </p:sp>
    </p:spTree>
    <p:extLst>
      <p:ext uri="{BB962C8B-B14F-4D97-AF65-F5344CB8AC3E}">
        <p14:creationId xmlns:p14="http://schemas.microsoft.com/office/powerpoint/2010/main" val="213314730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p:txBody>
          <a:bodyPr/>
          <a:lstStyle/>
          <a:p>
            <a:endParaRPr lang="en-US" altLang="en-US"/>
          </a:p>
        </p:txBody>
      </p:sp>
      <p:pic>
        <p:nvPicPr>
          <p:cNvPr id="2" name="Content Placeholder 1">
            <a:extLst>
              <a:ext uri="{FF2B5EF4-FFF2-40B4-BE49-F238E27FC236}">
                <a16:creationId xmlns:a16="http://schemas.microsoft.com/office/drawing/2014/main" id="{D0026ACE-5707-4392-A5E1-2D6714BEBEE9}"/>
              </a:ext>
            </a:extLst>
          </p:cNvPr>
          <p:cNvPicPr>
            <a:picLocks noGrp="1" noChangeAspect="1"/>
          </p:cNvPicPr>
          <p:nvPr>
            <p:ph idx="1"/>
          </p:nvPr>
        </p:nvPicPr>
        <p:blipFill rotWithShape="1">
          <a:blip r:embed="rId4"/>
          <a:srcRect l="12351" t="11703" r="15487" b="8933"/>
          <a:stretch/>
        </p:blipFill>
        <p:spPr>
          <a:xfrm>
            <a:off x="0" y="-177536"/>
            <a:ext cx="9144000" cy="6285373"/>
          </a:xfrm>
          <a:prstGeom prst="rect">
            <a:avLst/>
          </a:prstGeom>
        </p:spPr>
      </p:pic>
    </p:spTree>
    <p:extLst>
      <p:ext uri="{BB962C8B-B14F-4D97-AF65-F5344CB8AC3E}">
        <p14:creationId xmlns:p14="http://schemas.microsoft.com/office/powerpoint/2010/main" val="141037802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04C8DD1E-5AC8-46EB-8D9F-4F6424927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6" y="-10795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0498F1C-513E-4A56-884A-C2CBCD2939AF}"/>
              </a:ext>
            </a:extLst>
          </p:cNvPr>
          <p:cNvSpPr>
            <a:spLocks noGrp="1"/>
          </p:cNvSpPr>
          <p:nvPr>
            <p:ph idx="4294967295"/>
          </p:nvPr>
        </p:nvSpPr>
        <p:spPr>
          <a:xfrm>
            <a:off x="333830" y="885371"/>
            <a:ext cx="8374742" cy="5268686"/>
          </a:xfrm>
        </p:spPr>
        <p:txBody>
          <a:bodyPr>
            <a:normAutofit lnSpcReduction="10000"/>
          </a:bodyPr>
          <a:lstStyle/>
          <a:p>
            <a:pPr marL="0" indent="0">
              <a:buFont typeface="Arial" panose="020B0604020202020204" pitchFamily="34" charset="0"/>
              <a:buNone/>
            </a:pPr>
            <a:r>
              <a:rPr lang="zh-CN" altLang="en-US" sz="3200" b="1" dirty="0"/>
              <a:t>以西结书</a:t>
            </a:r>
            <a:r>
              <a:rPr lang="en-US" altLang="zh-CN" sz="3200" b="1" dirty="0"/>
              <a:t>39:11</a:t>
            </a:r>
            <a:r>
              <a:rPr lang="zh-CN" altLang="en-US" sz="3200" b="1" dirty="0"/>
              <a:t> 当那日，我必将以色列地的谷，就是海东人所经过的谷，赐给</a:t>
            </a:r>
            <a:r>
              <a:rPr lang="zh-CN" altLang="en-US" sz="3200" b="1" dirty="0">
                <a:solidFill>
                  <a:srgbClr val="FF0000"/>
                </a:solidFill>
              </a:rPr>
              <a:t>歌革</a:t>
            </a:r>
            <a:r>
              <a:rPr lang="zh-CN" altLang="en-US" sz="3200" b="1" dirty="0"/>
              <a:t>为坟地，使经过的人到此停步。在那里人必葬埋歌革和他的群众，就称那地为哈们歌革谷。</a:t>
            </a:r>
            <a:endParaRPr lang="en-US" altLang="zh-CN" sz="3200" b="1" dirty="0"/>
          </a:p>
          <a:p>
            <a:pPr marL="0" indent="0">
              <a:buFont typeface="Arial" panose="020B0604020202020204" pitchFamily="34" charset="0"/>
              <a:buNone/>
            </a:pPr>
            <a:r>
              <a:rPr lang="en-US" altLang="zh-CN" sz="3200" b="1" dirty="0"/>
              <a:t>12</a:t>
            </a:r>
            <a:r>
              <a:rPr lang="zh-CN" altLang="en-US" sz="3200" b="1" dirty="0"/>
              <a:t>以色列家的人</a:t>
            </a:r>
            <a:r>
              <a:rPr lang="zh-CN" altLang="en-US" sz="3200" b="1" dirty="0">
                <a:solidFill>
                  <a:srgbClr val="FF0000"/>
                </a:solidFill>
              </a:rPr>
              <a:t>必用七个月</a:t>
            </a:r>
            <a:r>
              <a:rPr lang="zh-CN" altLang="en-US" sz="3200" b="1" dirty="0"/>
              <a:t>葬埋他们，为要洁净全地。</a:t>
            </a:r>
            <a:endParaRPr lang="en-US" altLang="zh-CN" sz="3200" b="1" dirty="0"/>
          </a:p>
          <a:p>
            <a:pPr marL="0" indent="0">
              <a:buFont typeface="Arial" panose="020B0604020202020204" pitchFamily="34" charset="0"/>
              <a:buNone/>
            </a:pPr>
            <a:endParaRPr lang="en-US" altLang="zh-CN" sz="3200" b="1" dirty="0"/>
          </a:p>
          <a:p>
            <a:pPr marL="0" indent="0">
              <a:buFont typeface="Arial" panose="020B0604020202020204" pitchFamily="34" charset="0"/>
              <a:buNone/>
            </a:pPr>
            <a:r>
              <a:rPr lang="zh-CN" altLang="en-US" sz="3200" b="1" dirty="0"/>
              <a:t>约珥书</a:t>
            </a:r>
            <a:r>
              <a:rPr lang="en-US" altLang="zh-CN" sz="3200" b="1" dirty="0"/>
              <a:t>2:20</a:t>
            </a:r>
            <a:r>
              <a:rPr lang="zh-CN" altLang="en-US" sz="3200" b="1" dirty="0"/>
              <a:t>却要使</a:t>
            </a:r>
            <a:r>
              <a:rPr lang="zh-CN" altLang="en-US" sz="3200" b="1" dirty="0">
                <a:solidFill>
                  <a:srgbClr val="FF0000"/>
                </a:solidFill>
              </a:rPr>
              <a:t>北方来的军队</a:t>
            </a:r>
            <a:r>
              <a:rPr lang="zh-CN" altLang="en-US" sz="3200" b="1" dirty="0"/>
              <a:t>远离你们</a:t>
            </a:r>
            <a:r>
              <a:rPr lang="en-US" altLang="zh-CN" sz="3200" b="1" dirty="0"/>
              <a:t>,</a:t>
            </a:r>
            <a:r>
              <a:rPr lang="zh-CN" altLang="en-US" sz="3200" b="1" dirty="0"/>
              <a:t>将他们赶到干旱荒废之地</a:t>
            </a:r>
            <a:r>
              <a:rPr lang="en-US" altLang="zh-CN" sz="3200" b="1" dirty="0"/>
              <a:t>,</a:t>
            </a:r>
            <a:r>
              <a:rPr lang="zh-CN" altLang="en-US" sz="3200" b="1" dirty="0"/>
              <a:t>前队赶入东海</a:t>
            </a:r>
            <a:r>
              <a:rPr lang="en-US" altLang="zh-CN" sz="3200" b="1" dirty="0"/>
              <a:t>,</a:t>
            </a:r>
            <a:r>
              <a:rPr lang="zh-CN" altLang="en-US" sz="3200" b="1" dirty="0"/>
              <a:t>后队赶入西海。因为他们所行的大恶，臭气上升，腥味腾空。</a:t>
            </a:r>
          </a:p>
          <a:p>
            <a:pPr marL="0" indent="0"/>
            <a:endParaRPr lang="en-US" altLang="en-US" dirty="0"/>
          </a:p>
        </p:txBody>
      </p:sp>
    </p:spTree>
    <p:extLst>
      <p:ext uri="{BB962C8B-B14F-4D97-AF65-F5344CB8AC3E}">
        <p14:creationId xmlns:p14="http://schemas.microsoft.com/office/powerpoint/2010/main" val="248893001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4747541-D5CF-439F-8252-CC7AC92937EE}"/>
              </a:ext>
            </a:extLst>
          </p:cNvPr>
          <p:cNvSpPr>
            <a:spLocks noGrp="1" noChangeArrowheads="1"/>
          </p:cNvSpPr>
          <p:nvPr>
            <p:ph type="title"/>
          </p:nvPr>
        </p:nvSpPr>
        <p:spPr>
          <a:xfrm>
            <a:off x="628649" y="365126"/>
            <a:ext cx="7949293" cy="781503"/>
          </a:xfrm>
        </p:spPr>
        <p:txBody>
          <a:bodyPr>
            <a:normAutofit/>
          </a:bodyPr>
          <a:lstStyle/>
          <a:p>
            <a:pPr algn="ctr" eaLnBrk="1" hangingPunct="1"/>
            <a:r>
              <a:rPr lang="zh-CN" altLang="en-US" sz="3200" b="1" dirty="0">
                <a:latin typeface="SimSun" panose="02010600030101010101" pitchFamily="2" charset="-122"/>
                <a:ea typeface="SimSun" panose="02010600030101010101" pitchFamily="2" charset="-122"/>
              </a:rPr>
              <a:t>中东新联盟！俄伊土三国决定在索契会盟</a:t>
            </a:r>
            <a:endParaRPr lang="en-US" altLang="en-US" sz="3200" dirty="0">
              <a:latin typeface="SimSun" panose="02010600030101010101" pitchFamily="2" charset="-122"/>
              <a:ea typeface="SimSun" panose="02010600030101010101" pitchFamily="2" charset="-122"/>
            </a:endParaRPr>
          </a:p>
        </p:txBody>
      </p:sp>
      <p:pic>
        <p:nvPicPr>
          <p:cNvPr id="10243" name="Picture 2" descr="2017-11-23t000533z_1224293816_rc1932221140_rtrmadp_3_mideast-crisis-syria-russia-summit_0.jpg">
            <a:extLst>
              <a:ext uri="{FF2B5EF4-FFF2-40B4-BE49-F238E27FC236}">
                <a16:creationId xmlns:a16="http://schemas.microsoft.com/office/drawing/2014/main" id="{A86A9FEA-F77E-4E32-BFFC-F726AA3DD8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864" y="1378856"/>
            <a:ext cx="9082272" cy="5114018"/>
          </a:xfrm>
          <a:noFill/>
        </p:spPr>
      </p:pic>
    </p:spTree>
    <p:extLst>
      <p:ext uri="{BB962C8B-B14F-4D97-AF65-F5344CB8AC3E}">
        <p14:creationId xmlns:p14="http://schemas.microsoft.com/office/powerpoint/2010/main" val="71829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D2DB52D-744B-47DF-B266-E4F6E3480CA0}"/>
              </a:ext>
            </a:extLst>
          </p:cNvPr>
          <p:cNvSpPr>
            <a:spLocks noGrp="1" noChangeArrowheads="1"/>
          </p:cNvSpPr>
          <p:nvPr>
            <p:ph type="title"/>
          </p:nvPr>
        </p:nvSpPr>
        <p:spPr>
          <a:xfrm>
            <a:off x="213360" y="46356"/>
            <a:ext cx="8930640" cy="1842770"/>
          </a:xfrm>
        </p:spPr>
        <p:txBody>
          <a:bodyPr/>
          <a:lstStyle/>
          <a:p>
            <a:pPr eaLnBrk="1" hangingPunct="1"/>
            <a:r>
              <a:rPr lang="zh-CN" altLang="en-US" sz="2800" b="1" dirty="0">
                <a:latin typeface="SimSun" panose="02010600030101010101" pitchFamily="2" charset="-122"/>
                <a:ea typeface="SimSun" panose="02010600030101010101" pitchFamily="2" charset="-122"/>
              </a:rPr>
              <a:t>沙特阿拉伯王储穆罕默德在首都利雅得召集了</a:t>
            </a:r>
            <a:r>
              <a:rPr lang="en-US" altLang="zh-CN" sz="2800" b="1" dirty="0">
                <a:latin typeface="SimSun" panose="02010600030101010101" pitchFamily="2" charset="-122"/>
                <a:ea typeface="SimSun" panose="02010600030101010101" pitchFamily="2" charset="-122"/>
              </a:rPr>
              <a:t>40</a:t>
            </a:r>
            <a:r>
              <a:rPr lang="zh-CN" altLang="en-US" sz="2800" b="1" dirty="0">
                <a:latin typeface="SimSun" panose="02010600030101010101" pitchFamily="2" charset="-122"/>
                <a:ea typeface="SimSun" panose="02010600030101010101" pitchFamily="2" charset="-122"/>
              </a:rPr>
              <a:t>个穆斯林国家代表参加反恐峰会，组成新穆斯林反恐联盟。主要由与沙特同属逊尼派当权的穆斯林国家组成，不包括与其关系紧张的伊朗、或伊拉克及叙利亚等国</a:t>
            </a:r>
            <a:endParaRPr lang="en-US" altLang="en-US" sz="2800" b="1" dirty="0">
              <a:latin typeface="SimSun" panose="02010600030101010101" pitchFamily="2" charset="-122"/>
              <a:ea typeface="SimSun" panose="02010600030101010101" pitchFamily="2" charset="-122"/>
            </a:endParaRPr>
          </a:p>
        </p:txBody>
      </p:sp>
      <p:pic>
        <p:nvPicPr>
          <p:cNvPr id="8195" name="Picture 2" descr="2017-11-26t130053z_1550832041_rc1b75e34f70_rtrmadp_3_saudi-security-alliance_0.jpg">
            <a:extLst>
              <a:ext uri="{FF2B5EF4-FFF2-40B4-BE49-F238E27FC236}">
                <a16:creationId xmlns:a16="http://schemas.microsoft.com/office/drawing/2014/main" id="{5BFAF05D-584B-4035-99A8-F7152BA168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814"/>
          <a:stretch/>
        </p:blipFill>
        <p:spPr>
          <a:xfrm>
            <a:off x="0" y="1889125"/>
            <a:ext cx="9195927" cy="4774473"/>
          </a:xfrm>
          <a:noFill/>
        </p:spPr>
      </p:pic>
    </p:spTree>
    <p:extLst>
      <p:ext uri="{BB962C8B-B14F-4D97-AF65-F5344CB8AC3E}">
        <p14:creationId xmlns:p14="http://schemas.microsoft.com/office/powerpoint/2010/main" val="361060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pPr algn="ctr"/>
            <a:r>
              <a:rPr lang="zh-CN" altLang="en-US" sz="4000" b="1" dirty="0">
                <a:latin typeface="SimSun" panose="02010600030101010101" pitchFamily="2" charset="-122"/>
                <a:ea typeface="SimSun" panose="02010600030101010101" pitchFamily="2" charset="-122"/>
              </a:rPr>
              <a:t>合力对抗德黑兰沙特联手以色列</a:t>
            </a:r>
            <a:endParaRPr lang="en-US" sz="400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p:txBody>
          <a:bodyPr/>
          <a:lstStyle/>
          <a:p>
            <a:r>
              <a:rPr lang="zh-CN" altLang="en-US" sz="3200" b="1" dirty="0"/>
              <a:t>以色列与阿拉伯国家长期对立，但在以沙特为代表的逊尼派国家与以伊朗为代表的什叶派阵营角力升级之际，以色列与沙特之间的一些亲密举动引发外界猜测：两国似乎有意协同制衡伊朗。</a:t>
            </a:r>
            <a:endParaRPr lang="en-US" altLang="en-US" sz="3200" b="1" dirty="0"/>
          </a:p>
          <a:p>
            <a:endParaRPr lang="en-US" dirty="0"/>
          </a:p>
        </p:txBody>
      </p:sp>
    </p:spTree>
    <p:extLst>
      <p:ext uri="{BB962C8B-B14F-4D97-AF65-F5344CB8AC3E}">
        <p14:creationId xmlns:p14="http://schemas.microsoft.com/office/powerpoint/2010/main" val="346622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95900BED-C5DD-4120-A257-99CFDA08E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B138AB1A-B8F2-4729-AC7C-CDD48DA087EC}"/>
              </a:ext>
            </a:extLst>
          </p:cNvPr>
          <p:cNvSpPr>
            <a:spLocks noGrp="1"/>
          </p:cNvSpPr>
          <p:nvPr>
            <p:ph type="title"/>
          </p:nvPr>
        </p:nvSpPr>
        <p:spPr/>
        <p:txBody>
          <a:bodyPr/>
          <a:lstStyle/>
          <a:p>
            <a:r>
              <a:rPr lang="zh-CN" altLang="en-US" b="1" dirty="0"/>
              <a:t>      七十个七</a:t>
            </a:r>
            <a:endParaRPr lang="en-US" altLang="en-US" b="1" dirty="0"/>
          </a:p>
        </p:txBody>
      </p:sp>
      <p:cxnSp>
        <p:nvCxnSpPr>
          <p:cNvPr id="3" name="Straight Connector 2">
            <a:extLst>
              <a:ext uri="{FF2B5EF4-FFF2-40B4-BE49-F238E27FC236}">
                <a16:creationId xmlns:a16="http://schemas.microsoft.com/office/drawing/2014/main" id="{5C270D42-B3BA-4167-AB3F-E304EE0B9FCB}"/>
              </a:ext>
            </a:extLst>
          </p:cNvPr>
          <p:cNvCxnSpPr>
            <a:cxnSpLocks/>
          </p:cNvCxnSpPr>
          <p:nvPr/>
        </p:nvCxnSpPr>
        <p:spPr>
          <a:xfrm>
            <a:off x="365760" y="3581400"/>
            <a:ext cx="801624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EA6D6394-84AF-4A44-A86A-2DE81EB778B0}"/>
              </a:ext>
            </a:extLst>
          </p:cNvPr>
          <p:cNvCxnSpPr>
            <a:cxnSpLocks/>
          </p:cNvCxnSpPr>
          <p:nvPr/>
        </p:nvCxnSpPr>
        <p:spPr>
          <a:xfrm flipV="1">
            <a:off x="2603500" y="3086100"/>
            <a:ext cx="457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1514DAC-38AB-4962-8225-8574E0BC0115}"/>
              </a:ext>
            </a:extLst>
          </p:cNvPr>
          <p:cNvCxnSpPr>
            <a:cxnSpLocks/>
          </p:cNvCxnSpPr>
          <p:nvPr/>
        </p:nvCxnSpPr>
        <p:spPr>
          <a:xfrm>
            <a:off x="2819400" y="2878138"/>
            <a:ext cx="0" cy="609600"/>
          </a:xfrm>
          <a:prstGeom prst="line">
            <a:avLst/>
          </a:prstGeom>
          <a:ln w="38100"/>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D444CD2-9C2E-4415-8B87-B1235CEA46A2}"/>
              </a:ext>
            </a:extLst>
          </p:cNvPr>
          <p:cNvCxnSpPr>
            <a:cxnSpLocks/>
          </p:cNvCxnSpPr>
          <p:nvPr/>
        </p:nvCxnSpPr>
        <p:spPr>
          <a:xfrm flipV="1">
            <a:off x="6324600" y="2884488"/>
            <a:ext cx="0" cy="596900"/>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7896" name="TextBox 30724">
            <a:extLst>
              <a:ext uri="{FF2B5EF4-FFF2-40B4-BE49-F238E27FC236}">
                <a16:creationId xmlns:a16="http://schemas.microsoft.com/office/drawing/2014/main" id="{9794947B-B13B-4EEA-A2C9-D40D4F3D7F69}"/>
              </a:ext>
            </a:extLst>
          </p:cNvPr>
          <p:cNvSpPr txBox="1">
            <a:spLocks noChangeArrowheads="1"/>
          </p:cNvSpPr>
          <p:nvPr/>
        </p:nvSpPr>
        <p:spPr bwMode="auto">
          <a:xfrm flipH="1">
            <a:off x="1058863" y="2951163"/>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CN" b="1"/>
              <a:t>69</a:t>
            </a:r>
            <a:r>
              <a:rPr lang="zh-CN" altLang="en-US" b="1"/>
              <a:t>个</a:t>
            </a:r>
            <a:r>
              <a:rPr lang="en-US" altLang="zh-CN" b="1"/>
              <a:t>7</a:t>
            </a:r>
            <a:endParaRPr lang="en-US" altLang="en-US" b="1">
              <a:ea typeface="SimSun" panose="02010600030101010101" pitchFamily="2" charset="-122"/>
            </a:endParaRPr>
          </a:p>
        </p:txBody>
      </p:sp>
      <p:sp>
        <p:nvSpPr>
          <p:cNvPr id="37897" name="Content Placeholder 37">
            <a:extLst>
              <a:ext uri="{FF2B5EF4-FFF2-40B4-BE49-F238E27FC236}">
                <a16:creationId xmlns:a16="http://schemas.microsoft.com/office/drawing/2014/main" id="{64DFE8A8-0A8B-49FF-9057-A99875067ADB}"/>
              </a:ext>
            </a:extLst>
          </p:cNvPr>
          <p:cNvSpPr>
            <a:spLocks noGrp="1"/>
          </p:cNvSpPr>
          <p:nvPr>
            <p:ph idx="1"/>
          </p:nvPr>
        </p:nvSpPr>
        <p:spPr>
          <a:xfrm>
            <a:off x="3654425" y="2878138"/>
            <a:ext cx="1981200" cy="585787"/>
          </a:xfrm>
        </p:spPr>
        <p:txBody>
          <a:bodyPr>
            <a:spAutoFit/>
          </a:bodyPr>
          <a:lstStyle/>
          <a:p>
            <a:pPr marL="0" indent="0">
              <a:buFont typeface="Arial" panose="020B0604020202020204" pitchFamily="34" charset="0"/>
              <a:buNone/>
            </a:pPr>
            <a:r>
              <a:rPr lang="zh-CN" altLang="en-US" b="1" dirty="0"/>
              <a:t>教会时代</a:t>
            </a:r>
            <a:endParaRPr lang="en-US" altLang="en-US" b="1" dirty="0"/>
          </a:p>
        </p:txBody>
      </p:sp>
      <p:sp>
        <p:nvSpPr>
          <p:cNvPr id="37898" name="TextBox 30725">
            <a:extLst>
              <a:ext uri="{FF2B5EF4-FFF2-40B4-BE49-F238E27FC236}">
                <a16:creationId xmlns:a16="http://schemas.microsoft.com/office/drawing/2014/main" id="{9BDAB845-A248-4DC7-992C-7C890C830E0E}"/>
              </a:ext>
            </a:extLst>
          </p:cNvPr>
          <p:cNvSpPr txBox="1">
            <a:spLocks noChangeArrowheads="1"/>
          </p:cNvSpPr>
          <p:nvPr/>
        </p:nvSpPr>
        <p:spPr bwMode="auto">
          <a:xfrm>
            <a:off x="6470650" y="2878138"/>
            <a:ext cx="2216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b="1"/>
              <a:t>最后一个</a:t>
            </a:r>
            <a:r>
              <a:rPr lang="en-US" altLang="zh-CN" b="1"/>
              <a:t>7</a:t>
            </a:r>
            <a:endParaRPr lang="en-US" altLang="en-US" b="1">
              <a:ea typeface="SimSun" panose="02010600030101010101" pitchFamily="2" charset="-122"/>
            </a:endParaRPr>
          </a:p>
        </p:txBody>
      </p:sp>
      <p:sp>
        <p:nvSpPr>
          <p:cNvPr id="37900" name="TextBox 30726">
            <a:extLst>
              <a:ext uri="{FF2B5EF4-FFF2-40B4-BE49-F238E27FC236}">
                <a16:creationId xmlns:a16="http://schemas.microsoft.com/office/drawing/2014/main" id="{23D94D03-E5B9-462A-AD99-062C426CF6E4}"/>
              </a:ext>
            </a:extLst>
          </p:cNvPr>
          <p:cNvSpPr txBox="1">
            <a:spLocks noChangeArrowheads="1"/>
          </p:cNvSpPr>
          <p:nvPr/>
        </p:nvSpPr>
        <p:spPr bwMode="auto">
          <a:xfrm>
            <a:off x="2841625" y="3614738"/>
            <a:ext cx="348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800" b="1"/>
              <a:t>  荒凉的事已经定了</a:t>
            </a:r>
            <a:endParaRPr lang="en-US" altLang="en-US" sz="2800" b="1">
              <a:ea typeface="SimSun" panose="02010600030101010101" pitchFamily="2" charset="-122"/>
            </a:endParaRPr>
          </a:p>
        </p:txBody>
      </p:sp>
      <p:sp>
        <p:nvSpPr>
          <p:cNvPr id="38924" name="TextBox 4">
            <a:extLst>
              <a:ext uri="{FF2B5EF4-FFF2-40B4-BE49-F238E27FC236}">
                <a16:creationId xmlns:a16="http://schemas.microsoft.com/office/drawing/2014/main" id="{E46647FB-6612-4F5B-9E49-640DDAA33C66}"/>
              </a:ext>
            </a:extLst>
          </p:cNvPr>
          <p:cNvSpPr txBox="1">
            <a:spLocks noChangeArrowheads="1"/>
          </p:cNvSpPr>
          <p:nvPr/>
        </p:nvSpPr>
        <p:spPr bwMode="auto">
          <a:xfrm>
            <a:off x="3459163" y="4076700"/>
            <a:ext cx="164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dirty="0"/>
              <a:t>（对犹大国）</a:t>
            </a:r>
            <a:endParaRPr lang="en-US" altLang="en-US" sz="1800" b="1" dirty="0">
              <a:ea typeface="SimSun" panose="02010600030101010101" pitchFamily="2" charset="-122"/>
            </a:endParaRPr>
          </a:p>
        </p:txBody>
      </p:sp>
      <p:sp>
        <p:nvSpPr>
          <p:cNvPr id="13" name="TextBox 1">
            <a:extLst>
              <a:ext uri="{FF2B5EF4-FFF2-40B4-BE49-F238E27FC236}">
                <a16:creationId xmlns:a16="http://schemas.microsoft.com/office/drawing/2014/main" id="{6E26F873-144F-4DAF-81CB-A4FBAEF50D77}"/>
              </a:ext>
            </a:extLst>
          </p:cNvPr>
          <p:cNvSpPr txBox="1">
            <a:spLocks noChangeArrowheads="1"/>
          </p:cNvSpPr>
          <p:nvPr/>
        </p:nvSpPr>
        <p:spPr bwMode="auto">
          <a:xfrm>
            <a:off x="242908" y="0"/>
            <a:ext cx="553998"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2400" b="1" dirty="0"/>
              <a:t>出令重新建造耶路撒冷</a:t>
            </a:r>
            <a:endParaRPr lang="en-US" altLang="en-US" sz="2400" b="1" dirty="0"/>
          </a:p>
        </p:txBody>
      </p:sp>
      <p:cxnSp>
        <p:nvCxnSpPr>
          <p:cNvPr id="15" name="Straight Arrow Connector 14">
            <a:extLst>
              <a:ext uri="{FF2B5EF4-FFF2-40B4-BE49-F238E27FC236}">
                <a16:creationId xmlns:a16="http://schemas.microsoft.com/office/drawing/2014/main" id="{1CFCC15E-3A70-453C-8884-1F7460B9728F}"/>
              </a:ext>
            </a:extLst>
          </p:cNvPr>
          <p:cNvCxnSpPr>
            <a:cxnSpLocks/>
          </p:cNvCxnSpPr>
          <p:nvPr/>
        </p:nvCxnSpPr>
        <p:spPr>
          <a:xfrm>
            <a:off x="519907" y="3086100"/>
            <a:ext cx="17463" cy="45878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424756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pic>
        <p:nvPicPr>
          <p:cNvPr id="5" name="Picture 2" descr="什叶派回教徒在中东地区的分布">
            <a:extLst>
              <a:ext uri="{FF2B5EF4-FFF2-40B4-BE49-F238E27FC236}">
                <a16:creationId xmlns:a16="http://schemas.microsoft.com/office/drawing/2014/main" id="{B484D4D8-C690-4375-8B27-B64DE8FEC960}"/>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1184275" y="94456"/>
            <a:ext cx="677545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0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a:xfrm>
            <a:off x="628650" y="365127"/>
            <a:ext cx="7886700" cy="779462"/>
          </a:xfrm>
        </p:spPr>
        <p:txBody>
          <a:bodyPr>
            <a:normAutofit/>
          </a:bodyPr>
          <a:lstStyle/>
          <a:p>
            <a:pPr algn="ctr"/>
            <a:r>
              <a:rPr lang="zh-CN" altLang="en-US" sz="4000" b="1" dirty="0">
                <a:latin typeface="+mn-ea"/>
                <a:ea typeface="+mn-ea"/>
              </a:rPr>
              <a:t>但以理书</a:t>
            </a:r>
            <a:endParaRPr lang="en-US" altLang="en-US" sz="4000" b="1" dirty="0">
              <a:latin typeface="+mn-ea"/>
              <a:ea typeface="+mn-ea"/>
            </a:endParaRPr>
          </a:p>
        </p:txBody>
      </p:sp>
      <p:sp>
        <p:nvSpPr>
          <p:cNvPr id="37892" name="Content Placeholder 1">
            <a:extLst>
              <a:ext uri="{FF2B5EF4-FFF2-40B4-BE49-F238E27FC236}">
                <a16:creationId xmlns:a16="http://schemas.microsoft.com/office/drawing/2014/main" id="{AA540EF0-1628-4977-A895-E571940B700F}"/>
              </a:ext>
            </a:extLst>
          </p:cNvPr>
          <p:cNvSpPr>
            <a:spLocks noGrp="1"/>
          </p:cNvSpPr>
          <p:nvPr>
            <p:ph idx="1"/>
          </p:nvPr>
        </p:nvSpPr>
        <p:spPr>
          <a:xfrm>
            <a:off x="365760" y="1478280"/>
            <a:ext cx="8564880" cy="4698683"/>
          </a:xfrm>
        </p:spPr>
        <p:txBody>
          <a:bodyPr>
            <a:normAutofit lnSpcReduction="10000"/>
          </a:bodyPr>
          <a:lstStyle/>
          <a:p>
            <a:pPr marL="0" indent="0">
              <a:buNone/>
            </a:pPr>
            <a:r>
              <a:rPr lang="en-US" altLang="zh-CN" sz="3200" b="1" dirty="0"/>
              <a:t>7</a:t>
            </a:r>
            <a:r>
              <a:rPr lang="zh-CN" altLang="en-US" sz="3200" b="1" dirty="0"/>
              <a:t>：</a:t>
            </a:r>
            <a:r>
              <a:rPr lang="en-US" altLang="zh-CN" sz="3200" b="1" dirty="0"/>
              <a:t>7</a:t>
            </a:r>
            <a:r>
              <a:rPr lang="zh-CN" altLang="en-US" sz="3200" b="1" dirty="0"/>
              <a:t>其后我在夜间的异象中观看，见第四兽甚是可怕，极其强壮，大有力量，有大铁牙，吞吃嚼碎，所剩下的用脚践踏。这兽与前三兽大不相同，</a:t>
            </a:r>
            <a:r>
              <a:rPr lang="zh-CN" altLang="en-US" sz="3200" b="1" dirty="0">
                <a:solidFill>
                  <a:srgbClr val="FF0000"/>
                </a:solidFill>
              </a:rPr>
              <a:t>头有十角</a:t>
            </a:r>
            <a:r>
              <a:rPr lang="zh-CN" altLang="en-US" sz="3200" b="1" dirty="0"/>
              <a:t>。</a:t>
            </a:r>
          </a:p>
          <a:p>
            <a:pPr marL="0" indent="0">
              <a:buNone/>
            </a:pPr>
            <a:r>
              <a:rPr lang="en-US" altLang="zh-CN" sz="3200" b="1" dirty="0"/>
              <a:t>8</a:t>
            </a:r>
            <a:r>
              <a:rPr lang="zh-CN" altLang="en-US" sz="3200" b="1" dirty="0"/>
              <a:t>我正观看这些角，见其中又长起一个</a:t>
            </a:r>
            <a:r>
              <a:rPr lang="zh-CN" altLang="en-US" sz="3200" b="1" dirty="0">
                <a:solidFill>
                  <a:srgbClr val="FF0000"/>
                </a:solidFill>
              </a:rPr>
              <a:t>小角</a:t>
            </a:r>
            <a:r>
              <a:rPr lang="zh-CN" altLang="en-US" sz="3200" b="1" dirty="0"/>
              <a:t>。先前的角中有</a:t>
            </a:r>
            <a:r>
              <a:rPr lang="zh-CN" altLang="en-US" sz="3200" b="1" dirty="0">
                <a:solidFill>
                  <a:srgbClr val="FF0000"/>
                </a:solidFill>
              </a:rPr>
              <a:t>三角</a:t>
            </a:r>
            <a:r>
              <a:rPr lang="zh-CN" altLang="en-US" sz="3200" b="1" dirty="0"/>
              <a:t>在这角前，</a:t>
            </a:r>
            <a:r>
              <a:rPr lang="zh-CN" altLang="en-US" sz="3200" b="1" dirty="0">
                <a:solidFill>
                  <a:srgbClr val="FF0000"/>
                </a:solidFill>
              </a:rPr>
              <a:t>连根</a:t>
            </a:r>
            <a:r>
              <a:rPr lang="zh-CN" altLang="en-US" sz="3200" b="1" dirty="0"/>
              <a:t>被它拔出来。这角有眼，像人的眼，有口说夸大的话。</a:t>
            </a:r>
            <a:endParaRPr lang="en-US" altLang="zh-CN" sz="3200" b="1" dirty="0"/>
          </a:p>
          <a:p>
            <a:pPr marL="0" indent="0">
              <a:buNone/>
            </a:pPr>
            <a:endParaRPr lang="zh-CN" altLang="en-US" sz="3200" b="1" dirty="0"/>
          </a:p>
          <a:p>
            <a:pPr marL="0" indent="0">
              <a:buNone/>
            </a:pPr>
            <a:r>
              <a:rPr lang="en-US" altLang="zh-CN" sz="3200" b="1" dirty="0"/>
              <a:t>8</a:t>
            </a:r>
            <a:r>
              <a:rPr lang="zh-CN" altLang="en-US" sz="3200" b="1" dirty="0"/>
              <a:t>：</a:t>
            </a:r>
            <a:r>
              <a:rPr lang="en-US" altLang="zh-CN" sz="3200" b="1" dirty="0"/>
              <a:t>9</a:t>
            </a:r>
            <a:r>
              <a:rPr lang="zh-CN" altLang="en-US" sz="3200" b="1" dirty="0"/>
              <a:t>四角之中有一角长出一个</a:t>
            </a:r>
            <a:r>
              <a:rPr lang="zh-CN" altLang="en-US" sz="3200" b="1" dirty="0">
                <a:solidFill>
                  <a:srgbClr val="FF0000"/>
                </a:solidFill>
              </a:rPr>
              <a:t>小角</a:t>
            </a:r>
            <a:r>
              <a:rPr lang="zh-CN" altLang="en-US" sz="3200" b="1" dirty="0"/>
              <a:t>，向南，向东，向荣美之地，</a:t>
            </a:r>
            <a:r>
              <a:rPr lang="zh-CN" altLang="en-US" sz="3200" b="1" dirty="0">
                <a:solidFill>
                  <a:srgbClr val="FF0000"/>
                </a:solidFill>
              </a:rPr>
              <a:t>渐渐</a:t>
            </a:r>
            <a:r>
              <a:rPr lang="zh-CN" altLang="en-US" sz="3200" b="1" dirty="0"/>
              <a:t>成为强大。</a:t>
            </a:r>
            <a:endParaRPr lang="en-US" altLang="en-US" sz="3200" b="1" dirty="0"/>
          </a:p>
        </p:txBody>
      </p:sp>
    </p:spTree>
    <p:extLst>
      <p:ext uri="{BB962C8B-B14F-4D97-AF65-F5344CB8AC3E}">
        <p14:creationId xmlns:p14="http://schemas.microsoft.com/office/powerpoint/2010/main" val="236835273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马太福音</a:t>
            </a:r>
            <a:r>
              <a:rPr lang="en-US" altLang="zh-CN" b="1" dirty="0"/>
              <a:t>17</a:t>
            </a:r>
            <a:r>
              <a:rPr lang="zh-CN" altLang="en-US" b="1" dirty="0"/>
              <a:t>章</a:t>
            </a:r>
            <a:endParaRPr lang="en-US" b="1" dirty="0"/>
          </a:p>
        </p:txBody>
      </p:sp>
      <p:sp>
        <p:nvSpPr>
          <p:cNvPr id="3" name="Content Placeholder 2"/>
          <p:cNvSpPr>
            <a:spLocks noGrp="1"/>
          </p:cNvSpPr>
          <p:nvPr>
            <p:ph idx="1"/>
          </p:nvPr>
        </p:nvSpPr>
        <p:spPr/>
        <p:txBody>
          <a:bodyPr/>
          <a:lstStyle/>
          <a:p>
            <a:r>
              <a:rPr lang="en-US" altLang="zh-CN" sz="3200" b="1" dirty="0"/>
              <a:t>1</a:t>
            </a:r>
            <a:r>
              <a:rPr lang="zh-CN" altLang="en-US" sz="3200" b="1" dirty="0"/>
              <a:t>过了六天，耶稣带着彼得，雅各，和雅各的兄弟约翰，暗暗地上了高山。</a:t>
            </a:r>
          </a:p>
          <a:p>
            <a:r>
              <a:rPr lang="en-US" altLang="zh-CN" sz="3200" b="1" dirty="0"/>
              <a:t>2</a:t>
            </a:r>
            <a:r>
              <a:rPr lang="zh-CN" altLang="en-US" sz="3200" b="1" dirty="0"/>
              <a:t>就在他们面前变了形像。</a:t>
            </a:r>
            <a:r>
              <a:rPr lang="zh-CN" altLang="en-US" sz="3200" b="1" dirty="0">
                <a:solidFill>
                  <a:srgbClr val="FF0000"/>
                </a:solidFill>
              </a:rPr>
              <a:t>脸面明亮如日头</a:t>
            </a:r>
            <a:r>
              <a:rPr lang="zh-CN" altLang="en-US" sz="3200" b="1" dirty="0"/>
              <a:t>，衣裳洁白如光。</a:t>
            </a:r>
          </a:p>
          <a:p>
            <a:endParaRPr lang="en-US" dirty="0"/>
          </a:p>
        </p:txBody>
      </p:sp>
    </p:spTree>
    <p:extLst>
      <p:ext uri="{BB962C8B-B14F-4D97-AF65-F5344CB8AC3E}">
        <p14:creationId xmlns:p14="http://schemas.microsoft.com/office/powerpoint/2010/main" val="179589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0795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p:txBody>
          <a:bodyPr/>
          <a:lstStyle/>
          <a:p>
            <a:pPr algn="ctr"/>
            <a:r>
              <a:rPr lang="zh-CN" altLang="en-US" b="1" dirty="0"/>
              <a:t>士师记</a:t>
            </a:r>
            <a:r>
              <a:rPr lang="en-US" altLang="zh-CN" b="1" dirty="0"/>
              <a:t>2</a:t>
            </a:r>
            <a:r>
              <a:rPr lang="zh-CN" altLang="en-US" b="1" dirty="0"/>
              <a:t>：</a:t>
            </a:r>
            <a:r>
              <a:rPr lang="en-US" altLang="zh-CN" b="1" dirty="0"/>
              <a:t>1</a:t>
            </a:r>
            <a:endParaRPr lang="en-US" altLang="en-US" b="1" dirty="0"/>
          </a:p>
        </p:txBody>
      </p:sp>
      <p:sp>
        <p:nvSpPr>
          <p:cNvPr id="37892" name="Content Placeholder 1">
            <a:extLst>
              <a:ext uri="{FF2B5EF4-FFF2-40B4-BE49-F238E27FC236}">
                <a16:creationId xmlns:a16="http://schemas.microsoft.com/office/drawing/2014/main" id="{AA540EF0-1628-4977-A895-E571940B700F}"/>
              </a:ext>
            </a:extLst>
          </p:cNvPr>
          <p:cNvSpPr>
            <a:spLocks noGrp="1"/>
          </p:cNvSpPr>
          <p:nvPr>
            <p:ph idx="1"/>
          </p:nvPr>
        </p:nvSpPr>
        <p:spPr/>
        <p:txBody>
          <a:bodyPr>
            <a:normAutofit/>
          </a:bodyPr>
          <a:lstStyle/>
          <a:p>
            <a:pPr marL="0" indent="0">
              <a:buNone/>
            </a:pPr>
            <a:r>
              <a:rPr lang="zh-CN" altLang="en-US" sz="3200" b="1" dirty="0">
                <a:solidFill>
                  <a:srgbClr val="FF0000"/>
                </a:solidFill>
              </a:rPr>
              <a:t>耶和华的使者</a:t>
            </a:r>
            <a:r>
              <a:rPr lang="zh-CN" altLang="en-US" sz="3200" b="1" dirty="0"/>
              <a:t>从吉甲上到波金，对以色列人说，我使你们从埃及上来，领你们到我向你们列祖起誓应许之地。我又说，我永不废弃与你们所立的约。 </a:t>
            </a:r>
            <a:br>
              <a:rPr lang="zh-CN" altLang="en-US" sz="3200" b="1" dirty="0"/>
            </a:br>
            <a:r>
              <a:rPr lang="en-US" sz="3200" b="1" dirty="0">
                <a:solidFill>
                  <a:srgbClr val="FF0000"/>
                </a:solidFill>
              </a:rPr>
              <a:t>The angel of the LORD </a:t>
            </a:r>
            <a:r>
              <a:rPr lang="en-US" sz="3200" b="1" dirty="0"/>
              <a:t>went up from Gilgal to </a:t>
            </a:r>
            <a:r>
              <a:rPr lang="en-US" sz="3200" b="1" dirty="0" err="1"/>
              <a:t>Bokim</a:t>
            </a:r>
            <a:r>
              <a:rPr lang="en-US" sz="3200" b="1" dirty="0"/>
              <a:t> and said, "I brought you up out of Egypt and led you into the land that I swore to give to your forefathers. I said, 'I will never break my covenant with you,</a:t>
            </a:r>
            <a:endParaRPr lang="en-US" altLang="en-US" sz="32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44640079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idx="4294967295"/>
          </p:nvPr>
        </p:nvSpPr>
        <p:spPr>
          <a:xfrm>
            <a:off x="0" y="320041"/>
            <a:ext cx="8793480" cy="1370648"/>
          </a:xfrm>
        </p:spPr>
        <p:txBody>
          <a:bodyPr/>
          <a:lstStyle/>
          <a:p>
            <a:pPr algn="ctr"/>
            <a:r>
              <a:rPr lang="zh-CN" altLang="en-US" b="1" dirty="0"/>
              <a:t>启示录</a:t>
            </a:r>
            <a:r>
              <a:rPr lang="en-US" altLang="zh-CN" b="1" dirty="0"/>
              <a:t>10</a:t>
            </a:r>
            <a:r>
              <a:rPr lang="zh-CN" altLang="en-US" b="1" dirty="0"/>
              <a:t>：</a:t>
            </a:r>
            <a:r>
              <a:rPr lang="en-US" altLang="zh-CN" b="1" dirty="0"/>
              <a:t>7</a:t>
            </a:r>
            <a:endParaRPr lang="en-US" altLang="en-US" b="1" dirty="0"/>
          </a:p>
        </p:txBody>
      </p:sp>
      <p:sp>
        <p:nvSpPr>
          <p:cNvPr id="3" name="Content Placeholder 2">
            <a:extLst>
              <a:ext uri="{FF2B5EF4-FFF2-40B4-BE49-F238E27FC236}">
                <a16:creationId xmlns:a16="http://schemas.microsoft.com/office/drawing/2014/main" id="{E02949D6-A54F-4B49-BF52-B3775C3AAD54}"/>
              </a:ext>
            </a:extLst>
          </p:cNvPr>
          <p:cNvSpPr>
            <a:spLocks noGrp="1" noChangeArrowheads="1"/>
          </p:cNvSpPr>
          <p:nvPr>
            <p:ph idx="4294967295"/>
          </p:nvPr>
        </p:nvSpPr>
        <p:spPr bwMode="auto">
          <a:xfrm>
            <a:off x="287383" y="1593460"/>
            <a:ext cx="850609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kumimoji="0" lang="en-US" altLang="en-US" sz="3200" b="1" i="0" strike="noStrike" cap="none" normalizeH="0" baseline="0" dirty="0">
                <a:ln>
                  <a:noFill/>
                </a:ln>
                <a:solidFill>
                  <a:srgbClr val="222222"/>
                </a:solidFill>
                <a:effectLst/>
                <a:latin typeface="+mn-ea"/>
                <a:cs typeface="Arial" panose="020B0604020202020204" pitchFamily="34" charset="0"/>
              </a:rPr>
              <a:t>第七个天使吹号的时候</a:t>
            </a:r>
            <a:r>
              <a:rPr kumimoji="0" lang="en-US" altLang="en-US" sz="3200" b="1" i="0" u="none" strike="noStrike" cap="none" normalizeH="0" baseline="0" dirty="0">
                <a:ln>
                  <a:noFill/>
                </a:ln>
                <a:solidFill>
                  <a:srgbClr val="222222"/>
                </a:solidFill>
                <a:effectLst/>
                <a:latin typeface="+mn-ea"/>
                <a:cs typeface="Arial" panose="020B0604020202020204" pitchFamily="34" charset="0"/>
              </a:rPr>
              <a:t>，上帝就要实现</a:t>
            </a:r>
            <a:r>
              <a:rPr kumimoji="0" lang="zh-CN" altLang="en-US" sz="3200" b="1" i="0" u="none" strike="noStrike" cap="none" normalizeH="0" baseline="0" dirty="0">
                <a:ln>
                  <a:noFill/>
                </a:ln>
                <a:solidFill>
                  <a:srgbClr val="222222"/>
                </a:solidFill>
                <a:effectLst/>
                <a:latin typeface="+mn-ea"/>
                <a:cs typeface="Arial" panose="020B0604020202020204" pitchFamily="34" charset="0"/>
              </a:rPr>
              <a:t>祂</a:t>
            </a:r>
            <a:r>
              <a:rPr kumimoji="0" lang="en-US" altLang="en-US" sz="3200" b="1" i="0" u="none" strike="noStrike" cap="none" normalizeH="0" baseline="0" dirty="0">
                <a:ln>
                  <a:noFill/>
                </a:ln>
                <a:solidFill>
                  <a:srgbClr val="222222"/>
                </a:solidFill>
                <a:effectLst/>
                <a:latin typeface="+mn-ea"/>
                <a:cs typeface="Arial" panose="020B0604020202020204" pitchFamily="34" charset="0"/>
              </a:rPr>
              <a:t>向自</a:t>
            </a:r>
          </a:p>
          <a:p>
            <a:pPr marL="0" lvl="0" indent="0">
              <a:lnSpc>
                <a:spcPct val="100000"/>
              </a:lnSpc>
              <a:buNone/>
            </a:pPr>
            <a:r>
              <a:rPr kumimoji="0" lang="en-US" altLang="en-US" sz="3200" b="1" i="0" u="none" strike="noStrike" cap="none" normalizeH="0" baseline="0" dirty="0">
                <a:ln>
                  <a:noFill/>
                </a:ln>
                <a:solidFill>
                  <a:srgbClr val="222222"/>
                </a:solidFill>
                <a:effectLst/>
                <a:latin typeface="+mn-ea"/>
                <a:cs typeface="Arial" panose="020B0604020202020204" pitchFamily="34" charset="0"/>
              </a:rPr>
              <a:t>己的仆人——先知们宣告过的奥秘。</a:t>
            </a:r>
            <a:r>
              <a:rPr lang="zh-CN" altLang="en-US" sz="3200" b="1" dirty="0">
                <a:latin typeface="+mn-ea"/>
              </a:rPr>
              <a:t> </a:t>
            </a:r>
            <a:endParaRPr lang="en-US" altLang="zh-CN" sz="3200" b="1" dirty="0">
              <a:latin typeface="+mn-ea"/>
            </a:endParaRPr>
          </a:p>
          <a:p>
            <a:pPr marL="0" lvl="0" indent="0">
              <a:lnSpc>
                <a:spcPct val="100000"/>
              </a:lnSpc>
              <a:buNone/>
            </a:pPr>
            <a:r>
              <a:rPr lang="en-US" altLang="zh-CN" sz="3200" b="1" dirty="0">
                <a:latin typeface="+mn-ea"/>
              </a:rPr>
              <a:t>				</a:t>
            </a:r>
            <a:r>
              <a:rPr lang="zh-CN" altLang="en-US" sz="3200" b="1" dirty="0">
                <a:latin typeface="+mn-ea"/>
              </a:rPr>
              <a:t>（中文圣经现代译本）</a:t>
            </a:r>
            <a:endParaRPr lang="en-US" altLang="zh-CN" sz="3200" b="1" dirty="0">
              <a:latin typeface="+mn-ea"/>
            </a:endParaRPr>
          </a:p>
          <a:p>
            <a:pPr marL="0" lvl="0" indent="0">
              <a:lnSpc>
                <a:spcPct val="100000"/>
              </a:lnSpc>
              <a:buNone/>
            </a:pPr>
            <a:r>
              <a:rPr lang="en-US" sz="3200" b="1" dirty="0">
                <a:latin typeface="Arial Rounded MT Bold" panose="020F0704030504030204" pitchFamily="34" charset="0"/>
                <a:ea typeface="SimSun" panose="02010600030101010101" pitchFamily="2" charset="-122"/>
              </a:rPr>
              <a:t>But in the days when the seventh angel is about to sound his trumpet, </a:t>
            </a:r>
            <a:r>
              <a:rPr lang="en-US" sz="3200" b="1" dirty="0">
                <a:solidFill>
                  <a:srgbClr val="FF0000"/>
                </a:solidFill>
                <a:latin typeface="Arial Rounded MT Bold" panose="020F0704030504030204" pitchFamily="34" charset="0"/>
                <a:ea typeface="SimSun" panose="02010600030101010101" pitchFamily="2" charset="-122"/>
              </a:rPr>
              <a:t>the mystery of God will be accomplished, just as he announced to his servants the prophets.</a:t>
            </a:r>
            <a:r>
              <a:rPr lang="en-US" sz="3200" b="1" dirty="0">
                <a:latin typeface="Arial Rounded MT Bold" panose="020F0704030504030204" pitchFamily="34" charset="0"/>
                <a:ea typeface="SimSun" panose="02010600030101010101" pitchFamily="2" charset="-122"/>
              </a:rPr>
              <a:t>"</a:t>
            </a:r>
            <a:r>
              <a:rPr lang="zh-CN" altLang="en-US" sz="3200" b="1" dirty="0">
                <a:latin typeface="Arial Rounded MT Bold" panose="020F0704030504030204" pitchFamily="34" charset="0"/>
                <a:ea typeface="SimSun" panose="02010600030101010101" pitchFamily="2" charset="-122"/>
              </a:rPr>
              <a:t> </a:t>
            </a:r>
            <a:r>
              <a:rPr lang="en-US" altLang="zh-CN" sz="3200" b="1" dirty="0">
                <a:latin typeface="Arial Rounded MT Bold" panose="020F0704030504030204" pitchFamily="34" charset="0"/>
                <a:ea typeface="SimSun" panose="02010600030101010101" pitchFamily="2" charset="-122"/>
              </a:rPr>
              <a:t>			</a:t>
            </a:r>
            <a:r>
              <a:rPr lang="zh-CN" altLang="en-US" sz="3200" b="1" dirty="0">
                <a:latin typeface="Arial Rounded MT Bold" panose="020F0704030504030204" pitchFamily="34" charset="0"/>
                <a:ea typeface="SimSun" panose="02010600030101010101" pitchFamily="2" charset="-122"/>
              </a:rPr>
              <a:t>（</a:t>
            </a:r>
            <a:r>
              <a:rPr lang="en-US" altLang="zh-CN" sz="3200" b="1" dirty="0">
                <a:latin typeface="Arial Rounded MT Bold" panose="020F0704030504030204" pitchFamily="34" charset="0"/>
                <a:ea typeface="SimSun" panose="02010600030101010101" pitchFamily="2" charset="-122"/>
              </a:rPr>
              <a:t>NIV</a:t>
            </a:r>
            <a:r>
              <a:rPr lang="zh-CN" altLang="en-US" sz="3200" b="1" dirty="0">
                <a:latin typeface="Arial Rounded MT Bold" panose="020F0704030504030204" pitchFamily="34" charset="0"/>
                <a:ea typeface="SimSun" panose="02010600030101010101" pitchFamily="2" charset="-122"/>
              </a:rPr>
              <a:t>）</a:t>
            </a:r>
            <a:endParaRPr lang="en-US" altLang="zh-CN" sz="3200" b="1" dirty="0">
              <a:latin typeface="Arial Rounded MT Bold" panose="020F0704030504030204" pitchFamily="34" charset="0"/>
              <a:ea typeface="SimSun" panose="02010600030101010101" pitchFamily="2" charset="-122"/>
            </a:endParaRPr>
          </a:p>
          <a:p>
            <a:pPr marL="0" lvl="0" indent="0">
              <a:lnSpc>
                <a:spcPct val="100000"/>
              </a:lnSpc>
              <a:buNone/>
            </a:pPr>
            <a:r>
              <a:rPr kumimoji="0" lang="en-US" altLang="en-US" sz="3200" b="1" i="0" u="none" strike="noStrike" cap="none" normalizeH="0" baseline="0" dirty="0">
                <a:ln>
                  <a:noFill/>
                </a:ln>
                <a:solidFill>
                  <a:schemeClr val="tx1"/>
                </a:solidFill>
                <a:effectLst/>
                <a:latin typeface="Arial Rounded MT Bold" panose="020F0704030504030204" pitchFamily="34" charset="0"/>
                <a:ea typeface="SimSun" panose="02010600030101010101" pitchFamily="2" charset="-122"/>
              </a:rPr>
              <a:t> </a:t>
            </a:r>
          </a:p>
        </p:txBody>
      </p:sp>
    </p:spTree>
    <p:extLst>
      <p:ext uri="{BB962C8B-B14F-4D97-AF65-F5344CB8AC3E}">
        <p14:creationId xmlns:p14="http://schemas.microsoft.com/office/powerpoint/2010/main" val="130830300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以西结书</a:t>
            </a:r>
            <a:r>
              <a:rPr lang="en-US" altLang="zh-CN" b="1" dirty="0"/>
              <a:t>3</a:t>
            </a:r>
            <a:r>
              <a:rPr lang="zh-CN" altLang="en-US" b="1" dirty="0"/>
              <a:t>章</a:t>
            </a:r>
            <a:endParaRPr lang="en-US" b="1" dirty="0"/>
          </a:p>
        </p:txBody>
      </p:sp>
      <p:sp>
        <p:nvSpPr>
          <p:cNvPr id="3" name="Content Placeholder 2"/>
          <p:cNvSpPr>
            <a:spLocks noGrp="1"/>
          </p:cNvSpPr>
          <p:nvPr>
            <p:ph idx="1"/>
          </p:nvPr>
        </p:nvSpPr>
        <p:spPr/>
        <p:txBody>
          <a:bodyPr/>
          <a:lstStyle/>
          <a:p>
            <a:r>
              <a:rPr lang="en-US" altLang="zh-CN" sz="3200" b="1" dirty="0"/>
              <a:t>3</a:t>
            </a:r>
            <a:r>
              <a:rPr lang="zh-CN" altLang="en-US" sz="3200" b="1" dirty="0"/>
              <a:t>又对我说，人子阿，要</a:t>
            </a:r>
            <a:r>
              <a:rPr lang="zh-CN" altLang="en-US" sz="3200" b="1" dirty="0">
                <a:solidFill>
                  <a:srgbClr val="FF0000"/>
                </a:solidFill>
              </a:rPr>
              <a:t>吃我所赐给你的这书卷</a:t>
            </a:r>
            <a:r>
              <a:rPr lang="zh-CN" altLang="en-US" sz="3200" b="1" dirty="0"/>
              <a:t>，充满你的肚腹。我就吃了，口中觉得其甜如蜜。</a:t>
            </a:r>
          </a:p>
          <a:p>
            <a:r>
              <a:rPr lang="en-US" altLang="zh-CN" sz="3200" b="1" dirty="0"/>
              <a:t>4</a:t>
            </a:r>
            <a:r>
              <a:rPr lang="zh-CN" altLang="en-US" sz="3200" b="1" dirty="0"/>
              <a:t>他对我说，人子阿，你往以色列家那里去，</a:t>
            </a:r>
            <a:r>
              <a:rPr lang="zh-CN" altLang="en-US" sz="3200" b="1" dirty="0">
                <a:solidFill>
                  <a:srgbClr val="FF0000"/>
                </a:solidFill>
              </a:rPr>
              <a:t>将我的话对他们讲说</a:t>
            </a:r>
            <a:r>
              <a:rPr lang="zh-CN" altLang="en-US" sz="3200" b="1" dirty="0"/>
              <a:t>。</a:t>
            </a:r>
          </a:p>
          <a:p>
            <a:endParaRPr lang="en-US" dirty="0"/>
          </a:p>
        </p:txBody>
      </p:sp>
    </p:spTree>
    <p:extLst>
      <p:ext uri="{BB962C8B-B14F-4D97-AF65-F5344CB8AC3E}">
        <p14:creationId xmlns:p14="http://schemas.microsoft.com/office/powerpoint/2010/main" val="2936298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251DD17D-24BD-4814-863B-51A52018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944D5ED2-1A3E-4CF1-92C4-F27C5128ED13}"/>
              </a:ext>
            </a:extLst>
          </p:cNvPr>
          <p:cNvSpPr>
            <a:spLocks noGrp="1"/>
          </p:cNvSpPr>
          <p:nvPr>
            <p:ph type="title"/>
          </p:nvPr>
        </p:nvSpPr>
        <p:spPr/>
        <p:txBody>
          <a:bodyPr/>
          <a:lstStyle/>
          <a:p>
            <a:pPr algn="ctr"/>
            <a:r>
              <a:rPr lang="zh-CN" altLang="en-US" b="1" dirty="0"/>
              <a:t>七十个七</a:t>
            </a:r>
            <a:endParaRPr lang="en-US" altLang="en-US" b="1" dirty="0"/>
          </a:p>
        </p:txBody>
      </p:sp>
      <p:cxnSp>
        <p:nvCxnSpPr>
          <p:cNvPr id="3" name="Straight Connector 2">
            <a:extLst>
              <a:ext uri="{FF2B5EF4-FFF2-40B4-BE49-F238E27FC236}">
                <a16:creationId xmlns:a16="http://schemas.microsoft.com/office/drawing/2014/main" id="{CC1616E9-23AE-4AE4-B142-C17C8C24595D}"/>
              </a:ext>
            </a:extLst>
          </p:cNvPr>
          <p:cNvCxnSpPr>
            <a:cxnSpLocks/>
          </p:cNvCxnSpPr>
          <p:nvPr/>
        </p:nvCxnSpPr>
        <p:spPr>
          <a:xfrm>
            <a:off x="838200" y="3581400"/>
            <a:ext cx="75438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5AC6736A-A83C-41EA-BDDC-C1725033902B}"/>
              </a:ext>
            </a:extLst>
          </p:cNvPr>
          <p:cNvCxnSpPr>
            <a:cxnSpLocks/>
          </p:cNvCxnSpPr>
          <p:nvPr/>
        </p:nvCxnSpPr>
        <p:spPr>
          <a:xfrm>
            <a:off x="2603500" y="3086100"/>
            <a:ext cx="457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091BCEBC-DD88-41EA-A120-3CDEADD739C7}"/>
              </a:ext>
            </a:extLst>
          </p:cNvPr>
          <p:cNvCxnSpPr>
            <a:cxnSpLocks/>
          </p:cNvCxnSpPr>
          <p:nvPr/>
        </p:nvCxnSpPr>
        <p:spPr>
          <a:xfrm>
            <a:off x="2819400" y="2878138"/>
            <a:ext cx="0" cy="609600"/>
          </a:xfrm>
          <a:prstGeom prst="line">
            <a:avLst/>
          </a:prstGeom>
          <a:ln w="38100"/>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5687500-0BE8-4143-A38F-EB9FEBE7525B}"/>
              </a:ext>
            </a:extLst>
          </p:cNvPr>
          <p:cNvCxnSpPr>
            <a:cxnSpLocks/>
          </p:cNvCxnSpPr>
          <p:nvPr/>
        </p:nvCxnSpPr>
        <p:spPr>
          <a:xfrm flipV="1">
            <a:off x="6324600" y="2884488"/>
            <a:ext cx="0" cy="596900"/>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8200" name="TextBox 30724">
            <a:extLst>
              <a:ext uri="{FF2B5EF4-FFF2-40B4-BE49-F238E27FC236}">
                <a16:creationId xmlns:a16="http://schemas.microsoft.com/office/drawing/2014/main" id="{5EDB0D9E-1BAA-4FF2-8FAE-57C71F7FBD65}"/>
              </a:ext>
            </a:extLst>
          </p:cNvPr>
          <p:cNvSpPr txBox="1">
            <a:spLocks noChangeArrowheads="1"/>
          </p:cNvSpPr>
          <p:nvPr/>
        </p:nvSpPr>
        <p:spPr bwMode="auto">
          <a:xfrm flipH="1">
            <a:off x="1196975" y="2879725"/>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CN" b="1"/>
              <a:t>69</a:t>
            </a:r>
            <a:r>
              <a:rPr lang="zh-CN" altLang="en-US" b="1"/>
              <a:t>个</a:t>
            </a:r>
            <a:r>
              <a:rPr lang="en-US" altLang="zh-CN" b="1"/>
              <a:t>7</a:t>
            </a:r>
            <a:endParaRPr lang="en-US" altLang="en-US" b="1">
              <a:ea typeface="宋体" panose="02010600030101010101" pitchFamily="2" charset="-122"/>
            </a:endParaRPr>
          </a:p>
        </p:txBody>
      </p:sp>
      <p:sp>
        <p:nvSpPr>
          <p:cNvPr id="8201" name="Content Placeholder 37">
            <a:extLst>
              <a:ext uri="{FF2B5EF4-FFF2-40B4-BE49-F238E27FC236}">
                <a16:creationId xmlns:a16="http://schemas.microsoft.com/office/drawing/2014/main" id="{F535CB6A-BAF6-41B3-BD31-38BE0EDA3FDE}"/>
              </a:ext>
            </a:extLst>
          </p:cNvPr>
          <p:cNvSpPr>
            <a:spLocks noGrp="1"/>
          </p:cNvSpPr>
          <p:nvPr>
            <p:ph idx="1"/>
          </p:nvPr>
        </p:nvSpPr>
        <p:spPr>
          <a:xfrm>
            <a:off x="3654425" y="2878138"/>
            <a:ext cx="1981200" cy="585787"/>
          </a:xfrm>
        </p:spPr>
        <p:txBody>
          <a:bodyPr>
            <a:spAutoFit/>
          </a:bodyPr>
          <a:lstStyle/>
          <a:p>
            <a:pPr marL="0" indent="0">
              <a:buFont typeface="Arial" panose="020B0604020202020204" pitchFamily="34" charset="0"/>
              <a:buNone/>
            </a:pPr>
            <a:r>
              <a:rPr lang="zh-CN" altLang="en-US" b="1"/>
              <a:t>教会时代</a:t>
            </a:r>
            <a:endParaRPr lang="en-US" altLang="en-US" b="1"/>
          </a:p>
        </p:txBody>
      </p:sp>
      <p:sp>
        <p:nvSpPr>
          <p:cNvPr id="8202" name="TextBox 30725">
            <a:extLst>
              <a:ext uri="{FF2B5EF4-FFF2-40B4-BE49-F238E27FC236}">
                <a16:creationId xmlns:a16="http://schemas.microsoft.com/office/drawing/2014/main" id="{FD0402DA-2370-4AC6-A415-CEAFBDEDB985}"/>
              </a:ext>
            </a:extLst>
          </p:cNvPr>
          <p:cNvSpPr txBox="1">
            <a:spLocks noChangeArrowheads="1"/>
          </p:cNvSpPr>
          <p:nvPr/>
        </p:nvSpPr>
        <p:spPr bwMode="auto">
          <a:xfrm>
            <a:off x="6470650" y="2878138"/>
            <a:ext cx="2216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b="1"/>
              <a:t>最后一个</a:t>
            </a:r>
            <a:r>
              <a:rPr lang="en-US" altLang="zh-CN" b="1"/>
              <a:t>7</a:t>
            </a:r>
            <a:endParaRPr lang="en-US" altLang="en-US" b="1">
              <a:ea typeface="宋体" panose="02010600030101010101" pitchFamily="2" charset="-122"/>
            </a:endParaRPr>
          </a:p>
        </p:txBody>
      </p:sp>
      <p:sp>
        <p:nvSpPr>
          <p:cNvPr id="8203" name="TextBox 30726">
            <a:extLst>
              <a:ext uri="{FF2B5EF4-FFF2-40B4-BE49-F238E27FC236}">
                <a16:creationId xmlns:a16="http://schemas.microsoft.com/office/drawing/2014/main" id="{ED3D6E63-1FFD-4C8A-BDE7-ACA2553194C0}"/>
              </a:ext>
            </a:extLst>
          </p:cNvPr>
          <p:cNvSpPr txBox="1">
            <a:spLocks noChangeArrowheads="1"/>
          </p:cNvSpPr>
          <p:nvPr/>
        </p:nvSpPr>
        <p:spPr bwMode="auto">
          <a:xfrm>
            <a:off x="3060700" y="3598863"/>
            <a:ext cx="3629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800" b="1"/>
              <a:t>  荒凉的事已经定了</a:t>
            </a:r>
            <a:endParaRPr lang="en-US" altLang="en-US" sz="2800" b="1">
              <a:ea typeface="宋体" panose="02010600030101010101" pitchFamily="2" charset="-122"/>
            </a:endParaRPr>
          </a:p>
        </p:txBody>
      </p:sp>
      <p:sp>
        <p:nvSpPr>
          <p:cNvPr id="8204" name="TextBox 4">
            <a:extLst>
              <a:ext uri="{FF2B5EF4-FFF2-40B4-BE49-F238E27FC236}">
                <a16:creationId xmlns:a16="http://schemas.microsoft.com/office/drawing/2014/main" id="{06CB167C-295D-4B04-8807-3DC9F5D0B08F}"/>
              </a:ext>
            </a:extLst>
          </p:cNvPr>
          <p:cNvSpPr txBox="1">
            <a:spLocks noChangeArrowheads="1"/>
          </p:cNvSpPr>
          <p:nvPr/>
        </p:nvSpPr>
        <p:spPr bwMode="auto">
          <a:xfrm>
            <a:off x="3625850" y="4076700"/>
            <a:ext cx="164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a:t>（对犹大国）</a:t>
            </a:r>
            <a:endParaRPr lang="en-US" altLang="en-US" sz="1800" b="1">
              <a:ea typeface="宋体" panose="02010600030101010101" pitchFamily="2" charset="-122"/>
            </a:endParaRPr>
          </a:p>
        </p:txBody>
      </p:sp>
      <p:sp>
        <p:nvSpPr>
          <p:cNvPr id="8205" name="TextBox 1">
            <a:extLst>
              <a:ext uri="{FF2B5EF4-FFF2-40B4-BE49-F238E27FC236}">
                <a16:creationId xmlns:a16="http://schemas.microsoft.com/office/drawing/2014/main" id="{F333258B-B1B4-4EE0-B174-B71442507C0A}"/>
              </a:ext>
            </a:extLst>
          </p:cNvPr>
          <p:cNvSpPr txBox="1">
            <a:spLocks noChangeArrowheads="1"/>
          </p:cNvSpPr>
          <p:nvPr/>
        </p:nvSpPr>
        <p:spPr bwMode="auto">
          <a:xfrm>
            <a:off x="569913" y="0"/>
            <a:ext cx="554037"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2400" b="1" dirty="0"/>
              <a:t>出令重新建造耶路撒冷</a:t>
            </a:r>
            <a:endParaRPr lang="en-US" altLang="en-US" sz="2400" b="1" dirty="0"/>
          </a:p>
        </p:txBody>
      </p:sp>
      <p:cxnSp>
        <p:nvCxnSpPr>
          <p:cNvPr id="5" name="Straight Arrow Connector 4">
            <a:extLst>
              <a:ext uri="{FF2B5EF4-FFF2-40B4-BE49-F238E27FC236}">
                <a16:creationId xmlns:a16="http://schemas.microsoft.com/office/drawing/2014/main" id="{E60DF6C9-9C4B-4FB7-81D8-9922B9B4E878}"/>
              </a:ext>
            </a:extLst>
          </p:cNvPr>
          <p:cNvCxnSpPr>
            <a:cxnSpLocks/>
          </p:cNvCxnSpPr>
          <p:nvPr/>
        </p:nvCxnSpPr>
        <p:spPr>
          <a:xfrm>
            <a:off x="854075" y="3086100"/>
            <a:ext cx="17463" cy="45878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3422504"/>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a:extLst>
              <a:ext uri="{FF2B5EF4-FFF2-40B4-BE49-F238E27FC236}">
                <a16:creationId xmlns:a16="http://schemas.microsoft.com/office/drawing/2014/main" id="{B79DC964-B69F-4964-B456-344E0D122048}"/>
              </a:ext>
            </a:extLst>
          </p:cNvPr>
          <p:cNvSpPr>
            <a:spLocks noGrp="1"/>
          </p:cNvSpPr>
          <p:nvPr>
            <p:ph type="title"/>
          </p:nvPr>
        </p:nvSpPr>
        <p:spPr>
          <a:xfrm>
            <a:off x="457200" y="411163"/>
            <a:ext cx="8229600" cy="1143000"/>
          </a:xfrm>
        </p:spPr>
        <p:txBody>
          <a:bodyPr>
            <a:normAutofit fontScale="90000"/>
          </a:bodyPr>
          <a:lstStyle/>
          <a:p>
            <a:pPr algn="ctr"/>
            <a:r>
              <a:rPr lang="zh-CN" altLang="en-US" b="1" dirty="0"/>
              <a:t>最后一个</a:t>
            </a:r>
            <a:r>
              <a:rPr lang="en-US" altLang="zh-CN" b="1" dirty="0"/>
              <a:t>7</a:t>
            </a:r>
            <a:br>
              <a:rPr lang="en-US" altLang="en-US" b="1" dirty="0"/>
            </a:br>
            <a:endParaRPr lang="en-US" altLang="en-US" dirty="0"/>
          </a:p>
        </p:txBody>
      </p:sp>
      <p:sp>
        <p:nvSpPr>
          <p:cNvPr id="48132" name="Content Placeholder 1">
            <a:extLst>
              <a:ext uri="{FF2B5EF4-FFF2-40B4-BE49-F238E27FC236}">
                <a16:creationId xmlns:a16="http://schemas.microsoft.com/office/drawing/2014/main" id="{B0C44329-CDB1-4C30-9FD1-C5C4A0D031C7}"/>
              </a:ext>
            </a:extLst>
          </p:cNvPr>
          <p:cNvSpPr>
            <a:spLocks noGrp="1"/>
          </p:cNvSpPr>
          <p:nvPr>
            <p:ph idx="1"/>
          </p:nvPr>
        </p:nvSpPr>
        <p:spPr>
          <a:xfrm>
            <a:off x="288925" y="1357313"/>
            <a:ext cx="8648700" cy="4700587"/>
          </a:xfrm>
          <a:ln w="76200">
            <a:solidFill>
              <a:srgbClr val="BBCADB"/>
            </a:solidFill>
            <a:miter lim="800000"/>
            <a:headEnd/>
            <a:tailEnd/>
          </a:ln>
        </p:spPr>
        <p:txBody>
          <a:bodyPr/>
          <a:lstStyle/>
          <a:p>
            <a:r>
              <a:rPr lang="en-US" altLang="zh-CN" dirty="0"/>
              <a:t>	</a:t>
            </a:r>
            <a:endParaRPr lang="en-US" altLang="en-US" b="1" dirty="0"/>
          </a:p>
          <a:p>
            <a:r>
              <a:rPr lang="zh-CN" altLang="en-US" dirty="0"/>
              <a:t>                                                                                                                                                                                                                                                                                                                                                                                                                                                                                                                                                                    </a:t>
            </a:r>
            <a:endParaRPr lang="en-US" altLang="en-US" dirty="0"/>
          </a:p>
        </p:txBody>
      </p:sp>
      <p:cxnSp>
        <p:nvCxnSpPr>
          <p:cNvPr id="5" name="Straight Connector 4">
            <a:extLst>
              <a:ext uri="{FF2B5EF4-FFF2-40B4-BE49-F238E27FC236}">
                <a16:creationId xmlns:a16="http://schemas.microsoft.com/office/drawing/2014/main" id="{885F3F49-F8EE-46D1-86ED-DF0955D05D89}"/>
              </a:ext>
            </a:extLst>
          </p:cNvPr>
          <p:cNvCxnSpPr>
            <a:cxnSpLocks/>
          </p:cNvCxnSpPr>
          <p:nvPr/>
        </p:nvCxnSpPr>
        <p:spPr>
          <a:xfrm>
            <a:off x="644234" y="3126547"/>
            <a:ext cx="7493926" cy="1194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3" name="Straight Arrow Connector 2">
            <a:extLst>
              <a:ext uri="{FF2B5EF4-FFF2-40B4-BE49-F238E27FC236}">
                <a16:creationId xmlns:a16="http://schemas.microsoft.com/office/drawing/2014/main" id="{77FE8251-50C4-47F0-B7D1-B636C89A391A}"/>
              </a:ext>
            </a:extLst>
          </p:cNvPr>
          <p:cNvCxnSpPr>
            <a:cxnSpLocks/>
          </p:cNvCxnSpPr>
          <p:nvPr/>
        </p:nvCxnSpPr>
        <p:spPr>
          <a:xfrm flipV="1">
            <a:off x="4242435" y="3170714"/>
            <a:ext cx="0" cy="1812925"/>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48135" name="TextBox 6">
            <a:extLst>
              <a:ext uri="{FF2B5EF4-FFF2-40B4-BE49-F238E27FC236}">
                <a16:creationId xmlns:a16="http://schemas.microsoft.com/office/drawing/2014/main" id="{0318FB5B-1A65-48FA-B64B-9BDC93C0142B}"/>
              </a:ext>
            </a:extLst>
          </p:cNvPr>
          <p:cNvSpPr txBox="1">
            <a:spLocks noChangeArrowheads="1"/>
          </p:cNvSpPr>
          <p:nvPr/>
        </p:nvSpPr>
        <p:spPr bwMode="auto">
          <a:xfrm>
            <a:off x="3582988" y="2618729"/>
            <a:ext cx="1768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400" b="1" dirty="0"/>
              <a:t>一七之半</a:t>
            </a:r>
            <a:endParaRPr lang="en-US" altLang="en-US" sz="2400" b="1" dirty="0">
              <a:ea typeface="SimSun" panose="02010600030101010101" pitchFamily="2" charset="-122"/>
            </a:endParaRPr>
          </a:p>
        </p:txBody>
      </p:sp>
      <p:sp>
        <p:nvSpPr>
          <p:cNvPr id="48136" name="TextBox 7">
            <a:extLst>
              <a:ext uri="{FF2B5EF4-FFF2-40B4-BE49-F238E27FC236}">
                <a16:creationId xmlns:a16="http://schemas.microsoft.com/office/drawing/2014/main" id="{7602B3C4-0AAE-4834-AA92-4D678103F3D1}"/>
              </a:ext>
            </a:extLst>
          </p:cNvPr>
          <p:cNvSpPr txBox="1">
            <a:spLocks noChangeArrowheads="1"/>
          </p:cNvSpPr>
          <p:nvPr/>
        </p:nvSpPr>
        <p:spPr bwMode="auto">
          <a:xfrm>
            <a:off x="651828" y="3721505"/>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000" b="1" dirty="0"/>
              <a:t>一七之内坚定盟约</a:t>
            </a:r>
            <a:endParaRPr lang="en-US" altLang="en-US" sz="2000" b="1" dirty="0">
              <a:ea typeface="SimSun" panose="02010600030101010101" pitchFamily="2" charset="-122"/>
            </a:endParaRPr>
          </a:p>
        </p:txBody>
      </p:sp>
      <p:cxnSp>
        <p:nvCxnSpPr>
          <p:cNvPr id="12" name="Straight Arrow Connector 11">
            <a:extLst>
              <a:ext uri="{FF2B5EF4-FFF2-40B4-BE49-F238E27FC236}">
                <a16:creationId xmlns:a16="http://schemas.microsoft.com/office/drawing/2014/main" id="{03492ECA-22EA-4BCE-8E56-D4455A0EC4B4}"/>
              </a:ext>
            </a:extLst>
          </p:cNvPr>
          <p:cNvCxnSpPr>
            <a:cxnSpLocks/>
          </p:cNvCxnSpPr>
          <p:nvPr/>
        </p:nvCxnSpPr>
        <p:spPr>
          <a:xfrm>
            <a:off x="1680172" y="3131344"/>
            <a:ext cx="0" cy="5826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8138" name="TextBox 14">
            <a:extLst>
              <a:ext uri="{FF2B5EF4-FFF2-40B4-BE49-F238E27FC236}">
                <a16:creationId xmlns:a16="http://schemas.microsoft.com/office/drawing/2014/main" id="{537B52DA-EE68-494A-852C-9C9665FEEA5A}"/>
              </a:ext>
            </a:extLst>
          </p:cNvPr>
          <p:cNvSpPr txBox="1">
            <a:spLocks noChangeArrowheads="1"/>
          </p:cNvSpPr>
          <p:nvPr/>
        </p:nvSpPr>
        <p:spPr bwMode="auto">
          <a:xfrm>
            <a:off x="2963703" y="3355180"/>
            <a:ext cx="274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000" b="1" dirty="0"/>
              <a:t>他必使祭祀与供献止息</a:t>
            </a:r>
            <a:endParaRPr lang="en-US" altLang="en-US" sz="2000" b="1" dirty="0">
              <a:ea typeface="SimSun" panose="02010600030101010101" pitchFamily="2" charset="-122"/>
            </a:endParaRPr>
          </a:p>
        </p:txBody>
      </p:sp>
      <p:cxnSp>
        <p:nvCxnSpPr>
          <p:cNvPr id="4" name="Straight Arrow Connector 3">
            <a:extLst>
              <a:ext uri="{FF2B5EF4-FFF2-40B4-BE49-F238E27FC236}">
                <a16:creationId xmlns:a16="http://schemas.microsoft.com/office/drawing/2014/main" id="{0D781C51-4933-4C8F-9B06-3FC0D0A6DC6D}"/>
              </a:ext>
            </a:extLst>
          </p:cNvPr>
          <p:cNvCxnSpPr>
            <a:cxnSpLocks/>
          </p:cNvCxnSpPr>
          <p:nvPr/>
        </p:nvCxnSpPr>
        <p:spPr>
          <a:xfrm flipV="1">
            <a:off x="626946" y="1665288"/>
            <a:ext cx="17288" cy="373856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39AC8927-27DE-4EA8-B8CD-CC62A0A4426B}"/>
              </a:ext>
            </a:extLst>
          </p:cNvPr>
          <p:cNvCxnSpPr>
            <a:cxnSpLocks/>
          </p:cNvCxnSpPr>
          <p:nvPr/>
        </p:nvCxnSpPr>
        <p:spPr>
          <a:xfrm flipV="1">
            <a:off x="8138160" y="1665288"/>
            <a:ext cx="0" cy="327183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8143" name="TextBox 19">
            <a:extLst>
              <a:ext uri="{FF2B5EF4-FFF2-40B4-BE49-F238E27FC236}">
                <a16:creationId xmlns:a16="http://schemas.microsoft.com/office/drawing/2014/main" id="{CD86E568-9ED9-4B41-98F1-8168F3125A0A}"/>
              </a:ext>
            </a:extLst>
          </p:cNvPr>
          <p:cNvSpPr txBox="1">
            <a:spLocks noChangeArrowheads="1"/>
          </p:cNvSpPr>
          <p:nvPr/>
        </p:nvSpPr>
        <p:spPr bwMode="auto">
          <a:xfrm>
            <a:off x="3582988" y="1636713"/>
            <a:ext cx="229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400" b="1"/>
              <a:t>七年</a:t>
            </a:r>
            <a:r>
              <a:rPr lang="en-US" altLang="zh-CN" sz="2400" b="1"/>
              <a:t>=2520</a:t>
            </a:r>
            <a:r>
              <a:rPr lang="zh-CN" altLang="en-US" sz="2400" b="1"/>
              <a:t>天</a:t>
            </a:r>
            <a:r>
              <a:rPr lang="en-US" altLang="zh-CN" sz="1800"/>
              <a:t>	</a:t>
            </a:r>
          </a:p>
        </p:txBody>
      </p:sp>
      <p:cxnSp>
        <p:nvCxnSpPr>
          <p:cNvPr id="22" name="Straight Arrow Connector 21">
            <a:extLst>
              <a:ext uri="{FF2B5EF4-FFF2-40B4-BE49-F238E27FC236}">
                <a16:creationId xmlns:a16="http://schemas.microsoft.com/office/drawing/2014/main" id="{0C1D2B53-EC9B-4998-A4B3-275FD526A5E0}"/>
              </a:ext>
            </a:extLst>
          </p:cNvPr>
          <p:cNvCxnSpPr>
            <a:cxnSpLocks/>
          </p:cNvCxnSpPr>
          <p:nvPr/>
        </p:nvCxnSpPr>
        <p:spPr>
          <a:xfrm flipH="1">
            <a:off x="685800" y="1828800"/>
            <a:ext cx="2743200"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26" name="Straight Arrow Connector 25">
            <a:extLst>
              <a:ext uri="{FF2B5EF4-FFF2-40B4-BE49-F238E27FC236}">
                <a16:creationId xmlns:a16="http://schemas.microsoft.com/office/drawing/2014/main" id="{15D5B645-ADB3-4E33-AD80-FB399414B472}"/>
              </a:ext>
            </a:extLst>
          </p:cNvPr>
          <p:cNvCxnSpPr>
            <a:cxnSpLocks/>
          </p:cNvCxnSpPr>
          <p:nvPr/>
        </p:nvCxnSpPr>
        <p:spPr>
          <a:xfrm>
            <a:off x="5410200" y="1828800"/>
            <a:ext cx="2727960"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CCB18C12-DDFF-4F64-BB00-311680904FAB}"/>
              </a:ext>
            </a:extLst>
          </p:cNvPr>
          <p:cNvCxnSpPr>
            <a:cxnSpLocks/>
          </p:cNvCxnSpPr>
          <p:nvPr/>
        </p:nvCxnSpPr>
        <p:spPr>
          <a:xfrm flipH="1" flipV="1">
            <a:off x="4261560" y="4503598"/>
            <a:ext cx="954636" cy="12561"/>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C70C99CD-3723-4AC7-BF42-2046967EAE91}"/>
              </a:ext>
            </a:extLst>
          </p:cNvPr>
          <p:cNvCxnSpPr>
            <a:cxnSpLocks/>
          </p:cNvCxnSpPr>
          <p:nvPr/>
        </p:nvCxnSpPr>
        <p:spPr>
          <a:xfrm flipV="1">
            <a:off x="7223952" y="4476590"/>
            <a:ext cx="875961" cy="873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8157" name="TextBox 18">
            <a:extLst>
              <a:ext uri="{FF2B5EF4-FFF2-40B4-BE49-F238E27FC236}">
                <a16:creationId xmlns:a16="http://schemas.microsoft.com/office/drawing/2014/main" id="{BAA03986-D3E3-4015-A7A2-79E0FDD02A1D}"/>
              </a:ext>
            </a:extLst>
          </p:cNvPr>
          <p:cNvSpPr txBox="1">
            <a:spLocks noChangeArrowheads="1"/>
          </p:cNvSpPr>
          <p:nvPr/>
        </p:nvSpPr>
        <p:spPr bwMode="auto">
          <a:xfrm>
            <a:off x="5455799" y="4261494"/>
            <a:ext cx="204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2400" b="1" dirty="0"/>
              <a:t>四十二个月</a:t>
            </a:r>
            <a:endParaRPr lang="en-US" altLang="en-US" sz="2400" b="1" dirty="0"/>
          </a:p>
        </p:txBody>
      </p:sp>
      <p:cxnSp>
        <p:nvCxnSpPr>
          <p:cNvPr id="19" name="Straight Arrow Connector 18">
            <a:extLst>
              <a:ext uri="{FF2B5EF4-FFF2-40B4-BE49-F238E27FC236}">
                <a16:creationId xmlns:a16="http://schemas.microsoft.com/office/drawing/2014/main" id="{46048EF0-0A78-433D-8CA5-1A24B5D0508D}"/>
              </a:ext>
            </a:extLst>
          </p:cNvPr>
          <p:cNvCxnSpPr>
            <a:cxnSpLocks/>
            <a:stCxn id="30" idx="3"/>
          </p:cNvCxnSpPr>
          <p:nvPr/>
        </p:nvCxnSpPr>
        <p:spPr>
          <a:xfrm>
            <a:off x="3417911" y="4438430"/>
            <a:ext cx="7600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AD86CDA-255E-4DDC-9E16-3C3CDA1C0918}"/>
              </a:ext>
            </a:extLst>
          </p:cNvPr>
          <p:cNvCxnSpPr>
            <a:cxnSpLocks/>
          </p:cNvCxnSpPr>
          <p:nvPr/>
        </p:nvCxnSpPr>
        <p:spPr>
          <a:xfrm flipH="1">
            <a:off x="651828" y="4438430"/>
            <a:ext cx="5975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7C89317-196B-4FF6-BEF3-A7D76711A591}"/>
              </a:ext>
            </a:extLst>
          </p:cNvPr>
          <p:cNvSpPr txBox="1"/>
          <p:nvPr/>
        </p:nvSpPr>
        <p:spPr>
          <a:xfrm>
            <a:off x="1278586" y="4238375"/>
            <a:ext cx="2139325" cy="400110"/>
          </a:xfrm>
          <a:prstGeom prst="rect">
            <a:avLst/>
          </a:prstGeom>
          <a:noFill/>
        </p:spPr>
        <p:txBody>
          <a:bodyPr wrap="square" rtlCol="0">
            <a:spAutoFit/>
          </a:bodyPr>
          <a:lstStyle/>
          <a:p>
            <a:r>
              <a:rPr lang="zh-CN" altLang="en-US" sz="2000" b="1" dirty="0"/>
              <a:t>一千二百六十天</a:t>
            </a:r>
            <a:endParaRPr lang="en-US" sz="2000" b="1" dirty="0"/>
          </a:p>
        </p:txBody>
      </p:sp>
      <p:sp>
        <p:nvSpPr>
          <p:cNvPr id="35" name="TextBox 34">
            <a:extLst>
              <a:ext uri="{FF2B5EF4-FFF2-40B4-BE49-F238E27FC236}">
                <a16:creationId xmlns:a16="http://schemas.microsoft.com/office/drawing/2014/main" id="{7E3FF71A-E731-4CD7-9E78-E72FF1204C04}"/>
              </a:ext>
            </a:extLst>
          </p:cNvPr>
          <p:cNvSpPr txBox="1"/>
          <p:nvPr/>
        </p:nvSpPr>
        <p:spPr>
          <a:xfrm>
            <a:off x="1483513" y="2684507"/>
            <a:ext cx="1312739" cy="400110"/>
          </a:xfrm>
          <a:prstGeom prst="rect">
            <a:avLst/>
          </a:prstGeom>
          <a:noFill/>
        </p:spPr>
        <p:txBody>
          <a:bodyPr wrap="square" rtlCol="0">
            <a:spAutoFit/>
          </a:bodyPr>
          <a:lstStyle/>
          <a:p>
            <a:pPr algn="ctr"/>
            <a:r>
              <a:rPr lang="zh-CN" altLang="en-US" sz="2000" b="1" dirty="0">
                <a:latin typeface="SimSun" panose="02010600030101010101" pitchFamily="2" charset="-122"/>
                <a:ea typeface="SimSun" panose="02010600030101010101" pitchFamily="2" charset="-122"/>
              </a:rPr>
              <a:t>建圣殿</a:t>
            </a:r>
            <a:endParaRPr lang="en-US" sz="2000" b="1" dirty="0">
              <a:latin typeface="SimSun" panose="02010600030101010101" pitchFamily="2" charset="-122"/>
              <a:ea typeface="SimSun" panose="02010600030101010101" pitchFamily="2" charset="-122"/>
            </a:endParaRPr>
          </a:p>
        </p:txBody>
      </p:sp>
      <p:sp>
        <p:nvSpPr>
          <p:cNvPr id="36" name="TextBox 35">
            <a:extLst>
              <a:ext uri="{FF2B5EF4-FFF2-40B4-BE49-F238E27FC236}">
                <a16:creationId xmlns:a16="http://schemas.microsoft.com/office/drawing/2014/main" id="{FDCA7315-DCAA-4257-B9AB-2B4C09E63FF5}"/>
              </a:ext>
            </a:extLst>
          </p:cNvPr>
          <p:cNvSpPr txBox="1"/>
          <p:nvPr/>
        </p:nvSpPr>
        <p:spPr>
          <a:xfrm>
            <a:off x="3226772" y="5069293"/>
            <a:ext cx="2031325" cy="369332"/>
          </a:xfrm>
          <a:prstGeom prst="rect">
            <a:avLst/>
          </a:prstGeom>
          <a:noFill/>
        </p:spPr>
        <p:txBody>
          <a:bodyPr wrap="none" rtlCol="0">
            <a:spAutoFit/>
          </a:bodyPr>
          <a:lstStyle/>
          <a:p>
            <a:r>
              <a:rPr lang="zh-CN" altLang="en-US" b="1" dirty="0"/>
              <a:t>那两个见证人被杀</a:t>
            </a:r>
            <a:endParaRPr lang="en-US" b="1" dirty="0"/>
          </a:p>
        </p:txBody>
      </p:sp>
      <p:sp>
        <p:nvSpPr>
          <p:cNvPr id="17" name="TextBox 16">
            <a:extLst>
              <a:ext uri="{FF2B5EF4-FFF2-40B4-BE49-F238E27FC236}">
                <a16:creationId xmlns:a16="http://schemas.microsoft.com/office/drawing/2014/main" id="{3FA02318-CE2F-4F82-994D-C6D84EFECC79}"/>
              </a:ext>
            </a:extLst>
          </p:cNvPr>
          <p:cNvSpPr txBox="1"/>
          <p:nvPr/>
        </p:nvSpPr>
        <p:spPr>
          <a:xfrm>
            <a:off x="706099" y="4921515"/>
            <a:ext cx="725116" cy="400110"/>
          </a:xfrm>
          <a:prstGeom prst="rect">
            <a:avLst/>
          </a:prstGeom>
          <a:noFill/>
        </p:spPr>
        <p:txBody>
          <a:bodyPr wrap="square" rtlCol="0">
            <a:spAutoFit/>
          </a:bodyPr>
          <a:lstStyle/>
          <a:p>
            <a:r>
              <a:rPr lang="zh-CN" altLang="en-US" sz="2000" b="1" dirty="0"/>
              <a:t>六号</a:t>
            </a:r>
            <a:endParaRPr lang="en-US" sz="2000" b="1" dirty="0"/>
          </a:p>
        </p:txBody>
      </p:sp>
      <p:sp>
        <p:nvSpPr>
          <p:cNvPr id="37" name="TextBox 36">
            <a:extLst>
              <a:ext uri="{FF2B5EF4-FFF2-40B4-BE49-F238E27FC236}">
                <a16:creationId xmlns:a16="http://schemas.microsoft.com/office/drawing/2014/main" id="{89ED0AEC-6C3A-4C73-B7F5-0732A4015A44}"/>
              </a:ext>
            </a:extLst>
          </p:cNvPr>
          <p:cNvSpPr txBox="1"/>
          <p:nvPr/>
        </p:nvSpPr>
        <p:spPr>
          <a:xfrm>
            <a:off x="1005839" y="4516159"/>
            <a:ext cx="3730325" cy="369332"/>
          </a:xfrm>
          <a:prstGeom prst="rect">
            <a:avLst/>
          </a:prstGeom>
          <a:noFill/>
        </p:spPr>
        <p:txBody>
          <a:bodyPr wrap="square" rtlCol="0">
            <a:spAutoFit/>
          </a:bodyPr>
          <a:lstStyle/>
          <a:p>
            <a:r>
              <a:rPr lang="zh-CN" altLang="en-US" b="1" dirty="0"/>
              <a:t>（那两个见证人作见证）</a:t>
            </a:r>
            <a:endParaRPr lang="en-US" b="1" dirty="0"/>
          </a:p>
        </p:txBody>
      </p:sp>
      <p:cxnSp>
        <p:nvCxnSpPr>
          <p:cNvPr id="28" name="Straight Connector 27">
            <a:extLst>
              <a:ext uri="{FF2B5EF4-FFF2-40B4-BE49-F238E27FC236}">
                <a16:creationId xmlns:a16="http://schemas.microsoft.com/office/drawing/2014/main" id="{F310F590-A0AC-43D8-9872-5E855A7C2D78}"/>
              </a:ext>
            </a:extLst>
          </p:cNvPr>
          <p:cNvCxnSpPr>
            <a:cxnSpLocks/>
          </p:cNvCxnSpPr>
          <p:nvPr/>
        </p:nvCxnSpPr>
        <p:spPr>
          <a:xfrm>
            <a:off x="1505563" y="3155851"/>
            <a:ext cx="6889" cy="21955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39CEF36-9632-4059-9D90-EC210586006B}"/>
              </a:ext>
            </a:extLst>
          </p:cNvPr>
          <p:cNvSpPr txBox="1"/>
          <p:nvPr/>
        </p:nvSpPr>
        <p:spPr>
          <a:xfrm>
            <a:off x="116472" y="5387980"/>
            <a:ext cx="1338828" cy="369332"/>
          </a:xfrm>
          <a:prstGeom prst="rect">
            <a:avLst/>
          </a:prstGeom>
          <a:noFill/>
        </p:spPr>
        <p:txBody>
          <a:bodyPr wrap="none" rtlCol="0">
            <a:spAutoFit/>
          </a:bodyPr>
          <a:lstStyle/>
          <a:p>
            <a:r>
              <a:rPr lang="zh-CN" altLang="en-US" b="1" dirty="0"/>
              <a:t>揭开第七印</a:t>
            </a:r>
            <a:endParaRPr lang="en-US" b="1" dirty="0"/>
          </a:p>
        </p:txBody>
      </p:sp>
      <p:cxnSp>
        <p:nvCxnSpPr>
          <p:cNvPr id="45" name="Straight Arrow Connector 44">
            <a:extLst>
              <a:ext uri="{FF2B5EF4-FFF2-40B4-BE49-F238E27FC236}">
                <a16:creationId xmlns:a16="http://schemas.microsoft.com/office/drawing/2014/main" id="{F2CB0F3B-9B96-4284-B2F1-7955AEFC7FC2}"/>
              </a:ext>
            </a:extLst>
          </p:cNvPr>
          <p:cNvCxnSpPr>
            <a:cxnSpLocks/>
            <a:stCxn id="17" idx="1"/>
            <a:endCxn id="17" idx="1"/>
          </p:cNvCxnSpPr>
          <p:nvPr/>
        </p:nvCxnSpPr>
        <p:spPr>
          <a:xfrm>
            <a:off x="706099" y="510205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AE54511-336A-4CD1-A11E-97F57046832B}"/>
              </a:ext>
            </a:extLst>
          </p:cNvPr>
          <p:cNvCxnSpPr>
            <a:cxnSpLocks/>
          </p:cNvCxnSpPr>
          <p:nvPr/>
        </p:nvCxnSpPr>
        <p:spPr>
          <a:xfrm>
            <a:off x="1330154" y="5096323"/>
            <a:ext cx="18229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317A8A6-E302-42A3-9B5A-0C877B21C6D5}"/>
              </a:ext>
            </a:extLst>
          </p:cNvPr>
          <p:cNvCxnSpPr>
            <a:cxnSpLocks/>
            <a:stCxn id="17" idx="1"/>
            <a:endCxn id="17" idx="1"/>
          </p:cNvCxnSpPr>
          <p:nvPr/>
        </p:nvCxnSpPr>
        <p:spPr>
          <a:xfrm>
            <a:off x="706099" y="5102055"/>
            <a:ext cx="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165" name="Straight Arrow Connector 48164">
            <a:extLst>
              <a:ext uri="{FF2B5EF4-FFF2-40B4-BE49-F238E27FC236}">
                <a16:creationId xmlns:a16="http://schemas.microsoft.com/office/drawing/2014/main" id="{2317AB95-5520-4048-B70C-690BD1C7A22D}"/>
              </a:ext>
            </a:extLst>
          </p:cNvPr>
          <p:cNvCxnSpPr>
            <a:cxnSpLocks/>
          </p:cNvCxnSpPr>
          <p:nvPr/>
        </p:nvCxnSpPr>
        <p:spPr>
          <a:xfrm flipH="1">
            <a:off x="619014" y="5069293"/>
            <a:ext cx="1741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175" name="TextBox 48174">
            <a:extLst>
              <a:ext uri="{FF2B5EF4-FFF2-40B4-BE49-F238E27FC236}">
                <a16:creationId xmlns:a16="http://schemas.microsoft.com/office/drawing/2014/main" id="{1C2C4DA7-E17B-4266-AE9A-9716FD8949C2}"/>
              </a:ext>
            </a:extLst>
          </p:cNvPr>
          <p:cNvSpPr txBox="1"/>
          <p:nvPr/>
        </p:nvSpPr>
        <p:spPr>
          <a:xfrm>
            <a:off x="3797942" y="5390789"/>
            <a:ext cx="877163" cy="369332"/>
          </a:xfrm>
          <a:prstGeom prst="rect">
            <a:avLst/>
          </a:prstGeom>
          <a:noFill/>
        </p:spPr>
        <p:txBody>
          <a:bodyPr wrap="none" rtlCol="0">
            <a:spAutoFit/>
          </a:bodyPr>
          <a:lstStyle/>
          <a:p>
            <a:r>
              <a:rPr lang="zh-CN" altLang="en-US" b="1" dirty="0"/>
              <a:t>第七号</a:t>
            </a:r>
            <a:endParaRPr lang="en-US" b="1" dirty="0"/>
          </a:p>
        </p:txBody>
      </p:sp>
    </p:spTree>
    <p:extLst>
      <p:ext uri="{BB962C8B-B14F-4D97-AF65-F5344CB8AC3E}">
        <p14:creationId xmlns:p14="http://schemas.microsoft.com/office/powerpoint/2010/main" val="3622942342"/>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7"/>
            <a:ext cx="7827373" cy="671193"/>
          </a:xfrm>
        </p:spPr>
        <p:txBody>
          <a:bodyPr>
            <a:normAutofit/>
          </a:bodyPr>
          <a:lstStyle/>
          <a:p>
            <a:pPr algn="ctr"/>
            <a:r>
              <a:rPr lang="zh-CN" altLang="en-US" sz="4000" b="1" dirty="0"/>
              <a:t>撒迦利亚书</a:t>
            </a:r>
            <a:r>
              <a:rPr lang="en-US" altLang="zh-CN" sz="4000" b="1" dirty="0"/>
              <a:t>4</a:t>
            </a:r>
            <a:r>
              <a:rPr lang="zh-CN" altLang="en-US" sz="4000" b="1" dirty="0"/>
              <a:t>章</a:t>
            </a:r>
            <a:endParaRPr lang="en-US" sz="4000" b="1" dirty="0"/>
          </a:p>
        </p:txBody>
      </p:sp>
      <p:sp>
        <p:nvSpPr>
          <p:cNvPr id="3" name="Content Placeholder 2"/>
          <p:cNvSpPr>
            <a:spLocks noGrp="1"/>
          </p:cNvSpPr>
          <p:nvPr>
            <p:ph idx="1"/>
          </p:nvPr>
        </p:nvSpPr>
        <p:spPr>
          <a:xfrm>
            <a:off x="354330" y="1144589"/>
            <a:ext cx="8347710" cy="5225731"/>
          </a:xfrm>
        </p:spPr>
        <p:txBody>
          <a:bodyPr>
            <a:normAutofit/>
          </a:bodyPr>
          <a:lstStyle/>
          <a:p>
            <a:pPr marL="0" indent="0">
              <a:buNone/>
            </a:pPr>
            <a:r>
              <a:rPr lang="en-US" altLang="zh-CN" b="1" dirty="0"/>
              <a:t>1</a:t>
            </a:r>
            <a:r>
              <a:rPr lang="zh-CN" altLang="en-US" b="1" dirty="0"/>
              <a:t>那与我说话的天使又来叫醒我</a:t>
            </a:r>
            <a:r>
              <a:rPr lang="en-US" altLang="zh-CN" b="1" dirty="0"/>
              <a:t>,</a:t>
            </a:r>
            <a:r>
              <a:rPr lang="zh-CN" altLang="en-US" b="1" dirty="0"/>
              <a:t>好像人睡觉被唤醒一样。</a:t>
            </a:r>
          </a:p>
          <a:p>
            <a:pPr marL="0" indent="0">
              <a:buNone/>
            </a:pPr>
            <a:r>
              <a:rPr lang="en-US" altLang="zh-CN" b="1" dirty="0"/>
              <a:t>2</a:t>
            </a:r>
            <a:r>
              <a:rPr lang="zh-CN" altLang="en-US" b="1" dirty="0"/>
              <a:t>他问我说</a:t>
            </a:r>
            <a:r>
              <a:rPr lang="en-US" altLang="zh-CN" b="1" dirty="0"/>
              <a:t>,</a:t>
            </a:r>
            <a:r>
              <a:rPr lang="zh-CN" altLang="en-US" b="1" dirty="0"/>
              <a:t>你看见了什么。我说</a:t>
            </a:r>
            <a:r>
              <a:rPr lang="en-US" altLang="zh-CN" b="1" dirty="0"/>
              <a:t>,</a:t>
            </a:r>
            <a:r>
              <a:rPr lang="zh-CN" altLang="en-US" b="1" dirty="0"/>
              <a:t>我看见了一个纯金的灯台</a:t>
            </a:r>
            <a:r>
              <a:rPr lang="en-US" altLang="zh-CN" b="1" dirty="0"/>
              <a:t>,</a:t>
            </a:r>
            <a:r>
              <a:rPr lang="zh-CN" altLang="en-US" b="1" dirty="0"/>
              <a:t>顶上有灯盏</a:t>
            </a:r>
            <a:r>
              <a:rPr lang="en-US" altLang="zh-CN" b="1" dirty="0"/>
              <a:t>,</a:t>
            </a:r>
            <a:r>
              <a:rPr lang="zh-CN" altLang="en-US" b="1" dirty="0"/>
              <a:t>灯台上有七盏灯</a:t>
            </a:r>
            <a:r>
              <a:rPr lang="en-US" altLang="zh-CN" b="1" dirty="0"/>
              <a:t>,</a:t>
            </a:r>
            <a:r>
              <a:rPr lang="zh-CN" altLang="en-US" b="1" dirty="0"/>
              <a:t>每盏有七个管子。</a:t>
            </a:r>
          </a:p>
          <a:p>
            <a:pPr marL="0" indent="0">
              <a:buNone/>
            </a:pPr>
            <a:r>
              <a:rPr lang="en-US" altLang="zh-CN" b="1" dirty="0"/>
              <a:t>3</a:t>
            </a:r>
            <a:r>
              <a:rPr lang="zh-CN" altLang="en-US" b="1" dirty="0"/>
              <a:t>旁边有</a:t>
            </a:r>
            <a:r>
              <a:rPr lang="zh-CN" altLang="en-US" b="1" dirty="0">
                <a:solidFill>
                  <a:srgbClr val="FF0000"/>
                </a:solidFill>
              </a:rPr>
              <a:t>两棵橄榄树</a:t>
            </a:r>
            <a:r>
              <a:rPr lang="zh-CN" altLang="en-US" b="1" dirty="0"/>
              <a:t>，一棵在灯盏的右边，一棵在灯盏的左边。</a:t>
            </a:r>
            <a:endParaRPr lang="en-US" altLang="zh-CN" b="1" dirty="0"/>
          </a:p>
          <a:p>
            <a:pPr marL="0" indent="0">
              <a:buNone/>
            </a:pPr>
            <a:r>
              <a:rPr lang="en-US" altLang="zh-CN" b="1" dirty="0"/>
              <a:t>4</a:t>
            </a:r>
            <a:r>
              <a:rPr lang="zh-CN" altLang="en-US" b="1" dirty="0"/>
              <a:t>我问与我说话的天使说</a:t>
            </a:r>
            <a:r>
              <a:rPr lang="en-US" altLang="zh-CN" b="1" dirty="0"/>
              <a:t>,</a:t>
            </a:r>
            <a:r>
              <a:rPr lang="zh-CN" altLang="en-US" b="1" dirty="0"/>
              <a:t>主阿</a:t>
            </a:r>
            <a:r>
              <a:rPr lang="en-US" altLang="zh-CN" b="1" dirty="0"/>
              <a:t>,</a:t>
            </a:r>
            <a:r>
              <a:rPr lang="zh-CN" altLang="en-US" b="1" dirty="0"/>
              <a:t>这是什么意思。</a:t>
            </a:r>
            <a:r>
              <a:rPr lang="en-US" altLang="zh-CN" b="1" dirty="0"/>
              <a:t>……</a:t>
            </a:r>
          </a:p>
          <a:p>
            <a:pPr marL="0" indent="0">
              <a:buNone/>
            </a:pPr>
            <a:endParaRPr lang="en-US" altLang="zh-CN" b="1" dirty="0"/>
          </a:p>
          <a:p>
            <a:pPr marL="0" indent="0">
              <a:buNone/>
            </a:pPr>
            <a:r>
              <a:rPr lang="en-US" altLang="zh-CN" b="1" dirty="0"/>
              <a:t>13</a:t>
            </a:r>
            <a:r>
              <a:rPr lang="zh-CN" altLang="en-US" b="1" dirty="0"/>
              <a:t>他对我说，你不知道这是什么意思吗？我说，主阿，我不知道。</a:t>
            </a:r>
          </a:p>
          <a:p>
            <a:pPr marL="0" indent="0">
              <a:buNone/>
            </a:pPr>
            <a:r>
              <a:rPr lang="en-US" altLang="zh-CN" b="1" dirty="0"/>
              <a:t>14</a:t>
            </a:r>
            <a:r>
              <a:rPr lang="zh-CN" altLang="en-US" b="1" dirty="0"/>
              <a:t>他说，</a:t>
            </a:r>
            <a:r>
              <a:rPr lang="zh-CN" altLang="en-US" b="1" dirty="0">
                <a:solidFill>
                  <a:srgbClr val="FF0000"/>
                </a:solidFill>
              </a:rPr>
              <a:t>这是两个受膏者，站在普天下主的旁边。</a:t>
            </a:r>
          </a:p>
          <a:p>
            <a:pPr marL="0" indent="0">
              <a:buNone/>
            </a:pPr>
            <a:endParaRPr lang="zh-CN" altLang="en-US" dirty="0"/>
          </a:p>
          <a:p>
            <a:endParaRPr lang="en-US" dirty="0"/>
          </a:p>
        </p:txBody>
      </p:sp>
    </p:spTree>
    <p:extLst>
      <p:ext uri="{BB962C8B-B14F-4D97-AF65-F5344CB8AC3E}">
        <p14:creationId xmlns:p14="http://schemas.microsoft.com/office/powerpoint/2010/main" val="3322281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雅各书</a:t>
            </a:r>
            <a:r>
              <a:rPr lang="en-US" altLang="zh-CN" b="1" dirty="0"/>
              <a:t>5</a:t>
            </a:r>
            <a:r>
              <a:rPr lang="zh-CN" altLang="en-US" b="1" dirty="0"/>
              <a:t>章</a:t>
            </a:r>
            <a:endParaRPr lang="en-US" b="1" dirty="0"/>
          </a:p>
        </p:txBody>
      </p:sp>
      <p:sp>
        <p:nvSpPr>
          <p:cNvPr id="6" name="Content Placeholder 5">
            <a:extLst>
              <a:ext uri="{FF2B5EF4-FFF2-40B4-BE49-F238E27FC236}">
                <a16:creationId xmlns:a16="http://schemas.microsoft.com/office/drawing/2014/main" id="{A1509958-A5F2-4713-9285-9F5F2A4B0D43}"/>
              </a:ext>
            </a:extLst>
          </p:cNvPr>
          <p:cNvSpPr>
            <a:spLocks noGrp="1"/>
          </p:cNvSpPr>
          <p:nvPr>
            <p:ph idx="1"/>
          </p:nvPr>
        </p:nvSpPr>
        <p:spPr/>
        <p:txBody>
          <a:bodyPr>
            <a:normAutofit/>
          </a:bodyPr>
          <a:lstStyle/>
          <a:p>
            <a:pPr marL="0" indent="0">
              <a:buNone/>
            </a:pPr>
            <a:r>
              <a:rPr lang="en-US" altLang="zh-CN" sz="3200" b="1" dirty="0"/>
              <a:t>17</a:t>
            </a:r>
            <a:r>
              <a:rPr lang="zh-CN" altLang="en-US" sz="3200" b="1" dirty="0"/>
              <a:t>以利亚与我们是一样性情的人，他恳切祷告，</a:t>
            </a:r>
            <a:r>
              <a:rPr lang="zh-CN" altLang="en-US" sz="3200" b="1" dirty="0">
                <a:solidFill>
                  <a:srgbClr val="FF0000"/>
                </a:solidFill>
              </a:rPr>
              <a:t>求不要下雨</a:t>
            </a:r>
            <a:r>
              <a:rPr lang="zh-CN" altLang="en-US" sz="3200" b="1" dirty="0"/>
              <a:t>，</a:t>
            </a:r>
            <a:r>
              <a:rPr lang="zh-CN" altLang="en-US" sz="3200" b="1" dirty="0">
                <a:solidFill>
                  <a:srgbClr val="FF0000"/>
                </a:solidFill>
              </a:rPr>
              <a:t>雨就三年零六个月不下在地上。</a:t>
            </a:r>
            <a:endParaRPr lang="en-US" sz="3200" b="1" dirty="0">
              <a:solidFill>
                <a:srgbClr val="FF0000"/>
              </a:solidFill>
            </a:endParaRPr>
          </a:p>
        </p:txBody>
      </p:sp>
    </p:spTree>
    <p:extLst>
      <p:ext uri="{BB962C8B-B14F-4D97-AF65-F5344CB8AC3E}">
        <p14:creationId xmlns:p14="http://schemas.microsoft.com/office/powerpoint/2010/main" val="326865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但以理书</a:t>
            </a:r>
            <a:r>
              <a:rPr lang="en-US" altLang="zh-CN" b="1" dirty="0"/>
              <a:t>9</a:t>
            </a:r>
            <a:r>
              <a:rPr lang="zh-CN" altLang="en-US" b="1" dirty="0"/>
              <a:t>章</a:t>
            </a:r>
            <a:endParaRPr lang="en-US" b="1" dirty="0"/>
          </a:p>
        </p:txBody>
      </p:sp>
      <p:sp>
        <p:nvSpPr>
          <p:cNvPr id="3" name="Content Placeholder 2"/>
          <p:cNvSpPr>
            <a:spLocks noGrp="1"/>
          </p:cNvSpPr>
          <p:nvPr>
            <p:ph idx="1"/>
          </p:nvPr>
        </p:nvSpPr>
        <p:spPr/>
        <p:txBody>
          <a:bodyPr>
            <a:normAutofit/>
          </a:bodyPr>
          <a:lstStyle/>
          <a:p>
            <a:pPr marL="0" indent="0">
              <a:buNone/>
            </a:pPr>
            <a:r>
              <a:rPr lang="en-US" altLang="zh-CN" sz="3200" b="1" dirty="0"/>
              <a:t>24</a:t>
            </a:r>
            <a:r>
              <a:rPr lang="zh-CN" altLang="en-US" sz="3200" b="1" dirty="0"/>
              <a:t>为你</a:t>
            </a:r>
            <a:r>
              <a:rPr lang="zh-CN" altLang="en-US" sz="3200" b="1" dirty="0">
                <a:solidFill>
                  <a:srgbClr val="FF0000"/>
                </a:solidFill>
              </a:rPr>
              <a:t>本国之民和你圣城</a:t>
            </a:r>
            <a:r>
              <a:rPr lang="zh-CN" altLang="en-US" sz="3200" b="1" dirty="0"/>
              <a:t>，</a:t>
            </a:r>
            <a:r>
              <a:rPr lang="zh-CN" altLang="en-US" sz="3200" b="1" dirty="0">
                <a:solidFill>
                  <a:srgbClr val="FF0000"/>
                </a:solidFill>
              </a:rPr>
              <a:t>已经定了七十个七</a:t>
            </a:r>
            <a:r>
              <a:rPr lang="zh-CN" altLang="en-US" sz="3200" b="1" dirty="0"/>
              <a:t>。要止住罪过，除净罪恶，赎尽罪孽，引进永义，封住异象和预言，并膏至圣者</a:t>
            </a:r>
            <a:endParaRPr lang="en-US" sz="3200" b="1" dirty="0"/>
          </a:p>
        </p:txBody>
      </p:sp>
    </p:spTree>
    <p:extLst>
      <p:ext uri="{BB962C8B-B14F-4D97-AF65-F5344CB8AC3E}">
        <p14:creationId xmlns:p14="http://schemas.microsoft.com/office/powerpoint/2010/main" val="335834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玛拉基书</a:t>
            </a:r>
            <a:r>
              <a:rPr lang="en-US" altLang="zh-CN" b="1" dirty="0"/>
              <a:t>4</a:t>
            </a:r>
            <a:r>
              <a:rPr lang="zh-CN" altLang="en-US" b="1" dirty="0"/>
              <a:t>章</a:t>
            </a:r>
            <a:endParaRPr lang="en-US" b="1" dirty="0"/>
          </a:p>
        </p:txBody>
      </p:sp>
      <p:sp>
        <p:nvSpPr>
          <p:cNvPr id="3" name="Content Placeholder 2"/>
          <p:cNvSpPr>
            <a:spLocks noGrp="1"/>
          </p:cNvSpPr>
          <p:nvPr>
            <p:ph idx="1"/>
          </p:nvPr>
        </p:nvSpPr>
        <p:spPr/>
        <p:txBody>
          <a:bodyPr>
            <a:normAutofit/>
          </a:bodyPr>
          <a:lstStyle/>
          <a:p>
            <a:r>
              <a:rPr lang="zh-CN" altLang="en-US" sz="3200" b="1" dirty="0"/>
              <a:t>看哪，耶和华</a:t>
            </a:r>
            <a:r>
              <a:rPr lang="zh-CN" altLang="en-US" sz="3200" b="1" dirty="0">
                <a:solidFill>
                  <a:srgbClr val="FF0000"/>
                </a:solidFill>
              </a:rPr>
              <a:t>大而可畏之日未到以前</a:t>
            </a:r>
            <a:r>
              <a:rPr lang="zh-CN" altLang="en-US" sz="3200" b="1" dirty="0"/>
              <a:t>，我</a:t>
            </a:r>
            <a:r>
              <a:rPr lang="zh-CN" altLang="en-US" sz="3200" b="1" dirty="0">
                <a:solidFill>
                  <a:srgbClr val="FF0000"/>
                </a:solidFill>
              </a:rPr>
              <a:t>必差遣先知以利亚</a:t>
            </a:r>
            <a:r>
              <a:rPr lang="zh-CN" altLang="en-US" sz="3200" b="1" dirty="0"/>
              <a:t>到你们那里去。</a:t>
            </a:r>
            <a:endParaRPr lang="en-US" sz="3200" b="1" dirty="0"/>
          </a:p>
        </p:txBody>
      </p:sp>
    </p:spTree>
    <p:extLst>
      <p:ext uri="{BB962C8B-B14F-4D97-AF65-F5344CB8AC3E}">
        <p14:creationId xmlns:p14="http://schemas.microsoft.com/office/powerpoint/2010/main" val="3467106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7"/>
            <a:ext cx="7886700" cy="960754"/>
          </a:xfrm>
        </p:spPr>
        <p:txBody>
          <a:bodyPr/>
          <a:lstStyle/>
          <a:p>
            <a:pPr algn="ctr"/>
            <a:r>
              <a:rPr lang="zh-CN" altLang="en-US" b="1" dirty="0"/>
              <a:t>出埃及记七章</a:t>
            </a:r>
            <a:endParaRPr lang="en-US" b="1" dirty="0"/>
          </a:p>
        </p:txBody>
      </p:sp>
      <p:sp>
        <p:nvSpPr>
          <p:cNvPr id="3" name="Content Placeholder 2"/>
          <p:cNvSpPr>
            <a:spLocks noGrp="1"/>
          </p:cNvSpPr>
          <p:nvPr>
            <p:ph idx="1"/>
          </p:nvPr>
        </p:nvSpPr>
        <p:spPr>
          <a:xfrm>
            <a:off x="628650" y="1444625"/>
            <a:ext cx="7886700" cy="4351338"/>
          </a:xfrm>
        </p:spPr>
        <p:txBody>
          <a:bodyPr/>
          <a:lstStyle/>
          <a:p>
            <a:pPr marL="0" indent="0">
              <a:buNone/>
            </a:pPr>
            <a:r>
              <a:rPr lang="en-US" altLang="zh-CN" sz="3200" b="1" dirty="0"/>
              <a:t>19</a:t>
            </a:r>
            <a:r>
              <a:rPr lang="zh-CN" altLang="en-US" sz="3200" b="1" dirty="0"/>
              <a:t>耶和华晓谕摩西说，你对亚伦说</a:t>
            </a:r>
            <a:r>
              <a:rPr lang="en-US" altLang="zh-CN" sz="3200" b="1" dirty="0"/>
              <a:t>,</a:t>
            </a:r>
            <a:r>
              <a:rPr lang="zh-CN" altLang="en-US" sz="3200" b="1" dirty="0"/>
              <a:t>把你的杖伸在埃及所有的水以上</a:t>
            </a:r>
            <a:r>
              <a:rPr lang="en-US" altLang="zh-CN" sz="3200" b="1" dirty="0"/>
              <a:t>,</a:t>
            </a:r>
            <a:r>
              <a:rPr lang="zh-CN" altLang="en-US" sz="3200" b="1" dirty="0"/>
              <a:t>就是在他们的江，河</a:t>
            </a:r>
            <a:r>
              <a:rPr lang="en-US" altLang="zh-CN" sz="3200" b="1" dirty="0"/>
              <a:t>,</a:t>
            </a:r>
            <a:r>
              <a:rPr lang="zh-CN" altLang="en-US" sz="3200" b="1" dirty="0"/>
              <a:t>池</a:t>
            </a:r>
            <a:r>
              <a:rPr lang="en-US" altLang="zh-CN" sz="3200" b="1" dirty="0"/>
              <a:t>,</a:t>
            </a:r>
            <a:r>
              <a:rPr lang="zh-CN" altLang="en-US" sz="3200" b="1" dirty="0"/>
              <a:t>塘以上，</a:t>
            </a:r>
            <a:r>
              <a:rPr lang="zh-CN" altLang="en-US" sz="3200" b="1" dirty="0">
                <a:solidFill>
                  <a:srgbClr val="FF0000"/>
                </a:solidFill>
              </a:rPr>
              <a:t>叫水都变作血</a:t>
            </a:r>
            <a:r>
              <a:rPr lang="zh-CN" altLang="en-US" sz="3200" b="1" dirty="0"/>
              <a:t>。在埃及遍地，无论在木器中，石器中，都必有血。</a:t>
            </a:r>
          </a:p>
          <a:p>
            <a:pPr marL="0" indent="0">
              <a:buNone/>
            </a:pPr>
            <a:r>
              <a:rPr lang="en-US" altLang="zh-CN" sz="3200" b="1" dirty="0"/>
              <a:t>20</a:t>
            </a:r>
            <a:r>
              <a:rPr lang="zh-CN" altLang="en-US" sz="3200" b="1" dirty="0"/>
              <a:t>摩西，亚伦就照耶和华所吩咐的行。亚伦在法老和臣仆眼前举杖击打河里的水，</a:t>
            </a:r>
            <a:r>
              <a:rPr lang="zh-CN" altLang="en-US" sz="3200" b="1" dirty="0">
                <a:solidFill>
                  <a:srgbClr val="FF0000"/>
                </a:solidFill>
              </a:rPr>
              <a:t>河里的水都变作血了</a:t>
            </a:r>
            <a:r>
              <a:rPr lang="zh-CN" altLang="en-US" sz="3200" b="1" dirty="0"/>
              <a:t>。</a:t>
            </a:r>
          </a:p>
          <a:p>
            <a:endParaRPr lang="en-US" dirty="0"/>
          </a:p>
        </p:txBody>
      </p:sp>
    </p:spTree>
    <p:extLst>
      <p:ext uri="{BB962C8B-B14F-4D97-AF65-F5344CB8AC3E}">
        <p14:creationId xmlns:p14="http://schemas.microsoft.com/office/powerpoint/2010/main" val="3134388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7"/>
            <a:ext cx="7886700" cy="960754"/>
          </a:xfrm>
        </p:spPr>
        <p:txBody>
          <a:bodyPr/>
          <a:lstStyle/>
          <a:p>
            <a:pPr algn="ctr"/>
            <a:r>
              <a:rPr lang="zh-CN" altLang="en-US" b="1" dirty="0"/>
              <a:t>路加福音</a:t>
            </a:r>
            <a:r>
              <a:rPr lang="en-US" altLang="zh-CN" b="1" dirty="0"/>
              <a:t>9</a:t>
            </a:r>
            <a:r>
              <a:rPr lang="zh-CN" altLang="en-US" b="1" dirty="0"/>
              <a:t>章</a:t>
            </a:r>
            <a:endParaRPr lang="en-US" b="1" dirty="0"/>
          </a:p>
        </p:txBody>
      </p:sp>
      <p:sp>
        <p:nvSpPr>
          <p:cNvPr id="3" name="Content Placeholder 2"/>
          <p:cNvSpPr>
            <a:spLocks noGrp="1"/>
          </p:cNvSpPr>
          <p:nvPr>
            <p:ph idx="1"/>
          </p:nvPr>
        </p:nvSpPr>
        <p:spPr>
          <a:xfrm>
            <a:off x="628650" y="1325881"/>
            <a:ext cx="7886700" cy="4351338"/>
          </a:xfrm>
        </p:spPr>
        <p:txBody>
          <a:bodyPr>
            <a:normAutofit/>
          </a:bodyPr>
          <a:lstStyle/>
          <a:p>
            <a:pPr marL="0" indent="0">
              <a:buNone/>
            </a:pPr>
            <a:r>
              <a:rPr lang="en-US" altLang="zh-CN" sz="3200" b="1" dirty="0"/>
              <a:t>28……</a:t>
            </a:r>
            <a:r>
              <a:rPr lang="zh-CN" altLang="en-US" sz="3200" b="1" dirty="0"/>
              <a:t>耶稣带着彼得</a:t>
            </a:r>
            <a:r>
              <a:rPr lang="en-US" altLang="zh-CN" sz="3200" b="1" dirty="0"/>
              <a:t>,</a:t>
            </a:r>
            <a:r>
              <a:rPr lang="zh-CN" altLang="en-US" sz="3200" b="1" dirty="0"/>
              <a:t>约翰</a:t>
            </a:r>
            <a:r>
              <a:rPr lang="en-US" altLang="zh-CN" sz="3200" b="1" dirty="0"/>
              <a:t>,</a:t>
            </a:r>
            <a:r>
              <a:rPr lang="zh-CN" altLang="en-US" sz="3200" b="1" dirty="0"/>
              <a:t>雅各</a:t>
            </a:r>
            <a:r>
              <a:rPr lang="en-US" altLang="zh-CN" sz="3200" b="1" dirty="0"/>
              <a:t>,</a:t>
            </a:r>
            <a:r>
              <a:rPr lang="zh-CN" altLang="en-US" sz="3200" b="1" dirty="0"/>
              <a:t>上山去祷告。</a:t>
            </a:r>
          </a:p>
          <a:p>
            <a:pPr marL="0" indent="0">
              <a:buNone/>
            </a:pPr>
            <a:r>
              <a:rPr lang="en-US" altLang="zh-CN" sz="3200" b="1" dirty="0"/>
              <a:t>29</a:t>
            </a:r>
            <a:r>
              <a:rPr lang="zh-CN" altLang="en-US" sz="3200" b="1" dirty="0"/>
              <a:t>正祷告的时候，祂的面貌就改变了，衣服洁白放光。</a:t>
            </a:r>
          </a:p>
          <a:p>
            <a:pPr marL="0" indent="0">
              <a:buNone/>
            </a:pPr>
            <a:r>
              <a:rPr lang="en-US" altLang="zh-CN" sz="3200" b="1" dirty="0"/>
              <a:t>30</a:t>
            </a:r>
            <a:r>
              <a:rPr lang="zh-CN" altLang="en-US" sz="3200" b="1" dirty="0"/>
              <a:t>忽然有</a:t>
            </a:r>
            <a:r>
              <a:rPr lang="zh-CN" altLang="en-US" sz="3200" b="1" dirty="0">
                <a:solidFill>
                  <a:srgbClr val="FF0000"/>
                </a:solidFill>
              </a:rPr>
              <a:t>摩西以利亚</a:t>
            </a:r>
            <a:r>
              <a:rPr lang="zh-CN" altLang="en-US" sz="3200" b="1" dirty="0"/>
              <a:t>两个人，同耶稣说话。</a:t>
            </a:r>
          </a:p>
          <a:p>
            <a:pPr marL="0" indent="0">
              <a:buNone/>
            </a:pPr>
            <a:r>
              <a:rPr lang="en-US" altLang="zh-CN" sz="3200" b="1" dirty="0"/>
              <a:t>31</a:t>
            </a:r>
            <a:r>
              <a:rPr lang="zh-CN" altLang="en-US" sz="3200" b="1" dirty="0"/>
              <a:t>他们在荣光里显现，谈论耶稣去世的事，就是祂在耶路撒冷将要成的事。</a:t>
            </a:r>
          </a:p>
          <a:p>
            <a:pPr marL="0" indent="0">
              <a:buNone/>
            </a:pPr>
            <a:r>
              <a:rPr lang="en-US" altLang="zh-CN" sz="3200" b="1" dirty="0"/>
              <a:t>32</a:t>
            </a:r>
            <a:r>
              <a:rPr lang="zh-CN" altLang="en-US" sz="3200" b="1" dirty="0"/>
              <a:t>彼得和他的同伴都打盹，既清醒了，就看见</a:t>
            </a:r>
            <a:r>
              <a:rPr lang="zh-CN" altLang="en-US" sz="3200" b="1" dirty="0">
                <a:solidFill>
                  <a:srgbClr val="FF0000"/>
                </a:solidFill>
              </a:rPr>
              <a:t>耶稣的荣光，并同祂站着的那两个人</a:t>
            </a:r>
            <a:r>
              <a:rPr lang="zh-CN" altLang="en-US" sz="3200" b="1" dirty="0"/>
              <a:t>。</a:t>
            </a:r>
          </a:p>
          <a:p>
            <a:endParaRPr lang="en-US" dirty="0"/>
          </a:p>
        </p:txBody>
      </p:sp>
    </p:spTree>
    <p:extLst>
      <p:ext uri="{BB962C8B-B14F-4D97-AF65-F5344CB8AC3E}">
        <p14:creationId xmlns:p14="http://schemas.microsoft.com/office/powerpoint/2010/main" val="2471725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希伯来书</a:t>
            </a:r>
            <a:r>
              <a:rPr lang="en-US" altLang="zh-CN" b="1" dirty="0"/>
              <a:t>8</a:t>
            </a:r>
            <a:r>
              <a:rPr lang="zh-CN" altLang="en-US" b="1" dirty="0"/>
              <a:t>章</a:t>
            </a:r>
            <a:endParaRPr lang="en-US" b="1" dirty="0"/>
          </a:p>
        </p:txBody>
      </p:sp>
      <p:sp>
        <p:nvSpPr>
          <p:cNvPr id="3" name="Content Placeholder 2"/>
          <p:cNvSpPr>
            <a:spLocks noGrp="1"/>
          </p:cNvSpPr>
          <p:nvPr>
            <p:ph idx="1"/>
          </p:nvPr>
        </p:nvSpPr>
        <p:spPr>
          <a:xfrm>
            <a:off x="628650" y="1414145"/>
            <a:ext cx="7886700" cy="4351338"/>
          </a:xfrm>
        </p:spPr>
        <p:txBody>
          <a:bodyPr>
            <a:normAutofit/>
          </a:bodyPr>
          <a:lstStyle/>
          <a:p>
            <a:r>
              <a:rPr lang="zh-CN" altLang="en-US" sz="3200" b="1" dirty="0"/>
              <a:t>他们供奉的事，本是天上事的</a:t>
            </a:r>
            <a:r>
              <a:rPr lang="zh-CN" altLang="en-US" sz="3200" b="1" dirty="0">
                <a:solidFill>
                  <a:srgbClr val="FF0000"/>
                </a:solidFill>
              </a:rPr>
              <a:t>形状和影像</a:t>
            </a:r>
            <a:r>
              <a:rPr lang="en-US" altLang="zh-CN" sz="3200" b="1" dirty="0"/>
              <a:t>(</a:t>
            </a:r>
            <a:r>
              <a:rPr lang="en-US" sz="3200" b="1" dirty="0"/>
              <a:t>They serve at a sanctuary that is </a:t>
            </a:r>
            <a:r>
              <a:rPr lang="en-US" sz="3200" b="1" dirty="0">
                <a:solidFill>
                  <a:srgbClr val="FF0000"/>
                </a:solidFill>
              </a:rPr>
              <a:t>a copy and shadow </a:t>
            </a:r>
            <a:r>
              <a:rPr lang="en-US" sz="3200" b="1" dirty="0"/>
              <a:t>of what is in heaven</a:t>
            </a:r>
            <a:r>
              <a:rPr lang="en-US" altLang="zh-CN" sz="3200" b="1" dirty="0"/>
              <a:t>)</a:t>
            </a:r>
            <a:r>
              <a:rPr lang="zh-CN" altLang="en-US" sz="3200" b="1" dirty="0"/>
              <a:t>，正如摩西将要造帐幕的时候，蒙神警戒他，说，你要谨慎，作各样的物件，都要照着在山上指示你的样式。</a:t>
            </a:r>
            <a:endParaRPr lang="en-US" sz="3200" b="1" dirty="0"/>
          </a:p>
        </p:txBody>
      </p:sp>
    </p:spTree>
    <p:extLst>
      <p:ext uri="{BB962C8B-B14F-4D97-AF65-F5344CB8AC3E}">
        <p14:creationId xmlns:p14="http://schemas.microsoft.com/office/powerpoint/2010/main" val="4203130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pic>
        <p:nvPicPr>
          <p:cNvPr id="2050" name="Picture 2" descr="Image result for 圣所">
            <a:extLst>
              <a:ext uri="{FF2B5EF4-FFF2-40B4-BE49-F238E27FC236}">
                <a16:creationId xmlns:a16="http://schemas.microsoft.com/office/drawing/2014/main" id="{B5FCB8D6-CEF7-4F19-816E-D7261F8520B9}"/>
              </a:ext>
            </a:extLst>
          </p:cNvPr>
          <p:cNvPicPr>
            <a:picLocks noGrp="1" noChangeAspect="1" noChangeArrowheads="1"/>
          </p:cNvPicPr>
          <p:nvPr>
            <p:ph idx="4294967295"/>
          </p:nvPr>
        </p:nvPicPr>
        <p:blipFill rotWithShape="1">
          <a:blip r:embed="rId5">
            <a:extLst>
              <a:ext uri="{28A0092B-C50C-407E-A947-70E740481C1C}">
                <a14:useLocalDpi xmlns:a14="http://schemas.microsoft.com/office/drawing/2010/main" val="0"/>
              </a:ext>
            </a:extLst>
          </a:blip>
          <a:srcRect l="5190" t="4518" r="3568" b="17598"/>
          <a:stretch/>
        </p:blipFill>
        <p:spPr bwMode="auto">
          <a:xfrm>
            <a:off x="1536357" y="4165452"/>
            <a:ext cx="5934579" cy="2710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圣所">
            <a:extLst>
              <a:ext uri="{FF2B5EF4-FFF2-40B4-BE49-F238E27FC236}">
                <a16:creationId xmlns:a16="http://schemas.microsoft.com/office/drawing/2014/main" id="{3F0503B8-11E7-40C5-8A59-0D3BB6B36A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360" y="-17598"/>
            <a:ext cx="5532574" cy="416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90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出埃及记</a:t>
            </a:r>
            <a:endParaRPr lang="en-US" b="1" dirty="0"/>
          </a:p>
        </p:txBody>
      </p:sp>
      <p:sp>
        <p:nvSpPr>
          <p:cNvPr id="3" name="Content Placeholder 2"/>
          <p:cNvSpPr>
            <a:spLocks noGrp="1"/>
          </p:cNvSpPr>
          <p:nvPr>
            <p:ph idx="1"/>
          </p:nvPr>
        </p:nvSpPr>
        <p:spPr/>
        <p:txBody>
          <a:bodyPr>
            <a:normAutofit/>
          </a:bodyPr>
          <a:lstStyle/>
          <a:p>
            <a:pPr marL="0" indent="0">
              <a:buNone/>
            </a:pPr>
            <a:r>
              <a:rPr lang="en-US" altLang="zh-CN" sz="3200" b="1" dirty="0"/>
              <a:t>25:16</a:t>
            </a:r>
            <a:r>
              <a:rPr lang="zh-CN" altLang="en-US" sz="3200" b="1" dirty="0"/>
              <a:t>必将我所要赐给你的</a:t>
            </a:r>
            <a:r>
              <a:rPr lang="zh-CN" altLang="en-US" sz="3200" b="1" dirty="0">
                <a:solidFill>
                  <a:srgbClr val="FF0000"/>
                </a:solidFill>
              </a:rPr>
              <a:t>法版</a:t>
            </a:r>
            <a:r>
              <a:rPr lang="zh-CN" altLang="en-US" sz="3200" b="1" dirty="0"/>
              <a:t>放在柜里。</a:t>
            </a:r>
            <a:endParaRPr lang="en-US" altLang="zh-CN" sz="3200" b="1" dirty="0"/>
          </a:p>
          <a:p>
            <a:pPr marL="0" indent="0">
              <a:buNone/>
            </a:pPr>
            <a:r>
              <a:rPr lang="en-US" altLang="zh-CN" sz="3200" b="1" dirty="0"/>
              <a:t>25:21</a:t>
            </a:r>
            <a:r>
              <a:rPr lang="zh-CN" altLang="en-US" sz="3200" b="1" dirty="0"/>
              <a:t>要将</a:t>
            </a:r>
            <a:r>
              <a:rPr lang="zh-CN" altLang="en-US" sz="3200" b="1" dirty="0">
                <a:solidFill>
                  <a:srgbClr val="FF0000"/>
                </a:solidFill>
              </a:rPr>
              <a:t>施恩座</a:t>
            </a:r>
            <a:r>
              <a:rPr lang="zh-CN" altLang="en-US" sz="3200" b="1" dirty="0"/>
              <a:t>安在柜的上边，又将我所要赐给你的法版放在柜里</a:t>
            </a:r>
            <a:endParaRPr lang="en-US" altLang="zh-CN" sz="3200" b="1" dirty="0"/>
          </a:p>
          <a:p>
            <a:pPr marL="0" indent="0">
              <a:buNone/>
            </a:pPr>
            <a:endParaRPr lang="en-US" sz="3200" b="1" dirty="0"/>
          </a:p>
          <a:p>
            <a:pPr marL="0" indent="0">
              <a:buNone/>
            </a:pPr>
            <a:r>
              <a:rPr lang="en-US" altLang="zh-CN" sz="3200" b="1" dirty="0"/>
              <a:t>40:20</a:t>
            </a:r>
            <a:r>
              <a:rPr lang="zh-CN" altLang="en-US" sz="3200" b="1" dirty="0"/>
              <a:t>又把法版放在柜里，把杠穿在柜的两旁，把施恩座安在柜上。</a:t>
            </a:r>
            <a:endParaRPr lang="en-US" sz="3200" b="1" dirty="0"/>
          </a:p>
        </p:txBody>
      </p:sp>
    </p:spTree>
    <p:extLst>
      <p:ext uri="{BB962C8B-B14F-4D97-AF65-F5344CB8AC3E}">
        <p14:creationId xmlns:p14="http://schemas.microsoft.com/office/powerpoint/2010/main" val="3720229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7"/>
            <a:ext cx="7886700" cy="899794"/>
          </a:xfrm>
        </p:spPr>
        <p:txBody>
          <a:bodyPr/>
          <a:lstStyle/>
          <a:p>
            <a:pPr algn="ctr"/>
            <a:r>
              <a:rPr lang="zh-CN" altLang="en-US" b="1" dirty="0"/>
              <a:t>利未记</a:t>
            </a:r>
            <a:endParaRPr lang="en-US" b="1" dirty="0"/>
          </a:p>
        </p:txBody>
      </p:sp>
      <p:sp>
        <p:nvSpPr>
          <p:cNvPr id="3" name="Content Placeholder 2"/>
          <p:cNvSpPr>
            <a:spLocks noGrp="1"/>
          </p:cNvSpPr>
          <p:nvPr>
            <p:ph idx="1"/>
          </p:nvPr>
        </p:nvSpPr>
        <p:spPr>
          <a:xfrm>
            <a:off x="628650" y="1444625"/>
            <a:ext cx="7886700" cy="4351338"/>
          </a:xfrm>
        </p:spPr>
        <p:txBody>
          <a:bodyPr/>
          <a:lstStyle/>
          <a:p>
            <a:pPr marL="0" indent="0">
              <a:buNone/>
            </a:pPr>
            <a:r>
              <a:rPr lang="en-US" altLang="zh-CN" sz="3200" b="1" dirty="0"/>
              <a:t>16:2</a:t>
            </a:r>
            <a:r>
              <a:rPr lang="zh-CN" altLang="en-US" sz="3200" b="1" dirty="0"/>
              <a:t>要告诉你哥哥亚伦，</a:t>
            </a:r>
            <a:r>
              <a:rPr lang="zh-CN" altLang="en-US" sz="3200" b="1" dirty="0">
                <a:solidFill>
                  <a:srgbClr val="FF0000"/>
                </a:solidFill>
              </a:rPr>
              <a:t>不可随时</a:t>
            </a:r>
            <a:r>
              <a:rPr lang="zh-CN" altLang="en-US" sz="3200" b="1" dirty="0"/>
              <a:t>进圣所的幔子内，到柜上的</a:t>
            </a:r>
            <a:r>
              <a:rPr lang="zh-CN" altLang="en-US" sz="3200" b="1" dirty="0">
                <a:solidFill>
                  <a:srgbClr val="FF0000"/>
                </a:solidFill>
              </a:rPr>
              <a:t>施恩座前</a:t>
            </a:r>
            <a:r>
              <a:rPr lang="zh-CN" altLang="en-US" sz="3200" b="1" dirty="0"/>
              <a:t>，</a:t>
            </a:r>
            <a:r>
              <a:rPr lang="zh-CN" altLang="en-US" sz="3200" b="1" dirty="0">
                <a:solidFill>
                  <a:srgbClr val="FF0000"/>
                </a:solidFill>
              </a:rPr>
              <a:t>免得他死亡</a:t>
            </a:r>
            <a:r>
              <a:rPr lang="zh-CN" altLang="en-US" sz="3200" b="1" dirty="0"/>
              <a:t>，因为我要从云中显现在施恩座上。</a:t>
            </a:r>
            <a:endParaRPr lang="en-US" altLang="zh-CN" sz="3200" b="1" dirty="0"/>
          </a:p>
          <a:p>
            <a:pPr marL="0" indent="0">
              <a:buNone/>
            </a:pPr>
            <a:endParaRPr lang="en-US" altLang="zh-CN" sz="3200" b="1" dirty="0"/>
          </a:p>
          <a:p>
            <a:pPr marL="0" indent="0">
              <a:buNone/>
            </a:pPr>
            <a:r>
              <a:rPr lang="en-US" altLang="zh-CN" sz="3200" b="1" dirty="0"/>
              <a:t>16:13</a:t>
            </a:r>
            <a:r>
              <a:rPr lang="zh-CN" altLang="en-US" sz="3200" b="1" dirty="0"/>
              <a:t>在耶和华面前，把香放在火上，</a:t>
            </a:r>
            <a:r>
              <a:rPr lang="zh-CN" altLang="en-US" sz="3200" b="1" dirty="0">
                <a:solidFill>
                  <a:srgbClr val="FF0000"/>
                </a:solidFill>
              </a:rPr>
              <a:t>使香的烟云遮掩法柜上的施恩座，免得他死亡</a:t>
            </a:r>
            <a:r>
              <a:rPr lang="zh-CN" altLang="en-US" sz="3200" b="1" dirty="0"/>
              <a:t>。</a:t>
            </a:r>
            <a:endParaRPr lang="en-US" altLang="zh-CN" sz="3200" b="1" dirty="0"/>
          </a:p>
          <a:p>
            <a:pPr marL="0" indent="0">
              <a:buNone/>
            </a:pPr>
            <a:r>
              <a:rPr lang="en-US" altLang="zh-CN" sz="3200" b="1" dirty="0"/>
              <a:t>16:14</a:t>
            </a:r>
            <a:r>
              <a:rPr lang="zh-CN" altLang="en-US" sz="3200" b="1" dirty="0"/>
              <a:t>也要取些</a:t>
            </a:r>
            <a:r>
              <a:rPr lang="zh-CN" altLang="en-US" sz="3200" b="1" dirty="0">
                <a:solidFill>
                  <a:srgbClr val="FF0000"/>
                </a:solidFill>
              </a:rPr>
              <a:t>公牛的血</a:t>
            </a:r>
            <a:r>
              <a:rPr lang="zh-CN" altLang="en-US" sz="3200" b="1" dirty="0"/>
              <a:t>，用指头弹在施恩座的东面，又</a:t>
            </a:r>
            <a:r>
              <a:rPr lang="zh-CN" altLang="en-US" sz="3200" b="1" dirty="0">
                <a:solidFill>
                  <a:srgbClr val="FF0000"/>
                </a:solidFill>
              </a:rPr>
              <a:t>在施恩座的前面弹血七次</a:t>
            </a:r>
            <a:r>
              <a:rPr lang="zh-CN" altLang="en-US" sz="3200" b="1" dirty="0"/>
              <a:t>。</a:t>
            </a:r>
            <a:endParaRPr lang="en-US" sz="3200" b="1" dirty="0"/>
          </a:p>
        </p:txBody>
      </p:sp>
    </p:spTree>
    <p:extLst>
      <p:ext uri="{BB962C8B-B14F-4D97-AF65-F5344CB8AC3E}">
        <p14:creationId xmlns:p14="http://schemas.microsoft.com/office/powerpoint/2010/main" val="3915623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7"/>
            <a:ext cx="7722870" cy="975994"/>
          </a:xfrm>
        </p:spPr>
        <p:txBody>
          <a:bodyPr/>
          <a:lstStyle/>
          <a:p>
            <a:pPr algn="ctr"/>
            <a:r>
              <a:rPr lang="zh-CN" altLang="en-US" b="1" dirty="0"/>
              <a:t>希伯来书</a:t>
            </a:r>
            <a:r>
              <a:rPr lang="en-US" altLang="zh-CN" b="1" dirty="0"/>
              <a:t>4</a:t>
            </a:r>
            <a:r>
              <a:rPr lang="zh-CN" altLang="en-US" b="1" dirty="0"/>
              <a:t>章</a:t>
            </a:r>
            <a:endParaRPr lang="en-US" b="1" dirty="0"/>
          </a:p>
        </p:txBody>
      </p:sp>
      <p:sp>
        <p:nvSpPr>
          <p:cNvPr id="3" name="Content Placeholder 2"/>
          <p:cNvSpPr>
            <a:spLocks noGrp="1"/>
          </p:cNvSpPr>
          <p:nvPr>
            <p:ph idx="1"/>
          </p:nvPr>
        </p:nvSpPr>
        <p:spPr/>
        <p:txBody>
          <a:bodyPr>
            <a:normAutofit/>
          </a:bodyPr>
          <a:lstStyle/>
          <a:p>
            <a:pPr marL="0" indent="0">
              <a:buNone/>
            </a:pPr>
            <a:r>
              <a:rPr lang="en-US" altLang="zh-CN" sz="3200" b="1" dirty="0"/>
              <a:t>16</a:t>
            </a:r>
            <a:r>
              <a:rPr lang="zh-CN" altLang="en-US" sz="3200" b="1" dirty="0"/>
              <a:t>所以我们</a:t>
            </a:r>
            <a:r>
              <a:rPr lang="zh-CN" altLang="en-US" sz="3200" b="1" dirty="0">
                <a:solidFill>
                  <a:srgbClr val="FF0000"/>
                </a:solidFill>
              </a:rPr>
              <a:t>只管</a:t>
            </a:r>
            <a:r>
              <a:rPr lang="zh-CN" altLang="en-US" sz="3200" b="1" dirty="0">
                <a:solidFill>
                  <a:srgbClr val="00B050"/>
                </a:solidFill>
              </a:rPr>
              <a:t>坦然无惧</a:t>
            </a:r>
            <a:r>
              <a:rPr lang="zh-CN" altLang="en-US" sz="3200" b="1" dirty="0"/>
              <a:t>地</a:t>
            </a:r>
            <a:r>
              <a:rPr lang="en-US" altLang="zh-CN" sz="3200" b="1" dirty="0"/>
              <a:t>,</a:t>
            </a:r>
            <a:r>
              <a:rPr lang="zh-CN" altLang="en-US" sz="3200" b="1" dirty="0">
                <a:solidFill>
                  <a:srgbClr val="FF0000"/>
                </a:solidFill>
              </a:rPr>
              <a:t>来到施恩的宝座前</a:t>
            </a:r>
            <a:r>
              <a:rPr lang="en-US" altLang="zh-CN" sz="3200" b="1" dirty="0"/>
              <a:t>,</a:t>
            </a:r>
            <a:r>
              <a:rPr lang="zh-CN" altLang="en-US" sz="3200" b="1" dirty="0"/>
              <a:t>为要</a:t>
            </a:r>
            <a:r>
              <a:rPr lang="zh-CN" altLang="en-US" sz="3200" b="1" dirty="0">
                <a:solidFill>
                  <a:srgbClr val="0070C0"/>
                </a:solidFill>
              </a:rPr>
              <a:t>得怜恤</a:t>
            </a:r>
            <a:r>
              <a:rPr lang="en-US" altLang="zh-CN" sz="3200" b="1" dirty="0">
                <a:solidFill>
                  <a:srgbClr val="0070C0"/>
                </a:solidFill>
              </a:rPr>
              <a:t>,</a:t>
            </a:r>
            <a:r>
              <a:rPr lang="zh-CN" altLang="en-US" sz="3200" b="1" dirty="0">
                <a:solidFill>
                  <a:srgbClr val="0070C0"/>
                </a:solidFill>
              </a:rPr>
              <a:t>蒙恩惠作随时的帮助</a:t>
            </a:r>
            <a:r>
              <a:rPr lang="zh-CN" altLang="en-US" sz="3200" b="1" dirty="0"/>
              <a:t>。 </a:t>
            </a:r>
            <a:endParaRPr lang="en-US" sz="3200" b="1" dirty="0"/>
          </a:p>
        </p:txBody>
      </p:sp>
    </p:spTree>
    <p:extLst>
      <p:ext uri="{BB962C8B-B14F-4D97-AF65-F5344CB8AC3E}">
        <p14:creationId xmlns:p14="http://schemas.microsoft.com/office/powerpoint/2010/main" val="405012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p:txBody>
          <a:bodyPr/>
          <a:lstStyle/>
          <a:p>
            <a:endParaRPr lang="en-US" altLang="en-US"/>
          </a:p>
        </p:txBody>
      </p:sp>
      <p:sp>
        <p:nvSpPr>
          <p:cNvPr id="37892" name="Content Placeholder 1">
            <a:extLst>
              <a:ext uri="{FF2B5EF4-FFF2-40B4-BE49-F238E27FC236}">
                <a16:creationId xmlns:a16="http://schemas.microsoft.com/office/drawing/2014/main" id="{AA540EF0-1628-4977-A895-E571940B700F}"/>
              </a:ext>
            </a:extLst>
          </p:cNvPr>
          <p:cNvSpPr>
            <a:spLocks noGrp="1"/>
          </p:cNvSpPr>
          <p:nvPr>
            <p:ph idx="1"/>
          </p:nvPr>
        </p:nvSpPr>
        <p:spPr/>
        <p:txBody>
          <a:bodyPr/>
          <a:lstStyle/>
          <a:p>
            <a:endParaRPr lang="en-US" altLang="en-US" dirty="0"/>
          </a:p>
        </p:txBody>
      </p:sp>
    </p:spTree>
    <p:extLst>
      <p:ext uri="{BB962C8B-B14F-4D97-AF65-F5344CB8AC3E}">
        <p14:creationId xmlns:p14="http://schemas.microsoft.com/office/powerpoint/2010/main" val="82204423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a:xfrm>
            <a:off x="628650" y="365127"/>
            <a:ext cx="7886700" cy="945514"/>
          </a:xfrm>
        </p:spPr>
        <p:txBody>
          <a:bodyPr/>
          <a:lstStyle/>
          <a:p>
            <a:pPr algn="ctr"/>
            <a:r>
              <a:rPr lang="zh-CN" altLang="en-US" b="1" dirty="0"/>
              <a:t>西番雅书</a:t>
            </a:r>
            <a:endParaRPr lang="en-US" altLang="en-US" b="1" dirty="0"/>
          </a:p>
        </p:txBody>
      </p:sp>
      <p:sp>
        <p:nvSpPr>
          <p:cNvPr id="37892" name="Content Placeholder 1">
            <a:extLst>
              <a:ext uri="{FF2B5EF4-FFF2-40B4-BE49-F238E27FC236}">
                <a16:creationId xmlns:a16="http://schemas.microsoft.com/office/drawing/2014/main" id="{AA540EF0-1628-4977-A895-E571940B700F}"/>
              </a:ext>
            </a:extLst>
          </p:cNvPr>
          <p:cNvSpPr>
            <a:spLocks noGrp="1"/>
          </p:cNvSpPr>
          <p:nvPr>
            <p:ph idx="1"/>
          </p:nvPr>
        </p:nvSpPr>
        <p:spPr>
          <a:xfrm>
            <a:off x="750570" y="1310641"/>
            <a:ext cx="7886700" cy="4351338"/>
          </a:xfrm>
        </p:spPr>
        <p:txBody>
          <a:bodyPr>
            <a:normAutofit/>
          </a:bodyPr>
          <a:lstStyle/>
          <a:p>
            <a:r>
              <a:rPr lang="en-US" altLang="zh-CN" sz="3200" b="1" dirty="0"/>
              <a:t>1:18</a:t>
            </a:r>
            <a:r>
              <a:rPr lang="zh-CN" altLang="en-US" sz="3200" b="1" dirty="0"/>
              <a:t>当</a:t>
            </a:r>
            <a:r>
              <a:rPr lang="zh-CN" altLang="en-US" sz="3200" b="1" dirty="0">
                <a:solidFill>
                  <a:srgbClr val="FF0000"/>
                </a:solidFill>
              </a:rPr>
              <a:t>耶和华发怒的日子</a:t>
            </a:r>
            <a:r>
              <a:rPr lang="zh-CN" altLang="en-US" sz="3200" b="1" dirty="0"/>
              <a:t>，他们的金银不能救他们。祂的忿怒如火，必烧灭</a:t>
            </a:r>
            <a:r>
              <a:rPr lang="zh-CN" altLang="en-US" sz="3200" b="1" dirty="0">
                <a:solidFill>
                  <a:srgbClr val="FF0000"/>
                </a:solidFill>
              </a:rPr>
              <a:t>全地</a:t>
            </a:r>
            <a:r>
              <a:rPr lang="zh-CN" altLang="en-US" sz="3200" b="1" dirty="0"/>
              <a:t>，毁灭这地的</a:t>
            </a:r>
            <a:r>
              <a:rPr lang="zh-CN" altLang="en-US" sz="3200" b="1" dirty="0">
                <a:solidFill>
                  <a:srgbClr val="FF0000"/>
                </a:solidFill>
              </a:rPr>
              <a:t>一切居民</a:t>
            </a:r>
            <a:r>
              <a:rPr lang="zh-CN" altLang="en-US" sz="3200" b="1" dirty="0"/>
              <a:t>，而且大大毁灭。</a:t>
            </a:r>
            <a:endParaRPr lang="en-US" altLang="zh-CN" sz="3200" b="1" dirty="0"/>
          </a:p>
          <a:p>
            <a:pPr marL="0" indent="0">
              <a:buNone/>
            </a:pPr>
            <a:br>
              <a:rPr lang="zh-CN" altLang="en-US" sz="3200" b="1" dirty="0"/>
            </a:br>
            <a:r>
              <a:rPr lang="en-US" altLang="zh-CN" sz="3200" b="1" dirty="0"/>
              <a:t>3:18</a:t>
            </a:r>
            <a:r>
              <a:rPr lang="zh-CN" altLang="en-US" sz="3200" b="1" dirty="0"/>
              <a:t>耶和华说，你们要等候我，直到我兴起    掳掠的日子，因为我已定意招聚</a:t>
            </a:r>
            <a:r>
              <a:rPr lang="zh-CN" altLang="en-US" sz="3200" b="1" dirty="0">
                <a:solidFill>
                  <a:srgbClr val="FF0000"/>
                </a:solidFill>
              </a:rPr>
              <a:t>列国</a:t>
            </a:r>
            <a:r>
              <a:rPr lang="zh-CN" altLang="en-US" sz="3200" b="1" dirty="0"/>
              <a:t>，聚集</a:t>
            </a:r>
            <a:r>
              <a:rPr lang="zh-CN" altLang="en-US" sz="3200" b="1" dirty="0">
                <a:solidFill>
                  <a:srgbClr val="FF0000"/>
                </a:solidFill>
              </a:rPr>
              <a:t>列邦</a:t>
            </a:r>
            <a:r>
              <a:rPr lang="zh-CN" altLang="en-US" sz="3200" b="1" dirty="0"/>
              <a:t>，将我的恼怒，就是我的烈怒，都倾在她们身上。我的忿怒如火，必烧灭</a:t>
            </a:r>
            <a:r>
              <a:rPr lang="zh-CN" altLang="en-US" sz="3200" b="1" dirty="0">
                <a:solidFill>
                  <a:srgbClr val="FF0000"/>
                </a:solidFill>
              </a:rPr>
              <a:t>全地</a:t>
            </a:r>
            <a:r>
              <a:rPr lang="zh-CN" altLang="en-US" sz="3200" b="1" dirty="0"/>
              <a:t>。</a:t>
            </a:r>
            <a:endParaRPr lang="en-US" altLang="en-US" sz="3200" b="1" dirty="0"/>
          </a:p>
        </p:txBody>
      </p:sp>
    </p:spTree>
    <p:extLst>
      <p:ext uri="{BB962C8B-B14F-4D97-AF65-F5344CB8AC3E}">
        <p14:creationId xmlns:p14="http://schemas.microsoft.com/office/powerpoint/2010/main" val="91988828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8E6946D-99D8-4189-B79A-628052ECB9BB}"/>
              </a:ext>
            </a:extLst>
          </p:cNvPr>
          <p:cNvCxnSpPr>
            <a:cxnSpLocks/>
          </p:cNvCxnSpPr>
          <p:nvPr/>
        </p:nvCxnSpPr>
        <p:spPr>
          <a:xfrm>
            <a:off x="4310743" y="200297"/>
            <a:ext cx="0" cy="648788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806000-CC21-4AE0-9F3A-087D0B19E567}"/>
              </a:ext>
            </a:extLst>
          </p:cNvPr>
          <p:cNvSpPr txBox="1"/>
          <p:nvPr/>
        </p:nvSpPr>
        <p:spPr>
          <a:xfrm>
            <a:off x="2618712" y="313509"/>
            <a:ext cx="1439483" cy="400110"/>
          </a:xfrm>
          <a:prstGeom prst="rect">
            <a:avLst/>
          </a:prstGeom>
          <a:noFill/>
        </p:spPr>
        <p:txBody>
          <a:bodyPr wrap="square" rtlCol="0">
            <a:spAutoFit/>
          </a:bodyPr>
          <a:lstStyle/>
          <a:p>
            <a:r>
              <a:rPr lang="zh-CN" altLang="en-US" sz="2000" b="1" dirty="0"/>
              <a:t>钉十字架</a:t>
            </a:r>
            <a:endParaRPr lang="en-US" sz="2000" b="1" dirty="0"/>
          </a:p>
        </p:txBody>
      </p:sp>
      <p:sp>
        <p:nvSpPr>
          <p:cNvPr id="11" name="TextBox 10">
            <a:extLst>
              <a:ext uri="{FF2B5EF4-FFF2-40B4-BE49-F238E27FC236}">
                <a16:creationId xmlns:a16="http://schemas.microsoft.com/office/drawing/2014/main" id="{F3E3A7BF-1EFB-4015-82CD-28D63F4E5AC8}"/>
              </a:ext>
            </a:extLst>
          </p:cNvPr>
          <p:cNvSpPr txBox="1"/>
          <p:nvPr/>
        </p:nvSpPr>
        <p:spPr>
          <a:xfrm>
            <a:off x="2711657" y="682841"/>
            <a:ext cx="952751" cy="400110"/>
          </a:xfrm>
          <a:prstGeom prst="rect">
            <a:avLst/>
          </a:prstGeom>
          <a:noFill/>
        </p:spPr>
        <p:txBody>
          <a:bodyPr wrap="square" rtlCol="0">
            <a:spAutoFit/>
          </a:bodyPr>
          <a:lstStyle/>
          <a:p>
            <a:r>
              <a:rPr lang="zh-CN" altLang="en-US" sz="2000" b="1" dirty="0"/>
              <a:t>埋葬</a:t>
            </a:r>
            <a:endParaRPr lang="en-US" sz="2000" b="1" dirty="0"/>
          </a:p>
        </p:txBody>
      </p:sp>
      <p:sp>
        <p:nvSpPr>
          <p:cNvPr id="12" name="TextBox 11">
            <a:extLst>
              <a:ext uri="{FF2B5EF4-FFF2-40B4-BE49-F238E27FC236}">
                <a16:creationId xmlns:a16="http://schemas.microsoft.com/office/drawing/2014/main" id="{D5C77EBB-1CD7-4965-B81E-1406DE80B71C}"/>
              </a:ext>
            </a:extLst>
          </p:cNvPr>
          <p:cNvSpPr txBox="1"/>
          <p:nvPr/>
        </p:nvSpPr>
        <p:spPr>
          <a:xfrm>
            <a:off x="2656021" y="1052172"/>
            <a:ext cx="917365" cy="400110"/>
          </a:xfrm>
          <a:prstGeom prst="rect">
            <a:avLst/>
          </a:prstGeom>
          <a:noFill/>
        </p:spPr>
        <p:txBody>
          <a:bodyPr wrap="square" rtlCol="0">
            <a:spAutoFit/>
          </a:bodyPr>
          <a:lstStyle/>
          <a:p>
            <a:r>
              <a:rPr lang="zh-CN" altLang="en-US" sz="2000" b="1" dirty="0"/>
              <a:t>复活</a:t>
            </a:r>
            <a:endParaRPr lang="en-US" sz="2000" b="1" dirty="0"/>
          </a:p>
        </p:txBody>
      </p:sp>
      <p:sp>
        <p:nvSpPr>
          <p:cNvPr id="13" name="TextBox 12">
            <a:extLst>
              <a:ext uri="{FF2B5EF4-FFF2-40B4-BE49-F238E27FC236}">
                <a16:creationId xmlns:a16="http://schemas.microsoft.com/office/drawing/2014/main" id="{91714D38-4B81-4049-988E-0EEB7E98DA2A}"/>
              </a:ext>
            </a:extLst>
          </p:cNvPr>
          <p:cNvSpPr txBox="1"/>
          <p:nvPr/>
        </p:nvSpPr>
        <p:spPr>
          <a:xfrm>
            <a:off x="1385216" y="663858"/>
            <a:ext cx="850320" cy="407518"/>
          </a:xfrm>
          <a:prstGeom prst="rect">
            <a:avLst/>
          </a:prstGeom>
          <a:noFill/>
        </p:spPr>
        <p:txBody>
          <a:bodyPr wrap="square" rtlCol="0">
            <a:spAutoFit/>
          </a:bodyPr>
          <a:lstStyle/>
          <a:p>
            <a:r>
              <a:rPr lang="zh-CN" altLang="en-US" sz="2000" b="1" dirty="0"/>
              <a:t>基督</a:t>
            </a:r>
            <a:endParaRPr lang="en-US" sz="2000" b="1" dirty="0"/>
          </a:p>
        </p:txBody>
      </p:sp>
      <p:cxnSp>
        <p:nvCxnSpPr>
          <p:cNvPr id="17" name="Straight Connector 16">
            <a:extLst>
              <a:ext uri="{FF2B5EF4-FFF2-40B4-BE49-F238E27FC236}">
                <a16:creationId xmlns:a16="http://schemas.microsoft.com/office/drawing/2014/main" id="{BDA7457E-EF8E-48CD-B6D1-F3F423103316}"/>
              </a:ext>
            </a:extLst>
          </p:cNvPr>
          <p:cNvCxnSpPr>
            <a:cxnSpLocks/>
          </p:cNvCxnSpPr>
          <p:nvPr/>
        </p:nvCxnSpPr>
        <p:spPr>
          <a:xfrm>
            <a:off x="3814354" y="487680"/>
            <a:ext cx="4963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E9CD24-3B07-48CE-8E73-D71FB4472687}"/>
              </a:ext>
            </a:extLst>
          </p:cNvPr>
          <p:cNvCxnSpPr>
            <a:cxnSpLocks/>
          </p:cNvCxnSpPr>
          <p:nvPr/>
        </p:nvCxnSpPr>
        <p:spPr>
          <a:xfrm>
            <a:off x="3927566" y="313509"/>
            <a:ext cx="0" cy="3693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648A8094-2516-4FC0-9802-9F135752322A}"/>
              </a:ext>
            </a:extLst>
          </p:cNvPr>
          <p:cNvSpPr/>
          <p:nvPr/>
        </p:nvSpPr>
        <p:spPr>
          <a:xfrm flipV="1">
            <a:off x="2376659" y="498175"/>
            <a:ext cx="221786" cy="700258"/>
          </a:xfrm>
          <a:prstGeom prst="lef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B0EAAD2B-F1B0-4B46-8657-51B4EDF76215}"/>
              </a:ext>
            </a:extLst>
          </p:cNvPr>
          <p:cNvCxnSpPr>
            <a:cxnSpLocks/>
          </p:cNvCxnSpPr>
          <p:nvPr/>
        </p:nvCxnSpPr>
        <p:spPr>
          <a:xfrm flipH="1" flipV="1">
            <a:off x="3753394" y="1236838"/>
            <a:ext cx="557349"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D28BA45-530B-439D-A293-97AF9DF78D55}"/>
              </a:ext>
            </a:extLst>
          </p:cNvPr>
          <p:cNvSpPr txBox="1"/>
          <p:nvPr/>
        </p:nvSpPr>
        <p:spPr>
          <a:xfrm>
            <a:off x="4573901" y="313509"/>
            <a:ext cx="2508070" cy="400110"/>
          </a:xfrm>
          <a:prstGeom prst="rect">
            <a:avLst/>
          </a:prstGeom>
          <a:noFill/>
        </p:spPr>
        <p:txBody>
          <a:bodyPr wrap="square" rtlCol="0">
            <a:spAutoFit/>
          </a:bodyPr>
          <a:lstStyle/>
          <a:p>
            <a:r>
              <a:rPr lang="zh-CN" altLang="en-US" sz="2000" b="1" dirty="0"/>
              <a:t>逾越节</a:t>
            </a:r>
            <a:r>
              <a:rPr lang="en-US" altLang="zh-CN" sz="2000" b="1" dirty="0"/>
              <a:t>(</a:t>
            </a:r>
            <a:r>
              <a:rPr lang="zh-CN" altLang="en-US" sz="2000" b="1" dirty="0"/>
              <a:t>正月</a:t>
            </a:r>
            <a:r>
              <a:rPr lang="en-US" altLang="zh-CN" sz="2000" b="1" dirty="0"/>
              <a:t>14</a:t>
            </a:r>
            <a:r>
              <a:rPr lang="zh-CN" altLang="en-US" sz="2000" b="1" dirty="0"/>
              <a:t>日</a:t>
            </a:r>
            <a:r>
              <a:rPr lang="en-US" altLang="zh-CN" sz="2000" b="1" dirty="0"/>
              <a:t>)</a:t>
            </a:r>
            <a:endParaRPr lang="en-US" sz="2000" b="1" dirty="0"/>
          </a:p>
        </p:txBody>
      </p:sp>
      <p:sp>
        <p:nvSpPr>
          <p:cNvPr id="39" name="TextBox 38">
            <a:extLst>
              <a:ext uri="{FF2B5EF4-FFF2-40B4-BE49-F238E27FC236}">
                <a16:creationId xmlns:a16="http://schemas.microsoft.com/office/drawing/2014/main" id="{DAB7E52F-6179-4325-9D50-BF0528A84E19}"/>
              </a:ext>
            </a:extLst>
          </p:cNvPr>
          <p:cNvSpPr txBox="1"/>
          <p:nvPr/>
        </p:nvSpPr>
        <p:spPr>
          <a:xfrm>
            <a:off x="4573901" y="702044"/>
            <a:ext cx="2143536" cy="400110"/>
          </a:xfrm>
          <a:prstGeom prst="rect">
            <a:avLst/>
          </a:prstGeom>
          <a:noFill/>
        </p:spPr>
        <p:txBody>
          <a:bodyPr wrap="none" rtlCol="0">
            <a:spAutoFit/>
          </a:bodyPr>
          <a:lstStyle/>
          <a:p>
            <a:r>
              <a:rPr lang="zh-CN" altLang="en-US" sz="2000" b="1" dirty="0"/>
              <a:t>无酵节</a:t>
            </a:r>
            <a:r>
              <a:rPr lang="en-US" altLang="zh-CN" sz="2000" b="1" dirty="0"/>
              <a:t>(</a:t>
            </a:r>
            <a:r>
              <a:rPr lang="zh-CN" altLang="en-US" sz="2000" b="1" dirty="0"/>
              <a:t>正月</a:t>
            </a:r>
            <a:r>
              <a:rPr lang="en-US" altLang="zh-CN" sz="2000" b="1" dirty="0"/>
              <a:t>15</a:t>
            </a:r>
            <a:r>
              <a:rPr lang="zh-CN" altLang="en-US" sz="2000" b="1" dirty="0"/>
              <a:t>日</a:t>
            </a:r>
            <a:r>
              <a:rPr lang="en-US" altLang="zh-CN" sz="2000" b="1" dirty="0"/>
              <a:t>)</a:t>
            </a:r>
            <a:endParaRPr lang="en-US" sz="2000" b="1" dirty="0"/>
          </a:p>
        </p:txBody>
      </p:sp>
      <p:sp>
        <p:nvSpPr>
          <p:cNvPr id="41" name="TextBox 40">
            <a:extLst>
              <a:ext uri="{FF2B5EF4-FFF2-40B4-BE49-F238E27FC236}">
                <a16:creationId xmlns:a16="http://schemas.microsoft.com/office/drawing/2014/main" id="{43B42F38-8273-455E-AD0C-DDC9847F2719}"/>
              </a:ext>
            </a:extLst>
          </p:cNvPr>
          <p:cNvSpPr txBox="1"/>
          <p:nvPr/>
        </p:nvSpPr>
        <p:spPr>
          <a:xfrm>
            <a:off x="4563291" y="1052172"/>
            <a:ext cx="2143536" cy="400110"/>
          </a:xfrm>
          <a:prstGeom prst="rect">
            <a:avLst/>
          </a:prstGeom>
          <a:noFill/>
        </p:spPr>
        <p:txBody>
          <a:bodyPr wrap="none" rtlCol="0">
            <a:spAutoFit/>
          </a:bodyPr>
          <a:lstStyle/>
          <a:p>
            <a:r>
              <a:rPr lang="zh-CN" altLang="en-US" sz="2000" b="1" dirty="0"/>
              <a:t>初熟节</a:t>
            </a:r>
            <a:r>
              <a:rPr lang="en-US" altLang="zh-CN" sz="2000" b="1" dirty="0"/>
              <a:t>(</a:t>
            </a:r>
            <a:r>
              <a:rPr lang="zh-CN" altLang="en-US" sz="2000" b="1" dirty="0"/>
              <a:t>正月</a:t>
            </a:r>
            <a:r>
              <a:rPr lang="en-US" altLang="zh-CN" sz="2000" b="1" dirty="0"/>
              <a:t>16</a:t>
            </a:r>
            <a:r>
              <a:rPr lang="zh-CN" altLang="en-US" sz="2000" b="1" dirty="0"/>
              <a:t>日</a:t>
            </a:r>
            <a:r>
              <a:rPr lang="en-US" altLang="zh-CN" sz="2000" b="1" dirty="0"/>
              <a:t>)</a:t>
            </a:r>
            <a:endParaRPr lang="en-US" sz="2000" b="1" dirty="0"/>
          </a:p>
        </p:txBody>
      </p:sp>
      <p:cxnSp>
        <p:nvCxnSpPr>
          <p:cNvPr id="43" name="Straight Arrow Connector 42">
            <a:extLst>
              <a:ext uri="{FF2B5EF4-FFF2-40B4-BE49-F238E27FC236}">
                <a16:creationId xmlns:a16="http://schemas.microsoft.com/office/drawing/2014/main" id="{E1AF0580-B1D6-4E22-909A-23C99B505CC6}"/>
              </a:ext>
            </a:extLst>
          </p:cNvPr>
          <p:cNvCxnSpPr>
            <a:cxnSpLocks/>
          </p:cNvCxnSpPr>
          <p:nvPr/>
        </p:nvCxnSpPr>
        <p:spPr>
          <a:xfrm>
            <a:off x="5007429" y="1452282"/>
            <a:ext cx="0" cy="5245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0CC6F69-DFC2-4E59-B47E-A7C2C0532C8B}"/>
              </a:ext>
            </a:extLst>
          </p:cNvPr>
          <p:cNvSpPr txBox="1"/>
          <p:nvPr/>
        </p:nvSpPr>
        <p:spPr>
          <a:xfrm>
            <a:off x="5320900" y="1529898"/>
            <a:ext cx="783809" cy="400110"/>
          </a:xfrm>
          <a:prstGeom prst="rect">
            <a:avLst/>
          </a:prstGeom>
          <a:noFill/>
        </p:spPr>
        <p:txBody>
          <a:bodyPr wrap="square" rtlCol="0">
            <a:spAutoFit/>
          </a:bodyPr>
          <a:lstStyle/>
          <a:p>
            <a:r>
              <a:rPr lang="en-US" altLang="zh-CN" sz="2000" b="1" dirty="0"/>
              <a:t>49</a:t>
            </a:r>
            <a:r>
              <a:rPr lang="zh-CN" altLang="en-US" sz="2000" b="1" dirty="0"/>
              <a:t>天</a:t>
            </a:r>
            <a:endParaRPr lang="en-US" sz="2000" b="1" dirty="0"/>
          </a:p>
        </p:txBody>
      </p:sp>
      <p:sp>
        <p:nvSpPr>
          <p:cNvPr id="49" name="TextBox 48">
            <a:extLst>
              <a:ext uri="{FF2B5EF4-FFF2-40B4-BE49-F238E27FC236}">
                <a16:creationId xmlns:a16="http://schemas.microsoft.com/office/drawing/2014/main" id="{86CAFBE6-1341-48E3-B918-204CA1DBC74A}"/>
              </a:ext>
            </a:extLst>
          </p:cNvPr>
          <p:cNvSpPr txBox="1"/>
          <p:nvPr/>
        </p:nvSpPr>
        <p:spPr>
          <a:xfrm>
            <a:off x="1339481" y="1976846"/>
            <a:ext cx="1210588" cy="400110"/>
          </a:xfrm>
          <a:prstGeom prst="rect">
            <a:avLst/>
          </a:prstGeom>
          <a:noFill/>
        </p:spPr>
        <p:txBody>
          <a:bodyPr wrap="none" rtlCol="0">
            <a:spAutoFit/>
          </a:bodyPr>
          <a:lstStyle/>
          <a:p>
            <a:r>
              <a:rPr lang="zh-CN" altLang="en-US" sz="2000" b="1" dirty="0"/>
              <a:t>圣灵降临</a:t>
            </a:r>
            <a:endParaRPr lang="en-US" sz="2000" b="1" dirty="0"/>
          </a:p>
        </p:txBody>
      </p:sp>
      <p:cxnSp>
        <p:nvCxnSpPr>
          <p:cNvPr id="51" name="Straight Arrow Connector 50">
            <a:extLst>
              <a:ext uri="{FF2B5EF4-FFF2-40B4-BE49-F238E27FC236}">
                <a16:creationId xmlns:a16="http://schemas.microsoft.com/office/drawing/2014/main" id="{D3C7261F-6087-4314-9591-3E652B1B35FB}"/>
              </a:ext>
            </a:extLst>
          </p:cNvPr>
          <p:cNvCxnSpPr>
            <a:cxnSpLocks/>
          </p:cNvCxnSpPr>
          <p:nvPr/>
        </p:nvCxnSpPr>
        <p:spPr>
          <a:xfrm>
            <a:off x="2711657" y="2176901"/>
            <a:ext cx="15337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1E514D6-52CC-4F57-A595-7B5741C8BAE2}"/>
              </a:ext>
            </a:extLst>
          </p:cNvPr>
          <p:cNvSpPr txBox="1"/>
          <p:nvPr/>
        </p:nvSpPr>
        <p:spPr>
          <a:xfrm>
            <a:off x="4573901" y="1992235"/>
            <a:ext cx="2132926" cy="400110"/>
          </a:xfrm>
          <a:prstGeom prst="rect">
            <a:avLst/>
          </a:prstGeom>
          <a:noFill/>
        </p:spPr>
        <p:txBody>
          <a:bodyPr wrap="square" rtlCol="0">
            <a:spAutoFit/>
          </a:bodyPr>
          <a:lstStyle/>
          <a:p>
            <a:r>
              <a:rPr lang="zh-CN" altLang="en-US" sz="2000" b="1" dirty="0"/>
              <a:t>五旬节</a:t>
            </a:r>
            <a:r>
              <a:rPr lang="en-US" altLang="zh-CN" sz="2000" b="1" dirty="0"/>
              <a:t>(3</a:t>
            </a:r>
            <a:r>
              <a:rPr lang="zh-CN" altLang="en-US" sz="2000" b="1" dirty="0"/>
              <a:t>月六日</a:t>
            </a:r>
            <a:r>
              <a:rPr lang="en-US" altLang="zh-CN" sz="2000" b="1" dirty="0"/>
              <a:t>)</a:t>
            </a:r>
            <a:endParaRPr lang="en-US" sz="2000" b="1" dirty="0"/>
          </a:p>
        </p:txBody>
      </p:sp>
      <p:cxnSp>
        <p:nvCxnSpPr>
          <p:cNvPr id="56" name="Straight Arrow Connector 55">
            <a:extLst>
              <a:ext uri="{FF2B5EF4-FFF2-40B4-BE49-F238E27FC236}">
                <a16:creationId xmlns:a16="http://schemas.microsoft.com/office/drawing/2014/main" id="{FFEF0078-A206-41B0-B577-53DB9E3DE52B}"/>
              </a:ext>
            </a:extLst>
          </p:cNvPr>
          <p:cNvCxnSpPr>
            <a:cxnSpLocks/>
          </p:cNvCxnSpPr>
          <p:nvPr/>
        </p:nvCxnSpPr>
        <p:spPr>
          <a:xfrm>
            <a:off x="5024847" y="2376956"/>
            <a:ext cx="0" cy="135675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2A930B1-A126-4C48-AC2F-7D6BECECCD07}"/>
              </a:ext>
            </a:extLst>
          </p:cNvPr>
          <p:cNvSpPr txBox="1"/>
          <p:nvPr/>
        </p:nvSpPr>
        <p:spPr>
          <a:xfrm>
            <a:off x="1385216" y="2870666"/>
            <a:ext cx="2396810" cy="400110"/>
          </a:xfrm>
          <a:prstGeom prst="rect">
            <a:avLst/>
          </a:prstGeom>
          <a:noFill/>
        </p:spPr>
        <p:txBody>
          <a:bodyPr wrap="none" rtlCol="0">
            <a:spAutoFit/>
          </a:bodyPr>
          <a:lstStyle/>
          <a:p>
            <a:r>
              <a:rPr lang="zh-CN" altLang="en-US" sz="2000" b="1" dirty="0"/>
              <a:t>教会时代</a:t>
            </a:r>
            <a:r>
              <a:rPr lang="en-US" altLang="zh-CN" sz="2000" b="1" dirty="0"/>
              <a:t>(</a:t>
            </a:r>
            <a:r>
              <a:rPr lang="zh-CN" altLang="en-US" sz="2000" b="1" dirty="0"/>
              <a:t>恩典时代</a:t>
            </a:r>
            <a:r>
              <a:rPr lang="en-US" altLang="zh-CN" sz="2000" b="1" dirty="0"/>
              <a:t>)</a:t>
            </a:r>
            <a:endParaRPr lang="en-US" sz="2000" b="1" dirty="0"/>
          </a:p>
        </p:txBody>
      </p:sp>
      <p:sp>
        <p:nvSpPr>
          <p:cNvPr id="60" name="TextBox 59">
            <a:extLst>
              <a:ext uri="{FF2B5EF4-FFF2-40B4-BE49-F238E27FC236}">
                <a16:creationId xmlns:a16="http://schemas.microsoft.com/office/drawing/2014/main" id="{0165ADC0-9A71-4133-B3F1-C6D5C7DE5120}"/>
              </a:ext>
            </a:extLst>
          </p:cNvPr>
          <p:cNvSpPr txBox="1"/>
          <p:nvPr/>
        </p:nvSpPr>
        <p:spPr>
          <a:xfrm>
            <a:off x="4563291" y="3733708"/>
            <a:ext cx="3010986" cy="400110"/>
          </a:xfrm>
          <a:prstGeom prst="rect">
            <a:avLst/>
          </a:prstGeom>
          <a:noFill/>
        </p:spPr>
        <p:txBody>
          <a:bodyPr wrap="square" rtlCol="0">
            <a:spAutoFit/>
          </a:bodyPr>
          <a:lstStyle/>
          <a:p>
            <a:r>
              <a:rPr lang="zh-CN" altLang="en-US" sz="2000" b="1" dirty="0"/>
              <a:t>吹角节</a:t>
            </a:r>
            <a:r>
              <a:rPr lang="en-US" altLang="zh-CN" sz="2000" b="1" dirty="0"/>
              <a:t>(7</a:t>
            </a:r>
            <a:r>
              <a:rPr lang="zh-CN" altLang="en-US" sz="2000" b="1" dirty="0"/>
              <a:t>月初一日</a:t>
            </a:r>
            <a:r>
              <a:rPr lang="en-US" altLang="zh-CN" sz="2000" b="1" dirty="0"/>
              <a:t>)</a:t>
            </a:r>
            <a:endParaRPr lang="en-US" sz="2000" b="1" dirty="0"/>
          </a:p>
        </p:txBody>
      </p:sp>
      <p:sp>
        <p:nvSpPr>
          <p:cNvPr id="61" name="TextBox 60">
            <a:extLst>
              <a:ext uri="{FF2B5EF4-FFF2-40B4-BE49-F238E27FC236}">
                <a16:creationId xmlns:a16="http://schemas.microsoft.com/office/drawing/2014/main" id="{28714AA6-42AB-4D84-A9C5-BC6D97E05B53}"/>
              </a:ext>
            </a:extLst>
          </p:cNvPr>
          <p:cNvSpPr txBox="1"/>
          <p:nvPr/>
        </p:nvSpPr>
        <p:spPr>
          <a:xfrm>
            <a:off x="4572000" y="5431448"/>
            <a:ext cx="2270173" cy="400110"/>
          </a:xfrm>
          <a:prstGeom prst="rect">
            <a:avLst/>
          </a:prstGeom>
          <a:noFill/>
        </p:spPr>
        <p:txBody>
          <a:bodyPr wrap="none" rtlCol="0">
            <a:spAutoFit/>
          </a:bodyPr>
          <a:lstStyle/>
          <a:p>
            <a:r>
              <a:rPr lang="zh-CN" altLang="en-US" sz="2000" b="1" dirty="0"/>
              <a:t>赎罪日</a:t>
            </a:r>
            <a:r>
              <a:rPr lang="en-US" altLang="zh-CN" sz="2000" b="1" dirty="0"/>
              <a:t>(7</a:t>
            </a:r>
            <a:r>
              <a:rPr lang="zh-CN" altLang="en-US" sz="2000" b="1" dirty="0"/>
              <a:t>月初十日</a:t>
            </a:r>
            <a:r>
              <a:rPr lang="en-US" altLang="zh-CN" sz="2000" b="1" dirty="0"/>
              <a:t>)</a:t>
            </a:r>
            <a:endParaRPr lang="en-US" sz="2000" b="1" dirty="0"/>
          </a:p>
        </p:txBody>
      </p:sp>
      <p:sp>
        <p:nvSpPr>
          <p:cNvPr id="62" name="TextBox 61">
            <a:extLst>
              <a:ext uri="{FF2B5EF4-FFF2-40B4-BE49-F238E27FC236}">
                <a16:creationId xmlns:a16="http://schemas.microsoft.com/office/drawing/2014/main" id="{81A2F07C-7F2D-419F-AEB5-26F6F76F6026}"/>
              </a:ext>
            </a:extLst>
          </p:cNvPr>
          <p:cNvSpPr txBox="1"/>
          <p:nvPr/>
        </p:nvSpPr>
        <p:spPr>
          <a:xfrm>
            <a:off x="4528419" y="5755846"/>
            <a:ext cx="2783134" cy="400110"/>
          </a:xfrm>
          <a:prstGeom prst="rect">
            <a:avLst/>
          </a:prstGeom>
          <a:noFill/>
        </p:spPr>
        <p:txBody>
          <a:bodyPr wrap="none" rtlCol="0">
            <a:spAutoFit/>
          </a:bodyPr>
          <a:lstStyle/>
          <a:p>
            <a:r>
              <a:rPr lang="zh-CN" altLang="en-US" sz="2000" b="1" dirty="0"/>
              <a:t>住棚节</a:t>
            </a:r>
            <a:r>
              <a:rPr lang="en-US" altLang="zh-CN" sz="2000" b="1" dirty="0"/>
              <a:t>(7</a:t>
            </a:r>
            <a:r>
              <a:rPr lang="zh-CN" altLang="en-US" sz="2000" b="1" dirty="0"/>
              <a:t>月十五至廿一</a:t>
            </a:r>
            <a:r>
              <a:rPr lang="en-US" altLang="zh-CN" sz="2000" b="1" dirty="0"/>
              <a:t>)</a:t>
            </a:r>
            <a:endParaRPr lang="en-US" sz="2000" b="1" dirty="0"/>
          </a:p>
        </p:txBody>
      </p:sp>
      <p:sp>
        <p:nvSpPr>
          <p:cNvPr id="63" name="TextBox 62">
            <a:extLst>
              <a:ext uri="{FF2B5EF4-FFF2-40B4-BE49-F238E27FC236}">
                <a16:creationId xmlns:a16="http://schemas.microsoft.com/office/drawing/2014/main" id="{3F2ED2A5-D219-4EBB-927F-9317BE413A17}"/>
              </a:ext>
            </a:extLst>
          </p:cNvPr>
          <p:cNvSpPr txBox="1"/>
          <p:nvPr/>
        </p:nvSpPr>
        <p:spPr>
          <a:xfrm>
            <a:off x="596539" y="3503471"/>
            <a:ext cx="3185487" cy="646331"/>
          </a:xfrm>
          <a:prstGeom prst="rect">
            <a:avLst/>
          </a:prstGeom>
          <a:noFill/>
        </p:spPr>
        <p:txBody>
          <a:bodyPr wrap="none" rtlCol="0">
            <a:spAutoFit/>
          </a:bodyPr>
          <a:lstStyle/>
          <a:p>
            <a:pPr algn="ctr"/>
            <a:r>
              <a:rPr lang="zh-CN" altLang="en-US" b="1" dirty="0"/>
              <a:t>在基督里睡了的人从死里复活</a:t>
            </a:r>
            <a:endParaRPr lang="en-US" altLang="zh-CN" b="1" dirty="0"/>
          </a:p>
          <a:p>
            <a:pPr algn="ctr"/>
            <a:r>
              <a:rPr lang="en-US" altLang="zh-CN" b="1" dirty="0"/>
              <a:t>(</a:t>
            </a:r>
            <a:r>
              <a:rPr lang="zh-CN" altLang="en-US" b="1" dirty="0"/>
              <a:t>号筒要响</a:t>
            </a:r>
            <a:r>
              <a:rPr lang="en-US" altLang="zh-CN" b="1" dirty="0"/>
              <a:t>)</a:t>
            </a:r>
            <a:endParaRPr lang="en-US" b="1" dirty="0"/>
          </a:p>
        </p:txBody>
      </p:sp>
      <p:sp>
        <p:nvSpPr>
          <p:cNvPr id="66" name="Left Brace 65">
            <a:extLst>
              <a:ext uri="{FF2B5EF4-FFF2-40B4-BE49-F238E27FC236}">
                <a16:creationId xmlns:a16="http://schemas.microsoft.com/office/drawing/2014/main" id="{422086D6-945B-45D4-A430-9A5B4A54BB60}"/>
              </a:ext>
            </a:extLst>
          </p:cNvPr>
          <p:cNvSpPr/>
          <p:nvPr/>
        </p:nvSpPr>
        <p:spPr>
          <a:xfrm>
            <a:off x="3745096" y="3933763"/>
            <a:ext cx="235664" cy="17722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16C62681-4523-473D-84BC-48364C4EF9E9}"/>
              </a:ext>
            </a:extLst>
          </p:cNvPr>
          <p:cNvSpPr txBox="1"/>
          <p:nvPr/>
        </p:nvSpPr>
        <p:spPr>
          <a:xfrm>
            <a:off x="3814354" y="4590670"/>
            <a:ext cx="553998" cy="1093983"/>
          </a:xfrm>
          <a:prstGeom prst="rect">
            <a:avLst/>
          </a:prstGeom>
          <a:noFill/>
        </p:spPr>
        <p:txBody>
          <a:bodyPr vert="eaVert" wrap="square" rtlCol="0">
            <a:spAutoFit/>
          </a:bodyPr>
          <a:lstStyle/>
          <a:p>
            <a:r>
              <a:rPr lang="zh-CN" altLang="en-US" sz="2400" b="1" dirty="0"/>
              <a:t>七年</a:t>
            </a:r>
            <a:endParaRPr lang="en-US" sz="2400" b="1" dirty="0"/>
          </a:p>
        </p:txBody>
      </p:sp>
    </p:spTree>
    <p:extLst>
      <p:ext uri="{BB962C8B-B14F-4D97-AF65-F5344CB8AC3E}">
        <p14:creationId xmlns:p14="http://schemas.microsoft.com/office/powerpoint/2010/main" val="677233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p:txBody>
          <a:bodyPr/>
          <a:lstStyle/>
          <a:p>
            <a:endParaRPr lang="en-US" altLang="en-US"/>
          </a:p>
        </p:txBody>
      </p:sp>
      <p:sp>
        <p:nvSpPr>
          <p:cNvPr id="37892" name="Content Placeholder 1">
            <a:extLst>
              <a:ext uri="{FF2B5EF4-FFF2-40B4-BE49-F238E27FC236}">
                <a16:creationId xmlns:a16="http://schemas.microsoft.com/office/drawing/2014/main" id="{AA540EF0-1628-4977-A895-E571940B700F}"/>
              </a:ext>
            </a:extLst>
          </p:cNvPr>
          <p:cNvSpPr>
            <a:spLocks noGrp="1"/>
          </p:cNvSpPr>
          <p:nvPr>
            <p:ph idx="1"/>
          </p:nvPr>
        </p:nvSpPr>
        <p:spPr/>
        <p:txBody>
          <a:bodyPr/>
          <a:lstStyle/>
          <a:p>
            <a:endParaRPr lang="en-US" altLang="en-US" dirty="0"/>
          </a:p>
        </p:txBody>
      </p:sp>
    </p:spTree>
    <p:extLst>
      <p:ext uri="{BB962C8B-B14F-4D97-AF65-F5344CB8AC3E}">
        <p14:creationId xmlns:p14="http://schemas.microsoft.com/office/powerpoint/2010/main" val="44226643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A38B3C0-3914-4CA7-8D9E-C224FD2F352E}"/>
              </a:ext>
            </a:extLst>
          </p:cNvPr>
          <p:cNvSpPr>
            <a:spLocks noGrp="1"/>
          </p:cNvSpPr>
          <p:nvPr>
            <p:ph type="title"/>
          </p:nvPr>
        </p:nvSpPr>
        <p:spPr/>
        <p:txBody>
          <a:bodyPr/>
          <a:lstStyle/>
          <a:p>
            <a:endParaRPr lang="en-US" altLang="en-US"/>
          </a:p>
        </p:txBody>
      </p:sp>
      <p:sp>
        <p:nvSpPr>
          <p:cNvPr id="28675" name="Content Placeholder 2">
            <a:extLst>
              <a:ext uri="{FF2B5EF4-FFF2-40B4-BE49-F238E27FC236}">
                <a16:creationId xmlns:a16="http://schemas.microsoft.com/office/drawing/2014/main" id="{E0A09EA2-3470-4EC8-97E6-E408986B12D1}"/>
              </a:ext>
            </a:extLst>
          </p:cNvPr>
          <p:cNvSpPr>
            <a:spLocks noGrp="1"/>
          </p:cNvSpPr>
          <p:nvPr>
            <p:ph idx="1"/>
          </p:nvPr>
        </p:nvSpPr>
        <p:spPr/>
        <p:txBody>
          <a:bodyPr/>
          <a:lstStyle/>
          <a:p>
            <a:endParaRPr lang="en-US" altLang="en-US"/>
          </a:p>
        </p:txBody>
      </p:sp>
      <p:pic>
        <p:nvPicPr>
          <p:cNvPr id="28676" name="Picture 2">
            <a:extLst>
              <a:ext uri="{FF2B5EF4-FFF2-40B4-BE49-F238E27FC236}">
                <a16:creationId xmlns:a16="http://schemas.microsoft.com/office/drawing/2014/main" id="{21B5CC1D-A12B-4AE1-836E-B9E6E2166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65126"/>
            <a:ext cx="9982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26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1825624"/>
            <a:ext cx="8079922" cy="4627427"/>
          </a:xfrm>
        </p:spPr>
        <p:txBody>
          <a:bodyPr>
            <a:normAutofit fontScale="70000" lnSpcReduction="20000"/>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sz="3300" b="1" dirty="0"/>
          </a:p>
          <a:p>
            <a:pPr marL="0" indent="0">
              <a:buNone/>
            </a:pPr>
            <a:endParaRPr lang="en-US" altLang="zh-CN" sz="3400" b="1" dirty="0"/>
          </a:p>
          <a:p>
            <a:pPr marL="0" indent="0">
              <a:buNone/>
            </a:pPr>
            <a:r>
              <a:rPr lang="zh-CN" altLang="en-US" sz="3400" b="1" dirty="0"/>
              <a:t>无人机正变得越来越小</a:t>
            </a:r>
            <a:r>
              <a:rPr lang="en-US" altLang="zh-CN" sz="3400" b="1" dirty="0"/>
              <a:t>,</a:t>
            </a:r>
            <a:r>
              <a:rPr lang="zh-CN" altLang="en-US" sz="3400" b="1" dirty="0"/>
              <a:t>越来越便宜</a:t>
            </a:r>
            <a:r>
              <a:rPr lang="en-US" altLang="zh-CN" sz="3400" b="1" dirty="0"/>
              <a:t>,</a:t>
            </a:r>
            <a:r>
              <a:rPr lang="zh-CN" altLang="en-US" sz="3400" b="1" dirty="0"/>
              <a:t>并且将开始像鸟群</a:t>
            </a:r>
            <a:endParaRPr lang="en-US" altLang="zh-CN" sz="3400" b="1" dirty="0"/>
          </a:p>
          <a:p>
            <a:pPr marL="0" indent="0">
              <a:buNone/>
            </a:pPr>
            <a:r>
              <a:rPr lang="zh-CN" altLang="en-US" sz="3400" b="1" dirty="0"/>
              <a:t>一样形成大规模的机群</a:t>
            </a:r>
            <a:endParaRPr lang="en-US" altLang="zh-CN" sz="3400" b="1" dirty="0"/>
          </a:p>
          <a:p>
            <a:pPr marL="0" indent="0">
              <a:buNone/>
            </a:pPr>
            <a:r>
              <a:rPr lang="en-US" altLang="zh-CN" sz="3400" b="1" dirty="0"/>
              <a:t>(</a:t>
            </a:r>
            <a:r>
              <a:rPr lang="zh-CN" altLang="en-US" sz="3400" b="1" dirty="0"/>
              <a:t>图片来源</a:t>
            </a:r>
            <a:r>
              <a:rPr lang="en-US" altLang="zh-CN" sz="3400" b="1" dirty="0"/>
              <a:t>:</a:t>
            </a:r>
            <a:r>
              <a:rPr lang="en-US" altLang="en-US" sz="3400" b="1" dirty="0"/>
              <a:t>David </a:t>
            </a:r>
            <a:r>
              <a:rPr lang="en-US" altLang="en-US" sz="3400" b="1" dirty="0" err="1"/>
              <a:t>Tipling</a:t>
            </a:r>
            <a:r>
              <a:rPr lang="en-US" altLang="en-US" sz="3400" b="1" dirty="0"/>
              <a:t> Photo Library</a:t>
            </a:r>
            <a:r>
              <a:rPr lang="en-US" altLang="zh-CN" sz="3400" b="1" dirty="0"/>
              <a:t>/</a:t>
            </a:r>
            <a:r>
              <a:rPr lang="en-US" altLang="en-US" sz="3400" b="1" dirty="0" err="1"/>
              <a:t>Alamy</a:t>
            </a:r>
            <a:r>
              <a:rPr lang="en-US" altLang="en-US" sz="3400" b="1" dirty="0"/>
              <a:t> Stock Photo</a:t>
            </a:r>
            <a:r>
              <a:rPr lang="en-US" altLang="zh-CN" sz="3400" b="1" dirty="0"/>
              <a:t>)</a:t>
            </a:r>
            <a:endParaRPr lang="en-US" altLang="en-US" sz="3400" b="1" dirty="0"/>
          </a:p>
          <a:p>
            <a:endParaRPr lang="en-US" dirty="0"/>
          </a:p>
        </p:txBody>
      </p:sp>
      <p:pic>
        <p:nvPicPr>
          <p:cNvPr id="5" name="Picture 2" descr="大量廉价小型无人机组成及机群像鸟那样空中协调">
            <a:extLst>
              <a:ext uri="{FF2B5EF4-FFF2-40B4-BE49-F238E27FC236}">
                <a16:creationId xmlns:a16="http://schemas.microsoft.com/office/drawing/2014/main" id="{5ABFAA32-3DA7-40E2-A02C-9CE33C89846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0" y="0"/>
            <a:ext cx="9144000" cy="5143500"/>
          </a:xfrm>
          <a:noFill/>
        </p:spPr>
      </p:pic>
    </p:spTree>
    <p:extLst>
      <p:ext uri="{BB962C8B-B14F-4D97-AF65-F5344CB8AC3E}">
        <p14:creationId xmlns:p14="http://schemas.microsoft.com/office/powerpoint/2010/main" val="325817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Content Placeholder 1">
            <a:extLst>
              <a:ext uri="{FF2B5EF4-FFF2-40B4-BE49-F238E27FC236}">
                <a16:creationId xmlns:a16="http://schemas.microsoft.com/office/drawing/2014/main" id="{AA540EF0-1628-4977-A895-E571940B700F}"/>
              </a:ext>
            </a:extLst>
          </p:cNvPr>
          <p:cNvSpPr>
            <a:spLocks noGrp="1"/>
          </p:cNvSpPr>
          <p:nvPr>
            <p:ph idx="4294967295"/>
          </p:nvPr>
        </p:nvSpPr>
        <p:spPr>
          <a:xfrm>
            <a:off x="775063" y="1145381"/>
            <a:ext cx="7886700" cy="4351338"/>
          </a:xfrm>
        </p:spPr>
        <p:txBody>
          <a:bodyPr>
            <a:normAutofit/>
          </a:bodyPr>
          <a:lstStyle/>
          <a:p>
            <a:r>
              <a:rPr lang="zh-CN" altLang="en-US" sz="3200" b="1" dirty="0"/>
              <a:t>综合媒体</a:t>
            </a:r>
            <a:r>
              <a:rPr lang="en-US" altLang="zh-CN" sz="3200" b="1" dirty="0"/>
              <a:t>2018</a:t>
            </a:r>
            <a:r>
              <a:rPr lang="zh-CN" altLang="en-US" sz="3200" b="1" dirty="0"/>
              <a:t>年</a:t>
            </a:r>
            <a:r>
              <a:rPr lang="en-US" altLang="zh-CN" sz="3200" b="1" dirty="0"/>
              <a:t>1</a:t>
            </a:r>
            <a:r>
              <a:rPr lang="zh-CN" altLang="en-US" sz="3200" b="1" dirty="0"/>
              <a:t>月</a:t>
            </a:r>
            <a:r>
              <a:rPr lang="en-US" altLang="zh-CN" sz="3200" b="1" dirty="0"/>
              <a:t>9</a:t>
            </a:r>
            <a:r>
              <a:rPr lang="zh-CN" altLang="en-US" sz="3200" b="1" dirty="0"/>
              <a:t>日报道，俄罗斯国防部发布消息称，俄驻叙利亚基地首次遭大规模无人机攻击，但未造成损失。</a:t>
            </a:r>
            <a:endParaRPr lang="en-US" altLang="en-US" sz="3200" b="1" dirty="0"/>
          </a:p>
        </p:txBody>
      </p:sp>
    </p:spTree>
    <p:extLst>
      <p:ext uri="{BB962C8B-B14F-4D97-AF65-F5344CB8AC3E}">
        <p14:creationId xmlns:p14="http://schemas.microsoft.com/office/powerpoint/2010/main" val="62245603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E990C07F-10B7-44A9-964E-BC6DD062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590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BBEA167F-7066-442E-91B4-8642A3E0F68F}"/>
              </a:ext>
            </a:extLst>
          </p:cNvPr>
          <p:cNvSpPr>
            <a:spLocks noGrp="1"/>
          </p:cNvSpPr>
          <p:nvPr>
            <p:ph type="title"/>
          </p:nvPr>
        </p:nvSpPr>
        <p:spPr/>
        <p:txBody>
          <a:bodyPr/>
          <a:lstStyle/>
          <a:p>
            <a:pPr algn="ctr"/>
            <a:r>
              <a:rPr lang="zh-CN" altLang="en-US" b="1" dirty="0"/>
              <a:t>但以理书</a:t>
            </a:r>
            <a:r>
              <a:rPr lang="en-US" altLang="zh-CN" b="1" dirty="0"/>
              <a:t>10</a:t>
            </a:r>
            <a:r>
              <a:rPr lang="zh-CN" altLang="en-US" b="1" dirty="0"/>
              <a:t>章</a:t>
            </a:r>
            <a:endParaRPr lang="en-US" altLang="en-US" b="1" dirty="0"/>
          </a:p>
        </p:txBody>
      </p:sp>
      <p:sp>
        <p:nvSpPr>
          <p:cNvPr id="37892" name="Content Placeholder 1">
            <a:extLst>
              <a:ext uri="{FF2B5EF4-FFF2-40B4-BE49-F238E27FC236}">
                <a16:creationId xmlns:a16="http://schemas.microsoft.com/office/drawing/2014/main" id="{AA540EF0-1628-4977-A895-E571940B700F}"/>
              </a:ext>
            </a:extLst>
          </p:cNvPr>
          <p:cNvSpPr>
            <a:spLocks noGrp="1"/>
          </p:cNvSpPr>
          <p:nvPr>
            <p:ph idx="1"/>
          </p:nvPr>
        </p:nvSpPr>
        <p:spPr/>
        <p:txBody>
          <a:bodyPr>
            <a:normAutofit/>
          </a:bodyPr>
          <a:lstStyle/>
          <a:p>
            <a:r>
              <a:rPr lang="en-US" altLang="zh-CN" sz="3200" b="1" dirty="0"/>
              <a:t>20</a:t>
            </a:r>
            <a:r>
              <a:rPr lang="zh-CN" altLang="en-US" sz="3200" b="1" dirty="0"/>
              <a:t>他就说，你知道我为何来见你吗？现在我要回去与</a:t>
            </a:r>
            <a:r>
              <a:rPr lang="zh-CN" altLang="en-US" sz="3200" b="1" dirty="0">
                <a:solidFill>
                  <a:srgbClr val="FF0000"/>
                </a:solidFill>
              </a:rPr>
              <a:t>波斯的魔君</a:t>
            </a:r>
            <a:r>
              <a:rPr lang="zh-CN" altLang="en-US" sz="3200" b="1" dirty="0"/>
              <a:t>争战，我去后，</a:t>
            </a:r>
            <a:r>
              <a:rPr lang="zh-CN" altLang="en-US" sz="3200" b="1" dirty="0">
                <a:solidFill>
                  <a:srgbClr val="FF0000"/>
                </a:solidFill>
              </a:rPr>
              <a:t>希腊的魔君</a:t>
            </a:r>
            <a:r>
              <a:rPr lang="zh-CN" altLang="en-US" sz="3200" b="1" dirty="0"/>
              <a:t>必来。</a:t>
            </a:r>
            <a:endParaRPr lang="en-US" altLang="en-US" sz="3200" b="1" dirty="0"/>
          </a:p>
        </p:txBody>
      </p:sp>
    </p:spTree>
    <p:extLst>
      <p:ext uri="{BB962C8B-B14F-4D97-AF65-F5344CB8AC3E}">
        <p14:creationId xmlns:p14="http://schemas.microsoft.com/office/powerpoint/2010/main" val="412494109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pic>
        <p:nvPicPr>
          <p:cNvPr id="8194" name="Picture 2" descr="Image result for 巴比伦帝国">
            <a:extLst>
              <a:ext uri="{FF2B5EF4-FFF2-40B4-BE49-F238E27FC236}">
                <a16:creationId xmlns:a16="http://schemas.microsoft.com/office/drawing/2014/main" id="{9130EF13-C8F4-497E-B4E9-C1F88173487F}"/>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917" t="6641" r="2566" b="3174"/>
          <a:stretch/>
        </p:blipFill>
        <p:spPr bwMode="auto">
          <a:xfrm>
            <a:off x="0" y="0"/>
            <a:ext cx="9252058"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43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9979</TotalTime>
  <Words>2414</Words>
  <Application>Microsoft Office PowerPoint</Application>
  <PresentationFormat>On-screen Show (4:3)</PresentationFormat>
  <Paragraphs>157</Paragraphs>
  <Slides>40</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DengXian</vt:lpstr>
      <vt:lpstr>等线 Light</vt:lpstr>
      <vt:lpstr>SimSun</vt:lpstr>
      <vt:lpstr>SimSun</vt:lpstr>
      <vt:lpstr>Arial</vt:lpstr>
      <vt:lpstr>Arial Rounded MT Bold</vt:lpstr>
      <vt:lpstr>Calibri</vt:lpstr>
      <vt:lpstr>Calibri Light</vt:lpstr>
      <vt:lpstr>Office Theme</vt:lpstr>
      <vt:lpstr>启示录</vt:lpstr>
      <vt:lpstr>      七十个七</vt:lpstr>
      <vt:lpstr>但以理书9章</vt:lpstr>
      <vt:lpstr>PowerPoint Presentation</vt:lpstr>
      <vt:lpstr>PowerPoint Presentation</vt:lpstr>
      <vt:lpstr>PowerPoint Presentation</vt:lpstr>
      <vt:lpstr>PowerPoint Presentation</vt:lpstr>
      <vt:lpstr>但以理书10章</vt:lpstr>
      <vt:lpstr>PowerPoint Presentation</vt:lpstr>
      <vt:lpstr>PowerPoint Presentation</vt:lpstr>
      <vt:lpstr>PowerPoint Presentation</vt:lpstr>
      <vt:lpstr>PowerPoint Presentation</vt:lpstr>
      <vt:lpstr>PowerPoint Presentation</vt:lpstr>
      <vt:lpstr>以西结书38章</vt:lpstr>
      <vt:lpstr>PowerPoint Presentation</vt:lpstr>
      <vt:lpstr>PowerPoint Presentation</vt:lpstr>
      <vt:lpstr>中东新联盟！俄伊土三国决定在索契会盟</vt:lpstr>
      <vt:lpstr>沙特阿拉伯王储穆罕默德在首都利雅得召集了40个穆斯林国家代表参加反恐峰会，组成新穆斯林反恐联盟。主要由与沙特同属逊尼派当权的穆斯林国家组成，不包括与其关系紧张的伊朗、或伊拉克及叙利亚等国</vt:lpstr>
      <vt:lpstr>合力对抗德黑兰沙特联手以色列</vt:lpstr>
      <vt:lpstr>PowerPoint Presentation</vt:lpstr>
      <vt:lpstr>但以理书</vt:lpstr>
      <vt:lpstr>马太福音17章</vt:lpstr>
      <vt:lpstr>士师记2：1</vt:lpstr>
      <vt:lpstr>启示录10：7</vt:lpstr>
      <vt:lpstr>以西结书3章</vt:lpstr>
      <vt:lpstr>七十个七</vt:lpstr>
      <vt:lpstr>最后一个7 </vt:lpstr>
      <vt:lpstr>撒迦利亚书4章</vt:lpstr>
      <vt:lpstr>雅各书5章</vt:lpstr>
      <vt:lpstr>玛拉基书4章</vt:lpstr>
      <vt:lpstr>出埃及记七章</vt:lpstr>
      <vt:lpstr>路加福音9章</vt:lpstr>
      <vt:lpstr>希伯来书8章</vt:lpstr>
      <vt:lpstr>PowerPoint Presentation</vt:lpstr>
      <vt:lpstr>出埃及记</vt:lpstr>
      <vt:lpstr>利未记</vt:lpstr>
      <vt:lpstr>希伯来书4章</vt:lpstr>
      <vt:lpstr>PowerPoint Presentation</vt:lpstr>
      <vt:lpstr>西番雅书</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启示录</dc:title>
  <dc:creator>zunde yang</dc:creator>
  <cp:lastModifiedBy>zunde yang</cp:lastModifiedBy>
  <cp:revision>44</cp:revision>
  <dcterms:created xsi:type="dcterms:W3CDTF">2017-11-13T19:53:38Z</dcterms:created>
  <dcterms:modified xsi:type="dcterms:W3CDTF">2018-01-21T16:03:17Z</dcterms:modified>
</cp:coreProperties>
</file>