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74" r:id="rId3"/>
    <p:sldId id="269" r:id="rId4"/>
    <p:sldId id="268" r:id="rId5"/>
    <p:sldId id="291" r:id="rId6"/>
    <p:sldId id="259" r:id="rId7"/>
    <p:sldId id="258" r:id="rId8"/>
    <p:sldId id="299" r:id="rId9"/>
    <p:sldId id="284" r:id="rId10"/>
    <p:sldId id="260" r:id="rId11"/>
    <p:sldId id="261" r:id="rId12"/>
    <p:sldId id="297" r:id="rId13"/>
    <p:sldId id="292" r:id="rId14"/>
    <p:sldId id="262" r:id="rId15"/>
    <p:sldId id="298" r:id="rId16"/>
    <p:sldId id="271" r:id="rId17"/>
    <p:sldId id="264" r:id="rId18"/>
    <p:sldId id="273" r:id="rId19"/>
    <p:sldId id="265" r:id="rId20"/>
    <p:sldId id="293" r:id="rId21"/>
    <p:sldId id="266" r:id="rId22"/>
    <p:sldId id="267" r:id="rId23"/>
    <p:sldId id="295" r:id="rId24"/>
    <p:sldId id="294" r:id="rId25"/>
    <p:sldId id="275" r:id="rId26"/>
    <p:sldId id="277" r:id="rId27"/>
    <p:sldId id="278" r:id="rId28"/>
    <p:sldId id="286" r:id="rId29"/>
    <p:sldId id="300" r:id="rId30"/>
    <p:sldId id="280" r:id="rId31"/>
    <p:sldId id="281" r:id="rId32"/>
    <p:sldId id="282" r:id="rId33"/>
    <p:sldId id="283" r:id="rId34"/>
    <p:sldId id="289" r:id="rId35"/>
    <p:sldId id="276" r:id="rId36"/>
    <p:sldId id="272" r:id="rId37"/>
    <p:sldId id="287" r:id="rId38"/>
    <p:sldId id="288" r:id="rId39"/>
    <p:sldId id="290" r:id="rId40"/>
    <p:sldId id="28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C4DF8-8692-44CA-A4F4-688811A67C63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CBFC-2AB2-4028-9042-252A1D6FE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7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96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58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40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24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60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142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49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59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9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22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024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60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741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642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998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282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946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47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629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55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6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32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656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511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17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888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823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412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808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6288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0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539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83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36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7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70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61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nesebibleonline.com/book/1%20John/5" TargetMode="External"/><Relationship Id="rId4" Type="http://schemas.openxmlformats.org/officeDocument/2006/relationships/hyperlink" Target="http://www.chinesebibleonline.com/book/Colossians/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第七讲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994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马太福音</a:t>
            </a:r>
            <a:r>
              <a:rPr lang="en-US" altLang="zh-CN" b="1" dirty="0">
                <a:latin typeface="+mn-ea"/>
                <a:ea typeface="+mn-ea"/>
              </a:rPr>
              <a:t>24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341121"/>
            <a:ext cx="8747760" cy="483584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6</a:t>
            </a:r>
            <a:r>
              <a:rPr lang="zh-CN" altLang="en-US" sz="3200" b="1" dirty="0">
                <a:latin typeface="+mn-ea"/>
              </a:rPr>
              <a:t>你们也要听见打仗和打仗的风声，总不要惊慌。因为这些事是必须有的。只是末期还没有到。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7</a:t>
            </a:r>
            <a:r>
              <a:rPr lang="zh-CN" altLang="en-US" sz="3200" b="1" dirty="0">
                <a:latin typeface="+mn-ea"/>
              </a:rPr>
              <a:t>民要攻打民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国要攻打国。多处必有饥荒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地震。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8</a:t>
            </a:r>
            <a:r>
              <a:rPr lang="zh-CN" altLang="en-US" sz="3200" b="1" dirty="0">
                <a:latin typeface="+mn-ea"/>
              </a:rPr>
              <a:t>这都是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灾难的起头</a:t>
            </a:r>
            <a:r>
              <a:rPr lang="zh-CN" altLang="en-US" sz="3200" b="1" dirty="0">
                <a:latin typeface="+mn-ea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All these are </a:t>
            </a:r>
            <a:r>
              <a:rPr lang="en-US" sz="3200" b="1" dirty="0">
                <a:solidFill>
                  <a:srgbClr val="FF0000"/>
                </a:solidFill>
                <a:latin typeface="+mn-ea"/>
              </a:rPr>
              <a:t>the beginning of birth pains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152702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143001"/>
            <a:ext cx="86106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2:26</a:t>
            </a:r>
            <a:r>
              <a:rPr lang="zh-CN" altLang="en-US" sz="3200" b="1" dirty="0">
                <a:latin typeface="+mn-ea"/>
              </a:rPr>
              <a:t>那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得胜</a:t>
            </a:r>
            <a:r>
              <a:rPr lang="zh-CN" altLang="en-US" sz="3200" b="1" dirty="0">
                <a:latin typeface="+mn-ea"/>
              </a:rPr>
              <a:t>又遵守我命令到底的，我要赐给他权柄制伏列国。 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2:27</a:t>
            </a:r>
            <a:r>
              <a:rPr lang="zh-CN" altLang="en-US" sz="3200" b="1" dirty="0">
                <a:latin typeface="+mn-ea"/>
              </a:rPr>
              <a:t>他必用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铁杖辖管</a:t>
            </a:r>
            <a:r>
              <a:rPr lang="zh-CN" altLang="en-US" sz="3200" b="1" dirty="0">
                <a:latin typeface="+mn-ea"/>
              </a:rPr>
              <a:t>他们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将他们如同窑户的瓦器打得粉碎。像我从我父领受的权柄一样。 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endParaRPr lang="en-US" altLang="en-US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19:15</a:t>
            </a:r>
            <a:r>
              <a:rPr lang="zh-CN" altLang="en-US" sz="3200" b="1" dirty="0">
                <a:latin typeface="+mn-ea"/>
              </a:rPr>
              <a:t>有利剑从祂口中出来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可以击杀列国。祂必用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铁杖辖管</a:t>
            </a:r>
            <a:r>
              <a:rPr lang="zh-CN" altLang="en-US" sz="3200" b="1" dirty="0">
                <a:latin typeface="+mn-ea"/>
              </a:rPr>
              <a:t>他们。并要踹全能神烈怒的酒榨。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19:16</a:t>
            </a:r>
            <a:r>
              <a:rPr lang="zh-CN" altLang="en-US" sz="3200" b="1" dirty="0">
                <a:latin typeface="+mn-ea"/>
              </a:rPr>
              <a:t>在祂衣服和大腿上，有名写着说，万王之王，万主之主。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855000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8B5BE3B-4F2A-4705-875D-A7028AA77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6946D-99D8-4189-B79A-628052ECB9BB}"/>
              </a:ext>
            </a:extLst>
          </p:cNvPr>
          <p:cNvCxnSpPr>
            <a:cxnSpLocks/>
          </p:cNvCxnSpPr>
          <p:nvPr/>
        </p:nvCxnSpPr>
        <p:spPr>
          <a:xfrm>
            <a:off x="4310743" y="200297"/>
            <a:ext cx="0" cy="64878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806000-CC21-4AE0-9F3A-087D0B19E567}"/>
              </a:ext>
            </a:extLst>
          </p:cNvPr>
          <p:cNvSpPr txBox="1"/>
          <p:nvPr/>
        </p:nvSpPr>
        <p:spPr>
          <a:xfrm>
            <a:off x="2618712" y="313509"/>
            <a:ext cx="143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钉十字架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3A7BF-1EFB-4015-82CD-28D63F4E5AC8}"/>
              </a:ext>
            </a:extLst>
          </p:cNvPr>
          <p:cNvSpPr txBox="1"/>
          <p:nvPr/>
        </p:nvSpPr>
        <p:spPr>
          <a:xfrm>
            <a:off x="2711657" y="682841"/>
            <a:ext cx="952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埋葬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77EBB-1CD7-4965-B81E-1406DE80B71C}"/>
              </a:ext>
            </a:extLst>
          </p:cNvPr>
          <p:cNvSpPr txBox="1"/>
          <p:nvPr/>
        </p:nvSpPr>
        <p:spPr>
          <a:xfrm>
            <a:off x="2656021" y="1052172"/>
            <a:ext cx="91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复活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14D38-4B81-4049-988E-0EEB7E98DA2A}"/>
              </a:ext>
            </a:extLst>
          </p:cNvPr>
          <p:cNvSpPr txBox="1"/>
          <p:nvPr/>
        </p:nvSpPr>
        <p:spPr>
          <a:xfrm>
            <a:off x="1385216" y="663858"/>
            <a:ext cx="850320" cy="40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基督</a:t>
            </a:r>
            <a:endParaRPr 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7457E-EF8E-48CD-B6D1-F3F423103316}"/>
              </a:ext>
            </a:extLst>
          </p:cNvPr>
          <p:cNvCxnSpPr>
            <a:cxnSpLocks/>
          </p:cNvCxnSpPr>
          <p:nvPr/>
        </p:nvCxnSpPr>
        <p:spPr>
          <a:xfrm>
            <a:off x="3814354" y="487680"/>
            <a:ext cx="4963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E9CD24-3B07-48CE-8E73-D71FB4472687}"/>
              </a:ext>
            </a:extLst>
          </p:cNvPr>
          <p:cNvCxnSpPr>
            <a:cxnSpLocks/>
          </p:cNvCxnSpPr>
          <p:nvPr/>
        </p:nvCxnSpPr>
        <p:spPr>
          <a:xfrm>
            <a:off x="3927566" y="313509"/>
            <a:ext cx="0" cy="369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648A8094-2516-4FC0-9802-9F135752322A}"/>
              </a:ext>
            </a:extLst>
          </p:cNvPr>
          <p:cNvSpPr/>
          <p:nvPr/>
        </p:nvSpPr>
        <p:spPr>
          <a:xfrm flipV="1">
            <a:off x="2376659" y="498175"/>
            <a:ext cx="221786" cy="700258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EAAD2B-F1B0-4B46-8657-51B4EDF76215}"/>
              </a:ext>
            </a:extLst>
          </p:cNvPr>
          <p:cNvCxnSpPr>
            <a:cxnSpLocks/>
          </p:cNvCxnSpPr>
          <p:nvPr/>
        </p:nvCxnSpPr>
        <p:spPr>
          <a:xfrm flipH="1" flipV="1">
            <a:off x="3753394" y="1236838"/>
            <a:ext cx="55734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D28BA45-530B-439D-A293-97AF9DF78D55}"/>
              </a:ext>
            </a:extLst>
          </p:cNvPr>
          <p:cNvSpPr txBox="1"/>
          <p:nvPr/>
        </p:nvSpPr>
        <p:spPr>
          <a:xfrm>
            <a:off x="4573901" y="313509"/>
            <a:ext cx="250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逾越节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B7E52F-6179-4325-9D50-BF0528A84E19}"/>
              </a:ext>
            </a:extLst>
          </p:cNvPr>
          <p:cNvSpPr txBox="1"/>
          <p:nvPr/>
        </p:nvSpPr>
        <p:spPr>
          <a:xfrm>
            <a:off x="4573901" y="702044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无酵节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B42F38-8273-455E-AD0C-DDC9847F2719}"/>
              </a:ext>
            </a:extLst>
          </p:cNvPr>
          <p:cNvSpPr txBox="1"/>
          <p:nvPr/>
        </p:nvSpPr>
        <p:spPr>
          <a:xfrm>
            <a:off x="4563291" y="1052172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初熟节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1AF0580-B1D6-4E22-909A-23C99B505CC6}"/>
              </a:ext>
            </a:extLst>
          </p:cNvPr>
          <p:cNvCxnSpPr>
            <a:cxnSpLocks/>
          </p:cNvCxnSpPr>
          <p:nvPr/>
        </p:nvCxnSpPr>
        <p:spPr>
          <a:xfrm>
            <a:off x="5007429" y="1452282"/>
            <a:ext cx="0" cy="524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CC6F69-DFC2-4E59-B47E-A7C2C0532C8B}"/>
              </a:ext>
            </a:extLst>
          </p:cNvPr>
          <p:cNvSpPr txBox="1"/>
          <p:nvPr/>
        </p:nvSpPr>
        <p:spPr>
          <a:xfrm>
            <a:off x="5320900" y="1529898"/>
            <a:ext cx="78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49</a:t>
            </a:r>
            <a:r>
              <a:rPr lang="zh-CN" altLang="en-US" sz="2000" b="1" dirty="0"/>
              <a:t>天</a:t>
            </a:r>
            <a:endParaRPr 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CAFBE6-1341-48E3-B918-204CA1DBC74A}"/>
              </a:ext>
            </a:extLst>
          </p:cNvPr>
          <p:cNvSpPr txBox="1"/>
          <p:nvPr/>
        </p:nvSpPr>
        <p:spPr>
          <a:xfrm>
            <a:off x="1339481" y="19768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圣灵降临</a:t>
            </a:r>
            <a:endParaRPr lang="en-US" sz="2000" b="1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C7261F-6087-4314-9591-3E652B1B35FB}"/>
              </a:ext>
            </a:extLst>
          </p:cNvPr>
          <p:cNvCxnSpPr>
            <a:cxnSpLocks/>
          </p:cNvCxnSpPr>
          <p:nvPr/>
        </p:nvCxnSpPr>
        <p:spPr>
          <a:xfrm>
            <a:off x="2711657" y="2176901"/>
            <a:ext cx="15337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E514D6-52CC-4F57-A595-7B5741C8BAE2}"/>
              </a:ext>
            </a:extLst>
          </p:cNvPr>
          <p:cNvSpPr txBox="1"/>
          <p:nvPr/>
        </p:nvSpPr>
        <p:spPr>
          <a:xfrm>
            <a:off x="4573901" y="1992235"/>
            <a:ext cx="213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五旬节</a:t>
            </a:r>
            <a:r>
              <a:rPr lang="en-US" altLang="zh-CN" sz="2000" b="1" dirty="0"/>
              <a:t>(3</a:t>
            </a:r>
            <a:r>
              <a:rPr lang="zh-CN" altLang="en-US" sz="2000" b="1" dirty="0"/>
              <a:t>月六日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EF0078-A206-41B0-B577-53DB9E3DE52B}"/>
              </a:ext>
            </a:extLst>
          </p:cNvPr>
          <p:cNvCxnSpPr>
            <a:cxnSpLocks/>
          </p:cNvCxnSpPr>
          <p:nvPr/>
        </p:nvCxnSpPr>
        <p:spPr>
          <a:xfrm>
            <a:off x="5024847" y="2376956"/>
            <a:ext cx="0" cy="13567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A930B1-A126-4C48-AC2F-7D6BECECCD07}"/>
              </a:ext>
            </a:extLst>
          </p:cNvPr>
          <p:cNvSpPr txBox="1"/>
          <p:nvPr/>
        </p:nvSpPr>
        <p:spPr>
          <a:xfrm>
            <a:off x="1385216" y="2870666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教会时代</a:t>
            </a:r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</a:rPr>
              <a:t>恩典时代</a:t>
            </a:r>
            <a:r>
              <a:rPr lang="en-US" altLang="zh-CN" sz="20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65ADC0-9A71-4133-B3F1-C6D5C7DE5120}"/>
              </a:ext>
            </a:extLst>
          </p:cNvPr>
          <p:cNvSpPr txBox="1"/>
          <p:nvPr/>
        </p:nvSpPr>
        <p:spPr>
          <a:xfrm>
            <a:off x="4563291" y="3733708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吹角节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月初一日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714AA6-42AB-4D84-A9C5-BC6D97E05B53}"/>
              </a:ext>
            </a:extLst>
          </p:cNvPr>
          <p:cNvSpPr txBox="1"/>
          <p:nvPr/>
        </p:nvSpPr>
        <p:spPr>
          <a:xfrm>
            <a:off x="4528419" y="513739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赎罪日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月初十日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A2F07C-7F2D-419F-AEB5-26F6F76F6026}"/>
              </a:ext>
            </a:extLst>
          </p:cNvPr>
          <p:cNvSpPr txBox="1"/>
          <p:nvPr/>
        </p:nvSpPr>
        <p:spPr>
          <a:xfrm>
            <a:off x="4528419" y="5487518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住棚节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月十五至廿一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2ED2A5-D219-4EBB-927F-9317BE413A17}"/>
              </a:ext>
            </a:extLst>
          </p:cNvPr>
          <p:cNvSpPr txBox="1"/>
          <p:nvPr/>
        </p:nvSpPr>
        <p:spPr>
          <a:xfrm>
            <a:off x="145210" y="3615062"/>
            <a:ext cx="357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在基督里睡了的人从死里复活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(</a:t>
            </a:r>
            <a:r>
              <a:rPr lang="zh-CN" altLang="en-US" sz="2000" b="1" dirty="0"/>
              <a:t>号筒要响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262B71-36B9-400F-BC0B-A30DBCD3B17E}"/>
              </a:ext>
            </a:extLst>
          </p:cNvPr>
          <p:cNvSpPr txBox="1"/>
          <p:nvPr/>
        </p:nvSpPr>
        <p:spPr>
          <a:xfrm>
            <a:off x="1097280" y="4524272"/>
            <a:ext cx="248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末次号筒吹响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活着的得胜者被提</a:t>
            </a:r>
            <a:endParaRPr lang="en-US" sz="2400" b="1" dirty="0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422086D6-945B-45D4-A430-9A5B4A54BB60}"/>
              </a:ext>
            </a:extLst>
          </p:cNvPr>
          <p:cNvSpPr/>
          <p:nvPr/>
        </p:nvSpPr>
        <p:spPr>
          <a:xfrm>
            <a:off x="3745096" y="3933763"/>
            <a:ext cx="235664" cy="17722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C62681-4523-473D-84BC-48364C4EF9E9}"/>
              </a:ext>
            </a:extLst>
          </p:cNvPr>
          <p:cNvSpPr txBox="1"/>
          <p:nvPr/>
        </p:nvSpPr>
        <p:spPr>
          <a:xfrm>
            <a:off x="3814354" y="4590670"/>
            <a:ext cx="553998" cy="1093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七年</a:t>
            </a:r>
            <a:endParaRPr lang="en-US" sz="24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AB3896-036F-41CB-9401-FFB5823C7F49}"/>
              </a:ext>
            </a:extLst>
          </p:cNvPr>
          <p:cNvCxnSpPr>
            <a:cxnSpLocks/>
          </p:cNvCxnSpPr>
          <p:nvPr/>
        </p:nvCxnSpPr>
        <p:spPr>
          <a:xfrm>
            <a:off x="3735977" y="3849798"/>
            <a:ext cx="554197" cy="6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98205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58765-A588-4DE2-A23B-D38A0154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r>
              <a:rPr lang="en-US" altLang="zh-CN" b="1" dirty="0">
                <a:latin typeface="+mn-ea"/>
                <a:ea typeface="+mn-ea"/>
              </a:rPr>
              <a:t>3:10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8717-647A-447F-8396-7587F6E2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你既遵守我忍耐的道，我必在普天下人受试炼的时候，保守你</a:t>
            </a:r>
            <a:r>
              <a:rPr lang="zh-CN" altLang="en-US" sz="3200" b="1" dirty="0">
                <a:solidFill>
                  <a:srgbClr val="FF0000"/>
                </a:solidFill>
              </a:rPr>
              <a:t>免去</a:t>
            </a:r>
            <a:r>
              <a:rPr lang="zh-CN" altLang="en-US" sz="3200" b="1" dirty="0"/>
              <a:t>你的试炼。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83932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希伯来书</a:t>
            </a:r>
            <a:r>
              <a:rPr lang="en-US" altLang="zh-CN" b="1" dirty="0">
                <a:latin typeface="+mn-ea"/>
                <a:ea typeface="+mn-ea"/>
              </a:rPr>
              <a:t>2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+mn-ea"/>
              </a:rPr>
              <a:t>10</a:t>
            </a:r>
            <a:r>
              <a:rPr lang="zh-CN" altLang="en-US" sz="3200" b="1" dirty="0">
                <a:latin typeface="+mn-ea"/>
              </a:rPr>
              <a:t>原来那为万物所属，为万物所本的，要领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许多的儿子</a:t>
            </a:r>
            <a:r>
              <a:rPr lang="zh-CN" altLang="en-US" sz="3200" b="1" dirty="0">
                <a:latin typeface="+mn-ea"/>
              </a:rPr>
              <a:t>进荣耀里去，使救他们的元帅，因受苦难得以完全，本是合宜的。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671330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>
            <a:extLst>
              <a:ext uri="{FF2B5EF4-FFF2-40B4-BE49-F238E27FC236}">
                <a16:creationId xmlns:a16="http://schemas.microsoft.com/office/drawing/2014/main" id="{8F84A024-C7FA-48DB-8FFB-1E8FAE1D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67" y="-38655"/>
            <a:ext cx="9293248" cy="69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sp>
        <p:nvSpPr>
          <p:cNvPr id="48132" name="Content Placeholder 1">
            <a:extLst>
              <a:ext uri="{FF2B5EF4-FFF2-40B4-BE49-F238E27FC236}">
                <a16:creationId xmlns:a16="http://schemas.microsoft.com/office/drawing/2014/main" id="{B0C44329-CDB1-4C30-9FD1-C5C4A0D0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57313"/>
            <a:ext cx="8648700" cy="4700587"/>
          </a:xfrm>
          <a:ln w="76200">
            <a:solidFill>
              <a:srgbClr val="BBCAD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/>
              <a:t>	</a:t>
            </a:r>
            <a:endParaRPr lang="en-US" altLang="en-US" b="1" dirty="0"/>
          </a:p>
          <a:p>
            <a:r>
              <a:rPr lang="zh-CN" alt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44234" y="3126547"/>
            <a:ext cx="7493926" cy="1194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8" y="3721505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703" y="3355180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V="1">
            <a:off x="626946" y="1665288"/>
            <a:ext cx="17288" cy="37385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</p:cNvCxnSpPr>
          <p:nvPr/>
        </p:nvCxnSpPr>
        <p:spPr>
          <a:xfrm flipH="1" flipV="1">
            <a:off x="4261560" y="4503598"/>
            <a:ext cx="954636" cy="12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417911" y="4438430"/>
            <a:ext cx="760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1828" y="4438430"/>
            <a:ext cx="5975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278586" y="4238375"/>
            <a:ext cx="21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483513" y="2684507"/>
            <a:ext cx="131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建圣殿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那两个见证人被杀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02318-CE2F-4F82-994D-C6D84EFECC79}"/>
              </a:ext>
            </a:extLst>
          </p:cNvPr>
          <p:cNvSpPr txBox="1"/>
          <p:nvPr/>
        </p:nvSpPr>
        <p:spPr>
          <a:xfrm>
            <a:off x="706099" y="4921515"/>
            <a:ext cx="72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六号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ED0AEC-6C3A-4C73-B7F5-0732A4015A44}"/>
              </a:ext>
            </a:extLst>
          </p:cNvPr>
          <p:cNvSpPr txBox="1"/>
          <p:nvPr/>
        </p:nvSpPr>
        <p:spPr>
          <a:xfrm>
            <a:off x="1005839" y="4516159"/>
            <a:ext cx="373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（那两个见证人作见证）</a:t>
            </a:r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10F590-A0AC-43D8-9872-5E855A7C2D78}"/>
              </a:ext>
            </a:extLst>
          </p:cNvPr>
          <p:cNvCxnSpPr>
            <a:cxnSpLocks/>
          </p:cNvCxnSpPr>
          <p:nvPr/>
        </p:nvCxnSpPr>
        <p:spPr>
          <a:xfrm>
            <a:off x="1505563" y="3155851"/>
            <a:ext cx="6889" cy="21955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39CEF36-9632-4059-9D90-EC210586006B}"/>
              </a:ext>
            </a:extLst>
          </p:cNvPr>
          <p:cNvSpPr txBox="1"/>
          <p:nvPr/>
        </p:nvSpPr>
        <p:spPr>
          <a:xfrm>
            <a:off x="116472" y="53879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揭开第七印</a:t>
            </a:r>
            <a:endParaRPr lang="en-US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CB0F3B-9B96-4284-B2F1-7955AEFC7FC2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AE54511-336A-4CD1-A11E-97F57046832B}"/>
              </a:ext>
            </a:extLst>
          </p:cNvPr>
          <p:cNvCxnSpPr>
            <a:cxnSpLocks/>
          </p:cNvCxnSpPr>
          <p:nvPr/>
        </p:nvCxnSpPr>
        <p:spPr>
          <a:xfrm>
            <a:off x="1330154" y="5096323"/>
            <a:ext cx="1822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17A8A6-E302-42A3-9B5A-0C877B21C6D5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65" name="Straight Arrow Connector 48164">
            <a:extLst>
              <a:ext uri="{FF2B5EF4-FFF2-40B4-BE49-F238E27FC236}">
                <a16:creationId xmlns:a16="http://schemas.microsoft.com/office/drawing/2014/main" id="{2317AB95-5520-4048-B70C-690BD1C7A22D}"/>
              </a:ext>
            </a:extLst>
          </p:cNvPr>
          <p:cNvCxnSpPr>
            <a:cxnSpLocks/>
          </p:cNvCxnSpPr>
          <p:nvPr/>
        </p:nvCxnSpPr>
        <p:spPr>
          <a:xfrm flipH="1">
            <a:off x="619014" y="5069293"/>
            <a:ext cx="174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5" name="TextBox 48174">
            <a:extLst>
              <a:ext uri="{FF2B5EF4-FFF2-40B4-BE49-F238E27FC236}">
                <a16:creationId xmlns:a16="http://schemas.microsoft.com/office/drawing/2014/main" id="{1C2C4DA7-E17B-4266-AE9A-9716FD8949C2}"/>
              </a:ext>
            </a:extLst>
          </p:cNvPr>
          <p:cNvSpPr txBox="1"/>
          <p:nvPr/>
        </p:nvSpPr>
        <p:spPr>
          <a:xfrm>
            <a:off x="3797942" y="5547281"/>
            <a:ext cx="133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第七号</a:t>
            </a:r>
            <a:endParaRPr lang="en-US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BAEE3F-9840-4EFF-A396-18A093DFD6DD}"/>
              </a:ext>
            </a:extLst>
          </p:cNvPr>
          <p:cNvCxnSpPr>
            <a:cxnSpLocks/>
          </p:cNvCxnSpPr>
          <p:nvPr/>
        </p:nvCxnSpPr>
        <p:spPr>
          <a:xfrm>
            <a:off x="4236795" y="3259774"/>
            <a:ext cx="0" cy="2299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75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>
            <a:extLst>
              <a:ext uri="{FF2B5EF4-FFF2-40B4-BE49-F238E27FC236}">
                <a16:creationId xmlns:a16="http://schemas.microsoft.com/office/drawing/2014/main" id="{4118ADB3-802E-446C-8FA0-22F1DEC1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49" y="-107565"/>
            <a:ext cx="9288463" cy="69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85800" y="3124200"/>
            <a:ext cx="7452360" cy="14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92" y="370760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65" y="3353833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H="1" flipV="1">
            <a:off x="681038" y="1649414"/>
            <a:ext cx="4762" cy="33342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  <a:stCxn id="48157" idx="1"/>
          </p:cNvCxnSpPr>
          <p:nvPr/>
        </p:nvCxnSpPr>
        <p:spPr>
          <a:xfrm flipH="1" flipV="1">
            <a:off x="4229101" y="4491038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1FD0E7-E71F-45F1-8E6E-27AF70CC260F}"/>
              </a:ext>
            </a:extLst>
          </p:cNvPr>
          <p:cNvCxnSpPr>
            <a:cxnSpLocks/>
          </p:cNvCxnSpPr>
          <p:nvPr/>
        </p:nvCxnSpPr>
        <p:spPr>
          <a:xfrm flipH="1" flipV="1">
            <a:off x="4229101" y="4491037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</p:cNvCxnSpPr>
          <p:nvPr/>
        </p:nvCxnSpPr>
        <p:spPr>
          <a:xfrm flipV="1">
            <a:off x="3472815" y="4725909"/>
            <a:ext cx="727993" cy="7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6088" y="4707802"/>
            <a:ext cx="701932" cy="5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451655" y="4537015"/>
            <a:ext cx="197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569135" y="2618729"/>
            <a:ext cx="89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建圣殿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那两个见证人被杀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6884-B655-42ED-824A-4F762A12E896}"/>
              </a:ext>
            </a:extLst>
          </p:cNvPr>
          <p:cNvSpPr txBox="1"/>
          <p:nvPr/>
        </p:nvSpPr>
        <p:spPr>
          <a:xfrm>
            <a:off x="-120321" y="5044904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/>
              <a:t>在基督里睡了的复活</a:t>
            </a:r>
            <a:endParaRPr lang="en-US" altLang="zh-CN" sz="1400" b="1" dirty="0"/>
          </a:p>
          <a:p>
            <a:pPr algn="ctr"/>
            <a:r>
              <a:rPr lang="en-US" altLang="zh-CN" sz="1400" b="1" dirty="0"/>
              <a:t>(</a:t>
            </a:r>
            <a:r>
              <a:rPr lang="zh-CN" altLang="en-US" sz="1400" b="1" dirty="0"/>
              <a:t>号筒要响</a:t>
            </a:r>
            <a:r>
              <a:rPr lang="en-US" altLang="zh-CN" sz="1400" b="1" dirty="0"/>
              <a:t>)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0F23D-9071-495C-8396-13DAEA9647C6}"/>
              </a:ext>
            </a:extLst>
          </p:cNvPr>
          <p:cNvSpPr txBox="1"/>
          <p:nvPr/>
        </p:nvSpPr>
        <p:spPr>
          <a:xfrm>
            <a:off x="3024410" y="5448472"/>
            <a:ext cx="302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末次号筒吹响得胜者被提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1658A-4E40-46AF-AD08-0E583D8ECB92}"/>
              </a:ext>
            </a:extLst>
          </p:cNvPr>
          <p:cNvSpPr txBox="1"/>
          <p:nvPr/>
        </p:nvSpPr>
        <p:spPr>
          <a:xfrm>
            <a:off x="4729163" y="575866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妇人被养活一千二百六十天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3293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2359"/>
          </a:xfrm>
        </p:spPr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107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24" y="155402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愿耶和华的赎民说这话，就是祂从敌人手中所救赎的，</a:t>
            </a:r>
          </a:p>
          <a:p>
            <a:pPr marL="0" indent="0"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从各地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从东从西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从南从北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所招聚来的。</a:t>
            </a:r>
          </a:p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他们</a:t>
            </a:r>
            <a:r>
              <a:rPr lang="zh-CN" altLang="en-US" sz="3200" b="1" dirty="0">
                <a:solidFill>
                  <a:srgbClr val="FF0000"/>
                </a:solidFill>
              </a:rPr>
              <a:t>在旷野荒地漂流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寻不见可住的城邑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>
                <a:solidFill>
                  <a:srgbClr val="FF0000"/>
                </a:solidFill>
              </a:rPr>
              <a:t>又饥又渴，心里发昏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于是，他们在苦难中</a:t>
            </a:r>
            <a:r>
              <a:rPr lang="zh-CN" altLang="en-US" sz="3200" b="1" dirty="0">
                <a:solidFill>
                  <a:srgbClr val="FF0000"/>
                </a:solidFill>
              </a:rPr>
              <a:t>哀求</a:t>
            </a:r>
            <a:r>
              <a:rPr lang="zh-CN" altLang="en-US" sz="3200" b="1" dirty="0"/>
              <a:t>耶和华，祂从他们的祸患中</a:t>
            </a:r>
            <a:r>
              <a:rPr lang="zh-CN" altLang="en-US" sz="3200" b="1" dirty="0">
                <a:solidFill>
                  <a:srgbClr val="FF0000"/>
                </a:solidFill>
              </a:rPr>
              <a:t>搭救</a:t>
            </a:r>
            <a:r>
              <a:rPr lang="zh-CN" altLang="en-US" sz="3200" b="1" dirty="0"/>
              <a:t>他们。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19333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18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7967"/>
            <a:ext cx="7696200" cy="59499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/>
              <a:t>帖撒罗尼迦后书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章</a:t>
            </a:r>
            <a:endParaRPr lang="en-US" altLang="en-US" sz="40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7429"/>
            <a:ext cx="8534400" cy="53476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2800" b="1" dirty="0"/>
              <a:t>3……</a:t>
            </a:r>
            <a:r>
              <a:rPr lang="zh-CN" altLang="en-US" sz="12800" b="1" dirty="0"/>
              <a:t>并有那大罪人，就是沉沦之子，显露出来。</a:t>
            </a:r>
          </a:p>
          <a:p>
            <a:pPr marL="0" indent="0">
              <a:buNone/>
            </a:pPr>
            <a:r>
              <a:rPr lang="en-US" altLang="zh-CN" sz="12800" b="1" dirty="0"/>
              <a:t>4</a:t>
            </a:r>
            <a:r>
              <a:rPr lang="zh-CN" altLang="en-US" sz="12800" b="1" dirty="0"/>
              <a:t>他是抵挡主</a:t>
            </a:r>
            <a:r>
              <a:rPr lang="en-US" altLang="zh-CN" sz="12800" b="1" dirty="0"/>
              <a:t>,</a:t>
            </a:r>
            <a:r>
              <a:rPr lang="zh-CN" altLang="en-US" sz="12800" b="1" dirty="0"/>
              <a:t>高抬自己</a:t>
            </a:r>
            <a:r>
              <a:rPr lang="en-US" altLang="zh-CN" sz="12800" b="1" dirty="0"/>
              <a:t>,</a:t>
            </a:r>
            <a:r>
              <a:rPr lang="zh-CN" altLang="en-US" sz="12800" b="1" dirty="0"/>
              <a:t>超过一切称为神的</a:t>
            </a:r>
            <a:r>
              <a:rPr lang="en-US" altLang="zh-CN" sz="12800" b="1" dirty="0"/>
              <a:t>,</a:t>
            </a:r>
            <a:r>
              <a:rPr lang="zh-CN" altLang="en-US" sz="12800" b="1" dirty="0"/>
              <a:t>和一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/>
              <a:t>切受人敬拜的。甚至坐在神的殿里</a:t>
            </a:r>
            <a:r>
              <a:rPr lang="en-US" altLang="zh-CN" sz="12800" b="1" dirty="0"/>
              <a:t>,</a:t>
            </a:r>
            <a:r>
              <a:rPr lang="zh-CN" altLang="en-US" sz="12800" b="1" dirty="0"/>
              <a:t>自称是神。</a:t>
            </a:r>
            <a:endParaRPr lang="en-US" altLang="zh-CN" sz="12800" b="1" dirty="0"/>
          </a:p>
          <a:p>
            <a:pPr marL="0" indent="0">
              <a:buNone/>
            </a:pPr>
            <a:endParaRPr lang="en-US" altLang="zh-CN" sz="12800" b="1" dirty="0"/>
          </a:p>
          <a:p>
            <a:pPr marL="0" indent="0">
              <a:buNone/>
            </a:pPr>
            <a:r>
              <a:rPr lang="en-US" altLang="zh-CN" sz="12800" b="1" dirty="0"/>
              <a:t>6</a:t>
            </a:r>
            <a:r>
              <a:rPr lang="zh-CN" altLang="en-US" sz="12800" b="1" dirty="0"/>
              <a:t>现在你们也知道那</a:t>
            </a:r>
            <a:r>
              <a:rPr lang="zh-CN" altLang="en-US" sz="12800" b="1" dirty="0">
                <a:solidFill>
                  <a:srgbClr val="FF0000"/>
                </a:solidFill>
              </a:rPr>
              <a:t>拦阻</a:t>
            </a:r>
            <a:r>
              <a:rPr lang="zh-CN" altLang="en-US" sz="12800" b="1" dirty="0"/>
              <a:t>他的是什么，是叫他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/>
              <a:t>到了的时候，才可以显露。</a:t>
            </a:r>
          </a:p>
          <a:p>
            <a:pPr marL="0" indent="0">
              <a:buNone/>
            </a:pPr>
            <a:r>
              <a:rPr lang="en-US" altLang="zh-CN" sz="12800" b="1" dirty="0"/>
              <a:t>7</a:t>
            </a:r>
            <a:r>
              <a:rPr lang="zh-CN" altLang="en-US" sz="12800" b="1" dirty="0"/>
              <a:t>因为那不法的隐意已经发动。只是现在有一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/>
              <a:t>个</a:t>
            </a:r>
            <a:r>
              <a:rPr lang="zh-CN" altLang="en-US" sz="12800" b="1" dirty="0">
                <a:solidFill>
                  <a:srgbClr val="FF0000"/>
                </a:solidFill>
              </a:rPr>
              <a:t>拦阻</a:t>
            </a:r>
            <a:r>
              <a:rPr lang="zh-CN" altLang="en-US" sz="12800" b="1" dirty="0"/>
              <a:t>的，等到</a:t>
            </a:r>
            <a:r>
              <a:rPr lang="zh-CN" altLang="en-US" sz="12800" b="1" dirty="0">
                <a:solidFill>
                  <a:srgbClr val="FF0000"/>
                </a:solidFill>
              </a:rPr>
              <a:t>那拦阻的被除去</a:t>
            </a:r>
            <a:r>
              <a:rPr lang="en-US" altLang="zh-CN" sz="12800" b="1" dirty="0">
                <a:solidFill>
                  <a:srgbClr val="FF0000"/>
                </a:solidFill>
              </a:rPr>
              <a:t>(</a:t>
            </a:r>
            <a:r>
              <a:rPr lang="en-US" sz="12800" b="1" dirty="0"/>
              <a:t> till he </a:t>
            </a:r>
            <a:r>
              <a:rPr lang="en-US" sz="12800" b="1" dirty="0">
                <a:solidFill>
                  <a:srgbClr val="FF0000"/>
                </a:solidFill>
              </a:rPr>
              <a:t>is taken </a:t>
            </a:r>
            <a:r>
              <a:rPr lang="en-US" sz="12800" b="1" dirty="0"/>
              <a:t>out of the way</a:t>
            </a:r>
            <a:r>
              <a:rPr lang="en-US" altLang="zh-CN" sz="12800" b="1" dirty="0"/>
              <a:t>)</a:t>
            </a:r>
            <a:r>
              <a:rPr lang="en-US" sz="12800" b="1" dirty="0"/>
              <a:t>. </a:t>
            </a:r>
            <a:r>
              <a:rPr lang="zh-CN" altLang="en-US" sz="12800" b="1" dirty="0"/>
              <a:t>。</a:t>
            </a:r>
          </a:p>
          <a:p>
            <a:pPr marL="0" indent="0">
              <a:buNone/>
            </a:pPr>
            <a:r>
              <a:rPr lang="en-US" altLang="zh-CN" sz="12800" b="1" dirty="0"/>
              <a:t>8</a:t>
            </a:r>
            <a:r>
              <a:rPr lang="zh-CN" altLang="en-US" sz="12800" b="1" dirty="0"/>
              <a:t>那时这不法的人，必显露出来。</a:t>
            </a:r>
            <a:r>
              <a:rPr lang="en-US" altLang="zh-CN" sz="12800" b="1" dirty="0"/>
              <a:t>……</a:t>
            </a:r>
          </a:p>
          <a:p>
            <a:pPr marL="0" indent="0">
              <a:buNone/>
            </a:pPr>
            <a:r>
              <a:rPr lang="en-US" altLang="zh-CN" sz="12800" b="1" dirty="0"/>
              <a:t>9</a:t>
            </a:r>
            <a:r>
              <a:rPr lang="zh-CN" altLang="en-US" sz="12800" b="1" dirty="0"/>
              <a:t>这不法的人来，是</a:t>
            </a:r>
            <a:r>
              <a:rPr lang="zh-CN" altLang="en-US" sz="12800" b="1" dirty="0">
                <a:solidFill>
                  <a:srgbClr val="FF0000"/>
                </a:solidFill>
              </a:rPr>
              <a:t>照撒但的运动</a:t>
            </a:r>
            <a:r>
              <a:rPr lang="zh-CN" altLang="en-US" sz="12800" b="1" dirty="0"/>
              <a:t>，行各样的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/>
              <a:t>异能神迹，和一切虚假的奇事，</a:t>
            </a:r>
          </a:p>
          <a:p>
            <a:pPr marL="0" indent="0">
              <a:buNone/>
            </a:pPr>
            <a:endParaRPr lang="zh-CN" altLang="en-US" sz="1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51251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7990249" cy="929520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圣经中掌权的帝国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196" y="1493822"/>
            <a:ext cx="6958154" cy="4683141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+mn-ea"/>
              </a:rPr>
              <a:t>1.</a:t>
            </a:r>
            <a:r>
              <a:rPr lang="zh-CN" altLang="en-US" sz="3200" b="1" dirty="0">
                <a:latin typeface="+mn-ea"/>
              </a:rPr>
              <a:t>埃及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2.</a:t>
            </a:r>
            <a:r>
              <a:rPr lang="zh-CN" altLang="en-US" sz="3200" b="1" dirty="0">
                <a:latin typeface="+mn-ea"/>
              </a:rPr>
              <a:t>亚述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3.</a:t>
            </a:r>
            <a:r>
              <a:rPr lang="zh-CN" altLang="en-US" sz="3200" b="1" dirty="0">
                <a:latin typeface="+mn-ea"/>
              </a:rPr>
              <a:t>巴比伦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4.</a:t>
            </a:r>
            <a:r>
              <a:rPr lang="zh-CN" altLang="en-US" sz="3200" b="1" dirty="0">
                <a:latin typeface="+mn-ea"/>
              </a:rPr>
              <a:t>玛代波斯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5.</a:t>
            </a:r>
            <a:r>
              <a:rPr lang="zh-CN" altLang="en-US" sz="3200" b="1" dirty="0">
                <a:latin typeface="+mn-ea"/>
              </a:rPr>
              <a:t>希腊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6.</a:t>
            </a:r>
            <a:r>
              <a:rPr lang="zh-CN" altLang="en-US" sz="3200" b="1" dirty="0">
                <a:latin typeface="+mn-ea"/>
              </a:rPr>
              <a:t>罗马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7.</a:t>
            </a:r>
            <a:r>
              <a:rPr lang="zh-CN" altLang="en-US" sz="3200" b="1" dirty="0">
                <a:latin typeface="+mn-ea"/>
              </a:rPr>
              <a:t>十角时期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8.</a:t>
            </a:r>
            <a:r>
              <a:rPr lang="zh-CN" altLang="en-US" sz="3200" b="1" dirty="0">
                <a:latin typeface="+mn-ea"/>
              </a:rPr>
              <a:t>敌基督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45393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5280" y="335280"/>
            <a:ext cx="8473440" cy="5841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latin typeface="Arial Black" panose="020B0A04020102020204" pitchFamily="34" charset="0"/>
              </a:rPr>
              <a:t>第三段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zh-CN" altLang="en-US" b="1" dirty="0">
                <a:latin typeface="Arial Black" panose="020B0A04020102020204" pitchFamily="34" charset="0"/>
              </a:rPr>
              <a:t>宝座前的启示</a:t>
            </a:r>
            <a:r>
              <a:rPr lang="en-US" b="1" dirty="0">
                <a:latin typeface="Arial Black" panose="020B0A04020102020204" pitchFamily="34" charset="0"/>
              </a:rPr>
              <a:t>(4:1-16:21)   </a:t>
            </a:r>
          </a:p>
          <a:p>
            <a:pPr marL="514350" indent="-514350">
              <a:buAutoNum type="ea1ChsPeriod"/>
            </a:pPr>
            <a:r>
              <a:rPr lang="zh-CN" altLang="en-US" b="1" dirty="0">
                <a:latin typeface="Arial Black" panose="020B0A04020102020204" pitchFamily="34" charset="0"/>
              </a:rPr>
              <a:t>天上对创造万物之主的敬拜（</a:t>
            </a:r>
            <a:r>
              <a:rPr lang="en-US" b="1" dirty="0">
                <a:latin typeface="Arial Black" panose="020B0A04020102020204" pitchFamily="34" charset="0"/>
              </a:rPr>
              <a:t>4</a:t>
            </a:r>
            <a:r>
              <a:rPr lang="zh-CN" altLang="en-US" b="1" dirty="0">
                <a:latin typeface="Arial Black" panose="020B0A04020102020204" pitchFamily="34" charset="0"/>
              </a:rPr>
              <a:t>章）</a:t>
            </a:r>
            <a:endParaRPr lang="en-US" altLang="zh-CN" b="1" dirty="0">
              <a:latin typeface="Arial Black" panose="020B0A040201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ea1ChsPeriod"/>
            </a:pPr>
            <a:r>
              <a:rPr lang="zh-CN" altLang="en-US" b="1" dirty="0">
                <a:latin typeface="Arial Black" panose="020B0A04020102020204" pitchFamily="34" charset="0"/>
              </a:rPr>
              <a:t>被杀的羔羊能以展开书卷并揭开了六印（</a:t>
            </a:r>
            <a:r>
              <a:rPr lang="en-US" b="1" dirty="0">
                <a:latin typeface="Arial Black" panose="020B0A04020102020204" pitchFamily="34" charset="0"/>
              </a:rPr>
              <a:t>5-6</a:t>
            </a:r>
            <a:r>
              <a:rPr lang="zh-CN" altLang="en-US" b="1" dirty="0">
                <a:latin typeface="Arial Black" panose="020B0A04020102020204" pitchFamily="34" charset="0"/>
              </a:rPr>
              <a:t>章</a:t>
            </a:r>
            <a:r>
              <a:rPr lang="en-US" altLang="zh-CN" b="1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zh-CN" b="1" dirty="0">
                <a:latin typeface="Arial Black" panose="020B0A04020102020204" pitchFamily="34" charset="0"/>
              </a:rPr>
              <a:t>	</a:t>
            </a:r>
            <a:r>
              <a:rPr lang="zh-CN" altLang="en-US" b="1" dirty="0">
                <a:latin typeface="Arial Black" panose="020B0A04020102020204" pitchFamily="34" charset="0"/>
              </a:rPr>
              <a:t>   </a:t>
            </a:r>
            <a:r>
              <a:rPr lang="en-US" altLang="zh-CN" b="1" dirty="0">
                <a:latin typeface="Arial Black" panose="020B0A04020102020204" pitchFamily="34" charset="0"/>
              </a:rPr>
              <a:t>	</a:t>
            </a:r>
            <a:r>
              <a:rPr lang="zh-CN" altLang="en-US" b="1" dirty="0">
                <a:latin typeface="Arial Black" panose="020B0A04020102020204" pitchFamily="34" charset="0"/>
              </a:rPr>
              <a:t>（天上地下所有的权柄都赐给了耶稣）</a:t>
            </a:r>
            <a:endParaRPr lang="en-US" altLang="zh-CN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latin typeface="Arial Black" panose="020B0A04020102020204" pitchFamily="34" charset="0"/>
              </a:rPr>
              <a:t>三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zh-CN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以色列全家受印</a:t>
            </a:r>
            <a:r>
              <a:rPr lang="zh-CN" altLang="en-US" b="1" dirty="0">
                <a:latin typeface="Arial Black" panose="020B0A04020102020204" pitchFamily="34" charset="0"/>
              </a:rPr>
              <a:t>及在基督里睡的圣徒复活</a:t>
            </a:r>
            <a:r>
              <a:rPr lang="en-US" altLang="zh-CN" b="1" dirty="0">
                <a:latin typeface="Arial Black" panose="020B0A04020102020204" pitchFamily="34" charset="0"/>
              </a:rPr>
              <a:t>(</a:t>
            </a:r>
            <a:r>
              <a:rPr lang="en-US" b="1" dirty="0">
                <a:latin typeface="Arial Black" panose="020B0A04020102020204" pitchFamily="34" charset="0"/>
              </a:rPr>
              <a:t>7</a:t>
            </a:r>
            <a:r>
              <a:rPr lang="zh-CN" altLang="en-US" b="1" dirty="0">
                <a:latin typeface="Arial Black" panose="020B0A04020102020204" pitchFamily="34" charset="0"/>
              </a:rPr>
              <a:t>章）</a:t>
            </a: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latin typeface="Arial Black" panose="020B0A04020102020204" pitchFamily="34" charset="0"/>
              </a:rPr>
              <a:t>四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zh-CN" altLang="en-US" b="1" dirty="0">
                <a:latin typeface="Arial Black" panose="020B0A04020102020204" pitchFamily="34" charset="0"/>
              </a:rPr>
              <a:t>羔羊揭开第七印后头六位天使吹号（</a:t>
            </a:r>
            <a:r>
              <a:rPr lang="en-US" b="1" dirty="0">
                <a:latin typeface="Arial Black" panose="020B0A04020102020204" pitchFamily="34" charset="0"/>
              </a:rPr>
              <a:t>8:1-9:21)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	</a:t>
            </a:r>
            <a:r>
              <a:rPr lang="zh-CN" altLang="en-US" b="1" dirty="0">
                <a:latin typeface="Arial Black" panose="020B0A04020102020204" pitchFamily="34" charset="0"/>
              </a:rPr>
              <a:t>（从第一位天使吹号地上进入</a:t>
            </a:r>
            <a:r>
              <a:rPr lang="zh-CN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第七十个七</a:t>
            </a:r>
            <a:r>
              <a:rPr lang="zh-CN" altLang="en-US" b="1" dirty="0">
                <a:latin typeface="Arial Black" panose="020B0A04020102020204" pitchFamily="34" charset="0"/>
              </a:rPr>
              <a:t> ）</a:t>
            </a:r>
            <a:endParaRPr lang="en-US" altLang="zh-CN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latin typeface="Arial Black" panose="020B0A04020102020204" pitchFamily="34" charset="0"/>
              </a:rPr>
              <a:t>五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zh-CN" altLang="en-US" b="1" dirty="0">
                <a:latin typeface="Arial Black" panose="020B0A04020102020204" pitchFamily="34" charset="0"/>
              </a:rPr>
              <a:t>大力的天使手拿展开的小书卷</a:t>
            </a:r>
            <a:r>
              <a:rPr lang="en-US" b="1" dirty="0">
                <a:latin typeface="Arial Black" panose="020B0A04020102020204" pitchFamily="34" charset="0"/>
              </a:rPr>
              <a:t> (10:1-11) </a:t>
            </a:r>
          </a:p>
          <a:p>
            <a:pPr marL="0" indent="0">
              <a:buNone/>
            </a:pPr>
            <a:r>
              <a:rPr lang="zh-CN" altLang="en-US" b="1" dirty="0">
                <a:latin typeface="Arial Black" panose="020B0A04020102020204" pitchFamily="34" charset="0"/>
              </a:rPr>
              <a:t>六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zh-CN" altLang="en-US" b="1" dirty="0">
                <a:latin typeface="Arial Black" panose="020B0A04020102020204" pitchFamily="34" charset="0"/>
              </a:rPr>
              <a:t>圣殿与两个见证人（</a:t>
            </a:r>
            <a:r>
              <a:rPr lang="en-US" b="1" dirty="0">
                <a:latin typeface="Arial Black" panose="020B0A04020102020204" pitchFamily="34" charset="0"/>
              </a:rPr>
              <a:t>11</a:t>
            </a:r>
            <a:r>
              <a:rPr lang="zh-CN" altLang="en-US" b="1" dirty="0">
                <a:latin typeface="Arial Black" panose="020B0A04020102020204" pitchFamily="34" charset="0"/>
              </a:rPr>
              <a:t>：</a:t>
            </a:r>
            <a:r>
              <a:rPr lang="en-US" b="1" dirty="0">
                <a:latin typeface="Arial Black" panose="020B0A04020102020204" pitchFamily="34" charset="0"/>
              </a:rPr>
              <a:t>1-14 </a:t>
            </a:r>
            <a:r>
              <a:rPr lang="zh-CN" altLang="en-US" b="1" dirty="0">
                <a:latin typeface="Arial Black" panose="020B0A04020102020204" pitchFamily="34" charset="0"/>
              </a:rPr>
              <a:t>）</a:t>
            </a: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latin typeface="Arial Black" panose="020B0A04020102020204" pitchFamily="34" charset="0"/>
              </a:rPr>
              <a:t>七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zh-CN" altLang="en-US" b="1" dirty="0">
                <a:latin typeface="Arial Black" panose="020B0A04020102020204" pitchFamily="34" charset="0"/>
              </a:rPr>
              <a:t>第七位天使吹号（</a:t>
            </a:r>
            <a:r>
              <a:rPr lang="en-US" b="1" dirty="0">
                <a:latin typeface="Arial Black" panose="020B0A04020102020204" pitchFamily="34" charset="0"/>
              </a:rPr>
              <a:t>11</a:t>
            </a:r>
            <a:r>
              <a:rPr lang="zh-CN" altLang="en-US" b="1" dirty="0">
                <a:latin typeface="Arial Black" panose="020B0A04020102020204" pitchFamily="34" charset="0"/>
              </a:rPr>
              <a:t>：</a:t>
            </a:r>
            <a:r>
              <a:rPr lang="en-US" b="1" dirty="0">
                <a:latin typeface="Arial Black" panose="020B0A04020102020204" pitchFamily="34" charset="0"/>
              </a:rPr>
              <a:t>15-16</a:t>
            </a:r>
            <a:r>
              <a:rPr lang="zh-CN" altLang="en-US" b="1" dirty="0">
                <a:latin typeface="Arial Black" panose="020B0A04020102020204" pitchFamily="34" charset="0"/>
              </a:rPr>
              <a:t>：</a:t>
            </a:r>
            <a:r>
              <a:rPr lang="en-US" b="1" dirty="0">
                <a:latin typeface="Arial Black" panose="020B0A04020102020204" pitchFamily="34" charset="0"/>
              </a:rPr>
              <a:t>21</a:t>
            </a:r>
            <a:r>
              <a:rPr lang="zh-CN" altLang="en-US" b="1" dirty="0">
                <a:latin typeface="Arial Black" panose="020B0A04020102020204" pitchFamily="34" charset="0"/>
              </a:rPr>
              <a:t>）</a:t>
            </a: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Arial Black" panose="020B0A04020102020204" pitchFamily="34" charset="0"/>
              </a:rPr>
              <a:t>	</a:t>
            </a:r>
            <a:r>
              <a:rPr lang="zh-CN" altLang="en-US" b="1" dirty="0">
                <a:latin typeface="Arial Black" panose="020B0A04020102020204" pitchFamily="34" charset="0"/>
              </a:rPr>
              <a:t>（第三样灾祸是最后的灾祸即神的大怒</a:t>
            </a:r>
            <a:r>
              <a:rPr lang="zh-CN" altLang="en-US" b="1" dirty="0"/>
              <a:t>临到</a:t>
            </a:r>
            <a:r>
              <a:rPr lang="zh-CN" altLang="en-US" b="1" dirty="0">
                <a:latin typeface="Arial Black" panose="020B0A04020102020204" pitchFamily="34" charset="0"/>
              </a:rPr>
              <a:t>）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072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98205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58765-A588-4DE2-A23B-D38A0154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箴言</a:t>
            </a:r>
            <a:r>
              <a:rPr lang="en-US" altLang="zh-CN" b="1" dirty="0"/>
              <a:t>27:20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8717-647A-447F-8396-7587F6E2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阴间和灭亡，</a:t>
            </a:r>
            <a:r>
              <a:rPr lang="zh-CN" altLang="en-US" sz="3200" b="1" dirty="0">
                <a:solidFill>
                  <a:srgbClr val="FF0000"/>
                </a:solidFill>
              </a:rPr>
              <a:t>永不满足</a:t>
            </a:r>
            <a:r>
              <a:rPr lang="zh-CN" altLang="en-US" sz="3200" b="1" dirty="0"/>
              <a:t>。人的眼目，也是如此。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034257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652145"/>
            <a:ext cx="7886700" cy="4351338"/>
          </a:xfrm>
        </p:spPr>
        <p:txBody>
          <a:bodyPr/>
          <a:lstStyle/>
          <a:p>
            <a:r>
              <a:rPr lang="zh-CN" altLang="en-US" dirty="0"/>
              <a:t> </a:t>
            </a:r>
            <a:r>
              <a:rPr lang="zh-CN" altLang="en-US" sz="3200" b="1" u="sng" dirty="0">
                <a:latin typeface="+mn-ea"/>
                <a:hlinkClick r:id="rId4"/>
              </a:rPr>
              <a:t>歌罗西书 </a:t>
            </a:r>
            <a:r>
              <a:rPr lang="en-US" altLang="zh-CN" sz="3200" b="1" u="sng" dirty="0">
                <a:latin typeface="+mn-ea"/>
                <a:hlinkClick r:id="rId4"/>
              </a:rPr>
              <a:t>- </a:t>
            </a:r>
            <a:r>
              <a:rPr lang="zh-CN" altLang="en-US" sz="3200" b="1" u="sng" dirty="0">
                <a:latin typeface="+mn-ea"/>
                <a:hlinkClick r:id="rId4"/>
              </a:rPr>
              <a:t>第 </a:t>
            </a:r>
            <a:r>
              <a:rPr lang="en-US" altLang="zh-CN" sz="3200" b="1" u="sng" dirty="0">
                <a:latin typeface="+mn-ea"/>
                <a:hlinkClick r:id="rId4"/>
              </a:rPr>
              <a:t>3 </a:t>
            </a:r>
            <a:r>
              <a:rPr lang="zh-CN" altLang="en-US" sz="3200" b="1" u="sng" dirty="0">
                <a:latin typeface="+mn-ea"/>
                <a:hlinkClick r:id="rId4"/>
              </a:rPr>
              <a:t>章 第 </a:t>
            </a:r>
            <a:r>
              <a:rPr lang="en-US" altLang="zh-CN" sz="3200" b="1" u="sng" dirty="0">
                <a:latin typeface="+mn-ea"/>
                <a:hlinkClick r:id="rId4"/>
              </a:rPr>
              <a:t>4 </a:t>
            </a:r>
            <a:r>
              <a:rPr lang="zh-CN" altLang="en-US" sz="3200" b="1" u="sng" dirty="0">
                <a:latin typeface="+mn-ea"/>
                <a:hlinkClick r:id="rId4"/>
              </a:rPr>
              <a:t>节</a:t>
            </a:r>
            <a:endParaRPr lang="en-US" altLang="zh-CN" sz="3200" b="1" u="sng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基督是我们的生命，祂显现的时候，你们也要与祂一同显现在荣耀里。</a:t>
            </a:r>
            <a:endParaRPr lang="en-US" altLang="zh-CN" sz="3200" b="1" dirty="0">
              <a:latin typeface="+mn-ea"/>
            </a:endParaRPr>
          </a:p>
          <a:p>
            <a:endParaRPr lang="en-US" altLang="en-US" sz="3200" b="1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 </a:t>
            </a:r>
            <a:r>
              <a:rPr lang="zh-CN" altLang="en-US" sz="3200" b="1" u="sng" dirty="0">
                <a:latin typeface="+mn-ea"/>
                <a:hlinkClick r:id="rId5"/>
              </a:rPr>
              <a:t>约翰一书 </a:t>
            </a:r>
            <a:r>
              <a:rPr lang="en-US" altLang="zh-CN" sz="3200" b="1" u="sng" dirty="0">
                <a:latin typeface="+mn-ea"/>
                <a:hlinkClick r:id="rId5"/>
              </a:rPr>
              <a:t>- </a:t>
            </a:r>
            <a:r>
              <a:rPr lang="zh-CN" altLang="en-US" sz="3200" b="1" u="sng" dirty="0">
                <a:latin typeface="+mn-ea"/>
                <a:hlinkClick r:id="rId5"/>
              </a:rPr>
              <a:t>第 </a:t>
            </a:r>
            <a:r>
              <a:rPr lang="en-US" altLang="zh-CN" sz="3200" b="1" u="sng" dirty="0">
                <a:latin typeface="+mn-ea"/>
                <a:hlinkClick r:id="rId5"/>
              </a:rPr>
              <a:t>5 </a:t>
            </a:r>
            <a:r>
              <a:rPr lang="zh-CN" altLang="en-US" sz="3200" b="1" u="sng" dirty="0">
                <a:latin typeface="+mn-ea"/>
                <a:hlinkClick r:id="rId5"/>
              </a:rPr>
              <a:t>章 第 </a:t>
            </a:r>
            <a:r>
              <a:rPr lang="en-US" altLang="zh-CN" sz="3200" b="1" u="sng" dirty="0">
                <a:latin typeface="+mn-ea"/>
                <a:hlinkClick r:id="rId5"/>
              </a:rPr>
              <a:t>12 </a:t>
            </a:r>
            <a:r>
              <a:rPr lang="zh-CN" altLang="en-US" sz="3200" b="1" u="sng" dirty="0">
                <a:latin typeface="+mn-ea"/>
                <a:hlinkClick r:id="rId5"/>
              </a:rPr>
              <a:t>节</a:t>
            </a:r>
            <a:br>
              <a:rPr lang="zh-CN" altLang="en-US" sz="3200" b="1" dirty="0">
                <a:latin typeface="+mn-ea"/>
              </a:rPr>
            </a:br>
            <a:r>
              <a:rPr lang="zh-CN" altLang="en-US" sz="3200" b="1" dirty="0">
                <a:latin typeface="+mn-ea"/>
              </a:rPr>
              <a:t>人有了神的儿子就有生命。没有神的儿子就没有生命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321351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3840"/>
          </a:xfrm>
        </p:spPr>
        <p:txBody>
          <a:bodyPr/>
          <a:lstStyle/>
          <a:p>
            <a:pPr algn="ctr"/>
            <a:r>
              <a:rPr lang="zh-CN" altLang="en-US" dirty="0">
                <a:latin typeface="+mn-ea"/>
                <a:ea typeface="+mn-ea"/>
              </a:rPr>
              <a:t>马太福音</a:t>
            </a:r>
            <a:endParaRPr lang="en-US" altLang="en-US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341"/>
            <a:ext cx="7886700" cy="4764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10:28</a:t>
            </a:r>
            <a:r>
              <a:rPr lang="zh-CN" altLang="en-US" sz="3200" b="1" dirty="0">
                <a:latin typeface="+mn-ea"/>
              </a:rPr>
              <a:t>那杀身体不能杀灵魂的，不要怕他们。惟有能把身体和灵魂都灭在地狱里的，正要怕他。</a:t>
            </a:r>
            <a:endParaRPr lang="en-US" altLang="zh-CN" sz="3200" b="1" dirty="0">
              <a:latin typeface="+mn-ea"/>
            </a:endParaRPr>
          </a:p>
          <a:p>
            <a:endParaRPr lang="en-US" altLang="en-US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22:37</a:t>
            </a:r>
            <a:r>
              <a:rPr lang="zh-CN" altLang="en-US" sz="3200" b="1" dirty="0">
                <a:latin typeface="+mn-ea"/>
              </a:rPr>
              <a:t>耶稣对他说，你要尽心，尽性，尽意，爱主你的神。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"'Love the Lord your God with all your heart and with all your soul and with all your mind</a:t>
            </a:r>
            <a:r>
              <a:rPr lang="en-US" altLang="zh-CN" sz="3200" b="1" dirty="0">
                <a:latin typeface="+mn-ea"/>
              </a:rPr>
              <a:t>)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468155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98205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58765-A588-4DE2-A23B-D38A0154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出埃及记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8717-647A-447F-8396-7587F6E2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554480"/>
            <a:ext cx="8088630" cy="4622483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以色列人出埃及地以后，满了三个月的那一天，就来到西乃的旷野。</a:t>
            </a:r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他们离了利非订，来到西乃的旷野，就在那里的山下安营。</a:t>
            </a:r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摩西到神那里，耶和华从山上呼唤他说，你要这样告诉雅各家，晓谕以色列人说，</a:t>
            </a:r>
          </a:p>
          <a:p>
            <a:r>
              <a:rPr lang="en-US" altLang="zh-CN" sz="3200" b="1" dirty="0"/>
              <a:t>4</a:t>
            </a:r>
            <a:r>
              <a:rPr lang="zh-CN" altLang="en-US" sz="3200" b="1" dirty="0"/>
              <a:t>我向埃及人所行的事，你们都看见了，且看见我</a:t>
            </a:r>
            <a:r>
              <a:rPr lang="zh-CN" altLang="en-US" sz="3200" b="1" dirty="0">
                <a:solidFill>
                  <a:srgbClr val="FF0000"/>
                </a:solidFill>
              </a:rPr>
              <a:t>如鹰将你们背在翅膀上，带来归我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219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98205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58765-A588-4DE2-A23B-D38A0154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59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8717-647A-447F-8396-7587F6E2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19</a:t>
            </a:r>
            <a:r>
              <a:rPr lang="zh-CN" altLang="en-US" sz="3200" b="1" dirty="0"/>
              <a:t>如此，人从日落之处，必敬畏耶和华的名。从日出之地，也必敬畏祂的荣耀。因为</a:t>
            </a:r>
            <a:r>
              <a:rPr lang="zh-CN" altLang="en-US" sz="3200" b="1" dirty="0">
                <a:solidFill>
                  <a:srgbClr val="FF0000"/>
                </a:solidFill>
              </a:rPr>
              <a:t>仇敌好像急流的河水冲来</a:t>
            </a:r>
            <a:r>
              <a:rPr lang="zh-CN" altLang="en-US" sz="3200" b="1" dirty="0"/>
              <a:t>，是耶和华之气所驱逐的。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755818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67007"/>
            <a:ext cx="7768590" cy="77946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latin typeface="+mn-ea"/>
                <a:ea typeface="+mn-ea"/>
              </a:rPr>
              <a:t>但以理书</a:t>
            </a:r>
            <a:r>
              <a:rPr lang="en-US" altLang="zh-CN" sz="4000" b="1" dirty="0">
                <a:latin typeface="+mn-ea"/>
                <a:ea typeface="+mn-ea"/>
              </a:rPr>
              <a:t>7</a:t>
            </a:r>
            <a:r>
              <a:rPr lang="zh-CN" altLang="en-US" sz="4000" b="1" dirty="0">
                <a:latin typeface="+mn-ea"/>
                <a:ea typeface="+mn-ea"/>
              </a:rPr>
              <a:t>章</a:t>
            </a:r>
            <a:endParaRPr lang="en-US" altLang="en-US" sz="4000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112520"/>
            <a:ext cx="862584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2000" b="1" dirty="0"/>
              <a:t>1</a:t>
            </a:r>
            <a:r>
              <a:rPr lang="zh-CN" altLang="en-US" sz="12000" b="1" dirty="0"/>
              <a:t>巴比伦王伯沙撒元年，但以理在床上作梦</a:t>
            </a:r>
            <a:r>
              <a:rPr lang="en-US" altLang="zh-CN" sz="12000" b="1" dirty="0"/>
              <a:t>……</a:t>
            </a:r>
          </a:p>
          <a:p>
            <a:pPr marL="0" indent="0">
              <a:buNone/>
            </a:pPr>
            <a:r>
              <a:rPr lang="en-US" altLang="zh-CN" sz="12000" b="1" dirty="0"/>
              <a:t>3</a:t>
            </a:r>
            <a:r>
              <a:rPr lang="zh-CN" altLang="en-US" sz="12000" b="1" dirty="0"/>
              <a:t>有四个大兽从海中上来，形状各有不同，</a:t>
            </a:r>
          </a:p>
          <a:p>
            <a:pPr marL="0" indent="0">
              <a:buNone/>
            </a:pPr>
            <a:r>
              <a:rPr lang="en-US" altLang="zh-CN" sz="12000" b="1" dirty="0"/>
              <a:t>4</a:t>
            </a:r>
            <a:r>
              <a:rPr lang="zh-CN" altLang="en-US" sz="12000" b="1" dirty="0"/>
              <a:t>头一个</a:t>
            </a:r>
            <a:r>
              <a:rPr lang="zh-CN" altLang="en-US" sz="12000" b="1" dirty="0">
                <a:solidFill>
                  <a:srgbClr val="FF0000"/>
                </a:solidFill>
              </a:rPr>
              <a:t>像狮子</a:t>
            </a:r>
            <a:r>
              <a:rPr lang="zh-CN" altLang="en-US" sz="12000" b="1" dirty="0"/>
              <a:t>，</a:t>
            </a:r>
            <a:r>
              <a:rPr lang="en-US" altLang="zh-CN" sz="12000" b="1" dirty="0"/>
              <a:t>……</a:t>
            </a:r>
          </a:p>
          <a:p>
            <a:pPr marL="0" indent="0">
              <a:buNone/>
            </a:pPr>
            <a:r>
              <a:rPr lang="en-US" altLang="zh-CN" sz="12000" b="1" dirty="0"/>
              <a:t>5</a:t>
            </a:r>
            <a:r>
              <a:rPr lang="zh-CN" altLang="en-US" sz="12000" b="1" dirty="0"/>
              <a:t>又有一兽</a:t>
            </a:r>
            <a:r>
              <a:rPr lang="zh-CN" altLang="en-US" sz="12000" b="1" dirty="0">
                <a:solidFill>
                  <a:srgbClr val="FF0000"/>
                </a:solidFill>
              </a:rPr>
              <a:t>如熊</a:t>
            </a:r>
            <a:r>
              <a:rPr lang="zh-CN" altLang="en-US" sz="12000" b="1" dirty="0"/>
              <a:t>，就是第二兽，</a:t>
            </a:r>
            <a:endParaRPr lang="en-US" altLang="zh-CN" sz="12000" b="1" dirty="0"/>
          </a:p>
          <a:p>
            <a:pPr marL="0" indent="0">
              <a:buNone/>
            </a:pPr>
            <a:r>
              <a:rPr lang="en-US" altLang="zh-CN" sz="12000" b="1" dirty="0"/>
              <a:t>6</a:t>
            </a:r>
            <a:r>
              <a:rPr lang="zh-CN" altLang="en-US" sz="12000" b="1" dirty="0"/>
              <a:t>此后我观看，又有一兽</a:t>
            </a:r>
            <a:r>
              <a:rPr lang="zh-CN" altLang="en-US" sz="12000" b="1" dirty="0">
                <a:solidFill>
                  <a:srgbClr val="FF0000"/>
                </a:solidFill>
              </a:rPr>
              <a:t>如豹</a:t>
            </a:r>
            <a:r>
              <a:rPr lang="zh-CN" altLang="en-US" sz="12000" b="1" dirty="0"/>
              <a:t>，背上有鸟的四个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翅膀。这兽有四个头，又得了权柄。</a:t>
            </a:r>
          </a:p>
          <a:p>
            <a:pPr marL="0" indent="0">
              <a:buNone/>
            </a:pPr>
            <a:r>
              <a:rPr lang="en-US" altLang="zh-CN" sz="12000" b="1" dirty="0"/>
              <a:t>7</a:t>
            </a:r>
            <a:r>
              <a:rPr lang="zh-CN" altLang="en-US" sz="12000" b="1" dirty="0"/>
              <a:t>其后我在夜间的异象中观看，见</a:t>
            </a:r>
            <a:r>
              <a:rPr lang="zh-CN" altLang="en-US" sz="12000" b="1" dirty="0">
                <a:solidFill>
                  <a:srgbClr val="FF0000"/>
                </a:solidFill>
              </a:rPr>
              <a:t>第四兽甚是可怕，</a:t>
            </a:r>
            <a:endParaRPr lang="en-US" altLang="zh-CN" sz="1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2000" b="1" dirty="0"/>
              <a:t>极其强壮，大有力量，有大铁牙，吞吃嚼碎，所剩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下的用脚践踏。这兽与前三兽大不相同，</a:t>
            </a:r>
            <a:r>
              <a:rPr lang="zh-CN" altLang="en-US" sz="12000" b="1" dirty="0">
                <a:solidFill>
                  <a:srgbClr val="FF0000"/>
                </a:solidFill>
              </a:rPr>
              <a:t>头有十角。</a:t>
            </a:r>
          </a:p>
          <a:p>
            <a:pPr marL="0" indent="0">
              <a:buNone/>
            </a:pPr>
            <a:r>
              <a:rPr lang="en-US" altLang="zh-CN" sz="12000" b="1" dirty="0"/>
              <a:t>8</a:t>
            </a:r>
            <a:r>
              <a:rPr lang="zh-CN" altLang="en-US" sz="12000" b="1" dirty="0"/>
              <a:t>我正观看这些角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见其中</a:t>
            </a:r>
            <a:r>
              <a:rPr lang="zh-CN" altLang="en-US" sz="12000" b="1" dirty="0">
                <a:solidFill>
                  <a:srgbClr val="FF0000"/>
                </a:solidFill>
              </a:rPr>
              <a:t>又长起一个小角</a:t>
            </a:r>
            <a:r>
              <a:rPr lang="en-US" altLang="zh-CN" sz="12000" b="1" dirty="0"/>
              <a:t>.</a:t>
            </a:r>
            <a:r>
              <a:rPr lang="zh-CN" altLang="en-US" sz="12000" b="1" dirty="0"/>
              <a:t>先前的角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中有三角在这角前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连</a:t>
            </a:r>
            <a:r>
              <a:rPr lang="zh-CN" altLang="en-US" sz="12000" b="1" dirty="0">
                <a:solidFill>
                  <a:srgbClr val="FF0000"/>
                </a:solidFill>
              </a:rPr>
              <a:t>根</a:t>
            </a:r>
            <a:r>
              <a:rPr lang="zh-CN" altLang="en-US" sz="12000" b="1" dirty="0"/>
              <a:t>被它拔出来。</a:t>
            </a:r>
            <a:r>
              <a:rPr lang="zh-CN" altLang="en-US" sz="12000" b="1" dirty="0">
                <a:solidFill>
                  <a:srgbClr val="FF0000"/>
                </a:solidFill>
              </a:rPr>
              <a:t>这角有眼</a:t>
            </a:r>
            <a:r>
              <a:rPr lang="en-US" altLang="zh-CN" sz="12000" b="1" dirty="0">
                <a:solidFill>
                  <a:srgbClr val="FF0000"/>
                </a:solidFill>
              </a:rPr>
              <a:t>,</a:t>
            </a:r>
            <a:r>
              <a:rPr lang="zh-CN" altLang="en-US" sz="12000" b="1" dirty="0">
                <a:solidFill>
                  <a:srgbClr val="FF0000"/>
                </a:solidFill>
              </a:rPr>
              <a:t>像</a:t>
            </a:r>
            <a:endParaRPr lang="en-US" altLang="zh-CN" sz="1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2000" b="1" dirty="0">
                <a:solidFill>
                  <a:srgbClr val="FF0000"/>
                </a:solidFill>
              </a:rPr>
              <a:t>人的眼</a:t>
            </a:r>
            <a:r>
              <a:rPr lang="en-US" altLang="zh-CN" sz="12000" b="1" dirty="0">
                <a:solidFill>
                  <a:srgbClr val="FF0000"/>
                </a:solidFill>
              </a:rPr>
              <a:t>,</a:t>
            </a:r>
            <a:r>
              <a:rPr lang="zh-CN" altLang="en-US" sz="12000" b="1" dirty="0">
                <a:solidFill>
                  <a:srgbClr val="FF0000"/>
                </a:solidFill>
              </a:rPr>
              <a:t>有口说夸大的话。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202427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65" y="167007"/>
            <a:ext cx="7722870" cy="48831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但以理书</a:t>
            </a:r>
            <a:r>
              <a:rPr lang="en-US" altLang="zh-CN" b="1" dirty="0"/>
              <a:t>7</a:t>
            </a:r>
            <a:r>
              <a:rPr lang="zh-CN" altLang="en-US" b="1" dirty="0"/>
              <a:t>章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807720"/>
            <a:ext cx="8412480" cy="53949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1200" b="1" dirty="0">
                <a:latin typeface="+mn-ea"/>
              </a:rPr>
              <a:t>17</a:t>
            </a:r>
            <a:r>
              <a:rPr lang="zh-CN" altLang="en-US" sz="11200" b="1" dirty="0">
                <a:latin typeface="+mn-ea"/>
              </a:rPr>
              <a:t>这四个大兽就是四王将要在世上兴起。</a:t>
            </a:r>
            <a:r>
              <a:rPr lang="en-US" altLang="zh-CN" sz="11200" b="1" dirty="0">
                <a:latin typeface="+mn-ea"/>
              </a:rPr>
              <a:t>……</a:t>
            </a:r>
            <a:endParaRPr lang="zh-CN" altLang="en-US" sz="11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11200" b="1" dirty="0">
                <a:latin typeface="+mn-ea"/>
              </a:rPr>
              <a:t>19</a:t>
            </a:r>
            <a:r>
              <a:rPr lang="zh-CN" altLang="en-US" sz="11200" b="1" dirty="0">
                <a:latin typeface="+mn-ea"/>
              </a:rPr>
              <a:t>那时我愿知道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第四兽的真情</a:t>
            </a:r>
            <a:r>
              <a:rPr lang="zh-CN" altLang="en-US" sz="11200" b="1" dirty="0">
                <a:latin typeface="+mn-ea"/>
              </a:rPr>
              <a:t>，它为何与那三兽的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真情大不相同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甚是可怕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有铁牙铜爪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吞吃嚼碎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所剩下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的用脚践踏。</a:t>
            </a:r>
          </a:p>
          <a:p>
            <a:pPr marL="0" indent="0">
              <a:buNone/>
            </a:pPr>
            <a:r>
              <a:rPr lang="en-US" altLang="zh-CN" sz="11200" b="1" dirty="0">
                <a:latin typeface="+mn-ea"/>
              </a:rPr>
              <a:t>20</a:t>
            </a:r>
            <a:r>
              <a:rPr lang="zh-CN" altLang="en-US" sz="11200" b="1" dirty="0">
                <a:latin typeface="+mn-ea"/>
              </a:rPr>
              <a:t>头有十角和那另长的一角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在这角前有三角被它打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落。这角有眼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有说夸大话的口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形状强横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过于它的同类。</a:t>
            </a:r>
            <a:r>
              <a:rPr lang="en-US" altLang="zh-CN" sz="11200" b="1" dirty="0">
                <a:latin typeface="+mn-ea"/>
              </a:rPr>
              <a:t>…………</a:t>
            </a:r>
          </a:p>
          <a:p>
            <a:pPr marL="0" indent="0">
              <a:buNone/>
            </a:pPr>
            <a:r>
              <a:rPr lang="en-US" altLang="zh-CN" sz="11200" b="1" dirty="0">
                <a:latin typeface="+mn-ea"/>
              </a:rPr>
              <a:t>23</a:t>
            </a:r>
            <a:r>
              <a:rPr lang="zh-CN" altLang="en-US" sz="11200" b="1" dirty="0">
                <a:latin typeface="+mn-ea"/>
              </a:rPr>
              <a:t>那侍立者这样说，第四兽就是世上必有的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第四国</a:t>
            </a:r>
            <a:r>
              <a:rPr lang="zh-CN" altLang="en-US" sz="11200" b="1" dirty="0">
                <a:latin typeface="+mn-ea"/>
              </a:rPr>
              <a:t>，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与一切国大不相同，必吞吃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全地</a:t>
            </a:r>
            <a:r>
              <a:rPr lang="zh-CN" altLang="en-US" sz="11200" b="1" dirty="0">
                <a:latin typeface="+mn-ea"/>
              </a:rPr>
              <a:t>，并且践踏嚼碎。</a:t>
            </a:r>
          </a:p>
          <a:p>
            <a:pPr marL="0" indent="0">
              <a:buNone/>
            </a:pPr>
            <a:r>
              <a:rPr lang="en-US" altLang="zh-CN" sz="11200" b="1" dirty="0">
                <a:latin typeface="+mn-ea"/>
              </a:rPr>
              <a:t>24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至于那十角，</a:t>
            </a:r>
            <a:r>
              <a:rPr lang="zh-CN" altLang="en-US" sz="11200" b="1" dirty="0">
                <a:latin typeface="+mn-ea"/>
              </a:rPr>
              <a:t>就是从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这国中</a:t>
            </a:r>
            <a:r>
              <a:rPr lang="zh-CN" altLang="en-US" sz="11200" b="1" dirty="0">
                <a:latin typeface="+mn-ea"/>
              </a:rPr>
              <a:t>必兴起的十王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，后来</a:t>
            </a:r>
            <a:endParaRPr lang="en-US" altLang="zh-CN" sz="11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又兴起一王，与先前的不同。他必制伏三王。</a:t>
            </a:r>
          </a:p>
          <a:p>
            <a:pPr marL="0" indent="0">
              <a:buNone/>
            </a:pPr>
            <a:r>
              <a:rPr lang="en-US" altLang="zh-CN" sz="11200" b="1" dirty="0">
                <a:latin typeface="+mn-ea"/>
              </a:rPr>
              <a:t>25</a:t>
            </a:r>
            <a:r>
              <a:rPr lang="zh-CN" altLang="en-US" sz="11200" b="1" dirty="0">
                <a:latin typeface="+mn-ea"/>
              </a:rPr>
              <a:t>他必向至高者说夸大的话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必折磨至高者的圣民</a:t>
            </a:r>
            <a:r>
              <a:rPr lang="en-US" altLang="zh-CN" sz="11200" b="1" dirty="0">
                <a:latin typeface="+mn-ea"/>
              </a:rPr>
              <a:t>,</a:t>
            </a:r>
            <a:r>
              <a:rPr lang="zh-CN" altLang="en-US" sz="11200" b="1" dirty="0">
                <a:latin typeface="+mn-ea"/>
              </a:rPr>
              <a:t>必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想改变节期和律法。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圣民必交付他手一载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二载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半载。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38588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14CADFED-3B8E-40D2-94B0-4506F2E5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Image result for 但以理书大像">
            <a:extLst>
              <a:ext uri="{FF2B5EF4-FFF2-40B4-BE49-F238E27FC236}">
                <a16:creationId xmlns:a16="http://schemas.microsoft.com/office/drawing/2014/main" id="{EE18194E-6A5E-4892-9C44-AAF73C95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72311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Picture 2" descr="Image result for 启示录十四章">
            <a:extLst>
              <a:ext uri="{FF2B5EF4-FFF2-40B4-BE49-F238E27FC236}">
                <a16:creationId xmlns:a16="http://schemas.microsoft.com/office/drawing/2014/main" id="{E40C545C-AA3E-4A6E-BA04-2A9F0F045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3689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我知道你的居所，就是有</a:t>
            </a:r>
            <a:r>
              <a:rPr lang="zh-CN" altLang="en-US" sz="3200" b="1" dirty="0">
                <a:solidFill>
                  <a:srgbClr val="FF0000"/>
                </a:solidFill>
              </a:rPr>
              <a:t>撒但座位</a:t>
            </a:r>
            <a:r>
              <a:rPr lang="zh-CN" altLang="en-US" sz="3200" b="1" dirty="0"/>
              <a:t>之处。当我忠心的见证人安提帕在你们中间，</a:t>
            </a:r>
            <a:r>
              <a:rPr lang="zh-CN" altLang="en-US" sz="3200" b="1" dirty="0">
                <a:solidFill>
                  <a:srgbClr val="FF0000"/>
                </a:solidFill>
              </a:rPr>
              <a:t>撒但所住的地方</a:t>
            </a:r>
            <a:r>
              <a:rPr lang="zh-CN" altLang="en-US" sz="3200" b="1" dirty="0"/>
              <a:t>被杀之时，你还坚守我的名，没有弃绝我的道。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14699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251DD17D-24BD-4814-863B-51A52018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944D5ED2-1A3E-4CF1-92C4-F27C5128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七十个七</a:t>
            </a:r>
            <a:endParaRPr lang="en-US" alt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1616E9-23AE-4AE4-B142-C17C8C24595D}"/>
              </a:ext>
            </a:extLst>
          </p:cNvPr>
          <p:cNvCxnSpPr>
            <a:cxnSpLocks/>
          </p:cNvCxnSpPr>
          <p:nvPr/>
        </p:nvCxnSpPr>
        <p:spPr>
          <a:xfrm>
            <a:off x="838200" y="3581400"/>
            <a:ext cx="75438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C6736A-A83C-41EA-BDDC-C1725033902B}"/>
              </a:ext>
            </a:extLst>
          </p:cNvPr>
          <p:cNvCxnSpPr>
            <a:cxnSpLocks/>
          </p:cNvCxnSpPr>
          <p:nvPr/>
        </p:nvCxnSpPr>
        <p:spPr>
          <a:xfrm>
            <a:off x="2603500" y="3086100"/>
            <a:ext cx="4572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1BCEBC-DD88-41EA-A120-3CDEADD739C7}"/>
              </a:ext>
            </a:extLst>
          </p:cNvPr>
          <p:cNvCxnSpPr>
            <a:cxnSpLocks/>
          </p:cNvCxnSpPr>
          <p:nvPr/>
        </p:nvCxnSpPr>
        <p:spPr>
          <a:xfrm>
            <a:off x="2819400" y="2878138"/>
            <a:ext cx="0" cy="609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687500-0BE8-4143-A38F-EB9FEBE7525B}"/>
              </a:ext>
            </a:extLst>
          </p:cNvPr>
          <p:cNvCxnSpPr>
            <a:cxnSpLocks/>
          </p:cNvCxnSpPr>
          <p:nvPr/>
        </p:nvCxnSpPr>
        <p:spPr>
          <a:xfrm flipV="1">
            <a:off x="6324600" y="2884488"/>
            <a:ext cx="0" cy="5969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0" name="TextBox 30724">
            <a:extLst>
              <a:ext uri="{FF2B5EF4-FFF2-40B4-BE49-F238E27FC236}">
                <a16:creationId xmlns:a16="http://schemas.microsoft.com/office/drawing/2014/main" id="{5EDB0D9E-1BAA-4FF2-8FAE-57C71F7FBD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96975" y="2879725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/>
              <a:t>69</a:t>
            </a:r>
            <a:r>
              <a:rPr lang="zh-CN" altLang="en-US" b="1"/>
              <a:t>个</a:t>
            </a:r>
            <a:r>
              <a:rPr lang="en-US" altLang="zh-CN" b="1"/>
              <a:t>7</a:t>
            </a:r>
            <a:endParaRPr lang="en-US" altLang="en-US" b="1">
              <a:ea typeface="宋体" panose="02010600030101010101" pitchFamily="2" charset="-122"/>
            </a:endParaRPr>
          </a:p>
        </p:txBody>
      </p:sp>
      <p:sp>
        <p:nvSpPr>
          <p:cNvPr id="8201" name="Content Placeholder 37">
            <a:extLst>
              <a:ext uri="{FF2B5EF4-FFF2-40B4-BE49-F238E27FC236}">
                <a16:creationId xmlns:a16="http://schemas.microsoft.com/office/drawing/2014/main" id="{F535CB6A-BAF6-41B3-BD31-38BE0EDA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425" y="2878138"/>
            <a:ext cx="1981200" cy="585787"/>
          </a:xfrm>
        </p:spPr>
        <p:txBody>
          <a:bodyPr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/>
              <a:t>教会时代</a:t>
            </a:r>
            <a:endParaRPr lang="en-US" altLang="en-US" b="1"/>
          </a:p>
        </p:txBody>
      </p:sp>
      <p:sp>
        <p:nvSpPr>
          <p:cNvPr id="8202" name="TextBox 30725">
            <a:extLst>
              <a:ext uri="{FF2B5EF4-FFF2-40B4-BE49-F238E27FC236}">
                <a16:creationId xmlns:a16="http://schemas.microsoft.com/office/drawing/2014/main" id="{FD0402DA-2370-4AC6-A415-CEAFBDED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878138"/>
            <a:ext cx="2216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/>
              <a:t>最后一个</a:t>
            </a:r>
            <a:r>
              <a:rPr lang="en-US" altLang="zh-CN" b="1"/>
              <a:t>7</a:t>
            </a:r>
            <a:endParaRPr lang="en-US" altLang="en-US" b="1">
              <a:ea typeface="宋体" panose="02010600030101010101" pitchFamily="2" charset="-122"/>
            </a:endParaRPr>
          </a:p>
        </p:txBody>
      </p:sp>
      <p:sp>
        <p:nvSpPr>
          <p:cNvPr id="8203" name="TextBox 30726">
            <a:extLst>
              <a:ext uri="{FF2B5EF4-FFF2-40B4-BE49-F238E27FC236}">
                <a16:creationId xmlns:a16="http://schemas.microsoft.com/office/drawing/2014/main" id="{ED3D6E63-1FFD-4C8A-BDE7-ACA25531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598863"/>
            <a:ext cx="362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/>
              <a:t>  荒凉的事已经定了</a:t>
            </a:r>
            <a:endParaRPr lang="en-US" altLang="en-US" sz="2800" b="1">
              <a:ea typeface="宋体" panose="02010600030101010101" pitchFamily="2" charset="-122"/>
            </a:endParaRPr>
          </a:p>
        </p:txBody>
      </p:sp>
      <p:sp>
        <p:nvSpPr>
          <p:cNvPr id="8204" name="TextBox 4">
            <a:extLst>
              <a:ext uri="{FF2B5EF4-FFF2-40B4-BE49-F238E27FC236}">
                <a16:creationId xmlns:a16="http://schemas.microsoft.com/office/drawing/2014/main" id="{06CB167C-295D-4B04-8807-3DC9F5D0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0767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（对犹大国）</a:t>
            </a:r>
            <a:endParaRPr lang="en-US" altLang="en-US" sz="1800" b="1">
              <a:ea typeface="宋体" panose="02010600030101010101" pitchFamily="2" charset="-122"/>
            </a:endParaRPr>
          </a:p>
        </p:txBody>
      </p:sp>
      <p:sp>
        <p:nvSpPr>
          <p:cNvPr id="8205" name="TextBox 1">
            <a:extLst>
              <a:ext uri="{FF2B5EF4-FFF2-40B4-BE49-F238E27FC236}">
                <a16:creationId xmlns:a16="http://schemas.microsoft.com/office/drawing/2014/main" id="{F333258B-B1B4-4EE0-B174-B7144250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0"/>
            <a:ext cx="5540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出令重新建造耶路撒冷</a:t>
            </a:r>
            <a:endParaRPr lang="en-US" altLang="en-US" sz="2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0DF6C9-9C4B-4FB7-81D8-9922B9B4E878}"/>
              </a:ext>
            </a:extLst>
          </p:cNvPr>
          <p:cNvCxnSpPr>
            <a:cxnSpLocks/>
          </p:cNvCxnSpPr>
          <p:nvPr/>
        </p:nvCxnSpPr>
        <p:spPr>
          <a:xfrm>
            <a:off x="854075" y="3086100"/>
            <a:ext cx="17463" cy="4587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22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约翰福音</a:t>
            </a:r>
            <a:r>
              <a:rPr lang="en-US" altLang="zh-CN" b="1" dirty="0">
                <a:latin typeface="+mn-ea"/>
                <a:ea typeface="+mn-ea"/>
              </a:rPr>
              <a:t>14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腓力对祂说，求主将父显给我们看，我们就知足了。</a:t>
            </a:r>
          </a:p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耶稣对他说，腓力，我与你们同在这样长久，你还不认识我吗？</a:t>
            </a:r>
            <a:r>
              <a:rPr lang="zh-CN" altLang="en-US" sz="3200" b="1" dirty="0">
                <a:solidFill>
                  <a:srgbClr val="FF0000"/>
                </a:solidFill>
              </a:rPr>
              <a:t>人看见了我，就是看见了父</a:t>
            </a:r>
            <a:r>
              <a:rPr lang="zh-CN" altLang="en-US" sz="3200" b="1" dirty="0"/>
              <a:t>。你怎么说，将父显给我们看呢？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1437858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24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23</a:t>
            </a:r>
            <a:r>
              <a:rPr lang="zh-CN" altLang="en-US" sz="3200" b="1" dirty="0"/>
              <a:t>那时若有人对你们说，基督在这里。或说，基督在那里，你们不要信。</a:t>
            </a:r>
          </a:p>
          <a:p>
            <a:pPr marL="0" indent="0">
              <a:buNone/>
            </a:pPr>
            <a:r>
              <a:rPr lang="en-US" altLang="zh-CN" sz="3200" b="1" dirty="0"/>
              <a:t>24</a:t>
            </a:r>
            <a:r>
              <a:rPr lang="zh-CN" altLang="en-US" sz="3200" b="1" dirty="0"/>
              <a:t>因为</a:t>
            </a:r>
            <a:r>
              <a:rPr lang="zh-CN" altLang="en-US" sz="3200" b="1" dirty="0">
                <a:solidFill>
                  <a:srgbClr val="FF0000"/>
                </a:solidFill>
              </a:rPr>
              <a:t>假基督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假先知</a:t>
            </a:r>
            <a:r>
              <a:rPr lang="zh-CN" altLang="en-US" sz="3200" b="1" dirty="0"/>
              <a:t>，将要起来，显大神迹，大奇事。倘若能行，连选民也就迷惑了。</a:t>
            </a:r>
          </a:p>
          <a:p>
            <a:pPr marL="0" indent="0">
              <a:buNone/>
            </a:pPr>
            <a:r>
              <a:rPr lang="en-US" altLang="zh-CN" sz="3200" b="1" dirty="0"/>
              <a:t>25</a:t>
            </a:r>
            <a:r>
              <a:rPr lang="zh-CN" altLang="en-US" sz="3200" b="1" dirty="0"/>
              <a:t>看哪，我预先告诉你们了。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56267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7</a:t>
            </a:r>
            <a:r>
              <a:rPr lang="zh-CN" altLang="en-US" b="1" dirty="0"/>
              <a:t>章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15</a:t>
            </a:r>
            <a:r>
              <a:rPr lang="zh-CN" altLang="en-US" sz="3200" b="1" dirty="0"/>
              <a:t>你们要防备假先知。他们到你们这里来，外面披着羊皮，里面却是残暴的狼。</a:t>
            </a:r>
          </a:p>
          <a:p>
            <a:r>
              <a:rPr lang="en-US" altLang="zh-CN" sz="3200" b="1" dirty="0"/>
              <a:t>16</a:t>
            </a:r>
            <a:r>
              <a:rPr lang="zh-CN" altLang="en-US" sz="3200" b="1" dirty="0">
                <a:solidFill>
                  <a:srgbClr val="FF0000"/>
                </a:solidFill>
              </a:rPr>
              <a:t>凭着他们的果子，就可以认出他们来。</a:t>
            </a:r>
            <a:r>
              <a:rPr lang="zh-CN" altLang="en-US" sz="3200" b="1" dirty="0"/>
              <a:t>荆棘上岂能摘葡萄呢？蒺藜里岂能摘无花果呢？</a:t>
            </a:r>
          </a:p>
          <a:p>
            <a:r>
              <a:rPr lang="en-US" altLang="zh-CN" sz="3200" b="1" dirty="0"/>
              <a:t>17</a:t>
            </a:r>
            <a:r>
              <a:rPr lang="zh-CN" altLang="en-US" sz="3200" b="1" dirty="0"/>
              <a:t>这样，凡好树都结好果子，惟独坏树结坏果子。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5901990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但以理书</a:t>
            </a:r>
            <a:r>
              <a:rPr lang="en-US" altLang="zh-CN" b="1" dirty="0">
                <a:latin typeface="+mn-ea"/>
                <a:ea typeface="+mn-ea"/>
              </a:rPr>
              <a:t>11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" y="1098868"/>
            <a:ext cx="8119110" cy="4814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+mn-ea"/>
              </a:rPr>
              <a:t>36</a:t>
            </a: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王必任意而行，自高自大，超过所有的神，又用奇异的话攻击万神之神。他必行事亨通，直到主的忿怒完毕，因为所定的事必然成就。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+mn-ea"/>
              </a:rPr>
              <a:t>37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他必不顾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他列祖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的神，也不顾妇女所羡慕的神，无论何神他都不顾。因为他必自大，高过一切。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+mn-ea"/>
              </a:rPr>
              <a:t>38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他倒要敬拜保障的神，用金，银，宝石和可爱之物敬奉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他列祖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所不认识的神。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+mn-ea"/>
              </a:rPr>
              <a:t>39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他必靠外邦神的帮助，攻破最坚固的保障。凡承认他的，他必将荣耀加给他们，使他们管辖许多人，又为贿赂分地与他们。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435112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A6D89B28-8A43-4DC4-BE16-71F01BA4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>
            <a:extLst>
              <a:ext uri="{FF2B5EF4-FFF2-40B4-BE49-F238E27FC236}">
                <a16:creationId xmlns:a16="http://schemas.microsoft.com/office/drawing/2014/main" id="{141527BF-A5E0-427D-9B90-65907370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49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26628" name="Content Placeholder 1">
            <a:extLst>
              <a:ext uri="{FF2B5EF4-FFF2-40B4-BE49-F238E27FC236}">
                <a16:creationId xmlns:a16="http://schemas.microsoft.com/office/drawing/2014/main" id="{1BC1D4B2-B824-4800-AD8F-F3296339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 雅各叫了他的儿子们来，说，你们都来聚集，我好把你们日后必遇的事告诉你们。</a:t>
            </a:r>
            <a:endParaRPr lang="en-US" altLang="zh-CN" sz="3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/>
              <a:t>16</a:t>
            </a:r>
            <a:r>
              <a:rPr lang="zh-CN" altLang="en-US" sz="3200" b="1" dirty="0"/>
              <a:t>但必判断他的民，作以色列支派之一。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/>
              <a:t>17</a:t>
            </a:r>
            <a:r>
              <a:rPr lang="zh-CN" altLang="en-US" sz="3200" b="1" dirty="0"/>
              <a:t>但必作</a:t>
            </a:r>
            <a:r>
              <a:rPr lang="zh-CN" altLang="en-US" sz="3200" b="1" dirty="0">
                <a:solidFill>
                  <a:srgbClr val="FF0000"/>
                </a:solidFill>
              </a:rPr>
              <a:t>道上的蛇，路中的虺，咬伤马蹄，使骑马的坠落于后。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18</a:t>
            </a:r>
            <a:r>
              <a:rPr lang="zh-CN" altLang="en-US" sz="3200" b="1" dirty="0">
                <a:solidFill>
                  <a:srgbClr val="FF0000"/>
                </a:solidFill>
              </a:rPr>
              <a:t>耶和华阿，我向来等候你的救恩。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00218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6" name="Picture 2" descr="https://heisnear.files.wordpress.com/2008/01/barcode.gif?w=410&amp;h=344">
            <a:extLst>
              <a:ext uri="{FF2B5EF4-FFF2-40B4-BE49-F238E27FC236}">
                <a16:creationId xmlns:a16="http://schemas.microsoft.com/office/drawing/2014/main" id="{EE924439-4B62-40A7-8FBD-65138DF837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0683"/>
            <a:ext cx="7886700" cy="66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10849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4338" name="Picture 2" descr="https://heisnear.files.wordpress.com/2008/01/pd_microchip_070828_ms.jpg?w=413&amp;h=310">
            <a:extLst>
              <a:ext uri="{FF2B5EF4-FFF2-40B4-BE49-F238E27FC236}">
                <a16:creationId xmlns:a16="http://schemas.microsoft.com/office/drawing/2014/main" id="{637CD896-99DA-4AAB-9751-C4CA73ED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5900"/>
            <a:ext cx="9261831" cy="69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40000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1BEE45DD-7341-4DDC-9588-54230EC4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1">
            <a:extLst>
              <a:ext uri="{FF2B5EF4-FFF2-40B4-BE49-F238E27FC236}">
                <a16:creationId xmlns:a16="http://schemas.microsoft.com/office/drawing/2014/main" id="{25446C7D-DB42-40ED-859E-8198558A3D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r>
              <a:rPr lang="zh-CN" altLang="en-US" sz="3200" b="1" dirty="0"/>
              <a:t>伊斯兰教末世论相信，末世会出现一位名叫马赫迪的人，他是伊斯兰所期待的麦西哈（弥赛亚），他被称为受到指引的人，或时代的主。这位马赫迪</a:t>
            </a:r>
            <a:r>
              <a:rPr lang="zh-CN" altLang="en-US" sz="3200" b="1" dirty="0">
                <a:solidFill>
                  <a:srgbClr val="FF0000"/>
                </a:solidFill>
              </a:rPr>
              <a:t>集聪明、智慧、荣耀、能力、权柄于一身</a:t>
            </a:r>
            <a:r>
              <a:rPr lang="zh-CN" altLang="en-US" sz="3200" b="1" dirty="0"/>
              <a:t>；</a:t>
            </a:r>
            <a:r>
              <a:rPr lang="zh-CN" altLang="en-US" sz="3200" b="1" dirty="0">
                <a:solidFill>
                  <a:srgbClr val="FF0000"/>
                </a:solidFill>
              </a:rPr>
              <a:t>他来自穆罕默德家族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是领导全世界穆斯林的领袖</a:t>
            </a:r>
            <a:r>
              <a:rPr lang="zh-CN" altLang="en-US" sz="3200" b="1" dirty="0"/>
              <a:t>；他要征服以色列并成为</a:t>
            </a:r>
            <a:r>
              <a:rPr lang="zh-CN" altLang="en-US" sz="3200" b="1" dirty="0">
                <a:solidFill>
                  <a:srgbClr val="FF0000"/>
                </a:solidFill>
              </a:rPr>
              <a:t>世界的统治者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伊斯兰教的</a:t>
            </a:r>
            <a:r>
              <a:rPr lang="zh-CN" altLang="en-US" sz="3200" b="1" dirty="0">
                <a:solidFill>
                  <a:srgbClr val="FF0000"/>
                </a:solidFill>
              </a:rPr>
              <a:t>目标是称霸全球，建立政治、军事、宗教一体化的帝国</a:t>
            </a:r>
            <a:r>
              <a:rPr lang="zh-CN" altLang="en-US" sz="3200" b="1" dirty="0"/>
              <a:t>。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64974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D23E8E6E-E0E1-4947-ADC9-85EE250C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15900"/>
            <a:ext cx="9432925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1">
            <a:extLst>
              <a:ext uri="{FF2B5EF4-FFF2-40B4-BE49-F238E27FC236}">
                <a16:creationId xmlns:a16="http://schemas.microsoft.com/office/drawing/2014/main" id="{E38019E6-40B6-42C2-927C-FFD48D2291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9263" y="5334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伊斯兰教末世论还相信，“耶稣”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古兰经称为尔撒</a:t>
            </a:r>
            <a:r>
              <a:rPr lang="en-US" altLang="zh-CN" sz="3200" b="1" dirty="0"/>
              <a:t>)</a:t>
            </a:r>
            <a:r>
              <a:rPr lang="zh-CN" altLang="en-US" sz="3200" b="1" dirty="0">
                <a:solidFill>
                  <a:srgbClr val="FF0000"/>
                </a:solidFill>
              </a:rPr>
              <a:t>先知</a:t>
            </a:r>
            <a:r>
              <a:rPr lang="zh-CN" altLang="en-US" sz="3200" b="1" dirty="0"/>
              <a:t>会再临。他会作为马赫迪的下属，跟随马赫迪 ；他能行神迹奇事，并向基督徒鼓吹新约圣经是错误的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并带领穆斯林屠杀犹太人和不归向伊斯兰的基督徒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6129674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3929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8B5BE3B-4F2A-4705-875D-A7028AA77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6946D-99D8-4189-B79A-628052ECB9BB}"/>
              </a:ext>
            </a:extLst>
          </p:cNvPr>
          <p:cNvCxnSpPr>
            <a:cxnSpLocks/>
          </p:cNvCxnSpPr>
          <p:nvPr/>
        </p:nvCxnSpPr>
        <p:spPr>
          <a:xfrm>
            <a:off x="4310743" y="200297"/>
            <a:ext cx="0" cy="64878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806000-CC21-4AE0-9F3A-087D0B19E567}"/>
              </a:ext>
            </a:extLst>
          </p:cNvPr>
          <p:cNvSpPr txBox="1"/>
          <p:nvPr/>
        </p:nvSpPr>
        <p:spPr>
          <a:xfrm>
            <a:off x="2618712" y="313509"/>
            <a:ext cx="143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钉十字架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3A7BF-1EFB-4015-82CD-28D63F4E5AC8}"/>
              </a:ext>
            </a:extLst>
          </p:cNvPr>
          <p:cNvSpPr txBox="1"/>
          <p:nvPr/>
        </p:nvSpPr>
        <p:spPr>
          <a:xfrm>
            <a:off x="2711657" y="682841"/>
            <a:ext cx="952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埋葬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77EBB-1CD7-4965-B81E-1406DE80B71C}"/>
              </a:ext>
            </a:extLst>
          </p:cNvPr>
          <p:cNvSpPr txBox="1"/>
          <p:nvPr/>
        </p:nvSpPr>
        <p:spPr>
          <a:xfrm>
            <a:off x="2656021" y="1052172"/>
            <a:ext cx="91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复活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14D38-4B81-4049-988E-0EEB7E98DA2A}"/>
              </a:ext>
            </a:extLst>
          </p:cNvPr>
          <p:cNvSpPr txBox="1"/>
          <p:nvPr/>
        </p:nvSpPr>
        <p:spPr>
          <a:xfrm>
            <a:off x="1385216" y="663858"/>
            <a:ext cx="850320" cy="40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基督</a:t>
            </a:r>
            <a:endParaRPr 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7457E-EF8E-48CD-B6D1-F3F423103316}"/>
              </a:ext>
            </a:extLst>
          </p:cNvPr>
          <p:cNvCxnSpPr>
            <a:cxnSpLocks/>
          </p:cNvCxnSpPr>
          <p:nvPr/>
        </p:nvCxnSpPr>
        <p:spPr>
          <a:xfrm>
            <a:off x="3814354" y="487680"/>
            <a:ext cx="4963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E9CD24-3B07-48CE-8E73-D71FB4472687}"/>
              </a:ext>
            </a:extLst>
          </p:cNvPr>
          <p:cNvCxnSpPr>
            <a:cxnSpLocks/>
          </p:cNvCxnSpPr>
          <p:nvPr/>
        </p:nvCxnSpPr>
        <p:spPr>
          <a:xfrm>
            <a:off x="3927566" y="313509"/>
            <a:ext cx="0" cy="369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648A8094-2516-4FC0-9802-9F135752322A}"/>
              </a:ext>
            </a:extLst>
          </p:cNvPr>
          <p:cNvSpPr/>
          <p:nvPr/>
        </p:nvSpPr>
        <p:spPr>
          <a:xfrm flipV="1">
            <a:off x="2376659" y="498175"/>
            <a:ext cx="221786" cy="700258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EAAD2B-F1B0-4B46-8657-51B4EDF76215}"/>
              </a:ext>
            </a:extLst>
          </p:cNvPr>
          <p:cNvCxnSpPr>
            <a:cxnSpLocks/>
          </p:cNvCxnSpPr>
          <p:nvPr/>
        </p:nvCxnSpPr>
        <p:spPr>
          <a:xfrm flipH="1" flipV="1">
            <a:off x="3753394" y="1236838"/>
            <a:ext cx="55734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D28BA45-530B-439D-A293-97AF9DF78D55}"/>
              </a:ext>
            </a:extLst>
          </p:cNvPr>
          <p:cNvSpPr txBox="1"/>
          <p:nvPr/>
        </p:nvSpPr>
        <p:spPr>
          <a:xfrm>
            <a:off x="4573901" y="313509"/>
            <a:ext cx="250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逾越节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B7E52F-6179-4325-9D50-BF0528A84E19}"/>
              </a:ext>
            </a:extLst>
          </p:cNvPr>
          <p:cNvSpPr txBox="1"/>
          <p:nvPr/>
        </p:nvSpPr>
        <p:spPr>
          <a:xfrm>
            <a:off x="4573901" y="702044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无酵节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B42F38-8273-455E-AD0C-DDC9847F2719}"/>
              </a:ext>
            </a:extLst>
          </p:cNvPr>
          <p:cNvSpPr txBox="1"/>
          <p:nvPr/>
        </p:nvSpPr>
        <p:spPr>
          <a:xfrm>
            <a:off x="4563291" y="1052172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初熟节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1AF0580-B1D6-4E22-909A-23C99B505CC6}"/>
              </a:ext>
            </a:extLst>
          </p:cNvPr>
          <p:cNvCxnSpPr>
            <a:cxnSpLocks/>
          </p:cNvCxnSpPr>
          <p:nvPr/>
        </p:nvCxnSpPr>
        <p:spPr>
          <a:xfrm>
            <a:off x="5007429" y="1452282"/>
            <a:ext cx="0" cy="524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CC6F69-DFC2-4E59-B47E-A7C2C0532C8B}"/>
              </a:ext>
            </a:extLst>
          </p:cNvPr>
          <p:cNvSpPr txBox="1"/>
          <p:nvPr/>
        </p:nvSpPr>
        <p:spPr>
          <a:xfrm>
            <a:off x="5320900" y="1529898"/>
            <a:ext cx="78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49</a:t>
            </a:r>
            <a:r>
              <a:rPr lang="zh-CN" altLang="en-US" sz="2000" b="1" dirty="0"/>
              <a:t>天</a:t>
            </a:r>
            <a:endParaRPr 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CAFBE6-1341-48E3-B918-204CA1DBC74A}"/>
              </a:ext>
            </a:extLst>
          </p:cNvPr>
          <p:cNvSpPr txBox="1"/>
          <p:nvPr/>
        </p:nvSpPr>
        <p:spPr>
          <a:xfrm>
            <a:off x="1339481" y="19768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圣灵降临</a:t>
            </a:r>
            <a:endParaRPr lang="en-US" sz="2000" b="1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C7261F-6087-4314-9591-3E652B1B35FB}"/>
              </a:ext>
            </a:extLst>
          </p:cNvPr>
          <p:cNvCxnSpPr>
            <a:cxnSpLocks/>
          </p:cNvCxnSpPr>
          <p:nvPr/>
        </p:nvCxnSpPr>
        <p:spPr>
          <a:xfrm>
            <a:off x="2711657" y="2176901"/>
            <a:ext cx="15337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E514D6-52CC-4F57-A595-7B5741C8BAE2}"/>
              </a:ext>
            </a:extLst>
          </p:cNvPr>
          <p:cNvSpPr txBox="1"/>
          <p:nvPr/>
        </p:nvSpPr>
        <p:spPr>
          <a:xfrm>
            <a:off x="4573901" y="1992235"/>
            <a:ext cx="213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五旬节</a:t>
            </a:r>
            <a:r>
              <a:rPr lang="en-US" altLang="zh-CN" sz="2000" b="1" dirty="0"/>
              <a:t>(3</a:t>
            </a:r>
            <a:r>
              <a:rPr lang="zh-CN" altLang="en-US" sz="2000" b="1" dirty="0"/>
              <a:t>月六日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EF0078-A206-41B0-B577-53DB9E3DE52B}"/>
              </a:ext>
            </a:extLst>
          </p:cNvPr>
          <p:cNvCxnSpPr>
            <a:cxnSpLocks/>
          </p:cNvCxnSpPr>
          <p:nvPr/>
        </p:nvCxnSpPr>
        <p:spPr>
          <a:xfrm>
            <a:off x="5024847" y="2376956"/>
            <a:ext cx="0" cy="13567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A930B1-A126-4C48-AC2F-7D6BECECCD07}"/>
              </a:ext>
            </a:extLst>
          </p:cNvPr>
          <p:cNvSpPr txBox="1"/>
          <p:nvPr/>
        </p:nvSpPr>
        <p:spPr>
          <a:xfrm>
            <a:off x="1385216" y="2870666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教会时代</a:t>
            </a:r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</a:rPr>
              <a:t>恩典时代</a:t>
            </a:r>
            <a:r>
              <a:rPr lang="en-US" altLang="zh-CN" sz="20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65ADC0-9A71-4133-B3F1-C6D5C7DE5120}"/>
              </a:ext>
            </a:extLst>
          </p:cNvPr>
          <p:cNvSpPr txBox="1"/>
          <p:nvPr/>
        </p:nvSpPr>
        <p:spPr>
          <a:xfrm>
            <a:off x="4563291" y="3733708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吹角节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月初一日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714AA6-42AB-4D84-A9C5-BC6D97E05B53}"/>
              </a:ext>
            </a:extLst>
          </p:cNvPr>
          <p:cNvSpPr txBox="1"/>
          <p:nvPr/>
        </p:nvSpPr>
        <p:spPr>
          <a:xfrm>
            <a:off x="4528419" y="513739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赎罪日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月初十日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A2F07C-7F2D-419F-AEB5-26F6F76F6026}"/>
              </a:ext>
            </a:extLst>
          </p:cNvPr>
          <p:cNvSpPr txBox="1"/>
          <p:nvPr/>
        </p:nvSpPr>
        <p:spPr>
          <a:xfrm>
            <a:off x="4528419" y="5487518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住棚节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月十五至廿一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2ED2A5-D219-4EBB-927F-9317BE413A17}"/>
              </a:ext>
            </a:extLst>
          </p:cNvPr>
          <p:cNvSpPr txBox="1"/>
          <p:nvPr/>
        </p:nvSpPr>
        <p:spPr>
          <a:xfrm>
            <a:off x="145210" y="3615062"/>
            <a:ext cx="357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在基督里睡了的人从死里复活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(</a:t>
            </a:r>
            <a:r>
              <a:rPr lang="zh-CN" altLang="en-US" sz="2000" b="1" dirty="0"/>
              <a:t>号筒要响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422086D6-945B-45D4-A430-9A5B4A54BB60}"/>
              </a:ext>
            </a:extLst>
          </p:cNvPr>
          <p:cNvSpPr/>
          <p:nvPr/>
        </p:nvSpPr>
        <p:spPr>
          <a:xfrm>
            <a:off x="3745096" y="3933763"/>
            <a:ext cx="235664" cy="17722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C62681-4523-473D-84BC-48364C4EF9E9}"/>
              </a:ext>
            </a:extLst>
          </p:cNvPr>
          <p:cNvSpPr txBox="1"/>
          <p:nvPr/>
        </p:nvSpPr>
        <p:spPr>
          <a:xfrm>
            <a:off x="3814354" y="4590670"/>
            <a:ext cx="553998" cy="1093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七年</a:t>
            </a:r>
            <a:endParaRPr lang="en-US" sz="24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AB3896-036F-41CB-9401-FFB5823C7F49}"/>
              </a:ext>
            </a:extLst>
          </p:cNvPr>
          <p:cNvCxnSpPr>
            <a:cxnSpLocks/>
          </p:cNvCxnSpPr>
          <p:nvPr/>
        </p:nvCxnSpPr>
        <p:spPr>
          <a:xfrm>
            <a:off x="3735977" y="3849798"/>
            <a:ext cx="554197" cy="6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33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793A78-0BDC-4C87-985E-5E237136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3550"/>
            <a:ext cx="7831138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29531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7" y="-47140"/>
            <a:ext cx="9351837" cy="70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078C93E-9FAB-4EAE-A644-C2E6F7CF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7" y="-77545"/>
            <a:ext cx="9351837" cy="70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2520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>
            <a:extLst>
              <a:ext uri="{FF2B5EF4-FFF2-40B4-BE49-F238E27FC236}">
                <a16:creationId xmlns:a16="http://schemas.microsoft.com/office/drawing/2014/main" id="{8F84A024-C7FA-48DB-8FFB-1E8FAE1D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67" y="-38655"/>
            <a:ext cx="9293248" cy="69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sp>
        <p:nvSpPr>
          <p:cNvPr id="48132" name="Content Placeholder 1">
            <a:extLst>
              <a:ext uri="{FF2B5EF4-FFF2-40B4-BE49-F238E27FC236}">
                <a16:creationId xmlns:a16="http://schemas.microsoft.com/office/drawing/2014/main" id="{B0C44329-CDB1-4C30-9FD1-C5C4A0D0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57313"/>
            <a:ext cx="8648700" cy="4700587"/>
          </a:xfrm>
          <a:ln w="76200">
            <a:solidFill>
              <a:srgbClr val="BBCAD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/>
              <a:t>	</a:t>
            </a:r>
            <a:endParaRPr lang="en-US" altLang="en-US" b="1" dirty="0"/>
          </a:p>
          <a:p>
            <a:r>
              <a:rPr lang="zh-CN" alt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44234" y="3126547"/>
            <a:ext cx="7493926" cy="1194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8" y="3721505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703" y="3355180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V="1">
            <a:off x="626946" y="1665288"/>
            <a:ext cx="17288" cy="37385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</p:cNvCxnSpPr>
          <p:nvPr/>
        </p:nvCxnSpPr>
        <p:spPr>
          <a:xfrm flipH="1" flipV="1">
            <a:off x="4261560" y="4503598"/>
            <a:ext cx="954636" cy="12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417911" y="4438430"/>
            <a:ext cx="760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1828" y="4438430"/>
            <a:ext cx="5975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278586" y="4238375"/>
            <a:ext cx="21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483513" y="2684507"/>
            <a:ext cx="131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建圣殿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那两个见证人被杀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02318-CE2F-4F82-994D-C6D84EFECC79}"/>
              </a:ext>
            </a:extLst>
          </p:cNvPr>
          <p:cNvSpPr txBox="1"/>
          <p:nvPr/>
        </p:nvSpPr>
        <p:spPr>
          <a:xfrm>
            <a:off x="706099" y="4921515"/>
            <a:ext cx="72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六号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ED0AEC-6C3A-4C73-B7F5-0732A4015A44}"/>
              </a:ext>
            </a:extLst>
          </p:cNvPr>
          <p:cNvSpPr txBox="1"/>
          <p:nvPr/>
        </p:nvSpPr>
        <p:spPr>
          <a:xfrm>
            <a:off x="1005839" y="4516159"/>
            <a:ext cx="373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（那两个见证人作见证）</a:t>
            </a:r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10F590-A0AC-43D8-9872-5E855A7C2D78}"/>
              </a:ext>
            </a:extLst>
          </p:cNvPr>
          <p:cNvCxnSpPr>
            <a:cxnSpLocks/>
          </p:cNvCxnSpPr>
          <p:nvPr/>
        </p:nvCxnSpPr>
        <p:spPr>
          <a:xfrm>
            <a:off x="1505563" y="3155851"/>
            <a:ext cx="6889" cy="21955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39CEF36-9632-4059-9D90-EC210586006B}"/>
              </a:ext>
            </a:extLst>
          </p:cNvPr>
          <p:cNvSpPr txBox="1"/>
          <p:nvPr/>
        </p:nvSpPr>
        <p:spPr>
          <a:xfrm>
            <a:off x="116472" y="53879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揭开第七印</a:t>
            </a:r>
            <a:endParaRPr lang="en-US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CB0F3B-9B96-4284-B2F1-7955AEFC7FC2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AE54511-336A-4CD1-A11E-97F57046832B}"/>
              </a:ext>
            </a:extLst>
          </p:cNvPr>
          <p:cNvCxnSpPr>
            <a:cxnSpLocks/>
          </p:cNvCxnSpPr>
          <p:nvPr/>
        </p:nvCxnSpPr>
        <p:spPr>
          <a:xfrm>
            <a:off x="1330154" y="5096323"/>
            <a:ext cx="1822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17A8A6-E302-42A3-9B5A-0C877B21C6D5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65" name="Straight Arrow Connector 48164">
            <a:extLst>
              <a:ext uri="{FF2B5EF4-FFF2-40B4-BE49-F238E27FC236}">
                <a16:creationId xmlns:a16="http://schemas.microsoft.com/office/drawing/2014/main" id="{2317AB95-5520-4048-B70C-690BD1C7A22D}"/>
              </a:ext>
            </a:extLst>
          </p:cNvPr>
          <p:cNvCxnSpPr>
            <a:cxnSpLocks/>
          </p:cNvCxnSpPr>
          <p:nvPr/>
        </p:nvCxnSpPr>
        <p:spPr>
          <a:xfrm flipH="1">
            <a:off x="619014" y="5069293"/>
            <a:ext cx="174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5" name="TextBox 48174">
            <a:extLst>
              <a:ext uri="{FF2B5EF4-FFF2-40B4-BE49-F238E27FC236}">
                <a16:creationId xmlns:a16="http://schemas.microsoft.com/office/drawing/2014/main" id="{1C2C4DA7-E17B-4266-AE9A-9716FD8949C2}"/>
              </a:ext>
            </a:extLst>
          </p:cNvPr>
          <p:cNvSpPr txBox="1"/>
          <p:nvPr/>
        </p:nvSpPr>
        <p:spPr>
          <a:xfrm>
            <a:off x="3764288" y="5646360"/>
            <a:ext cx="133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第七号</a:t>
            </a:r>
            <a:endParaRPr lang="en-US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BAEE3F-9840-4EFF-A396-18A093DFD6DD}"/>
              </a:ext>
            </a:extLst>
          </p:cNvPr>
          <p:cNvCxnSpPr>
            <a:cxnSpLocks/>
          </p:cNvCxnSpPr>
          <p:nvPr/>
        </p:nvCxnSpPr>
        <p:spPr>
          <a:xfrm>
            <a:off x="4236795" y="3259774"/>
            <a:ext cx="0" cy="2357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5035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创世记</a:t>
            </a:r>
            <a:r>
              <a:rPr lang="en-US" altLang="zh-CN" b="1" dirty="0">
                <a:latin typeface="+mn-ea"/>
                <a:ea typeface="+mn-ea"/>
              </a:rPr>
              <a:t>37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119110" cy="448627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后来他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约瑟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又作了一梦，也告诉他的哥哥们说，看哪，我又作了一梦，梦见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太阳，月亮，与十一个星向我下拜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10</a:t>
            </a:r>
            <a:r>
              <a:rPr lang="zh-CN" altLang="en-US" sz="3200" b="1" dirty="0">
                <a:latin typeface="+mn-ea"/>
              </a:rPr>
              <a:t>约瑟将这梦告诉他父亲和他哥哥们，他父亲就责备他说，你作的这是什么梦。难道我和你母亲，你弟兄果然要来俯伏在地，向你下拜吗？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22957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弥迦书</a:t>
            </a:r>
            <a:r>
              <a:rPr lang="en-US" altLang="zh-CN" b="1" dirty="0">
                <a:latin typeface="+mn-ea"/>
                <a:ea typeface="+mn-ea"/>
              </a:rPr>
              <a:t>5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47800"/>
            <a:ext cx="8149590" cy="47291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</a:t>
            </a:r>
            <a:r>
              <a:rPr lang="zh-CN" altLang="en-US" sz="3200" b="1" dirty="0">
                <a:latin typeface="+mn-ea"/>
              </a:rPr>
              <a:t>伯利恒，以法他阿，你在犹大诸城中为小。将来必有一位从你那里出来，在以色列中为我</a:t>
            </a: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作掌权</a:t>
            </a:r>
            <a:r>
              <a:rPr lang="zh-CN" altLang="en-US" sz="3200" b="1" dirty="0">
                <a:latin typeface="+mn-ea"/>
              </a:rPr>
              <a:t>的。祂的根源从亘古，从太初就有。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3</a:t>
            </a:r>
            <a:r>
              <a:rPr lang="zh-CN" altLang="en-US" sz="3200" b="1" dirty="0">
                <a:latin typeface="+mn-ea"/>
              </a:rPr>
              <a:t>耶和华必将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以色列人</a:t>
            </a:r>
            <a:r>
              <a:rPr lang="zh-CN" altLang="en-US" sz="3200" b="1" dirty="0">
                <a:latin typeface="+mn-ea"/>
              </a:rPr>
              <a:t>交付敌人，直等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那生产的妇人生下子来</a:t>
            </a:r>
            <a:r>
              <a:rPr lang="zh-CN" altLang="en-US" sz="3200" b="1" dirty="0">
                <a:latin typeface="+mn-ea"/>
              </a:rPr>
              <a:t>。那时</a:t>
            </a: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掌权者其余的弟兄</a:t>
            </a:r>
            <a:r>
              <a:rPr lang="zh-CN" altLang="en-US" sz="3200" b="1" dirty="0">
                <a:latin typeface="+mn-ea"/>
              </a:rPr>
              <a:t>必归到</a:t>
            </a:r>
            <a:r>
              <a:rPr lang="zh-CN" altLang="en-US" sz="3200" b="1" dirty="0">
                <a:solidFill>
                  <a:schemeClr val="accent1"/>
                </a:solidFill>
                <a:latin typeface="+mn-ea"/>
              </a:rPr>
              <a:t>以色列人</a:t>
            </a:r>
            <a:r>
              <a:rPr lang="zh-CN" altLang="en-US" sz="3200" b="1" dirty="0">
                <a:latin typeface="+mn-ea"/>
              </a:rPr>
              <a:t>那里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the rest of his brothers return to join the Israelites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640079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251DD17D-24BD-4814-863B-51A52018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944D5ED2-1A3E-4CF1-92C4-F27C5128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七十个七</a:t>
            </a:r>
            <a:endParaRPr lang="en-US" alt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1616E9-23AE-4AE4-B142-C17C8C24595D}"/>
              </a:ext>
            </a:extLst>
          </p:cNvPr>
          <p:cNvCxnSpPr>
            <a:cxnSpLocks/>
          </p:cNvCxnSpPr>
          <p:nvPr/>
        </p:nvCxnSpPr>
        <p:spPr>
          <a:xfrm>
            <a:off x="838200" y="3581400"/>
            <a:ext cx="75438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C6736A-A83C-41EA-BDDC-C1725033902B}"/>
              </a:ext>
            </a:extLst>
          </p:cNvPr>
          <p:cNvCxnSpPr>
            <a:cxnSpLocks/>
          </p:cNvCxnSpPr>
          <p:nvPr/>
        </p:nvCxnSpPr>
        <p:spPr>
          <a:xfrm>
            <a:off x="2603500" y="3086100"/>
            <a:ext cx="4572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1BCEBC-DD88-41EA-A120-3CDEADD739C7}"/>
              </a:ext>
            </a:extLst>
          </p:cNvPr>
          <p:cNvCxnSpPr>
            <a:cxnSpLocks/>
          </p:cNvCxnSpPr>
          <p:nvPr/>
        </p:nvCxnSpPr>
        <p:spPr>
          <a:xfrm>
            <a:off x="2819400" y="2878138"/>
            <a:ext cx="0" cy="609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687500-0BE8-4143-A38F-EB9FEBE7525B}"/>
              </a:ext>
            </a:extLst>
          </p:cNvPr>
          <p:cNvCxnSpPr>
            <a:cxnSpLocks/>
          </p:cNvCxnSpPr>
          <p:nvPr/>
        </p:nvCxnSpPr>
        <p:spPr>
          <a:xfrm flipV="1">
            <a:off x="6324600" y="2884488"/>
            <a:ext cx="0" cy="5969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0" name="TextBox 30724">
            <a:extLst>
              <a:ext uri="{FF2B5EF4-FFF2-40B4-BE49-F238E27FC236}">
                <a16:creationId xmlns:a16="http://schemas.microsoft.com/office/drawing/2014/main" id="{5EDB0D9E-1BAA-4FF2-8FAE-57C71F7FBD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96975" y="2879725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/>
              <a:t>69</a:t>
            </a:r>
            <a:r>
              <a:rPr lang="zh-CN" altLang="en-US" b="1"/>
              <a:t>个</a:t>
            </a:r>
            <a:r>
              <a:rPr lang="en-US" altLang="zh-CN" b="1"/>
              <a:t>7</a:t>
            </a:r>
            <a:endParaRPr lang="en-US" altLang="en-US" b="1">
              <a:ea typeface="宋体" panose="02010600030101010101" pitchFamily="2" charset="-122"/>
            </a:endParaRPr>
          </a:p>
        </p:txBody>
      </p:sp>
      <p:sp>
        <p:nvSpPr>
          <p:cNvPr id="8201" name="Content Placeholder 37">
            <a:extLst>
              <a:ext uri="{FF2B5EF4-FFF2-40B4-BE49-F238E27FC236}">
                <a16:creationId xmlns:a16="http://schemas.microsoft.com/office/drawing/2014/main" id="{F535CB6A-BAF6-41B3-BD31-38BE0EDA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425" y="2878138"/>
            <a:ext cx="1981200" cy="585787"/>
          </a:xfrm>
        </p:spPr>
        <p:txBody>
          <a:bodyPr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/>
              <a:t>教会时代</a:t>
            </a:r>
            <a:endParaRPr lang="en-US" altLang="en-US" b="1"/>
          </a:p>
        </p:txBody>
      </p:sp>
      <p:sp>
        <p:nvSpPr>
          <p:cNvPr id="8202" name="TextBox 30725">
            <a:extLst>
              <a:ext uri="{FF2B5EF4-FFF2-40B4-BE49-F238E27FC236}">
                <a16:creationId xmlns:a16="http://schemas.microsoft.com/office/drawing/2014/main" id="{FD0402DA-2370-4AC6-A415-CEAFBDED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878138"/>
            <a:ext cx="2216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/>
              <a:t>最后一个</a:t>
            </a:r>
            <a:r>
              <a:rPr lang="en-US" altLang="zh-CN" b="1"/>
              <a:t>7</a:t>
            </a:r>
            <a:endParaRPr lang="en-US" altLang="en-US" b="1">
              <a:ea typeface="宋体" panose="02010600030101010101" pitchFamily="2" charset="-122"/>
            </a:endParaRPr>
          </a:p>
        </p:txBody>
      </p:sp>
      <p:sp>
        <p:nvSpPr>
          <p:cNvPr id="8203" name="TextBox 30726">
            <a:extLst>
              <a:ext uri="{FF2B5EF4-FFF2-40B4-BE49-F238E27FC236}">
                <a16:creationId xmlns:a16="http://schemas.microsoft.com/office/drawing/2014/main" id="{ED3D6E63-1FFD-4C8A-BDE7-ACA25531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598863"/>
            <a:ext cx="362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/>
              <a:t>  荒凉的事已经定了</a:t>
            </a:r>
            <a:endParaRPr lang="en-US" altLang="en-US" sz="2800" b="1">
              <a:ea typeface="宋体" panose="02010600030101010101" pitchFamily="2" charset="-122"/>
            </a:endParaRPr>
          </a:p>
        </p:txBody>
      </p:sp>
      <p:sp>
        <p:nvSpPr>
          <p:cNvPr id="8204" name="TextBox 4">
            <a:extLst>
              <a:ext uri="{FF2B5EF4-FFF2-40B4-BE49-F238E27FC236}">
                <a16:creationId xmlns:a16="http://schemas.microsoft.com/office/drawing/2014/main" id="{06CB167C-295D-4B04-8807-3DC9F5D0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0767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（对犹大国）</a:t>
            </a:r>
            <a:endParaRPr lang="en-US" altLang="en-US" sz="1800" b="1">
              <a:ea typeface="宋体" panose="02010600030101010101" pitchFamily="2" charset="-122"/>
            </a:endParaRPr>
          </a:p>
        </p:txBody>
      </p:sp>
      <p:sp>
        <p:nvSpPr>
          <p:cNvPr id="8205" name="TextBox 1">
            <a:extLst>
              <a:ext uri="{FF2B5EF4-FFF2-40B4-BE49-F238E27FC236}">
                <a16:creationId xmlns:a16="http://schemas.microsoft.com/office/drawing/2014/main" id="{F333258B-B1B4-4EE0-B174-B7144250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0"/>
            <a:ext cx="5540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出令重新建造耶路撒冷</a:t>
            </a:r>
            <a:endParaRPr lang="en-US" altLang="en-US" sz="2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0DF6C9-9C4B-4FB7-81D8-9922B9B4E878}"/>
              </a:ext>
            </a:extLst>
          </p:cNvPr>
          <p:cNvCxnSpPr>
            <a:cxnSpLocks/>
          </p:cNvCxnSpPr>
          <p:nvPr/>
        </p:nvCxnSpPr>
        <p:spPr>
          <a:xfrm>
            <a:off x="854075" y="3086100"/>
            <a:ext cx="17463" cy="4587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17B098-D31E-4C04-AE81-B2E921B6F8A5}"/>
              </a:ext>
            </a:extLst>
          </p:cNvPr>
          <p:cNvSpPr txBox="1"/>
          <p:nvPr/>
        </p:nvSpPr>
        <p:spPr>
          <a:xfrm>
            <a:off x="3060700" y="218598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耶和华将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以色列人</a:t>
            </a:r>
            <a:r>
              <a:rPr lang="zh-CN" altLang="en-US" b="1" dirty="0">
                <a:latin typeface="+mn-ea"/>
              </a:rPr>
              <a:t>交付敌人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92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罗马书</a:t>
            </a:r>
            <a:r>
              <a:rPr lang="en-US" altLang="zh-CN" b="1" dirty="0">
                <a:latin typeface="+mn-ea"/>
                <a:ea typeface="+mn-ea"/>
              </a:rPr>
              <a:t>8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28</a:t>
            </a:r>
            <a:r>
              <a:rPr lang="zh-CN" altLang="en-US" sz="3200" b="1" dirty="0">
                <a:latin typeface="+mn-ea"/>
              </a:rPr>
              <a:t>我们晓得万事都互相效力，叫爱神的人得益处，就是按祂旨意被召的人。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29</a:t>
            </a:r>
            <a:r>
              <a:rPr lang="zh-CN" altLang="en-US" sz="3200" b="1" dirty="0">
                <a:latin typeface="+mn-ea"/>
              </a:rPr>
              <a:t>因为祂预先所知道的人，就预先定下效法祂儿子的模样，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使祂儿子在许多弟兄中作长子。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71563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5876</TotalTime>
  <Words>3189</Words>
  <Application>Microsoft Office PowerPoint</Application>
  <PresentationFormat>On-screen Show (4:3)</PresentationFormat>
  <Paragraphs>229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DengXian</vt:lpstr>
      <vt:lpstr>等线 Light</vt:lpstr>
      <vt:lpstr>SimSun</vt:lpstr>
      <vt:lpstr>SimSun</vt:lpstr>
      <vt:lpstr>Arial</vt:lpstr>
      <vt:lpstr>Arial Black</vt:lpstr>
      <vt:lpstr>Calibri</vt:lpstr>
      <vt:lpstr>Calibri Light</vt:lpstr>
      <vt:lpstr>Office Theme</vt:lpstr>
      <vt:lpstr>启示录</vt:lpstr>
      <vt:lpstr>PowerPoint Presentation</vt:lpstr>
      <vt:lpstr>七十个七</vt:lpstr>
      <vt:lpstr>PowerPoint Presentation</vt:lpstr>
      <vt:lpstr>最后一个7 </vt:lpstr>
      <vt:lpstr>创世记37章</vt:lpstr>
      <vt:lpstr>弥迦书5章</vt:lpstr>
      <vt:lpstr>七十个七</vt:lpstr>
      <vt:lpstr>罗马书8章</vt:lpstr>
      <vt:lpstr>马太福音24章</vt:lpstr>
      <vt:lpstr>启示录</vt:lpstr>
      <vt:lpstr>PowerPoint Presentation</vt:lpstr>
      <vt:lpstr>启示录3:10</vt:lpstr>
      <vt:lpstr>希伯来书2章</vt:lpstr>
      <vt:lpstr>最后一个7 </vt:lpstr>
      <vt:lpstr>最后一个7 </vt:lpstr>
      <vt:lpstr>诗篇107</vt:lpstr>
      <vt:lpstr>帖撒罗尼迦后书2章</vt:lpstr>
      <vt:lpstr>圣经中掌权的帝国</vt:lpstr>
      <vt:lpstr>箴言27:20</vt:lpstr>
      <vt:lpstr>PowerPoint Presentation</vt:lpstr>
      <vt:lpstr>马太福音</vt:lpstr>
      <vt:lpstr>出埃及记19章</vt:lpstr>
      <vt:lpstr>以赛亚书59章</vt:lpstr>
      <vt:lpstr>但以理书7章</vt:lpstr>
      <vt:lpstr>但以理书7章</vt:lpstr>
      <vt:lpstr>PowerPoint Presentation</vt:lpstr>
      <vt:lpstr>PowerPoint Presentation</vt:lpstr>
      <vt:lpstr>启示录2章</vt:lpstr>
      <vt:lpstr>约翰福音14章</vt:lpstr>
      <vt:lpstr>马太福音24章</vt:lpstr>
      <vt:lpstr>马太福音7章</vt:lpstr>
      <vt:lpstr>但以理书11章</vt:lpstr>
      <vt:lpstr>创世记49章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47</cp:revision>
  <dcterms:created xsi:type="dcterms:W3CDTF">2017-11-13T19:53:38Z</dcterms:created>
  <dcterms:modified xsi:type="dcterms:W3CDTF">2018-01-28T15:59:11Z</dcterms:modified>
</cp:coreProperties>
</file>