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88" r:id="rId3"/>
    <p:sldId id="289" r:id="rId4"/>
    <p:sldId id="304" r:id="rId5"/>
    <p:sldId id="291" r:id="rId6"/>
    <p:sldId id="303" r:id="rId7"/>
    <p:sldId id="305" r:id="rId8"/>
    <p:sldId id="262" r:id="rId9"/>
    <p:sldId id="293" r:id="rId10"/>
    <p:sldId id="294" r:id="rId11"/>
    <p:sldId id="259" r:id="rId12"/>
    <p:sldId id="260" r:id="rId13"/>
    <p:sldId id="261" r:id="rId14"/>
    <p:sldId id="307" r:id="rId15"/>
    <p:sldId id="295" r:id="rId16"/>
    <p:sldId id="267" r:id="rId17"/>
    <p:sldId id="296" r:id="rId18"/>
    <p:sldId id="292" r:id="rId19"/>
    <p:sldId id="268" r:id="rId20"/>
    <p:sldId id="274" r:id="rId21"/>
    <p:sldId id="273" r:id="rId22"/>
    <p:sldId id="263" r:id="rId23"/>
    <p:sldId id="297" r:id="rId24"/>
    <p:sldId id="299" r:id="rId25"/>
    <p:sldId id="298" r:id="rId26"/>
    <p:sldId id="301" r:id="rId27"/>
    <p:sldId id="302" r:id="rId28"/>
    <p:sldId id="278" r:id="rId29"/>
    <p:sldId id="275" r:id="rId30"/>
    <p:sldId id="271" r:id="rId31"/>
    <p:sldId id="306" r:id="rId32"/>
    <p:sldId id="276" r:id="rId33"/>
    <p:sldId id="272" r:id="rId34"/>
    <p:sldId id="300" r:id="rId35"/>
    <p:sldId id="284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8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6D659-A2AB-4CDF-BD0F-153595061ACC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0E614-0E61-404C-9C27-2FEC4AA3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809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81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757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3214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22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476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39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300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855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743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313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5974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336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750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129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941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539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680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7974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16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84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8618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172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6525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0127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7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0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4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786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624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42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831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07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15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6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1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5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0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3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1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6193-A53A-408D-A530-F7EDE1E07D80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3290E-F62A-423D-889F-B12A90BA1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6610" y="498348"/>
            <a:ext cx="7426997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3" name="Rectangle 12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9144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C4C3FC-6366-4C9F-8FBD-9DC12951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776538"/>
            <a:ext cx="6858000" cy="1381188"/>
          </a:xfrm>
        </p:spPr>
        <p:txBody>
          <a:bodyPr anchor="ctr">
            <a:normAutofit/>
          </a:bodyPr>
          <a:lstStyle/>
          <a:p>
            <a:r>
              <a:rPr lang="zh-CN" altLang="en-US" sz="4400" b="1" dirty="0">
                <a:solidFill>
                  <a:schemeClr val="bg2"/>
                </a:solidFill>
              </a:rPr>
              <a:t>启示录</a:t>
            </a:r>
            <a:endParaRPr lang="en-US" sz="4400" b="1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B8FD79-A181-4E22-B674-9D29EDCB8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858000" cy="762000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第</a:t>
            </a:r>
            <a:r>
              <a:rPr lang="en-US" altLang="zh-CN" sz="3200" dirty="0"/>
              <a:t>8</a:t>
            </a:r>
            <a:r>
              <a:rPr lang="zh-CN" altLang="en-US" sz="3200" dirty="0"/>
              <a:t>讲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6960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使徒行传</a:t>
            </a:r>
            <a:r>
              <a:rPr lang="en-US" altLang="zh-CN" b="1" dirty="0">
                <a:latin typeface="+mn-ea"/>
                <a:ea typeface="+mn-ea"/>
              </a:rPr>
              <a:t>7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53</a:t>
            </a:r>
            <a:r>
              <a:rPr lang="zh-CN" altLang="en-US" sz="3200" b="1" dirty="0">
                <a:latin typeface="+mn-ea"/>
              </a:rPr>
              <a:t>你们受了天使所传的律法，竟不遵守。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54</a:t>
            </a:r>
            <a:r>
              <a:rPr lang="zh-CN" altLang="en-US" sz="3200" b="1" dirty="0">
                <a:latin typeface="+mn-ea"/>
              </a:rPr>
              <a:t>众人听见这话，就极其恼怒，向司提反咬牙切齿。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55</a:t>
            </a:r>
            <a:r>
              <a:rPr lang="zh-CN" altLang="en-US" sz="3200" b="1" dirty="0">
                <a:latin typeface="+mn-ea"/>
              </a:rPr>
              <a:t>但司提反被圣灵充满，定睛望天，看见神的荣耀，又看见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耶稣站在神的右边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56</a:t>
            </a:r>
            <a:r>
              <a:rPr lang="zh-CN" altLang="en-US" sz="3200" b="1" dirty="0">
                <a:latin typeface="+mn-ea"/>
              </a:rPr>
              <a:t>就说，我看见天开了，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人子站在神的右边。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879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7796"/>
          </a:xfrm>
        </p:spPr>
        <p:txBody>
          <a:bodyPr/>
          <a:lstStyle/>
          <a:p>
            <a:pPr algn="ctr"/>
            <a:r>
              <a:rPr lang="zh-CN" altLang="en-US" b="1" dirty="0"/>
              <a:t>诗篇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5" y="1320800"/>
            <a:ext cx="8287656" cy="44642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5800" b="1" dirty="0"/>
              <a:t>96</a:t>
            </a:r>
            <a:r>
              <a:rPr lang="zh-CN" altLang="en-US" sz="5800" b="1" dirty="0"/>
              <a:t>：</a:t>
            </a:r>
            <a:r>
              <a:rPr lang="en-US" altLang="zh-CN" sz="5800" b="1" dirty="0"/>
              <a:t>1</a:t>
            </a:r>
            <a:r>
              <a:rPr lang="zh-CN" altLang="en-US" sz="5800" b="1" dirty="0"/>
              <a:t>你们要向耶和华唱</a:t>
            </a:r>
            <a:r>
              <a:rPr lang="zh-CN" altLang="en-US" sz="5800" b="1" dirty="0">
                <a:solidFill>
                  <a:srgbClr val="FF0000"/>
                </a:solidFill>
              </a:rPr>
              <a:t>新歌</a:t>
            </a:r>
            <a:r>
              <a:rPr lang="zh-CN" altLang="en-US" sz="5800" b="1" dirty="0"/>
              <a:t>。全地都要向</a:t>
            </a:r>
            <a:endParaRPr lang="en-US" altLang="zh-CN" sz="5800" b="1" dirty="0"/>
          </a:p>
          <a:p>
            <a:pPr marL="0" indent="0">
              <a:buNone/>
            </a:pPr>
            <a:r>
              <a:rPr lang="zh-CN" altLang="en-US" sz="5800" b="1" dirty="0"/>
              <a:t>耶和华歌唱。</a:t>
            </a:r>
          </a:p>
          <a:p>
            <a:pPr marL="0" indent="0">
              <a:buNone/>
            </a:pPr>
            <a:r>
              <a:rPr lang="en-US" altLang="zh-CN" sz="5800" b="1" dirty="0"/>
              <a:t>2</a:t>
            </a:r>
            <a:r>
              <a:rPr lang="zh-CN" altLang="en-US" sz="5800" b="1" dirty="0"/>
              <a:t>要向耶和华歌唱，称颂祂的名，天天传扬</a:t>
            </a:r>
            <a:endParaRPr lang="en-US" altLang="zh-CN" sz="5800" b="1" dirty="0"/>
          </a:p>
          <a:p>
            <a:pPr marL="0" indent="0">
              <a:buNone/>
            </a:pPr>
            <a:r>
              <a:rPr lang="zh-CN" altLang="en-US" sz="5800" b="1" dirty="0"/>
              <a:t>祂的</a:t>
            </a:r>
            <a:r>
              <a:rPr lang="zh-CN" altLang="en-US" sz="5800" b="1" dirty="0">
                <a:solidFill>
                  <a:srgbClr val="FF0000"/>
                </a:solidFill>
              </a:rPr>
              <a:t>救恩</a:t>
            </a:r>
            <a:r>
              <a:rPr lang="zh-CN" altLang="en-US" sz="5800" b="1" dirty="0"/>
              <a:t>。</a:t>
            </a:r>
            <a:endParaRPr lang="en-US" altLang="zh-CN" sz="5800" b="1" dirty="0"/>
          </a:p>
          <a:p>
            <a:pPr marL="0" indent="0">
              <a:buNone/>
            </a:pPr>
            <a:endParaRPr lang="zh-CN" altLang="en-US" sz="5800" b="1" dirty="0"/>
          </a:p>
          <a:p>
            <a:pPr marL="0" indent="0">
              <a:buNone/>
            </a:pPr>
            <a:r>
              <a:rPr lang="en-US" altLang="zh-CN" sz="5800" b="1" dirty="0"/>
              <a:t>98</a:t>
            </a:r>
            <a:r>
              <a:rPr lang="zh-CN" altLang="en-US" sz="5800" b="1" dirty="0"/>
              <a:t>：</a:t>
            </a:r>
            <a:r>
              <a:rPr lang="en-US" altLang="zh-CN" sz="5800" b="1" dirty="0"/>
              <a:t>1</a:t>
            </a:r>
            <a:r>
              <a:rPr lang="zh-CN" altLang="en-US" sz="5800" b="1" dirty="0"/>
              <a:t>你们要向耶和华唱</a:t>
            </a:r>
            <a:r>
              <a:rPr lang="zh-CN" altLang="en-US" sz="5800" b="1" dirty="0">
                <a:solidFill>
                  <a:srgbClr val="FF0000"/>
                </a:solidFill>
              </a:rPr>
              <a:t>新歌</a:t>
            </a:r>
            <a:r>
              <a:rPr lang="zh-CN" altLang="en-US" sz="5800" b="1" dirty="0"/>
              <a:t>。因为祂行过奇</a:t>
            </a:r>
            <a:endParaRPr lang="en-US" altLang="zh-CN" sz="5800" b="1" dirty="0"/>
          </a:p>
          <a:p>
            <a:pPr marL="0" indent="0">
              <a:buNone/>
            </a:pPr>
            <a:r>
              <a:rPr lang="zh-CN" altLang="en-US" sz="5800" b="1" dirty="0"/>
              <a:t>妙的事。祂的右手和圣臂，施行</a:t>
            </a:r>
            <a:r>
              <a:rPr lang="zh-CN" altLang="en-US" sz="5800" b="1" dirty="0">
                <a:solidFill>
                  <a:srgbClr val="FF0000"/>
                </a:solidFill>
              </a:rPr>
              <a:t>救恩</a:t>
            </a:r>
            <a:r>
              <a:rPr lang="zh-CN" altLang="en-US" sz="5800" b="1" dirty="0"/>
              <a:t>。</a:t>
            </a:r>
          </a:p>
          <a:p>
            <a:pPr marL="0" indent="0">
              <a:buNone/>
            </a:pPr>
            <a:r>
              <a:rPr lang="en-US" altLang="zh-CN" sz="5800" b="1" dirty="0"/>
              <a:t>2</a:t>
            </a:r>
            <a:r>
              <a:rPr lang="zh-CN" altLang="en-US" sz="5800" b="1" dirty="0"/>
              <a:t>耶和华发明了祂的</a:t>
            </a:r>
            <a:r>
              <a:rPr lang="zh-CN" altLang="en-US" sz="5800" b="1" dirty="0">
                <a:solidFill>
                  <a:srgbClr val="FF0000"/>
                </a:solidFill>
              </a:rPr>
              <a:t>救恩</a:t>
            </a:r>
            <a:r>
              <a:rPr lang="zh-CN" altLang="en-US" sz="5800" b="1" dirty="0"/>
              <a:t>，在列邦人眼前显出</a:t>
            </a:r>
            <a:endParaRPr lang="en-US" altLang="zh-CN" sz="5800" b="1" dirty="0"/>
          </a:p>
          <a:p>
            <a:pPr marL="0" indent="0">
              <a:buNone/>
            </a:pPr>
            <a:r>
              <a:rPr lang="zh-CN" altLang="en-US" sz="5800" b="1" dirty="0"/>
              <a:t>公义。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251903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291306"/>
            <a:ext cx="7702550" cy="779462"/>
          </a:xfrm>
        </p:spPr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5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1248229"/>
            <a:ext cx="8355692" cy="43372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这羔羊前来，从坐宝座的右手里拿了书卷。</a:t>
            </a:r>
          </a:p>
          <a:p>
            <a:pPr marL="0" indent="0">
              <a:buNone/>
            </a:pPr>
            <a:r>
              <a:rPr lang="en-US" altLang="zh-CN" sz="3200" b="1" dirty="0"/>
              <a:t>8</a:t>
            </a:r>
            <a:r>
              <a:rPr lang="zh-CN" altLang="en-US" sz="3200" b="1" dirty="0"/>
              <a:t>她既拿了书卷，四活物和二十四位长老，就俯伏在羔羊面前，各拿着琴，和盛满了香的金炉。这香就是众圣徒的祈祷。</a:t>
            </a:r>
          </a:p>
          <a:p>
            <a:pPr marL="0" indent="0">
              <a:buNone/>
            </a:pPr>
            <a:r>
              <a:rPr lang="en-US" altLang="zh-CN" sz="3200" b="1" dirty="0"/>
              <a:t>9</a:t>
            </a:r>
            <a:r>
              <a:rPr lang="zh-CN" altLang="en-US" sz="3200" b="1" dirty="0"/>
              <a:t>他们唱</a:t>
            </a:r>
            <a:r>
              <a:rPr lang="zh-CN" altLang="en-US" sz="3200" b="1" dirty="0">
                <a:solidFill>
                  <a:srgbClr val="FF0000"/>
                </a:solidFill>
              </a:rPr>
              <a:t>新歌</a:t>
            </a:r>
            <a:r>
              <a:rPr lang="zh-CN" altLang="en-US" sz="3200" b="1" dirty="0"/>
              <a:t>，说，你配拿书卷，配揭开七印。因为你曾被杀，用自己的血从各族各方，各民各国中买了人来，叫他们归于神，</a:t>
            </a:r>
          </a:p>
          <a:p>
            <a:pPr marL="0" indent="0">
              <a:buNone/>
            </a:pPr>
            <a:r>
              <a:rPr lang="en-US" altLang="zh-CN" sz="3200" b="1" dirty="0"/>
              <a:t>10</a:t>
            </a:r>
            <a:r>
              <a:rPr lang="zh-CN" altLang="en-US" sz="3200" b="1" dirty="0"/>
              <a:t>又叫他们成为国民，作祭司，归于神。在地上执掌王权。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9156357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犹大书</a:t>
            </a:r>
            <a:r>
              <a:rPr lang="en-US" altLang="zh-CN" b="1" dirty="0"/>
              <a:t>1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14</a:t>
            </a:r>
            <a:r>
              <a:rPr lang="zh-CN" altLang="en-US" sz="3200" b="1" dirty="0"/>
              <a:t>亚当的七世孙以诺，曾预言这些人说，看哪，主带着祂的千万</a:t>
            </a:r>
            <a:r>
              <a:rPr lang="zh-CN" altLang="en-US" sz="3200" b="1" dirty="0">
                <a:solidFill>
                  <a:srgbClr val="FF0000"/>
                </a:solidFill>
              </a:rPr>
              <a:t>圣者</a:t>
            </a:r>
            <a:r>
              <a:rPr lang="zh-CN" altLang="en-US" sz="3200" b="1" dirty="0"/>
              <a:t>降临， </a:t>
            </a:r>
            <a:br>
              <a:rPr lang="zh-CN" altLang="en-US" sz="3200" b="1" dirty="0"/>
            </a:br>
            <a:r>
              <a:rPr lang="en-US" sz="3200" b="1" dirty="0"/>
              <a:t>Enoch, the seventh from Adam, prophesied about these men: "See, the Lord is coming with thousands upon thousands of his </a:t>
            </a:r>
            <a:r>
              <a:rPr lang="en-US" sz="3200" b="1" dirty="0">
                <a:solidFill>
                  <a:srgbClr val="FF0000"/>
                </a:solidFill>
              </a:rPr>
              <a:t>holy ones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454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96" y="219983"/>
            <a:ext cx="7760607" cy="53248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罗马书</a:t>
            </a:r>
            <a:r>
              <a:rPr lang="en-US" altLang="zh-CN" b="1" dirty="0">
                <a:latin typeface="+mn-ea"/>
                <a:ea typeface="+mn-ea"/>
              </a:rPr>
              <a:t>8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14" y="1016000"/>
            <a:ext cx="8882743" cy="5476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18</a:t>
            </a:r>
            <a:r>
              <a:rPr lang="zh-CN" altLang="en-US" sz="3200" b="1" dirty="0"/>
              <a:t>我想现在的苦楚，若比起将来要显于我们的荣耀，就不足介意了。</a:t>
            </a:r>
          </a:p>
          <a:p>
            <a:pPr marL="0" indent="0">
              <a:buNone/>
            </a:pPr>
            <a:r>
              <a:rPr lang="en-US" altLang="zh-CN" sz="3200" b="1" dirty="0"/>
              <a:t>19</a:t>
            </a:r>
            <a:r>
              <a:rPr lang="zh-CN" altLang="en-US" sz="3200" b="1" dirty="0"/>
              <a:t>受造之物，切望等候</a:t>
            </a:r>
            <a:r>
              <a:rPr lang="zh-CN" altLang="en-US" sz="3200" b="1" dirty="0">
                <a:solidFill>
                  <a:srgbClr val="FF0000"/>
                </a:solidFill>
              </a:rPr>
              <a:t>神的众子显出来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en-US" altLang="zh-CN" sz="3200" b="1" dirty="0"/>
              <a:t>20</a:t>
            </a:r>
            <a:r>
              <a:rPr lang="zh-CN" altLang="en-US" sz="3200" b="1" dirty="0"/>
              <a:t>因为受造之物服在虚空之下，不是自己愿意，乃是因那叫他如此的。</a:t>
            </a:r>
          </a:p>
          <a:p>
            <a:pPr marL="0" indent="0">
              <a:buNone/>
            </a:pPr>
            <a:r>
              <a:rPr lang="en-US" altLang="zh-CN" sz="3200" b="1" dirty="0"/>
              <a:t>21</a:t>
            </a:r>
            <a:r>
              <a:rPr lang="zh-CN" altLang="en-US" sz="3200" b="1" dirty="0"/>
              <a:t>但受造之物仍然指望脱离败坏的辖制，得享神儿女自由的荣耀。</a:t>
            </a:r>
          </a:p>
          <a:p>
            <a:pPr marL="0" indent="0">
              <a:buNone/>
            </a:pPr>
            <a:r>
              <a:rPr lang="en-US" altLang="zh-CN" sz="3200" b="1" dirty="0"/>
              <a:t>22</a:t>
            </a:r>
            <a:r>
              <a:rPr lang="zh-CN" altLang="en-US" sz="3200" b="1" dirty="0"/>
              <a:t>我们知道一切受造之物，一同叹息劳苦，直到如今。</a:t>
            </a:r>
            <a:br>
              <a:rPr lang="zh-CN" altLang="en-US" sz="3200" b="1" dirty="0"/>
            </a:br>
            <a:r>
              <a:rPr lang="en-US" altLang="zh-CN" sz="3200" b="1" dirty="0"/>
              <a:t>23</a:t>
            </a:r>
            <a:r>
              <a:rPr lang="zh-CN" altLang="en-US" sz="3200" b="1" dirty="0"/>
              <a:t>不但如此，就是我们这有</a:t>
            </a:r>
            <a:r>
              <a:rPr lang="zh-CN" altLang="en-US" sz="3200" b="1" dirty="0">
                <a:solidFill>
                  <a:srgbClr val="FF0000"/>
                </a:solidFill>
              </a:rPr>
              <a:t>圣灵初结果子</a:t>
            </a:r>
            <a:r>
              <a:rPr lang="zh-CN" altLang="en-US" sz="3200" b="1" dirty="0"/>
              <a:t>的，也是自己心里叹息，等候得着儿子的名分，乃是我们的</a:t>
            </a:r>
            <a:r>
              <a:rPr lang="zh-CN" altLang="en-US" sz="3200" b="1" dirty="0">
                <a:solidFill>
                  <a:srgbClr val="FF0000"/>
                </a:solidFill>
              </a:rPr>
              <a:t>身体得赎。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02040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哥林多后书</a:t>
            </a:r>
            <a:r>
              <a:rPr lang="en-US" altLang="zh-CN" b="1" dirty="0">
                <a:latin typeface="+mn-ea"/>
                <a:ea typeface="+mn-ea"/>
              </a:rPr>
              <a:t>11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+mn-ea"/>
              </a:rPr>
              <a:t>2</a:t>
            </a:r>
            <a:r>
              <a:rPr lang="zh-CN" altLang="en-US" sz="3200" b="1" dirty="0">
                <a:latin typeface="+mn-ea"/>
              </a:rPr>
              <a:t>我为你们起的愤恨，原是神那样的愤恨。因为我曾把你们许配一个丈夫，要把你们如同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贞洁的童女</a:t>
            </a:r>
            <a:r>
              <a:rPr lang="zh-CN" altLang="en-US" sz="3200" b="1" dirty="0">
                <a:latin typeface="+mn-ea"/>
              </a:rPr>
              <a:t>，献给基督。</a:t>
            </a:r>
            <a:endParaRPr 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1700592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9657" y="769257"/>
            <a:ext cx="8839200" cy="45429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="1" dirty="0"/>
              <a:t>希伯来书</a:t>
            </a:r>
            <a:r>
              <a:rPr lang="en-US" altLang="zh-CN" sz="3200" b="1" dirty="0"/>
              <a:t>12:16</a:t>
            </a:r>
            <a:r>
              <a:rPr lang="zh-CN" altLang="en-US" sz="3200" b="1" dirty="0"/>
              <a:t>恐怕</a:t>
            </a:r>
            <a:r>
              <a:rPr lang="zh-CN" altLang="en-US" sz="3200" b="1" dirty="0">
                <a:solidFill>
                  <a:srgbClr val="FF0000"/>
                </a:solidFill>
              </a:rPr>
              <a:t>有淫乱的</a:t>
            </a:r>
            <a:r>
              <a:rPr lang="zh-CN" altLang="en-US" sz="3200" b="1" dirty="0"/>
              <a:t>，</a:t>
            </a:r>
            <a:r>
              <a:rPr lang="zh-CN" altLang="en-US" sz="3200" b="1" dirty="0">
                <a:solidFill>
                  <a:srgbClr val="FF0000"/>
                </a:solidFill>
              </a:rPr>
              <a:t>有贪恋世俗</a:t>
            </a:r>
            <a:r>
              <a:rPr lang="zh-CN" altLang="en-US" sz="3200" b="1" dirty="0"/>
              <a:t>如以扫的。他因一点食物把自己长子的名分卖了。</a:t>
            </a:r>
          </a:p>
          <a:p>
            <a:pPr marL="0" indent="0"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/>
              <a:t>后来</a:t>
            </a:r>
            <a:r>
              <a:rPr lang="zh-CN" altLang="en-US" sz="3200" b="1" dirty="0">
                <a:solidFill>
                  <a:srgbClr val="FF0000"/>
                </a:solidFill>
              </a:rPr>
              <a:t>想要承受父所祝的福，竟被弃绝，虽然号哭切求，却得不着门路，使他父亲的心意回转，</a:t>
            </a:r>
            <a:r>
              <a:rPr lang="zh-CN" altLang="en-US" sz="3200" b="1" dirty="0"/>
              <a:t>这是你们知道的。</a:t>
            </a:r>
          </a:p>
          <a:p>
            <a:endParaRPr lang="en-US" altLang="en-US" sz="3200" b="1" dirty="0"/>
          </a:p>
          <a:p>
            <a:pPr marL="0" indent="0">
              <a:buNone/>
            </a:pPr>
            <a:r>
              <a:rPr lang="zh-CN" altLang="en-US" sz="3200" b="1" dirty="0"/>
              <a:t>雅各书</a:t>
            </a:r>
            <a:r>
              <a:rPr lang="en-US" altLang="zh-CN" sz="3200" b="1" dirty="0"/>
              <a:t>4:4</a:t>
            </a:r>
            <a:r>
              <a:rPr lang="zh-CN" altLang="en-US" sz="3200" b="1" dirty="0"/>
              <a:t>你们这些淫乱的人哪</a:t>
            </a:r>
            <a:r>
              <a:rPr lang="en-US" altLang="zh-CN" sz="3200" b="1" dirty="0"/>
              <a:t>,(</a:t>
            </a:r>
            <a:r>
              <a:rPr lang="zh-CN" altLang="en-US" sz="3200" b="1" dirty="0">
                <a:solidFill>
                  <a:srgbClr val="FF0000"/>
                </a:solidFill>
              </a:rPr>
              <a:t>淫乱的人原文作淫妇</a:t>
            </a:r>
            <a:r>
              <a:rPr lang="zh-CN" altLang="en-US" sz="3200" b="1" dirty="0"/>
              <a:t>）岂不知</a:t>
            </a:r>
            <a:r>
              <a:rPr lang="zh-CN" altLang="en-US" sz="3200" b="1" dirty="0">
                <a:solidFill>
                  <a:srgbClr val="FF0000"/>
                </a:solidFill>
              </a:rPr>
              <a:t>与世俗为友，就是与神为敌</a:t>
            </a:r>
            <a:r>
              <a:rPr lang="zh-CN" altLang="en-US" sz="3200" b="1" dirty="0"/>
              <a:t>吗？所以凡想要与世俗为友的，就是与神为敌了。 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3745935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民数记</a:t>
            </a:r>
            <a:r>
              <a:rPr lang="en-US" altLang="zh-CN" b="1" dirty="0">
                <a:latin typeface="+mn-ea"/>
                <a:ea typeface="+mn-ea"/>
              </a:rPr>
              <a:t>23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8196036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800" b="1" dirty="0">
                <a:latin typeface="+mn-ea"/>
              </a:rPr>
              <a:t>18</a:t>
            </a:r>
            <a:r>
              <a:rPr lang="zh-CN" altLang="en-US" sz="3800" b="1" dirty="0">
                <a:latin typeface="+mn-ea"/>
              </a:rPr>
              <a:t>巴兰就题诗歌说，巴勒，你起来听。西拨的儿子，你听我言。</a:t>
            </a:r>
            <a:r>
              <a:rPr lang="en-US" altLang="zh-CN" sz="3800" b="1" dirty="0">
                <a:latin typeface="+mn-ea"/>
              </a:rPr>
              <a:t>……</a:t>
            </a:r>
            <a:endParaRPr lang="zh-CN" altLang="en-US" sz="38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800" b="1" dirty="0">
                <a:latin typeface="+mn-ea"/>
              </a:rPr>
              <a:t>21</a:t>
            </a:r>
            <a:r>
              <a:rPr lang="zh-CN" altLang="en-US" sz="3800" b="1" dirty="0">
                <a:solidFill>
                  <a:srgbClr val="FF0000"/>
                </a:solidFill>
                <a:latin typeface="+mn-ea"/>
              </a:rPr>
              <a:t>祂未见雅各中有罪孽，也未见以色列中有奸恶</a:t>
            </a:r>
            <a:r>
              <a:rPr lang="zh-CN" altLang="en-US" sz="3800" b="1" dirty="0">
                <a:latin typeface="+mn-ea"/>
              </a:rPr>
              <a:t>。耶和华他的神和他同在。有欢呼王的声音在他们中间。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90067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诗篇</a:t>
            </a:r>
            <a:r>
              <a:rPr lang="en-US" altLang="zh-CN" b="1" dirty="0">
                <a:latin typeface="+mn-ea"/>
                <a:ea typeface="+mn-ea"/>
              </a:rPr>
              <a:t>103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天离地何等的高，祂的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慈爱</a:t>
            </a:r>
            <a:r>
              <a:rPr lang="zh-CN" altLang="en-US" sz="3200" b="1" dirty="0">
                <a:latin typeface="+mn-ea"/>
              </a:rPr>
              <a:t>向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敬畏祂</a:t>
            </a:r>
            <a:r>
              <a:rPr lang="zh-CN" altLang="en-US" sz="3200" b="1" dirty="0">
                <a:latin typeface="+mn-ea"/>
              </a:rPr>
              <a:t>的人，也是何等的大。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东离西有多远，祂叫我们的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过犯</a:t>
            </a:r>
            <a:r>
              <a:rPr lang="zh-CN" altLang="en-US" sz="3200" b="1" dirty="0">
                <a:latin typeface="+mn-ea"/>
              </a:rPr>
              <a:t>，离我们也有多远。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13</a:t>
            </a:r>
            <a:r>
              <a:rPr lang="zh-CN" altLang="en-US" sz="3200" b="1" dirty="0">
                <a:latin typeface="+mn-ea"/>
              </a:rPr>
              <a:t>父亲怎样怜恤他的儿女，耶和华也怎样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怜恤敬畏</a:t>
            </a:r>
            <a:r>
              <a:rPr lang="zh-CN" altLang="en-US" sz="3200" b="1" dirty="0">
                <a:latin typeface="+mn-ea"/>
              </a:rPr>
              <a:t>祂的人。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642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约珥书</a:t>
            </a:r>
            <a:r>
              <a:rPr lang="en-US" altLang="zh-CN" dirty="0"/>
              <a:t>3</a:t>
            </a:r>
            <a:r>
              <a:rPr lang="zh-CN" altLang="en-US" dirty="0"/>
              <a:t>章</a:t>
            </a:r>
            <a:endParaRPr lang="en-US" altLang="en-US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12</a:t>
            </a:r>
            <a:r>
              <a:rPr lang="zh-CN" altLang="en-US" sz="3200" b="1" dirty="0"/>
              <a:t>万民都当兴起，上到约沙法谷。因为我必坐在那里，审判四围的列国。</a:t>
            </a: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/>
              <a:t>开镰吧。因为庄稼熟了。践踏吧。因为酒榨满了，酒池盈溢。他们的</a:t>
            </a:r>
            <a:r>
              <a:rPr lang="zh-CN" altLang="en-US" sz="3200" b="1" dirty="0">
                <a:solidFill>
                  <a:srgbClr val="FF0000"/>
                </a:solidFill>
              </a:rPr>
              <a:t>罪恶甚大。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10947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91236" cy="1045029"/>
          </a:xfrm>
        </p:spPr>
        <p:txBody>
          <a:bodyPr/>
          <a:lstStyle/>
          <a:p>
            <a:pPr algn="ctr"/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既然跟从了主</a:t>
            </a:r>
            <a:endParaRPr lang="en-US" alt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6" name="Picture 2" descr="Image result for 既然跟从了主 歌谱">
            <a:extLst>
              <a:ext uri="{FF2B5EF4-FFF2-40B4-BE49-F238E27FC236}">
                <a16:creationId xmlns:a16="http://schemas.microsoft.com/office/drawing/2014/main" id="{A29D6074-1C47-4D55-9749-2B8F1052CE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/>
          <a:stretch/>
        </p:blipFill>
        <p:spPr bwMode="auto">
          <a:xfrm>
            <a:off x="49062" y="1045029"/>
            <a:ext cx="9045875" cy="504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93929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启示录</a:t>
            </a:r>
            <a:r>
              <a:rPr lang="en-US" altLang="zh-CN" b="1" dirty="0"/>
              <a:t>13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又有权柄赐给它叫兽像有生气。并且能说话，又叫</a:t>
            </a:r>
            <a:r>
              <a:rPr lang="zh-CN" altLang="en-US" sz="3200" b="1" dirty="0">
                <a:solidFill>
                  <a:srgbClr val="FF0000"/>
                </a:solidFill>
              </a:rPr>
              <a:t>所有不拜兽像的人都被杀害。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200" b="1" dirty="0"/>
              <a:t>16</a:t>
            </a:r>
            <a:r>
              <a:rPr lang="zh-CN" altLang="en-US" sz="3200" b="1" dirty="0"/>
              <a:t>它又叫众人，无论大小贫富，自主的，为奴的，都在右手上，或是在额上，受一个印记。</a:t>
            </a:r>
          </a:p>
          <a:p>
            <a:pPr marL="0" indent="0">
              <a:buNone/>
            </a:pPr>
            <a:r>
              <a:rPr lang="en-US" altLang="zh-CN" sz="3200" b="1" dirty="0"/>
              <a:t>17</a:t>
            </a:r>
            <a:r>
              <a:rPr lang="zh-CN" altLang="en-US" sz="3200" b="1" dirty="0"/>
              <a:t>除了那受印记，有了兽名，或有兽名数目的，</a:t>
            </a:r>
            <a:r>
              <a:rPr lang="zh-CN" altLang="en-US" sz="3200" b="1" dirty="0">
                <a:solidFill>
                  <a:srgbClr val="FF0000"/>
                </a:solidFill>
              </a:rPr>
              <a:t>都不得作买卖。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096152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7089"/>
            <a:ext cx="7886700" cy="779462"/>
          </a:xfrm>
        </p:spPr>
        <p:txBody>
          <a:bodyPr>
            <a:normAutofit/>
          </a:bodyPr>
          <a:lstStyle/>
          <a:p>
            <a:pPr algn="ctr"/>
            <a:r>
              <a:rPr lang="zh-CN" altLang="en-US" sz="3600" b="1" dirty="0"/>
              <a:t>启示录</a:t>
            </a:r>
            <a:r>
              <a:rPr lang="en-US" altLang="zh-CN" sz="3600" b="1" dirty="0"/>
              <a:t>11</a:t>
            </a:r>
            <a:r>
              <a:rPr lang="zh-CN" altLang="en-US" sz="3600" b="1" dirty="0"/>
              <a:t>章</a:t>
            </a:r>
            <a:endParaRPr lang="en-US" altLang="en-US" sz="3600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49" y="1144589"/>
            <a:ext cx="8587921" cy="49078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CN" sz="4700" b="1" dirty="0">
                <a:solidFill>
                  <a:srgbClr val="FF0000"/>
                </a:solidFill>
              </a:rPr>
              <a:t>14</a:t>
            </a:r>
            <a:r>
              <a:rPr lang="zh-CN" altLang="en-US" sz="4700" b="1" dirty="0">
                <a:solidFill>
                  <a:srgbClr val="FF0000"/>
                </a:solidFill>
              </a:rPr>
              <a:t>第二样灾祸过去。第三样灾祸快到了。</a:t>
            </a:r>
          </a:p>
          <a:p>
            <a:pPr marL="0" indent="0">
              <a:buNone/>
            </a:pPr>
            <a:r>
              <a:rPr lang="en-US" altLang="zh-CN" sz="4700" b="1" dirty="0">
                <a:solidFill>
                  <a:srgbClr val="FF0000"/>
                </a:solidFill>
              </a:rPr>
              <a:t>15</a:t>
            </a:r>
            <a:r>
              <a:rPr lang="zh-CN" altLang="en-US" sz="4700" b="1" dirty="0">
                <a:solidFill>
                  <a:srgbClr val="FF0000"/>
                </a:solidFill>
              </a:rPr>
              <a:t>第七位天使吹号</a:t>
            </a:r>
            <a:r>
              <a:rPr lang="zh-CN" altLang="en-US" sz="4700" b="1" dirty="0"/>
              <a:t>，天上就有大声音说，世上的国，成了</a:t>
            </a:r>
            <a:endParaRPr lang="en-US" altLang="zh-CN" sz="4700" b="1" dirty="0"/>
          </a:p>
          <a:p>
            <a:pPr marL="0" indent="0">
              <a:buNone/>
            </a:pPr>
            <a:r>
              <a:rPr lang="zh-CN" altLang="en-US" sz="4700" b="1" dirty="0"/>
              <a:t>我主和主基督的国。祂要作王，直到永永远远。</a:t>
            </a:r>
          </a:p>
          <a:p>
            <a:pPr marL="0" indent="0">
              <a:buNone/>
            </a:pPr>
            <a:r>
              <a:rPr lang="en-US" altLang="zh-CN" sz="4700" b="1" dirty="0"/>
              <a:t>16</a:t>
            </a:r>
            <a:r>
              <a:rPr lang="zh-CN" altLang="en-US" sz="4700" b="1" dirty="0"/>
              <a:t>在神面前，坐在自己位上的二十四位长老，就面伏于地</a:t>
            </a:r>
            <a:endParaRPr lang="en-US" altLang="zh-CN" sz="4700" b="1" dirty="0"/>
          </a:p>
          <a:p>
            <a:pPr marL="0" indent="0">
              <a:buNone/>
            </a:pPr>
            <a:r>
              <a:rPr lang="zh-CN" altLang="en-US" sz="4700" b="1" dirty="0"/>
              <a:t>敬拜神，</a:t>
            </a:r>
          </a:p>
          <a:p>
            <a:pPr marL="0" indent="0">
              <a:buNone/>
            </a:pPr>
            <a:r>
              <a:rPr lang="en-US" altLang="zh-CN" sz="4700" b="1" dirty="0"/>
              <a:t>17</a:t>
            </a:r>
            <a:r>
              <a:rPr lang="zh-CN" altLang="en-US" sz="4700" b="1" dirty="0"/>
              <a:t>说，昔在今在的主神，全能者阿，我们感谢你，因你执</a:t>
            </a:r>
            <a:endParaRPr lang="en-US" altLang="zh-CN" sz="4700" b="1" dirty="0"/>
          </a:p>
          <a:p>
            <a:pPr marL="0" indent="0">
              <a:buNone/>
            </a:pPr>
            <a:r>
              <a:rPr lang="zh-CN" altLang="en-US" sz="4700" b="1" dirty="0"/>
              <a:t>掌大权作王了。</a:t>
            </a:r>
          </a:p>
          <a:p>
            <a:pPr marL="0" indent="0">
              <a:buNone/>
            </a:pPr>
            <a:r>
              <a:rPr lang="en-US" altLang="zh-CN" sz="4700" b="1" dirty="0"/>
              <a:t>18</a:t>
            </a:r>
            <a:r>
              <a:rPr lang="zh-CN" altLang="en-US" sz="4700" b="1" dirty="0"/>
              <a:t>外邦发怒</a:t>
            </a:r>
            <a:r>
              <a:rPr lang="en-US" altLang="zh-CN" sz="4700" b="1" dirty="0"/>
              <a:t>,</a:t>
            </a:r>
            <a:r>
              <a:rPr lang="zh-CN" altLang="en-US" sz="4700" b="1" dirty="0"/>
              <a:t>你的忿怒也临到了</a:t>
            </a:r>
            <a:r>
              <a:rPr lang="en-US" altLang="zh-CN" sz="4700" b="1" dirty="0"/>
              <a:t>.</a:t>
            </a:r>
            <a:r>
              <a:rPr lang="zh-CN" altLang="en-US" sz="4700" b="1" dirty="0"/>
              <a:t>审判死人的时候也到了</a:t>
            </a:r>
            <a:r>
              <a:rPr lang="en-US" altLang="zh-CN" sz="4700" b="1" dirty="0"/>
              <a:t>.</a:t>
            </a:r>
            <a:r>
              <a:rPr lang="zh-CN" altLang="en-US" sz="4700" b="1" dirty="0"/>
              <a:t>你</a:t>
            </a:r>
            <a:endParaRPr lang="en-US" altLang="zh-CN" sz="4700" b="1" dirty="0"/>
          </a:p>
          <a:p>
            <a:pPr marL="0" indent="0">
              <a:buNone/>
            </a:pPr>
            <a:r>
              <a:rPr lang="zh-CN" altLang="en-US" sz="4700" b="1" dirty="0"/>
              <a:t>的仆人众先知</a:t>
            </a:r>
            <a:r>
              <a:rPr lang="en-US" altLang="zh-CN" sz="4700" b="1" dirty="0"/>
              <a:t>,</a:t>
            </a:r>
            <a:r>
              <a:rPr lang="zh-CN" altLang="en-US" sz="4700" b="1" dirty="0"/>
              <a:t>和众圣徒</a:t>
            </a:r>
            <a:r>
              <a:rPr lang="en-US" altLang="zh-CN" sz="4700" b="1" dirty="0"/>
              <a:t>,</a:t>
            </a:r>
            <a:r>
              <a:rPr lang="zh-CN" altLang="en-US" sz="4700" b="1" dirty="0"/>
              <a:t>凡敬畏你名的人连大带小得赏赐</a:t>
            </a:r>
            <a:endParaRPr lang="en-US" altLang="zh-CN" sz="4700" b="1" dirty="0"/>
          </a:p>
          <a:p>
            <a:pPr marL="0" indent="0">
              <a:buNone/>
            </a:pPr>
            <a:r>
              <a:rPr lang="zh-CN" altLang="en-US" sz="4700" b="1" dirty="0"/>
              <a:t>的时候也到了。你败坏那些败坏世界之人的时候也就到了。</a:t>
            </a:r>
          </a:p>
          <a:p>
            <a:pPr marL="0" indent="0">
              <a:buNone/>
            </a:pPr>
            <a:r>
              <a:rPr lang="en-US" altLang="zh-CN" sz="4700" b="1" dirty="0">
                <a:solidFill>
                  <a:srgbClr val="FF0000"/>
                </a:solidFill>
              </a:rPr>
              <a:t>19</a:t>
            </a:r>
            <a:r>
              <a:rPr lang="zh-CN" altLang="en-US" sz="4700" b="1" dirty="0">
                <a:solidFill>
                  <a:srgbClr val="FF0000"/>
                </a:solidFill>
              </a:rPr>
              <a:t>当时神天上的殿开了，在祂殿中现出祂的约柜。随后有</a:t>
            </a:r>
            <a:endParaRPr lang="en-US" altLang="zh-CN" sz="47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700" b="1" dirty="0">
                <a:solidFill>
                  <a:srgbClr val="FF0000"/>
                </a:solidFill>
              </a:rPr>
              <a:t>闪电，声音，雷轰，地震，大雹。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0299392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9B398-55BC-4FF5-923C-A233C408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出埃及记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/>
              <a:t>40:33……</a:t>
            </a:r>
            <a:r>
              <a:rPr lang="zh-CN" altLang="en-US" sz="3200" b="1" dirty="0"/>
              <a:t>这样，</a:t>
            </a:r>
            <a:r>
              <a:rPr lang="zh-CN" altLang="en-US" sz="3200" b="1" dirty="0">
                <a:solidFill>
                  <a:srgbClr val="FF0000"/>
                </a:solidFill>
              </a:rPr>
              <a:t>摩西就完了工</a:t>
            </a:r>
            <a:r>
              <a:rPr lang="zh-CN" altLang="en-US" sz="3200" b="1" dirty="0"/>
              <a:t>。</a:t>
            </a:r>
          </a:p>
          <a:p>
            <a:pPr marL="0" indent="0">
              <a:buNone/>
            </a:pPr>
            <a:r>
              <a:rPr lang="en-US" altLang="zh-CN" sz="3200" b="1" dirty="0"/>
              <a:t>34</a:t>
            </a:r>
            <a:r>
              <a:rPr lang="zh-CN" altLang="en-US" sz="3200" b="1" dirty="0"/>
              <a:t>当时，云彩遮盖会幕，耶和华的荣光就充满了帐幕。</a:t>
            </a:r>
          </a:p>
          <a:p>
            <a:pPr marL="0" indent="0">
              <a:buNone/>
            </a:pPr>
            <a:r>
              <a:rPr lang="en-US" altLang="zh-CN" sz="3200" b="1" dirty="0"/>
              <a:t>35</a:t>
            </a:r>
            <a:r>
              <a:rPr lang="zh-CN" altLang="en-US" sz="3200" b="1" dirty="0">
                <a:solidFill>
                  <a:srgbClr val="FF0000"/>
                </a:solidFill>
              </a:rPr>
              <a:t>摩西不能进会幕</a:t>
            </a:r>
            <a:r>
              <a:rPr lang="zh-CN" altLang="en-US" sz="3200" b="1" dirty="0"/>
              <a:t>，因为云彩停在其上，并且</a:t>
            </a:r>
            <a:r>
              <a:rPr lang="zh-CN" altLang="en-US" sz="3200" b="1" dirty="0">
                <a:solidFill>
                  <a:srgbClr val="FF0000"/>
                </a:solidFill>
              </a:rPr>
              <a:t>耶和华的荣光充满了帐幕。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3200" b="1" dirty="0"/>
          </a:p>
          <a:p>
            <a:pPr marL="0" indent="0">
              <a:buNone/>
            </a:pPr>
            <a:br>
              <a:rPr lang="zh-CN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458988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历代志下</a:t>
            </a:r>
            <a:endParaRPr lang="en-US" altLang="en-US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19886" cy="452845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/>
              <a:t>5:1</a:t>
            </a:r>
            <a:r>
              <a:rPr lang="zh-CN" altLang="en-US" sz="3200" b="1" dirty="0">
                <a:solidFill>
                  <a:srgbClr val="FF0000"/>
                </a:solidFill>
              </a:rPr>
              <a:t>所罗门作完了耶和华殿的一切工</a:t>
            </a:r>
            <a:r>
              <a:rPr lang="en-US" altLang="zh-CN" sz="3200" b="1" dirty="0"/>
              <a:t>……</a:t>
            </a:r>
          </a:p>
          <a:p>
            <a:pPr marL="0" indent="0">
              <a:buNone/>
            </a:pPr>
            <a:r>
              <a:rPr lang="en-US" altLang="zh-CN" sz="3200" b="1" dirty="0"/>
              <a:t>5:13</a:t>
            </a:r>
            <a:r>
              <a:rPr lang="zh-CN" altLang="en-US" sz="3200" b="1" dirty="0"/>
              <a:t>吹号的，歌唱的都一齐发声，声合为一，赞美感谢耶和华。吹号，敲钹，用各种乐器，扬声赞美耶和华说，耶和华本为善，祂的慈爱永远长存。那时，耶和华的殿有云充满，</a:t>
            </a:r>
          </a:p>
          <a:p>
            <a:pPr marL="0" indent="0">
              <a:buNone/>
            </a:pPr>
            <a:r>
              <a:rPr lang="en-US" altLang="zh-CN" sz="3200" b="1" dirty="0"/>
              <a:t>5:14</a:t>
            </a:r>
            <a:r>
              <a:rPr lang="zh-CN" altLang="en-US" sz="3200" b="1" dirty="0">
                <a:solidFill>
                  <a:srgbClr val="FF0000"/>
                </a:solidFill>
              </a:rPr>
              <a:t>甚至祭司不能站立供职，因为耶和华的荣光充满了神的殿。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83340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659007" cy="53476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利未记</a:t>
            </a:r>
            <a:r>
              <a:rPr lang="en-US" altLang="zh-CN" b="1" dirty="0">
                <a:latin typeface="+mn-ea"/>
                <a:ea typeface="+mn-ea"/>
              </a:rPr>
              <a:t>16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9543"/>
            <a:ext cx="7886700" cy="51174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11</a:t>
            </a:r>
            <a:r>
              <a:rPr lang="zh-CN" altLang="en-US" sz="3200" b="1" dirty="0">
                <a:latin typeface="+mn-ea"/>
              </a:rPr>
              <a:t>亚伦要把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赎罪祭</a:t>
            </a:r>
            <a:r>
              <a:rPr lang="zh-CN" altLang="en-US" sz="3200" b="1" dirty="0">
                <a:latin typeface="+mn-ea"/>
              </a:rPr>
              <a:t>的公牛牵来宰了，为自己和本家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赎罪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12</a:t>
            </a:r>
            <a:r>
              <a:rPr lang="zh-CN" altLang="en-US" sz="3200" b="1" dirty="0">
                <a:latin typeface="+mn-ea"/>
              </a:rPr>
              <a:t>拿香炉，从耶和华面前的坛上盛满火炭，又拿一捧捣细的香料，都带入幔子内，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13</a:t>
            </a:r>
            <a:r>
              <a:rPr lang="zh-CN" altLang="en-US" sz="3200" b="1" dirty="0">
                <a:latin typeface="+mn-ea"/>
              </a:rPr>
              <a:t>在耶和华面前，把香放在火上，使香的烟云遮掩法柜上的施恩座，免得他死亡。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14</a:t>
            </a:r>
            <a:r>
              <a:rPr lang="zh-CN" altLang="en-US" sz="3200" b="1" dirty="0">
                <a:latin typeface="+mn-ea"/>
              </a:rPr>
              <a:t>也要取些公牛的血，用指头弹在施恩座的东面，又在施恩座的前面弹血七次。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29</a:t>
            </a:r>
            <a:r>
              <a:rPr lang="zh-CN" altLang="en-US" sz="3200" b="1" dirty="0">
                <a:latin typeface="+mn-ea"/>
              </a:rPr>
              <a:t>每逢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七月初十日</a:t>
            </a:r>
            <a:r>
              <a:rPr lang="zh-CN" altLang="en-US" sz="3200" b="1" dirty="0">
                <a:latin typeface="+mn-ea"/>
              </a:rPr>
              <a:t>，你们要刻苦己心</a:t>
            </a:r>
            <a:r>
              <a:rPr lang="en-US" altLang="zh-CN" sz="3200" b="1" dirty="0">
                <a:latin typeface="+mn-ea"/>
              </a:rPr>
              <a:t>……</a:t>
            </a:r>
            <a:r>
              <a:rPr lang="zh-CN" altLang="en-US" sz="3200" b="1" dirty="0">
                <a:latin typeface="+mn-ea"/>
              </a:rPr>
              <a:t>因在这日要为你们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赎罪</a:t>
            </a:r>
            <a:r>
              <a:rPr lang="zh-CN" altLang="en-US" sz="3200" b="1" dirty="0">
                <a:latin typeface="+mn-ea"/>
              </a:rPr>
              <a:t>，使你们洁净</a:t>
            </a:r>
          </a:p>
          <a:p>
            <a:br>
              <a:rPr lang="zh-CN" altLang="en-US" sz="3200" dirty="0">
                <a:latin typeface="+mn-ea"/>
              </a:rPr>
            </a:br>
            <a:endParaRPr 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6907420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希伯来书</a:t>
            </a:r>
            <a:r>
              <a:rPr lang="en-US" altLang="zh-CN" b="1" dirty="0">
                <a:latin typeface="+mn-ea"/>
                <a:ea typeface="+mn-ea"/>
              </a:rPr>
              <a:t>9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7</a:t>
            </a:r>
            <a:r>
              <a:rPr lang="zh-CN" altLang="en-US" sz="3200" b="1" dirty="0"/>
              <a:t>至于第二层帐幕，惟有大祭司一年一次独自进去，没有不带着血，为自己和百姓的</a:t>
            </a:r>
            <a:r>
              <a:rPr lang="zh-CN" altLang="en-US" sz="3200" b="1" dirty="0">
                <a:solidFill>
                  <a:srgbClr val="FF0000"/>
                </a:solidFill>
              </a:rPr>
              <a:t>过错</a:t>
            </a:r>
            <a:r>
              <a:rPr lang="zh-CN" altLang="en-US" sz="3200" b="1" dirty="0"/>
              <a:t>献上。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27922794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161144D0-F6E0-4FFA-80A4-865CA2FA8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>
            <a:extLst>
              <a:ext uri="{FF2B5EF4-FFF2-40B4-BE49-F238E27FC236}">
                <a16:creationId xmlns:a16="http://schemas.microsoft.com/office/drawing/2014/main" id="{21F6A0A8-FC4B-4888-B9E6-99F89088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罗马书</a:t>
            </a:r>
            <a:endParaRPr lang="en-US" altLang="en-US" b="1" dirty="0"/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B4238D8C-B479-40FC-9CF4-311B882D5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2057"/>
            <a:ext cx="8021864" cy="4594906"/>
          </a:xfrm>
        </p:spPr>
        <p:txBody>
          <a:bodyPr/>
          <a:lstStyle/>
          <a:p>
            <a:r>
              <a:rPr lang="en-US" altLang="zh-CN" sz="3200" b="1" dirty="0"/>
              <a:t>3:25</a:t>
            </a:r>
            <a:r>
              <a:rPr lang="zh-CN" altLang="en-US" sz="3200" b="1" dirty="0"/>
              <a:t>神设立耶稣作</a:t>
            </a:r>
            <a:r>
              <a:rPr lang="zh-CN" altLang="en-US" sz="3200" b="1" dirty="0">
                <a:solidFill>
                  <a:srgbClr val="FF0000"/>
                </a:solidFill>
              </a:rPr>
              <a:t>挽回祭</a:t>
            </a:r>
            <a:r>
              <a:rPr lang="zh-CN" altLang="en-US" sz="3200" b="1" dirty="0"/>
              <a:t>（</a:t>
            </a:r>
            <a:r>
              <a:rPr lang="en-US" altLang="en-US" sz="3200" b="1" dirty="0"/>
              <a:t>God presented </a:t>
            </a:r>
            <a:r>
              <a:rPr lang="en-US" altLang="en-US" sz="3200" b="1" dirty="0">
                <a:solidFill>
                  <a:srgbClr val="FF0000"/>
                </a:solidFill>
              </a:rPr>
              <a:t>him as a sacrifice of atonement </a:t>
            </a:r>
            <a:r>
              <a:rPr lang="zh-CN" altLang="en-US" sz="3200" b="1" dirty="0"/>
              <a:t>），是凭着耶稣的血，借着人的信，要显明神的义。</a:t>
            </a:r>
            <a:endParaRPr lang="en-US" altLang="zh-CN" sz="3200" b="1" dirty="0"/>
          </a:p>
          <a:p>
            <a:r>
              <a:rPr lang="en-US" altLang="en-US" sz="3200" b="1" dirty="0"/>
              <a:t>Or, As the one who would </a:t>
            </a:r>
            <a:r>
              <a:rPr lang="en-US" altLang="en-US" sz="3200" b="1" dirty="0">
                <a:solidFill>
                  <a:srgbClr val="FF0000"/>
                </a:solidFill>
              </a:rPr>
              <a:t>turn aside his wrath </a:t>
            </a:r>
            <a:r>
              <a:rPr lang="en-US" altLang="en-US" sz="3200" b="1" dirty="0"/>
              <a:t>, taking away sin</a:t>
            </a:r>
          </a:p>
          <a:p>
            <a:endParaRPr lang="en-US" altLang="en-US" sz="3200" b="1" dirty="0"/>
          </a:p>
          <a:p>
            <a:r>
              <a:rPr lang="en-US" altLang="zh-CN" sz="3200" b="1" dirty="0"/>
              <a:t>5:9</a:t>
            </a:r>
            <a:r>
              <a:rPr lang="zh-CN" altLang="en-US" sz="3200" b="1" dirty="0"/>
              <a:t>现在我们既靠着祂的血</a:t>
            </a:r>
            <a:r>
              <a:rPr lang="zh-CN" altLang="en-US" sz="3200" b="1" dirty="0">
                <a:solidFill>
                  <a:srgbClr val="FF0000"/>
                </a:solidFill>
              </a:rPr>
              <a:t>称义</a:t>
            </a:r>
            <a:r>
              <a:rPr lang="zh-CN" altLang="en-US" sz="3200" b="1" dirty="0"/>
              <a:t>，就更要借着祂免去</a:t>
            </a:r>
            <a:r>
              <a:rPr lang="zh-CN" altLang="en-US" sz="3200" b="1" dirty="0">
                <a:solidFill>
                  <a:srgbClr val="FF0000"/>
                </a:solidFill>
              </a:rPr>
              <a:t>神的忿怒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22675623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9A38B3C0-3914-4CA7-8D9E-C224FD2F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0A09EA2-3470-4EC8-97E6-E408986B1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21B5CC1D-A12B-4AE1-836E-B9E6E216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017" y="233363"/>
            <a:ext cx="9982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269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>
            <a:extLst>
              <a:ext uri="{FF2B5EF4-FFF2-40B4-BE49-F238E27FC236}">
                <a16:creationId xmlns:a16="http://schemas.microsoft.com/office/drawing/2014/main" id="{5EAD396D-EC34-4833-81A7-7CD225E1F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FD282493-C1BF-43D9-A87A-4C4929194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约珥书</a:t>
            </a:r>
            <a:r>
              <a:rPr lang="en-US" altLang="zh-CN" b="1" dirty="0"/>
              <a:t>3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9FA4-632A-4B01-86BE-D7FE4A61B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3200" b="1" dirty="0"/>
              <a:t>1</a:t>
            </a:r>
            <a:r>
              <a:rPr lang="zh-CN" altLang="en-US" sz="3200" b="1" dirty="0"/>
              <a:t>到那日，我使犹大和耶路撒冷被掳之人归回的时候，</a:t>
            </a:r>
            <a:endParaRPr lang="en-US" altLang="zh-CN" sz="32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3200" b="1" dirty="0"/>
              <a:t>2</a:t>
            </a:r>
            <a:r>
              <a:rPr lang="zh-CN" altLang="en-US" sz="3200" b="1" dirty="0">
                <a:solidFill>
                  <a:srgbClr val="FF0000"/>
                </a:solidFill>
              </a:rPr>
              <a:t>我要聚集万民，带他们下到约沙法谷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en-US" altLang="zh-CN" sz="3200" b="1" dirty="0"/>
              <a:t>12</a:t>
            </a:r>
            <a:r>
              <a:rPr lang="zh-CN" altLang="en-US" dirty="0"/>
              <a:t> </a:t>
            </a:r>
            <a:r>
              <a:rPr lang="zh-CN" altLang="en-US" sz="3200" b="1" dirty="0"/>
              <a:t>万民都当兴起，上到</a:t>
            </a:r>
            <a:r>
              <a:rPr lang="zh-CN" altLang="en-US" sz="3200" b="1" dirty="0">
                <a:solidFill>
                  <a:srgbClr val="FF0000"/>
                </a:solidFill>
              </a:rPr>
              <a:t>约沙法谷</a:t>
            </a:r>
            <a:r>
              <a:rPr lang="zh-CN" altLang="en-US" sz="3200" b="1" dirty="0"/>
              <a:t>。因为我必坐在那里，</a:t>
            </a:r>
            <a:r>
              <a:rPr lang="zh-CN" altLang="en-US" sz="3200" b="1" dirty="0">
                <a:solidFill>
                  <a:srgbClr val="FF0000"/>
                </a:solidFill>
              </a:rPr>
              <a:t>审判四围的列国</a:t>
            </a:r>
            <a:r>
              <a:rPr lang="zh-CN" altLang="en-US" sz="3200" b="1" dirty="0"/>
              <a:t>。</a:t>
            </a:r>
            <a:endParaRPr lang="en-US" altLang="zh-CN" sz="3200" b="1" dirty="0"/>
          </a:p>
          <a:p>
            <a:pPr>
              <a:defRPr/>
            </a:pPr>
            <a:endParaRPr lang="zh-CN" altLang="en-US" sz="3200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58274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615464" cy="60733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历代志下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4686"/>
            <a:ext cx="8050893" cy="4978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3000" b="1" dirty="0"/>
              <a:t>17:3</a:t>
            </a:r>
            <a:r>
              <a:rPr lang="zh-CN" altLang="en-US" sz="3000" b="1" dirty="0"/>
              <a:t>耶和华与约沙法同在。因为他行他祖大卫初行的道，不寻求巴力，</a:t>
            </a:r>
            <a:endParaRPr lang="en-US" altLang="zh-CN" sz="3000" b="1" dirty="0"/>
          </a:p>
          <a:p>
            <a:pPr marL="0" indent="0">
              <a:buNone/>
            </a:pPr>
            <a:r>
              <a:rPr lang="zh-CN" altLang="en-US" sz="3000" b="1" dirty="0"/>
              <a:t>    </a:t>
            </a:r>
            <a:r>
              <a:rPr lang="en-US" altLang="zh-CN" sz="3000" b="1" dirty="0"/>
              <a:t>4</a:t>
            </a:r>
            <a:r>
              <a:rPr lang="zh-CN" altLang="en-US" sz="3000" b="1" dirty="0"/>
              <a:t>只寻求他父亲的神，遵行他的诫命，不效法以色列人的行为。</a:t>
            </a:r>
          </a:p>
          <a:p>
            <a:pPr marL="0" indent="0">
              <a:buNone/>
            </a:pPr>
            <a:r>
              <a:rPr lang="zh-CN" altLang="en-US" sz="3000" b="1" dirty="0"/>
              <a:t>   </a:t>
            </a:r>
            <a:r>
              <a:rPr lang="en-US" altLang="zh-CN" sz="3000" b="1" dirty="0"/>
              <a:t>5</a:t>
            </a:r>
            <a:r>
              <a:rPr lang="zh-CN" altLang="en-US" sz="3000" b="1" dirty="0"/>
              <a:t>所以耶和华坚定他的国，犹大众人给他进贡。约沙法大有尊荣资财。</a:t>
            </a:r>
            <a:endParaRPr lang="en-US" altLang="zh-CN" sz="3000" b="1" dirty="0"/>
          </a:p>
          <a:p>
            <a:pPr marL="0" indent="0">
              <a:buNone/>
            </a:pPr>
            <a:endParaRPr lang="zh-CN" altLang="en-US" sz="3000" b="1" dirty="0"/>
          </a:p>
          <a:p>
            <a:pPr marL="0" indent="0">
              <a:buNone/>
            </a:pPr>
            <a:r>
              <a:rPr lang="en-US" altLang="zh-CN" sz="3000" b="1" dirty="0"/>
              <a:t>18:1</a:t>
            </a:r>
            <a:r>
              <a:rPr lang="zh-CN" altLang="en-US" sz="3000" b="1" dirty="0"/>
              <a:t>约沙法大有尊荣资财，就与亚哈结亲。</a:t>
            </a:r>
            <a:endParaRPr lang="en-US" altLang="zh-CN" sz="3000" b="1" dirty="0"/>
          </a:p>
          <a:p>
            <a:pPr marL="0" indent="0">
              <a:buNone/>
            </a:pPr>
            <a:r>
              <a:rPr lang="en-US" altLang="zh-CN" sz="3000" b="1" dirty="0"/>
              <a:t>2</a:t>
            </a:r>
            <a:r>
              <a:rPr lang="zh-CN" altLang="en-US" sz="3000" b="1" dirty="0"/>
              <a:t> 过了几年，他下到撒玛利亚去见亚哈。亚哈为他和跟从他的人宰了许多牛羊，劝他与自己同去攻取</a:t>
            </a:r>
            <a:r>
              <a:rPr lang="zh-CN" altLang="en-US" sz="3000" b="1" dirty="0">
                <a:solidFill>
                  <a:srgbClr val="FF0000"/>
                </a:solidFill>
              </a:rPr>
              <a:t>基列的拉末。</a:t>
            </a:r>
            <a:endParaRPr lang="en-US" altLang="zh-CN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000" b="1" dirty="0"/>
              <a:t>28</a:t>
            </a:r>
            <a:r>
              <a:rPr lang="zh-CN" altLang="en-US" sz="3000" b="1" dirty="0"/>
              <a:t>以色列王和犹大王约沙法上</a:t>
            </a:r>
            <a:r>
              <a:rPr lang="zh-CN" altLang="en-US" sz="3000" b="1" dirty="0">
                <a:solidFill>
                  <a:srgbClr val="FF0000"/>
                </a:solidFill>
              </a:rPr>
              <a:t>基列的拉末</a:t>
            </a:r>
            <a:r>
              <a:rPr lang="zh-CN" altLang="en-US" sz="3000" b="1" dirty="0"/>
              <a:t>去了。</a:t>
            </a:r>
            <a:endParaRPr lang="en-US" altLang="zh-CN" sz="3000" b="1" dirty="0"/>
          </a:p>
          <a:p>
            <a:endParaRPr lang="en-US" altLang="zh-CN" sz="30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8068873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829" y="0"/>
            <a:ext cx="8474891" cy="617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第三段</a:t>
            </a:r>
            <a:r>
              <a:rPr lang="en-US" sz="2400" b="1" dirty="0">
                <a:latin typeface="+mn-ea"/>
              </a:rPr>
              <a:t>. </a:t>
            </a:r>
            <a:r>
              <a:rPr lang="zh-CN" altLang="en-US" sz="2400" b="1" dirty="0">
                <a:latin typeface="+mn-ea"/>
              </a:rPr>
              <a:t>宝座前的启示</a:t>
            </a:r>
            <a:r>
              <a:rPr lang="en-US" altLang="zh-CN" sz="2400" b="1" dirty="0">
                <a:latin typeface="+mn-ea"/>
              </a:rPr>
              <a:t>				</a:t>
            </a:r>
            <a:r>
              <a:rPr lang="zh-CN" altLang="en-US" sz="2400" b="1" dirty="0">
                <a:latin typeface="+mn-ea"/>
              </a:rPr>
              <a:t> </a:t>
            </a:r>
            <a:r>
              <a:rPr lang="en-US" sz="2400" b="1" dirty="0">
                <a:latin typeface="+mn-ea"/>
              </a:rPr>
              <a:t>(4:1-16:21)   </a:t>
            </a:r>
          </a:p>
          <a:p>
            <a:pPr marL="514350" indent="-514350">
              <a:buAutoNum type="ea1ChsPeriod"/>
            </a:pPr>
            <a:r>
              <a:rPr lang="zh-CN" altLang="en-US" sz="2400" b="1" dirty="0">
                <a:latin typeface="+mn-ea"/>
              </a:rPr>
              <a:t>天上对创造万物之主的敬拜</a:t>
            </a:r>
            <a:r>
              <a:rPr lang="en-US" altLang="zh-CN" sz="2400" b="1" dirty="0">
                <a:latin typeface="+mn-ea"/>
              </a:rPr>
              <a:t>	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4</a:t>
            </a:r>
            <a:r>
              <a:rPr lang="zh-CN" altLang="en-US" sz="2400" b="1" dirty="0">
                <a:latin typeface="+mn-ea"/>
              </a:rPr>
              <a:t>章）</a:t>
            </a:r>
            <a:endParaRPr lang="en-US" altLang="zh-CN" sz="2400" b="1" dirty="0">
              <a:latin typeface="+mn-ea"/>
            </a:endParaRPr>
          </a:p>
          <a:p>
            <a:pPr marL="514350" indent="-514350">
              <a:buFont typeface="Arial" panose="020B0604020202020204" pitchFamily="34" charset="0"/>
              <a:buAutoNum type="ea1ChsPeriod"/>
            </a:pPr>
            <a:r>
              <a:rPr lang="zh-CN" altLang="en-US" sz="2400" b="1" dirty="0">
                <a:latin typeface="+mn-ea"/>
              </a:rPr>
              <a:t>耶稣基督能以展开书卷并揭开了六印</a:t>
            </a:r>
            <a:r>
              <a:rPr lang="en-US" altLang="zh-CN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5-6</a:t>
            </a:r>
            <a:r>
              <a:rPr lang="zh-CN" altLang="en-US" sz="2400" b="1" dirty="0">
                <a:latin typeface="+mn-ea"/>
              </a:rPr>
              <a:t>章</a:t>
            </a:r>
            <a:r>
              <a:rPr lang="en-US" altLang="zh-CN" sz="2400" b="1" dirty="0">
                <a:latin typeface="+mn-ea"/>
              </a:rPr>
              <a:t>)</a:t>
            </a:r>
          </a:p>
          <a:p>
            <a:pPr marL="0" indent="0">
              <a:buNone/>
            </a:pPr>
            <a:r>
              <a:rPr lang="en-US" altLang="zh-CN" sz="2400" b="1" dirty="0">
                <a:latin typeface="+mn-ea"/>
              </a:rPr>
              <a:t>	</a:t>
            </a:r>
            <a:r>
              <a:rPr lang="zh-CN" altLang="en-US" sz="2400" b="1" dirty="0">
                <a:latin typeface="+mn-ea"/>
              </a:rPr>
              <a:t>   </a:t>
            </a:r>
            <a:r>
              <a:rPr lang="en-US" altLang="zh-CN" sz="2400" b="1" dirty="0">
                <a:latin typeface="+mn-ea"/>
              </a:rPr>
              <a:t>	</a:t>
            </a:r>
            <a:r>
              <a:rPr lang="zh-CN" altLang="en-US" sz="2400" b="1" dirty="0">
                <a:latin typeface="+mn-ea"/>
              </a:rPr>
              <a:t>（天上地下所有的权柄都赐给了耶稣）</a:t>
            </a:r>
            <a:endParaRPr lang="en-US" altLang="zh-CN" sz="24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三</a:t>
            </a:r>
            <a:r>
              <a:rPr lang="en-US" sz="2400" b="1" dirty="0">
                <a:latin typeface="+mn-ea"/>
              </a:rPr>
              <a:t>. </a:t>
            </a:r>
            <a:r>
              <a:rPr lang="zh-CN" altLang="en-US" sz="2400" b="1" dirty="0">
                <a:latin typeface="+mn-ea"/>
              </a:rPr>
              <a:t>以色列全家受印及在基督里睡的圣徒复活</a:t>
            </a:r>
            <a:r>
              <a:rPr lang="en-US" altLang="zh-CN" sz="2400" b="1" dirty="0">
                <a:latin typeface="+mn-ea"/>
              </a:rPr>
              <a:t>	</a:t>
            </a:r>
            <a:r>
              <a:rPr lang="zh-CN" altLang="en-US" sz="2400" b="1" dirty="0">
                <a:latin typeface="+mn-ea"/>
              </a:rPr>
              <a:t>  </a:t>
            </a:r>
            <a:r>
              <a:rPr lang="en-US" altLang="zh-CN" sz="2400" b="1" dirty="0">
                <a:latin typeface="+mn-ea"/>
              </a:rPr>
              <a:t>(</a:t>
            </a:r>
            <a:r>
              <a:rPr lang="en-US" sz="2400" b="1" dirty="0">
                <a:latin typeface="+mn-ea"/>
              </a:rPr>
              <a:t>7</a:t>
            </a:r>
            <a:r>
              <a:rPr lang="zh-CN" altLang="en-US" sz="2400" b="1" dirty="0">
                <a:latin typeface="+mn-ea"/>
              </a:rPr>
              <a:t>章）</a:t>
            </a:r>
            <a:endParaRPr lang="en-US" sz="24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四</a:t>
            </a:r>
            <a:r>
              <a:rPr lang="en-US" sz="2400" b="1" dirty="0">
                <a:latin typeface="+mn-ea"/>
              </a:rPr>
              <a:t>. </a:t>
            </a:r>
            <a:r>
              <a:rPr lang="zh-CN" altLang="en-US" sz="2400" b="1" dirty="0">
                <a:latin typeface="+mn-ea"/>
              </a:rPr>
              <a:t>羔羊揭开第七印后头六位天使吹号</a:t>
            </a:r>
            <a:r>
              <a:rPr lang="en-US" altLang="zh-CN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8:1-9:21)</a:t>
            </a:r>
          </a:p>
          <a:p>
            <a:pPr marL="0" indent="0">
              <a:buNone/>
            </a:pPr>
            <a:r>
              <a:rPr lang="en-US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（从第一位天使吹号地上进入第七十个七 ）</a:t>
            </a:r>
            <a:endParaRPr lang="en-US" altLang="zh-CN" sz="24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五</a:t>
            </a:r>
            <a:r>
              <a:rPr lang="en-US" sz="2400" b="1" dirty="0">
                <a:latin typeface="+mn-ea"/>
              </a:rPr>
              <a:t>. </a:t>
            </a:r>
            <a:r>
              <a:rPr lang="zh-CN" altLang="en-US" sz="2400" b="1" dirty="0">
                <a:latin typeface="+mn-ea"/>
              </a:rPr>
              <a:t>大力的天使手拿展开的小书卷</a:t>
            </a:r>
            <a:r>
              <a:rPr lang="en-US" altLang="zh-CN" sz="2400" b="1" dirty="0">
                <a:latin typeface="+mn-ea"/>
              </a:rPr>
              <a:t>	</a:t>
            </a:r>
            <a:r>
              <a:rPr lang="zh-CN" altLang="en-US" sz="2400" b="1" dirty="0">
                <a:latin typeface="+mn-ea"/>
              </a:rPr>
              <a:t>  </a:t>
            </a:r>
            <a:r>
              <a:rPr lang="en-US" sz="2400" b="1" dirty="0">
                <a:latin typeface="+mn-ea"/>
              </a:rPr>
              <a:t>(10:1-11) </a:t>
            </a: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六</a:t>
            </a:r>
            <a:r>
              <a:rPr lang="en-US" sz="2400" b="1" dirty="0">
                <a:latin typeface="+mn-ea"/>
              </a:rPr>
              <a:t>. </a:t>
            </a:r>
            <a:r>
              <a:rPr lang="zh-CN" altLang="en-US" sz="2400" b="1" dirty="0">
                <a:latin typeface="+mn-ea"/>
              </a:rPr>
              <a:t>圣殿与两个见证人</a:t>
            </a:r>
            <a:r>
              <a:rPr lang="en-US" altLang="zh-CN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11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en-US" sz="2400" b="1" dirty="0">
                <a:latin typeface="+mn-ea"/>
              </a:rPr>
              <a:t>1-14 </a:t>
            </a:r>
            <a:r>
              <a:rPr lang="zh-CN" altLang="en-US" sz="2400" b="1" dirty="0">
                <a:latin typeface="+mn-ea"/>
              </a:rPr>
              <a:t>）</a:t>
            </a:r>
            <a:endParaRPr lang="en-US" sz="24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2400" b="1" dirty="0">
                <a:latin typeface="+mn-ea"/>
              </a:rPr>
              <a:t>七</a:t>
            </a:r>
            <a:r>
              <a:rPr lang="en-US" sz="2400" b="1" dirty="0">
                <a:latin typeface="+mn-ea"/>
              </a:rPr>
              <a:t>. </a:t>
            </a:r>
            <a:r>
              <a:rPr lang="zh-CN" altLang="en-US" sz="2400" b="1" dirty="0">
                <a:latin typeface="+mn-ea"/>
              </a:rPr>
              <a:t>第七位天使吹号</a:t>
            </a:r>
            <a:r>
              <a:rPr lang="en-US" altLang="zh-CN" sz="2400" b="1" dirty="0">
                <a:latin typeface="+mn-ea"/>
              </a:rPr>
              <a:t>(	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11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en-US" sz="2400" b="1" dirty="0">
                <a:latin typeface="+mn-ea"/>
              </a:rPr>
              <a:t>15-16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en-US" sz="2400" b="1" dirty="0">
                <a:latin typeface="+mn-ea"/>
              </a:rPr>
              <a:t>21</a:t>
            </a:r>
            <a:r>
              <a:rPr lang="zh-CN" altLang="en-US" sz="2400" b="1" dirty="0">
                <a:latin typeface="+mn-ea"/>
              </a:rPr>
              <a:t>）</a:t>
            </a:r>
            <a:endParaRPr lang="en-US" sz="24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（第三样灾祸是最后的灾祸即神的大怒临到）</a:t>
            </a:r>
            <a:endParaRPr lang="en-US" altLang="zh-CN" sz="2400" b="1" dirty="0">
              <a:latin typeface="+mn-ea"/>
            </a:endParaRPr>
          </a:p>
          <a:p>
            <a:pPr marL="457200" lvl="1" indent="0">
              <a:buNone/>
            </a:pPr>
            <a:r>
              <a:rPr lang="zh-CN" altLang="en-US" b="1" dirty="0">
                <a:latin typeface="+mn-ea"/>
              </a:rPr>
              <a:t> </a:t>
            </a:r>
            <a:r>
              <a:rPr lang="en-US" b="1" dirty="0">
                <a:latin typeface="+mn-ea"/>
              </a:rPr>
              <a:t>A. </a:t>
            </a:r>
            <a:r>
              <a:rPr lang="zh-CN" altLang="en-US" b="1" dirty="0">
                <a:latin typeface="+mn-ea"/>
              </a:rPr>
              <a:t>天上的宣告</a:t>
            </a:r>
            <a:r>
              <a:rPr lang="en-US" altLang="zh-CN" b="1" dirty="0">
                <a:latin typeface="+mn-ea"/>
              </a:rPr>
              <a:t>			</a:t>
            </a:r>
            <a:r>
              <a:rPr lang="zh-CN" altLang="en-US" b="1" dirty="0">
                <a:latin typeface="+mn-ea"/>
              </a:rPr>
              <a:t>（</a:t>
            </a:r>
            <a:r>
              <a:rPr lang="en-US" b="1" dirty="0">
                <a:latin typeface="+mn-ea"/>
              </a:rPr>
              <a:t>11</a:t>
            </a:r>
            <a:r>
              <a:rPr lang="zh-CN" altLang="en-US" b="1" dirty="0">
                <a:latin typeface="+mn-ea"/>
              </a:rPr>
              <a:t>：</a:t>
            </a:r>
            <a:r>
              <a:rPr lang="en-US" b="1" dirty="0">
                <a:latin typeface="+mn-ea"/>
              </a:rPr>
              <a:t>15-19</a:t>
            </a:r>
            <a:r>
              <a:rPr lang="zh-CN" altLang="en-US" b="1" dirty="0">
                <a:latin typeface="+mn-ea"/>
              </a:rPr>
              <a:t>）</a:t>
            </a:r>
            <a:endParaRPr lang="en-US" b="1" dirty="0">
              <a:latin typeface="+mn-ea"/>
            </a:endParaRPr>
          </a:p>
          <a:p>
            <a:pPr marL="0" indent="0">
              <a:buNone/>
            </a:pPr>
            <a:r>
              <a:rPr lang="en-US" sz="2400" b="1" dirty="0">
                <a:latin typeface="+mn-ea"/>
              </a:rPr>
              <a:t>   </a:t>
            </a:r>
            <a:r>
              <a:rPr lang="zh-CN" altLang="en-US" sz="2400" b="1" dirty="0">
                <a:latin typeface="+mn-ea"/>
              </a:rPr>
              <a:t>   </a:t>
            </a:r>
            <a:r>
              <a:rPr lang="en-US" sz="2400" b="1" dirty="0">
                <a:latin typeface="+mn-ea"/>
              </a:rPr>
              <a:t>B. </a:t>
            </a:r>
            <a:r>
              <a:rPr lang="zh-CN" altLang="en-US" sz="2400" b="1" dirty="0">
                <a:latin typeface="+mn-ea"/>
              </a:rPr>
              <a:t>龙与怀了孕的妇人</a:t>
            </a:r>
            <a:r>
              <a:rPr lang="en-US" altLang="zh-CN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12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en-US" sz="2400" b="1" dirty="0">
                <a:latin typeface="+mn-ea"/>
              </a:rPr>
              <a:t>1-17</a:t>
            </a:r>
            <a:r>
              <a:rPr lang="zh-CN" altLang="en-US" sz="2400" b="1" dirty="0">
                <a:latin typeface="+mn-ea"/>
              </a:rPr>
              <a:t>）</a:t>
            </a:r>
            <a:endParaRPr lang="en-US" sz="2400" b="1" dirty="0">
              <a:latin typeface="+mn-ea"/>
            </a:endParaRPr>
          </a:p>
          <a:p>
            <a:pPr marL="0" indent="0">
              <a:buNone/>
            </a:pPr>
            <a:r>
              <a:rPr lang="en-US" sz="2400" b="1" dirty="0">
                <a:latin typeface="+mn-ea"/>
              </a:rPr>
              <a:t>   </a:t>
            </a:r>
            <a:r>
              <a:rPr lang="zh-CN" altLang="en-US" sz="2400" b="1" dirty="0">
                <a:latin typeface="+mn-ea"/>
              </a:rPr>
              <a:t>   </a:t>
            </a:r>
            <a:r>
              <a:rPr lang="en-US" sz="2400" b="1" dirty="0">
                <a:latin typeface="+mn-ea"/>
              </a:rPr>
              <a:t>C. </a:t>
            </a:r>
            <a:r>
              <a:rPr lang="zh-CN" altLang="en-US" sz="2400" b="1" dirty="0">
                <a:latin typeface="+mn-ea"/>
              </a:rPr>
              <a:t>敌基督和假先知</a:t>
            </a:r>
            <a:r>
              <a:rPr lang="en-US" altLang="zh-CN" sz="2400" b="1" dirty="0">
                <a:latin typeface="+mn-ea"/>
              </a:rPr>
              <a:t>		</a:t>
            </a:r>
            <a:r>
              <a:rPr lang="zh-CN" altLang="en-US" sz="2400" b="1" dirty="0">
                <a:latin typeface="+mn-ea"/>
              </a:rPr>
              <a:t>（</a:t>
            </a:r>
            <a:r>
              <a:rPr lang="en-US" sz="2400" b="1" dirty="0">
                <a:latin typeface="+mn-ea"/>
              </a:rPr>
              <a:t>13</a:t>
            </a:r>
            <a:r>
              <a:rPr lang="zh-CN" altLang="en-US" sz="2400" b="1" dirty="0">
                <a:latin typeface="+mn-ea"/>
              </a:rPr>
              <a:t>：</a:t>
            </a:r>
            <a:r>
              <a:rPr lang="en-US" sz="2400" b="1" dirty="0">
                <a:latin typeface="+mn-ea"/>
              </a:rPr>
              <a:t>1-18</a:t>
            </a:r>
            <a:r>
              <a:rPr lang="zh-CN" altLang="en-US" sz="2400" b="1" dirty="0">
                <a:latin typeface="+mn-ea"/>
              </a:rPr>
              <a:t>）</a:t>
            </a:r>
            <a:endParaRPr lang="en-US" sz="2400" b="1" dirty="0">
              <a:latin typeface="+mn-ea"/>
            </a:endParaRPr>
          </a:p>
          <a:p>
            <a:pPr marL="0" indent="0">
              <a:buNone/>
            </a:pPr>
            <a:endParaRPr lang="en-US" altLang="en-US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0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10795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045490C0-13B1-481A-B4CC-24EB97D2DC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8" t="6112" r="12971" b="38472"/>
          <a:stretch/>
        </p:blipFill>
        <p:spPr>
          <a:xfrm>
            <a:off x="1422401" y="-2594"/>
            <a:ext cx="5994400" cy="7003820"/>
          </a:xfrm>
        </p:spPr>
      </p:pic>
    </p:spTree>
    <p:extLst>
      <p:ext uri="{BB962C8B-B14F-4D97-AF65-F5344CB8AC3E}">
        <p14:creationId xmlns:p14="http://schemas.microsoft.com/office/powerpoint/2010/main" val="2410465213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撒迦利亚书</a:t>
            </a:r>
            <a:r>
              <a:rPr lang="en-US" altLang="zh-CN" b="1" dirty="0"/>
              <a:t>14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3200" b="1" dirty="0"/>
              <a:t>12</a:t>
            </a:r>
            <a:r>
              <a:rPr lang="zh-CN" altLang="en-US" sz="3200" b="1" dirty="0"/>
              <a:t>耶和华用</a:t>
            </a:r>
            <a:r>
              <a:rPr lang="zh-CN" altLang="en-US" sz="3200" b="1" dirty="0">
                <a:solidFill>
                  <a:srgbClr val="FF0000"/>
                </a:solidFill>
              </a:rPr>
              <a:t>灾殃</a:t>
            </a:r>
            <a:r>
              <a:rPr lang="zh-CN" altLang="en-US" sz="3200" b="1" dirty="0"/>
              <a:t>，攻击那与耶路撒冷争战的列国人，必是这样。</a:t>
            </a:r>
            <a:r>
              <a:rPr lang="zh-CN" altLang="en-US" sz="3200" b="1" dirty="0">
                <a:solidFill>
                  <a:srgbClr val="FF0000"/>
                </a:solidFill>
              </a:rPr>
              <a:t>他们两脚站立的时候，肉必消没，眼在眶中干瘪，舌在口中溃烂。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3200" b="1" dirty="0"/>
              <a:t>13</a:t>
            </a:r>
            <a:r>
              <a:rPr lang="zh-CN" altLang="en-US" sz="3200" b="1" dirty="0">
                <a:solidFill>
                  <a:srgbClr val="FF0000"/>
                </a:solidFill>
              </a:rPr>
              <a:t>那日</a:t>
            </a:r>
            <a:r>
              <a:rPr lang="zh-CN" altLang="en-US" sz="3200" b="1" dirty="0"/>
              <a:t>，耶和华必使他们大大扰乱。他们各人彼此揪住，举手攻击。</a:t>
            </a:r>
            <a:endParaRPr lang="en-US" altLang="zh-CN" sz="3200" b="1" dirty="0"/>
          </a:p>
          <a:p>
            <a:endParaRPr lang="en-US" altLang="en-US" sz="3200" b="1" dirty="0"/>
          </a:p>
          <a:p>
            <a:pPr marL="0" indent="0">
              <a:buNone/>
            </a:pPr>
            <a:r>
              <a:rPr lang="en-US" altLang="zh-CN" sz="3200" b="1" dirty="0"/>
              <a:t>15</a:t>
            </a:r>
            <a:r>
              <a:rPr lang="zh-CN" altLang="en-US" sz="3200" b="1" dirty="0"/>
              <a:t>那临到马匹，骡子，骆驼，驴，和营中一切牲畜的灾殃是与</a:t>
            </a:r>
            <a:r>
              <a:rPr lang="zh-CN" altLang="en-US" sz="3200" b="1" dirty="0">
                <a:solidFill>
                  <a:srgbClr val="FF0000"/>
                </a:solidFill>
              </a:rPr>
              <a:t>那灾殃</a:t>
            </a:r>
            <a:r>
              <a:rPr lang="zh-CN" altLang="en-US" sz="3200" b="1" dirty="0"/>
              <a:t>一般</a:t>
            </a:r>
            <a:r>
              <a:rPr lang="zh-CN" altLang="en-US" dirty="0"/>
              <a:t>。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8002715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AF1FD74B-4B8D-441C-AD6C-F13F34572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itle 1">
            <a:extLst>
              <a:ext uri="{FF2B5EF4-FFF2-40B4-BE49-F238E27FC236}">
                <a16:creationId xmlns:a16="http://schemas.microsoft.com/office/drawing/2014/main" id="{6B299542-28DF-40B8-A6BB-100FDDF4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/>
              <a:t>马太福音</a:t>
            </a:r>
            <a:r>
              <a:rPr lang="en-US" altLang="zh-CN" b="1"/>
              <a:t>24</a:t>
            </a:r>
            <a:r>
              <a:rPr lang="zh-CN" altLang="en-US" b="1"/>
              <a:t>章</a:t>
            </a:r>
            <a:endParaRPr lang="en-US" altLang="en-US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3731E-D150-4505-966B-E27FD69D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5" y="1600200"/>
            <a:ext cx="8781142" cy="3839000"/>
          </a:xfrm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3200" b="1" dirty="0"/>
              <a:t>21</a:t>
            </a:r>
            <a:r>
              <a:rPr lang="zh-CN" altLang="en-US" sz="3200" b="1" dirty="0"/>
              <a:t>因为那时必有大灾难，从世界的起头，直到如今，没有这样的灾难，后来也必没有。</a:t>
            </a:r>
          </a:p>
          <a:p>
            <a:pPr marL="0" indent="0">
              <a:buNone/>
              <a:defRPr/>
            </a:pPr>
            <a:r>
              <a:rPr lang="en-US" altLang="zh-CN" sz="3200" b="1" dirty="0"/>
              <a:t>22</a:t>
            </a:r>
            <a:r>
              <a:rPr lang="zh-CN" altLang="en-US" sz="3200" b="1" dirty="0">
                <a:solidFill>
                  <a:srgbClr val="FF0000"/>
                </a:solidFill>
              </a:rPr>
              <a:t>若不减少那日子，凡有血气的，总没有一个得救的。只是为选民，那日子必减少了。</a:t>
            </a:r>
            <a:r>
              <a:rPr lang="en-US" altLang="zh-CN" sz="3200" b="1" dirty="0"/>
              <a:t>(</a:t>
            </a:r>
            <a:r>
              <a:rPr lang="en-US" sz="3200" b="1" dirty="0">
                <a:latin typeface="+mn-ea"/>
              </a:rPr>
              <a:t>If those days had not been cut short, no one would </a:t>
            </a:r>
            <a:r>
              <a:rPr lang="en-US" sz="3200" b="1" dirty="0">
                <a:solidFill>
                  <a:srgbClr val="FF0000"/>
                </a:solidFill>
                <a:latin typeface="+mn-ea"/>
              </a:rPr>
              <a:t>survive</a:t>
            </a:r>
            <a:r>
              <a:rPr lang="en-US" sz="3200" b="1" dirty="0">
                <a:latin typeface="+mn-ea"/>
              </a:rPr>
              <a:t>, but for the sake of the elect those days will be shortened</a:t>
            </a:r>
            <a:r>
              <a:rPr lang="en-US" altLang="zh-CN" sz="3200" b="1" dirty="0">
                <a:latin typeface="+mn-ea"/>
              </a:rPr>
              <a:t>)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5854173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约翰福音</a:t>
            </a:r>
            <a:r>
              <a:rPr lang="en-US" altLang="zh-CN" b="1" dirty="0"/>
              <a:t>19</a:t>
            </a:r>
            <a:r>
              <a:rPr lang="zh-CN" altLang="en-US" b="1" dirty="0"/>
              <a:t>章</a:t>
            </a:r>
            <a:endParaRPr lang="en-US" altLang="en-US" b="1" dirty="0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b="1" dirty="0"/>
              <a:t>30</a:t>
            </a:r>
            <a:r>
              <a:rPr lang="zh-CN" altLang="en-US" sz="3200" b="1" dirty="0"/>
              <a:t>耶稣尝 了那醋，就说，</a:t>
            </a:r>
            <a:r>
              <a:rPr lang="zh-CN" altLang="en-US" sz="3200" b="1" dirty="0">
                <a:solidFill>
                  <a:srgbClr val="FF0000"/>
                </a:solidFill>
              </a:rPr>
              <a:t>成了</a:t>
            </a:r>
            <a:r>
              <a:rPr lang="zh-CN" altLang="en-US" sz="3200" b="1" dirty="0"/>
              <a:t>。便低下头，将灵魂交付神了。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56545918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15380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48242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弥迦书</a:t>
            </a:r>
            <a:r>
              <a:rPr lang="en-US" altLang="zh-CN" b="1" dirty="0">
                <a:latin typeface="+mn-ea"/>
                <a:ea typeface="+mn-ea"/>
              </a:rPr>
              <a:t>5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447800"/>
            <a:ext cx="8149590" cy="47291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2</a:t>
            </a:r>
            <a:r>
              <a:rPr lang="zh-CN" altLang="en-US" sz="3200" b="1" dirty="0">
                <a:latin typeface="+mn-ea"/>
              </a:rPr>
              <a:t>伯利恒，以法他阿，你在犹大诸城中为小。将来必有一位从你那里出来，在以色列中为我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作掌权</a:t>
            </a:r>
            <a:r>
              <a:rPr lang="zh-CN" altLang="en-US" sz="3200" b="1" dirty="0">
                <a:latin typeface="+mn-ea"/>
              </a:rPr>
              <a:t>的。祂的根源从亘古，从太初就有。</a:t>
            </a:r>
          </a:p>
          <a:p>
            <a:pPr marL="0" indent="0">
              <a:buNone/>
            </a:pPr>
            <a:r>
              <a:rPr lang="en-US" altLang="zh-CN" sz="3200" b="1" dirty="0">
                <a:latin typeface="+mn-ea"/>
              </a:rPr>
              <a:t>3</a:t>
            </a:r>
            <a:r>
              <a:rPr lang="zh-CN" altLang="en-US" sz="3200" b="1" dirty="0">
                <a:latin typeface="+mn-ea"/>
              </a:rPr>
              <a:t>耶和华必将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以色列人</a:t>
            </a:r>
            <a:r>
              <a:rPr lang="zh-CN" altLang="en-US" sz="3200" b="1" dirty="0">
                <a:latin typeface="+mn-ea"/>
              </a:rPr>
              <a:t>交付敌人，直等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那生产的妇人生下子来</a:t>
            </a:r>
            <a:r>
              <a:rPr lang="zh-CN" altLang="en-US" sz="3200" b="1" dirty="0">
                <a:latin typeface="+mn-ea"/>
              </a:rPr>
              <a:t>。那时</a:t>
            </a:r>
            <a:r>
              <a:rPr lang="zh-CN" altLang="en-US" sz="3200" b="1" dirty="0">
                <a:solidFill>
                  <a:srgbClr val="7030A0"/>
                </a:solidFill>
                <a:latin typeface="+mn-ea"/>
              </a:rPr>
              <a:t>掌权者其余的弟兄</a:t>
            </a:r>
            <a:r>
              <a:rPr lang="zh-CN" altLang="en-US" sz="3200" b="1" dirty="0">
                <a:latin typeface="+mn-ea"/>
              </a:rPr>
              <a:t>必归到</a:t>
            </a:r>
            <a:r>
              <a:rPr lang="zh-CN" altLang="en-US" sz="3200" b="1" dirty="0">
                <a:solidFill>
                  <a:schemeClr val="accent1"/>
                </a:solidFill>
                <a:latin typeface="+mn-ea"/>
              </a:rPr>
              <a:t>以色列人</a:t>
            </a:r>
            <a:r>
              <a:rPr lang="zh-CN" altLang="en-US" sz="3200" b="1" dirty="0">
                <a:latin typeface="+mn-ea"/>
              </a:rPr>
              <a:t>那里</a:t>
            </a:r>
            <a:r>
              <a:rPr lang="en-US" altLang="zh-CN" sz="3200" b="1" dirty="0">
                <a:latin typeface="+mn-ea"/>
              </a:rPr>
              <a:t>(</a:t>
            </a:r>
            <a:r>
              <a:rPr lang="en-US" sz="3200" b="1" dirty="0">
                <a:latin typeface="+mn-ea"/>
              </a:rPr>
              <a:t>the rest of his brothers return to join the Israelites</a:t>
            </a:r>
            <a:r>
              <a:rPr lang="en-US" altLang="zh-CN" sz="3200" b="1" dirty="0">
                <a:latin typeface="+mn-ea"/>
              </a:rPr>
              <a:t>)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913986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>
            <a:extLst>
              <a:ext uri="{FF2B5EF4-FFF2-40B4-BE49-F238E27FC236}">
                <a16:creationId xmlns:a16="http://schemas.microsoft.com/office/drawing/2014/main" id="{251DD17D-24BD-4814-863B-51A520180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1">
            <a:extLst>
              <a:ext uri="{FF2B5EF4-FFF2-40B4-BE49-F238E27FC236}">
                <a16:creationId xmlns:a16="http://schemas.microsoft.com/office/drawing/2014/main" id="{944D5ED2-1A3E-4CF1-92C4-F27C5128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七十个七</a:t>
            </a:r>
            <a:endParaRPr lang="en-US" altLang="en-US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1616E9-23AE-4AE4-B142-C17C8C24595D}"/>
              </a:ext>
            </a:extLst>
          </p:cNvPr>
          <p:cNvCxnSpPr>
            <a:cxnSpLocks/>
          </p:cNvCxnSpPr>
          <p:nvPr/>
        </p:nvCxnSpPr>
        <p:spPr>
          <a:xfrm>
            <a:off x="838200" y="3581400"/>
            <a:ext cx="754380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C6736A-A83C-41EA-BDDC-C1725033902B}"/>
              </a:ext>
            </a:extLst>
          </p:cNvPr>
          <p:cNvCxnSpPr>
            <a:cxnSpLocks/>
          </p:cNvCxnSpPr>
          <p:nvPr/>
        </p:nvCxnSpPr>
        <p:spPr>
          <a:xfrm>
            <a:off x="2603500" y="3086100"/>
            <a:ext cx="4572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91BCEBC-DD88-41EA-A120-3CDEADD739C7}"/>
              </a:ext>
            </a:extLst>
          </p:cNvPr>
          <p:cNvCxnSpPr>
            <a:cxnSpLocks/>
          </p:cNvCxnSpPr>
          <p:nvPr/>
        </p:nvCxnSpPr>
        <p:spPr>
          <a:xfrm>
            <a:off x="2819400" y="2878138"/>
            <a:ext cx="0" cy="60960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5687500-0BE8-4143-A38F-EB9FEBE7525B}"/>
              </a:ext>
            </a:extLst>
          </p:cNvPr>
          <p:cNvCxnSpPr>
            <a:cxnSpLocks/>
          </p:cNvCxnSpPr>
          <p:nvPr/>
        </p:nvCxnSpPr>
        <p:spPr>
          <a:xfrm flipV="1">
            <a:off x="6475931" y="2964838"/>
            <a:ext cx="0" cy="596900"/>
          </a:xfrm>
          <a:prstGeom prst="straightConnector1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0" name="TextBox 30724">
            <a:extLst>
              <a:ext uri="{FF2B5EF4-FFF2-40B4-BE49-F238E27FC236}">
                <a16:creationId xmlns:a16="http://schemas.microsoft.com/office/drawing/2014/main" id="{5EDB0D9E-1BAA-4FF2-8FAE-57C71F7FBD6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196975" y="2879725"/>
            <a:ext cx="1333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="1"/>
              <a:t>69</a:t>
            </a:r>
            <a:r>
              <a:rPr lang="zh-CN" altLang="en-US" b="1"/>
              <a:t>个</a:t>
            </a:r>
            <a:r>
              <a:rPr lang="en-US" altLang="zh-CN" b="1"/>
              <a:t>7</a:t>
            </a:r>
            <a:endParaRPr lang="en-US" altLang="en-US" b="1">
              <a:ea typeface="宋体" panose="02010600030101010101" pitchFamily="2" charset="-122"/>
            </a:endParaRPr>
          </a:p>
        </p:txBody>
      </p:sp>
      <p:sp>
        <p:nvSpPr>
          <p:cNvPr id="8201" name="Content Placeholder 37">
            <a:extLst>
              <a:ext uri="{FF2B5EF4-FFF2-40B4-BE49-F238E27FC236}">
                <a16:creationId xmlns:a16="http://schemas.microsoft.com/office/drawing/2014/main" id="{F535CB6A-BAF6-41B3-BD31-38BE0EDA3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4425" y="2878138"/>
            <a:ext cx="1981200" cy="585787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/>
              <a:t>教会时代</a:t>
            </a:r>
            <a:endParaRPr lang="en-US" altLang="en-US" b="1"/>
          </a:p>
        </p:txBody>
      </p:sp>
      <p:sp>
        <p:nvSpPr>
          <p:cNvPr id="8202" name="TextBox 30725">
            <a:extLst>
              <a:ext uri="{FF2B5EF4-FFF2-40B4-BE49-F238E27FC236}">
                <a16:creationId xmlns:a16="http://schemas.microsoft.com/office/drawing/2014/main" id="{FD0402DA-2370-4AC6-A415-CEAFBDEDB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878138"/>
            <a:ext cx="22161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1"/>
              <a:t>最后一个</a:t>
            </a:r>
            <a:r>
              <a:rPr lang="en-US" altLang="zh-CN" b="1"/>
              <a:t>7</a:t>
            </a:r>
            <a:endParaRPr lang="en-US" altLang="en-US" b="1">
              <a:ea typeface="宋体" panose="02010600030101010101" pitchFamily="2" charset="-122"/>
            </a:endParaRPr>
          </a:p>
        </p:txBody>
      </p:sp>
      <p:sp>
        <p:nvSpPr>
          <p:cNvPr id="8203" name="TextBox 30726">
            <a:extLst>
              <a:ext uri="{FF2B5EF4-FFF2-40B4-BE49-F238E27FC236}">
                <a16:creationId xmlns:a16="http://schemas.microsoft.com/office/drawing/2014/main" id="{ED3D6E63-1FFD-4C8A-BDE7-ACA255319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700" y="3598863"/>
            <a:ext cx="362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/>
              <a:t>  荒凉的事已经定了</a:t>
            </a:r>
            <a:endParaRPr lang="en-US" altLang="en-US" sz="2800" b="1">
              <a:ea typeface="宋体" panose="02010600030101010101" pitchFamily="2" charset="-122"/>
            </a:endParaRPr>
          </a:p>
        </p:txBody>
      </p:sp>
      <p:sp>
        <p:nvSpPr>
          <p:cNvPr id="8204" name="TextBox 4">
            <a:extLst>
              <a:ext uri="{FF2B5EF4-FFF2-40B4-BE49-F238E27FC236}">
                <a16:creationId xmlns:a16="http://schemas.microsoft.com/office/drawing/2014/main" id="{06CB167C-295D-4B04-8807-3DC9F5D0B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4076700"/>
            <a:ext cx="164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b="1"/>
              <a:t>（对犹大国）</a:t>
            </a:r>
            <a:endParaRPr lang="en-US" altLang="en-US" sz="1800" b="1">
              <a:ea typeface="宋体" panose="02010600030101010101" pitchFamily="2" charset="-122"/>
            </a:endParaRPr>
          </a:p>
        </p:txBody>
      </p:sp>
      <p:sp>
        <p:nvSpPr>
          <p:cNvPr id="8205" name="TextBox 1">
            <a:extLst>
              <a:ext uri="{FF2B5EF4-FFF2-40B4-BE49-F238E27FC236}">
                <a16:creationId xmlns:a16="http://schemas.microsoft.com/office/drawing/2014/main" id="{F333258B-B1B4-4EE0-B174-B71442507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0"/>
            <a:ext cx="554037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出令重新建造耶路撒冷</a:t>
            </a:r>
            <a:endParaRPr lang="en-US" altLang="en-US" sz="2400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60DF6C9-9C4B-4FB7-81D8-9922B9B4E878}"/>
              </a:ext>
            </a:extLst>
          </p:cNvPr>
          <p:cNvCxnSpPr>
            <a:cxnSpLocks/>
          </p:cNvCxnSpPr>
          <p:nvPr/>
        </p:nvCxnSpPr>
        <p:spPr>
          <a:xfrm>
            <a:off x="854075" y="3086100"/>
            <a:ext cx="17463" cy="4587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17B098-D31E-4C04-AE81-B2E921B6F8A5}"/>
              </a:ext>
            </a:extLst>
          </p:cNvPr>
          <p:cNvSpPr txBox="1"/>
          <p:nvPr/>
        </p:nvSpPr>
        <p:spPr>
          <a:xfrm>
            <a:off x="2811740" y="1909912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+mn-ea"/>
              </a:rPr>
              <a:t>耶和华将</a:t>
            </a:r>
            <a:r>
              <a:rPr lang="zh-CN" altLang="en-US" sz="2400" b="1" dirty="0">
                <a:solidFill>
                  <a:srgbClr val="0070C0"/>
                </a:solidFill>
                <a:latin typeface="+mn-ea"/>
              </a:rPr>
              <a:t>以色列人</a:t>
            </a:r>
            <a:r>
              <a:rPr lang="zh-CN" altLang="en-US" sz="2400" b="1" dirty="0">
                <a:latin typeface="+mn-ea"/>
              </a:rPr>
              <a:t>交付敌人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51928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>
            <a:extLst>
              <a:ext uri="{FF2B5EF4-FFF2-40B4-BE49-F238E27FC236}">
                <a16:creationId xmlns:a16="http://schemas.microsoft.com/office/drawing/2014/main" id="{8F84A024-C7FA-48DB-8FFB-1E8FAE1D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67" y="-38655"/>
            <a:ext cx="9293248" cy="696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sp>
        <p:nvSpPr>
          <p:cNvPr id="48132" name="Content Placeholder 1">
            <a:extLst>
              <a:ext uri="{FF2B5EF4-FFF2-40B4-BE49-F238E27FC236}">
                <a16:creationId xmlns:a16="http://schemas.microsoft.com/office/drawing/2014/main" id="{B0C44329-CDB1-4C30-9FD1-C5C4A0D0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25" y="1357313"/>
            <a:ext cx="8648700" cy="4700587"/>
          </a:xfrm>
          <a:ln w="76200">
            <a:solidFill>
              <a:srgbClr val="BBCAD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CN" dirty="0"/>
              <a:t>	</a:t>
            </a:r>
            <a:endParaRPr lang="en-US" altLang="en-US" b="1" dirty="0"/>
          </a:p>
          <a:p>
            <a:r>
              <a:rPr lang="zh-CN" altLang="en-US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44234" y="3126547"/>
            <a:ext cx="7493926" cy="1194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8" y="3721505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703" y="3355180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V="1">
            <a:off x="626946" y="1665288"/>
            <a:ext cx="17288" cy="3738564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</p:cNvCxnSpPr>
          <p:nvPr/>
        </p:nvCxnSpPr>
        <p:spPr>
          <a:xfrm flipH="1" flipV="1">
            <a:off x="4261560" y="4503598"/>
            <a:ext cx="954636" cy="1256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  <a:stCxn id="30" idx="3"/>
          </p:cNvCxnSpPr>
          <p:nvPr/>
        </p:nvCxnSpPr>
        <p:spPr>
          <a:xfrm>
            <a:off x="3417911" y="4438430"/>
            <a:ext cx="7600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1828" y="4438430"/>
            <a:ext cx="59754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278586" y="4238375"/>
            <a:ext cx="2139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483513" y="2684507"/>
            <a:ext cx="131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SimSun" panose="02010600030101010101" pitchFamily="2" charset="-122"/>
                <a:ea typeface="SimSun" panose="02010600030101010101" pitchFamily="2" charset="-122"/>
              </a:rPr>
              <a:t>建圣殿</a:t>
            </a:r>
            <a:endParaRPr lang="en-US" sz="2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那两个见证人被杀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A02318-CE2F-4F82-994D-C6D84EFECC79}"/>
              </a:ext>
            </a:extLst>
          </p:cNvPr>
          <p:cNvSpPr txBox="1"/>
          <p:nvPr/>
        </p:nvSpPr>
        <p:spPr>
          <a:xfrm>
            <a:off x="706099" y="4921515"/>
            <a:ext cx="725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六号</a:t>
            </a:r>
            <a:endParaRPr lang="en-US" sz="20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ED0AEC-6C3A-4C73-B7F5-0732A4015A44}"/>
              </a:ext>
            </a:extLst>
          </p:cNvPr>
          <p:cNvSpPr txBox="1"/>
          <p:nvPr/>
        </p:nvSpPr>
        <p:spPr>
          <a:xfrm>
            <a:off x="1005839" y="4516159"/>
            <a:ext cx="373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（那两个见证人作见证）</a:t>
            </a:r>
            <a:endParaRPr lang="en-US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10F590-A0AC-43D8-9872-5E855A7C2D78}"/>
              </a:ext>
            </a:extLst>
          </p:cNvPr>
          <p:cNvCxnSpPr>
            <a:cxnSpLocks/>
          </p:cNvCxnSpPr>
          <p:nvPr/>
        </p:nvCxnSpPr>
        <p:spPr>
          <a:xfrm>
            <a:off x="1505563" y="3155851"/>
            <a:ext cx="6889" cy="21955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39CEF36-9632-4059-9D90-EC210586006B}"/>
              </a:ext>
            </a:extLst>
          </p:cNvPr>
          <p:cNvSpPr txBox="1"/>
          <p:nvPr/>
        </p:nvSpPr>
        <p:spPr>
          <a:xfrm>
            <a:off x="116472" y="538798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/>
              <a:t>揭开第七印</a:t>
            </a:r>
            <a:endParaRPr lang="en-US" b="1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2CB0F3B-9B96-4284-B2F1-7955AEFC7FC2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AE54511-336A-4CD1-A11E-97F57046832B}"/>
              </a:ext>
            </a:extLst>
          </p:cNvPr>
          <p:cNvCxnSpPr>
            <a:cxnSpLocks/>
          </p:cNvCxnSpPr>
          <p:nvPr/>
        </p:nvCxnSpPr>
        <p:spPr>
          <a:xfrm>
            <a:off x="1330154" y="5096323"/>
            <a:ext cx="18229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317A8A6-E302-42A3-9B5A-0C877B21C6D5}"/>
              </a:ext>
            </a:extLst>
          </p:cNvPr>
          <p:cNvCxnSpPr>
            <a:cxnSpLocks/>
            <a:stCxn id="17" idx="1"/>
            <a:endCxn id="17" idx="1"/>
          </p:cNvCxnSpPr>
          <p:nvPr/>
        </p:nvCxnSpPr>
        <p:spPr>
          <a:xfrm>
            <a:off x="706099" y="5102055"/>
            <a:ext cx="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65" name="Straight Arrow Connector 48164">
            <a:extLst>
              <a:ext uri="{FF2B5EF4-FFF2-40B4-BE49-F238E27FC236}">
                <a16:creationId xmlns:a16="http://schemas.microsoft.com/office/drawing/2014/main" id="{2317AB95-5520-4048-B70C-690BD1C7A22D}"/>
              </a:ext>
            </a:extLst>
          </p:cNvPr>
          <p:cNvCxnSpPr>
            <a:cxnSpLocks/>
          </p:cNvCxnSpPr>
          <p:nvPr/>
        </p:nvCxnSpPr>
        <p:spPr>
          <a:xfrm flipH="1">
            <a:off x="619014" y="5069293"/>
            <a:ext cx="1741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75" name="TextBox 48174">
            <a:extLst>
              <a:ext uri="{FF2B5EF4-FFF2-40B4-BE49-F238E27FC236}">
                <a16:creationId xmlns:a16="http://schemas.microsoft.com/office/drawing/2014/main" id="{1C2C4DA7-E17B-4266-AE9A-9716FD8949C2}"/>
              </a:ext>
            </a:extLst>
          </p:cNvPr>
          <p:cNvSpPr txBox="1"/>
          <p:nvPr/>
        </p:nvSpPr>
        <p:spPr>
          <a:xfrm>
            <a:off x="3304515" y="5536774"/>
            <a:ext cx="232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第七号</a:t>
            </a:r>
            <a:r>
              <a:rPr lang="en-US" altLang="zh-CN" b="1" dirty="0"/>
              <a:t>(</a:t>
            </a:r>
            <a:r>
              <a:rPr lang="zh-CN" altLang="en-US" b="1" dirty="0"/>
              <a:t>末次号筒吹响</a:t>
            </a:r>
            <a:r>
              <a:rPr lang="en-US" altLang="zh-CN" b="1" dirty="0"/>
              <a:t>)</a:t>
            </a:r>
            <a:endParaRPr lang="en-US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CBAEE3F-9840-4EFF-A396-18A093DFD6DD}"/>
              </a:ext>
            </a:extLst>
          </p:cNvPr>
          <p:cNvCxnSpPr>
            <a:cxnSpLocks/>
          </p:cNvCxnSpPr>
          <p:nvPr/>
        </p:nvCxnSpPr>
        <p:spPr>
          <a:xfrm>
            <a:off x="4236795" y="3259774"/>
            <a:ext cx="0" cy="2357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25035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3">
            <a:extLst>
              <a:ext uri="{FF2B5EF4-FFF2-40B4-BE49-F238E27FC236}">
                <a16:creationId xmlns:a16="http://schemas.microsoft.com/office/drawing/2014/main" id="{4118ADB3-802E-446C-8FA0-22F1DEC1E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49" y="-107565"/>
            <a:ext cx="9288463" cy="696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1">
            <a:extLst>
              <a:ext uri="{FF2B5EF4-FFF2-40B4-BE49-F238E27FC236}">
                <a16:creationId xmlns:a16="http://schemas.microsoft.com/office/drawing/2014/main" id="{B79DC964-B69F-4964-B456-344E0D1220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最后一个</a:t>
            </a:r>
            <a:r>
              <a:rPr lang="en-US" altLang="zh-CN" b="1" dirty="0"/>
              <a:t>7</a:t>
            </a:r>
            <a:br>
              <a:rPr lang="en-US" altLang="en-US" b="1" dirty="0"/>
            </a:b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5F3F49-F8EE-46D1-86ED-DF0955D05D89}"/>
              </a:ext>
            </a:extLst>
          </p:cNvPr>
          <p:cNvCxnSpPr>
            <a:cxnSpLocks/>
          </p:cNvCxnSpPr>
          <p:nvPr/>
        </p:nvCxnSpPr>
        <p:spPr>
          <a:xfrm>
            <a:off x="685800" y="3124200"/>
            <a:ext cx="7452360" cy="14288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FE8251-50C4-47F0-B7D1-B636C89A391A}"/>
              </a:ext>
            </a:extLst>
          </p:cNvPr>
          <p:cNvCxnSpPr>
            <a:cxnSpLocks/>
          </p:cNvCxnSpPr>
          <p:nvPr/>
        </p:nvCxnSpPr>
        <p:spPr>
          <a:xfrm flipV="1">
            <a:off x="4242435" y="3170714"/>
            <a:ext cx="0" cy="18129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5" name="TextBox 6">
            <a:extLst>
              <a:ext uri="{FF2B5EF4-FFF2-40B4-BE49-F238E27FC236}">
                <a16:creationId xmlns:a16="http://schemas.microsoft.com/office/drawing/2014/main" id="{0318FB5B-1A65-48FA-B64B-9BDC93C01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2618729"/>
            <a:ext cx="1768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 dirty="0"/>
              <a:t>一七之半</a:t>
            </a:r>
            <a:endParaRPr lang="en-US" altLang="en-US" sz="2400" b="1" dirty="0">
              <a:ea typeface="SimSun" panose="02010600030101010101" pitchFamily="2" charset="-122"/>
            </a:endParaRPr>
          </a:p>
        </p:txBody>
      </p:sp>
      <p:sp>
        <p:nvSpPr>
          <p:cNvPr id="48136" name="TextBox 7">
            <a:extLst>
              <a:ext uri="{FF2B5EF4-FFF2-40B4-BE49-F238E27FC236}">
                <a16:creationId xmlns:a16="http://schemas.microsoft.com/office/drawing/2014/main" id="{7602B3C4-0AAE-4834-AA92-4D678103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192" y="3707606"/>
            <a:ext cx="22365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一七之内坚定盟约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492ECA-22EA-4BCE-8E56-D4455A0EC4B4}"/>
              </a:ext>
            </a:extLst>
          </p:cNvPr>
          <p:cNvCxnSpPr>
            <a:cxnSpLocks/>
          </p:cNvCxnSpPr>
          <p:nvPr/>
        </p:nvCxnSpPr>
        <p:spPr>
          <a:xfrm>
            <a:off x="1680172" y="3131344"/>
            <a:ext cx="0" cy="58261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38" name="TextBox 14">
            <a:extLst>
              <a:ext uri="{FF2B5EF4-FFF2-40B4-BE49-F238E27FC236}">
                <a16:creationId xmlns:a16="http://schemas.microsoft.com/office/drawing/2014/main" id="{537B52DA-EE68-494A-852C-9C9665FEE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4365" y="3353833"/>
            <a:ext cx="27494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 b="1" dirty="0"/>
              <a:t>他必使祭祀与供献止息</a:t>
            </a:r>
            <a:endParaRPr lang="en-US" altLang="en-US" sz="2000" b="1" dirty="0">
              <a:ea typeface="SimSun" panose="02010600030101010101" pitchFamily="2" charset="-122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781C51-4933-4C8F-9B06-3FC0D0A6DC6D}"/>
              </a:ext>
            </a:extLst>
          </p:cNvPr>
          <p:cNvCxnSpPr>
            <a:cxnSpLocks/>
          </p:cNvCxnSpPr>
          <p:nvPr/>
        </p:nvCxnSpPr>
        <p:spPr>
          <a:xfrm flipH="1" flipV="1">
            <a:off x="681038" y="1649414"/>
            <a:ext cx="4762" cy="33342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AC8927-27DE-4EA8-B8CD-CC62A0A4426B}"/>
              </a:ext>
            </a:extLst>
          </p:cNvPr>
          <p:cNvCxnSpPr>
            <a:cxnSpLocks/>
          </p:cNvCxnSpPr>
          <p:nvPr/>
        </p:nvCxnSpPr>
        <p:spPr>
          <a:xfrm flipV="1">
            <a:off x="8138160" y="1665288"/>
            <a:ext cx="0" cy="327183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43" name="TextBox 19">
            <a:extLst>
              <a:ext uri="{FF2B5EF4-FFF2-40B4-BE49-F238E27FC236}">
                <a16:creationId xmlns:a16="http://schemas.microsoft.com/office/drawing/2014/main" id="{CD86E568-9ED9-4B41-98F1-8168F3125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1636713"/>
            <a:ext cx="229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1"/>
              <a:t>七年</a:t>
            </a:r>
            <a:r>
              <a:rPr lang="en-US" altLang="zh-CN" sz="2400" b="1"/>
              <a:t>=2520</a:t>
            </a:r>
            <a:r>
              <a:rPr lang="zh-CN" altLang="en-US" sz="2400" b="1"/>
              <a:t>天</a:t>
            </a:r>
            <a:r>
              <a:rPr lang="en-US" altLang="zh-CN" sz="1800"/>
              <a:t>	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C1D2B53-EC9B-4998-A4B3-275FD526A5E0}"/>
              </a:ext>
            </a:extLst>
          </p:cNvPr>
          <p:cNvCxnSpPr>
            <a:cxnSpLocks/>
          </p:cNvCxnSpPr>
          <p:nvPr/>
        </p:nvCxnSpPr>
        <p:spPr>
          <a:xfrm flipH="1">
            <a:off x="685800" y="1828800"/>
            <a:ext cx="274320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5D5B645-ADB3-4E33-AD80-FB399414B472}"/>
              </a:ext>
            </a:extLst>
          </p:cNvPr>
          <p:cNvCxnSpPr>
            <a:cxnSpLocks/>
          </p:cNvCxnSpPr>
          <p:nvPr/>
        </p:nvCxnSpPr>
        <p:spPr>
          <a:xfrm>
            <a:off x="5410200" y="1828800"/>
            <a:ext cx="2727960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B18C12-DDFF-4F64-BB00-311680904FAB}"/>
              </a:ext>
            </a:extLst>
          </p:cNvPr>
          <p:cNvCxnSpPr>
            <a:cxnSpLocks/>
            <a:stCxn id="48157" idx="1"/>
          </p:cNvCxnSpPr>
          <p:nvPr/>
        </p:nvCxnSpPr>
        <p:spPr>
          <a:xfrm flipH="1" flipV="1">
            <a:off x="4229101" y="4491038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C99CD-3723-4AC7-BF42-2046967EAE91}"/>
              </a:ext>
            </a:extLst>
          </p:cNvPr>
          <p:cNvCxnSpPr>
            <a:cxnSpLocks/>
          </p:cNvCxnSpPr>
          <p:nvPr/>
        </p:nvCxnSpPr>
        <p:spPr>
          <a:xfrm flipV="1">
            <a:off x="7223952" y="4476590"/>
            <a:ext cx="875961" cy="873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157" name="TextBox 18">
            <a:extLst>
              <a:ext uri="{FF2B5EF4-FFF2-40B4-BE49-F238E27FC236}">
                <a16:creationId xmlns:a16="http://schemas.microsoft.com/office/drawing/2014/main" id="{BAA03986-D3E3-4015-A7A2-79E0FDD02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5799" y="4261494"/>
            <a:ext cx="2048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2400" b="1" dirty="0"/>
              <a:t>四十二个月</a:t>
            </a:r>
            <a:endParaRPr lang="en-US" altLang="en-US" sz="2400" b="1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1FD0E7-E71F-45F1-8E6E-27AF70CC260F}"/>
              </a:ext>
            </a:extLst>
          </p:cNvPr>
          <p:cNvCxnSpPr>
            <a:cxnSpLocks/>
          </p:cNvCxnSpPr>
          <p:nvPr/>
        </p:nvCxnSpPr>
        <p:spPr>
          <a:xfrm flipH="1" flipV="1">
            <a:off x="4229101" y="4491037"/>
            <a:ext cx="1226698" cy="143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048EF0-0A78-433D-8CA5-1A24B5D0508D}"/>
              </a:ext>
            </a:extLst>
          </p:cNvPr>
          <p:cNvCxnSpPr>
            <a:cxnSpLocks/>
          </p:cNvCxnSpPr>
          <p:nvPr/>
        </p:nvCxnSpPr>
        <p:spPr>
          <a:xfrm flipV="1">
            <a:off x="3472815" y="4725909"/>
            <a:ext cx="727993" cy="76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AD86CDA-255E-4DDC-9E16-3C3CDA1C0918}"/>
              </a:ext>
            </a:extLst>
          </p:cNvPr>
          <p:cNvCxnSpPr>
            <a:cxnSpLocks/>
          </p:cNvCxnSpPr>
          <p:nvPr/>
        </p:nvCxnSpPr>
        <p:spPr>
          <a:xfrm flipH="1">
            <a:off x="656088" y="4707802"/>
            <a:ext cx="701932" cy="54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7C89317-196B-4FF6-BEF3-A7D76711A591}"/>
              </a:ext>
            </a:extLst>
          </p:cNvPr>
          <p:cNvSpPr txBox="1"/>
          <p:nvPr/>
        </p:nvSpPr>
        <p:spPr>
          <a:xfrm>
            <a:off x="1451655" y="4537015"/>
            <a:ext cx="197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一千二百六十天</a:t>
            </a:r>
            <a:endParaRPr lang="en-US" sz="20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3FF71A-E731-4CD7-9E78-E72FF1204C04}"/>
              </a:ext>
            </a:extLst>
          </p:cNvPr>
          <p:cNvSpPr txBox="1"/>
          <p:nvPr/>
        </p:nvSpPr>
        <p:spPr>
          <a:xfrm>
            <a:off x="1569135" y="2618729"/>
            <a:ext cx="89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建圣殿</a:t>
            </a: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CA7315-DCAA-4257-B9AB-2B4C09E63FF5}"/>
              </a:ext>
            </a:extLst>
          </p:cNvPr>
          <p:cNvSpPr txBox="1"/>
          <p:nvPr/>
        </p:nvSpPr>
        <p:spPr>
          <a:xfrm>
            <a:off x="3226772" y="5069293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那两个见证人被杀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6884-B655-42ED-824A-4F762A12E896}"/>
              </a:ext>
            </a:extLst>
          </p:cNvPr>
          <p:cNvSpPr txBox="1"/>
          <p:nvPr/>
        </p:nvSpPr>
        <p:spPr>
          <a:xfrm>
            <a:off x="-120321" y="5044904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/>
              <a:t>在基督里睡了的复活</a:t>
            </a:r>
            <a:endParaRPr lang="en-US" altLang="zh-CN" sz="1400" b="1" dirty="0"/>
          </a:p>
          <a:p>
            <a:pPr algn="ctr"/>
            <a:r>
              <a:rPr lang="en-US" altLang="zh-CN" sz="1400" b="1" dirty="0"/>
              <a:t>(</a:t>
            </a:r>
            <a:r>
              <a:rPr lang="zh-CN" altLang="en-US" sz="1400" b="1" dirty="0"/>
              <a:t>号筒要响</a:t>
            </a:r>
            <a:r>
              <a:rPr lang="en-US" altLang="zh-CN" sz="1400" b="1" dirty="0"/>
              <a:t>)</a:t>
            </a:r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50F23D-9071-495C-8396-13DAEA9647C6}"/>
              </a:ext>
            </a:extLst>
          </p:cNvPr>
          <p:cNvSpPr txBox="1"/>
          <p:nvPr/>
        </p:nvSpPr>
        <p:spPr>
          <a:xfrm>
            <a:off x="2027976" y="5423066"/>
            <a:ext cx="4982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  末次号筒吹响还活着的得胜者被提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1658A-4E40-46AF-AD08-0E583D8ECB92}"/>
              </a:ext>
            </a:extLst>
          </p:cNvPr>
          <p:cNvSpPr txBox="1"/>
          <p:nvPr/>
        </p:nvSpPr>
        <p:spPr>
          <a:xfrm>
            <a:off x="4272644" y="5873088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妇人被养活一千二百六十天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32934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itle 1">
            <a:extLst>
              <a:ext uri="{FF2B5EF4-FFF2-40B4-BE49-F238E27FC236}">
                <a16:creationId xmlns:a16="http://schemas.microsoft.com/office/drawing/2014/main" id="{BBEA167F-7066-442E-91B4-8642A3E0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+mn-ea"/>
                <a:ea typeface="+mn-ea"/>
              </a:rPr>
              <a:t>希伯来书</a:t>
            </a:r>
            <a:r>
              <a:rPr lang="en-US" altLang="zh-CN" b="1" dirty="0">
                <a:latin typeface="+mn-ea"/>
                <a:ea typeface="+mn-ea"/>
              </a:rPr>
              <a:t>12</a:t>
            </a:r>
            <a:r>
              <a:rPr lang="zh-CN" altLang="en-US" b="1" dirty="0">
                <a:latin typeface="+mn-ea"/>
                <a:ea typeface="+mn-ea"/>
              </a:rPr>
              <a:t>章</a:t>
            </a:r>
            <a:endParaRPr lang="en-US" altLang="en-US" b="1" dirty="0">
              <a:latin typeface="+mn-ea"/>
              <a:ea typeface="+mn-ea"/>
            </a:endParaRPr>
          </a:p>
        </p:txBody>
      </p:sp>
      <p:sp>
        <p:nvSpPr>
          <p:cNvPr id="37892" name="Content Placeholder 1">
            <a:extLst>
              <a:ext uri="{FF2B5EF4-FFF2-40B4-BE49-F238E27FC236}">
                <a16:creationId xmlns:a16="http://schemas.microsoft.com/office/drawing/2014/main" id="{AA540EF0-1628-4977-A895-E571940B7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22</a:t>
            </a:r>
            <a:r>
              <a:rPr lang="zh-CN" altLang="en-US" sz="3200" b="1" dirty="0"/>
              <a:t>你们乃是来到</a:t>
            </a:r>
            <a:r>
              <a:rPr lang="zh-CN" altLang="en-US" sz="3200" b="1" dirty="0">
                <a:solidFill>
                  <a:srgbClr val="FF0000"/>
                </a:solidFill>
              </a:rPr>
              <a:t>锡安山</a:t>
            </a:r>
            <a:r>
              <a:rPr lang="en-US" altLang="zh-CN" sz="3200" b="1" dirty="0"/>
              <a:t>,</a:t>
            </a:r>
            <a:r>
              <a:rPr lang="zh-CN" altLang="en-US" sz="3200" b="1" dirty="0"/>
              <a:t> 永生神的城邑，就是</a:t>
            </a:r>
            <a:r>
              <a:rPr lang="zh-CN" altLang="en-US" sz="3200" b="1" dirty="0">
                <a:solidFill>
                  <a:srgbClr val="FF0000"/>
                </a:solidFill>
              </a:rPr>
              <a:t>天上的耶路撒冷</a:t>
            </a:r>
            <a:r>
              <a:rPr lang="zh-CN" altLang="en-US" sz="3200" b="1" dirty="0"/>
              <a:t>。</a:t>
            </a:r>
            <a:r>
              <a:rPr lang="en-US" altLang="zh-CN" sz="3200" b="1" dirty="0"/>
              <a:t>……</a:t>
            </a:r>
            <a:r>
              <a:rPr lang="zh-CN" altLang="en-US" sz="3200" b="1" dirty="0"/>
              <a:t> </a:t>
            </a:r>
            <a:endParaRPr lang="en-US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8547070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E990C07F-10B7-44A9-964E-BC6DD062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15900"/>
            <a:ext cx="9432926" cy="707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0BB4C9-6629-4B9F-B1E6-F01C536027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856" y="217714"/>
            <a:ext cx="846183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马可福音</a:t>
            </a:r>
            <a:r>
              <a:rPr lang="en-US" altLang="zh-CN" sz="3200" b="1" dirty="0">
                <a:latin typeface="+mn-ea"/>
              </a:rPr>
              <a:t>16:19	</a:t>
            </a:r>
            <a:r>
              <a:rPr lang="zh-CN" altLang="en-US" sz="3200" b="1" dirty="0">
                <a:latin typeface="+mn-ea"/>
              </a:rPr>
              <a:t> 主耶稣和他们说完了话，后来被接到天上，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坐在神的右边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路加福音</a:t>
            </a:r>
            <a:r>
              <a:rPr lang="en-US" altLang="zh-CN" sz="3200" b="1" dirty="0">
                <a:latin typeface="+mn-ea"/>
              </a:rPr>
              <a:t>22:69	</a:t>
            </a:r>
            <a:r>
              <a:rPr lang="zh-CN" altLang="en-US" sz="3200" b="1" dirty="0">
                <a:latin typeface="+mn-ea"/>
              </a:rPr>
              <a:t> 从今以后，人子要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坐在神权能的右边。</a:t>
            </a: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歌罗西书</a:t>
            </a:r>
            <a:r>
              <a:rPr lang="en-US" altLang="zh-CN" sz="3200" b="1" dirty="0">
                <a:latin typeface="+mn-ea"/>
              </a:rPr>
              <a:t>3:1	</a:t>
            </a:r>
            <a:r>
              <a:rPr lang="zh-CN" altLang="en-US" sz="3200" b="1" dirty="0">
                <a:latin typeface="+mn-ea"/>
              </a:rPr>
              <a:t>所以你们若真与基督一同复活，就当求在上面的事。那里有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基督坐在神的右边</a:t>
            </a:r>
            <a:r>
              <a:rPr lang="zh-CN" altLang="en-US" sz="3200" b="1" dirty="0">
                <a:latin typeface="+mn-ea"/>
              </a:rPr>
              <a:t>。</a:t>
            </a: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希伯来书</a:t>
            </a:r>
            <a:r>
              <a:rPr lang="en-US" altLang="zh-CN" sz="3200" b="1" dirty="0">
                <a:latin typeface="+mn-ea"/>
              </a:rPr>
              <a:t>1:3	</a:t>
            </a:r>
            <a:r>
              <a:rPr lang="zh-CN" altLang="en-US" sz="3200" b="1" dirty="0">
                <a:latin typeface="+mn-ea"/>
              </a:rPr>
              <a:t>祂是神荣耀所发的光辉，是神本体的真像，常用祂权能的命令托住万有，祂洗净了人的罪，就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坐在高天至大者的右边</a:t>
            </a:r>
            <a:r>
              <a:rPr lang="zh-CN" altLang="en-US" sz="3200" b="1" dirty="0">
                <a:latin typeface="+mn-ea"/>
              </a:rPr>
              <a:t>。</a:t>
            </a:r>
            <a:endParaRPr lang="en-US" altLang="zh-CN" sz="32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b="1" dirty="0">
                <a:latin typeface="+mn-ea"/>
              </a:rPr>
              <a:t>希伯来书</a:t>
            </a:r>
            <a:r>
              <a:rPr lang="en-US" altLang="zh-CN" sz="3200" b="1" dirty="0">
                <a:latin typeface="+mn-ea"/>
              </a:rPr>
              <a:t>12:2	</a:t>
            </a:r>
            <a:r>
              <a:rPr lang="zh-CN" altLang="en-US" sz="3200" b="1" dirty="0">
                <a:latin typeface="+mn-ea"/>
              </a:rPr>
              <a:t>仰望为我们信心创始成终的耶稣。祂因那摆在前面的喜乐，就轻看羞辱，忍受了十字架的苦难，</a:t>
            </a:r>
            <a:r>
              <a:rPr lang="zh-CN" altLang="en-US" sz="3200" b="1" dirty="0">
                <a:solidFill>
                  <a:srgbClr val="FF0000"/>
                </a:solidFill>
                <a:latin typeface="+mn-ea"/>
              </a:rPr>
              <a:t>便坐在神宝座的右边。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487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20764</TotalTime>
  <Words>2800</Words>
  <Application>Microsoft Office PowerPoint</Application>
  <PresentationFormat>On-screen Show (4:3)</PresentationFormat>
  <Paragraphs>171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DengXian</vt:lpstr>
      <vt:lpstr>等线 Light</vt:lpstr>
      <vt:lpstr>SimSun</vt:lpstr>
      <vt:lpstr>SimSun</vt:lpstr>
      <vt:lpstr>Arial</vt:lpstr>
      <vt:lpstr>Arial Black</vt:lpstr>
      <vt:lpstr>Calibri</vt:lpstr>
      <vt:lpstr>Calibri Light</vt:lpstr>
      <vt:lpstr>Office Theme</vt:lpstr>
      <vt:lpstr>启示录</vt:lpstr>
      <vt:lpstr>既然跟从了主</vt:lpstr>
      <vt:lpstr>PowerPoint Presentation</vt:lpstr>
      <vt:lpstr>弥迦书5章</vt:lpstr>
      <vt:lpstr>七十个七</vt:lpstr>
      <vt:lpstr>最后一个7 </vt:lpstr>
      <vt:lpstr>最后一个7 </vt:lpstr>
      <vt:lpstr>希伯来书12章</vt:lpstr>
      <vt:lpstr>PowerPoint Presentation</vt:lpstr>
      <vt:lpstr>使徒行传7章</vt:lpstr>
      <vt:lpstr>诗篇</vt:lpstr>
      <vt:lpstr>启示录5章</vt:lpstr>
      <vt:lpstr>犹大书1章</vt:lpstr>
      <vt:lpstr>罗马书8章</vt:lpstr>
      <vt:lpstr>哥林多后书11章</vt:lpstr>
      <vt:lpstr>PowerPoint Presentation</vt:lpstr>
      <vt:lpstr>民数记23章</vt:lpstr>
      <vt:lpstr>诗篇103</vt:lpstr>
      <vt:lpstr>约珥书3章</vt:lpstr>
      <vt:lpstr>启示录13章</vt:lpstr>
      <vt:lpstr>启示录11章</vt:lpstr>
      <vt:lpstr>出埃及记</vt:lpstr>
      <vt:lpstr>历代志下</vt:lpstr>
      <vt:lpstr>利未记16章</vt:lpstr>
      <vt:lpstr>希伯来书9章</vt:lpstr>
      <vt:lpstr>罗马书</vt:lpstr>
      <vt:lpstr>PowerPoint Presentation</vt:lpstr>
      <vt:lpstr>约珥书3章</vt:lpstr>
      <vt:lpstr>历代志下</vt:lpstr>
      <vt:lpstr>PowerPoint Presentation</vt:lpstr>
      <vt:lpstr>撒迦利亚书14章</vt:lpstr>
      <vt:lpstr>马太福音24章</vt:lpstr>
      <vt:lpstr>约翰福音19章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启示录</dc:title>
  <dc:creator>zunde yang</dc:creator>
  <cp:lastModifiedBy>zunde yang</cp:lastModifiedBy>
  <cp:revision>55</cp:revision>
  <dcterms:created xsi:type="dcterms:W3CDTF">2017-11-13T19:53:38Z</dcterms:created>
  <dcterms:modified xsi:type="dcterms:W3CDTF">2018-02-04T16:31:33Z</dcterms:modified>
</cp:coreProperties>
</file>