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7" r:id="rId2"/>
    <p:sldId id="303" r:id="rId3"/>
    <p:sldId id="283" r:id="rId4"/>
    <p:sldId id="285" r:id="rId5"/>
    <p:sldId id="287" r:id="rId6"/>
    <p:sldId id="284" r:id="rId7"/>
    <p:sldId id="304" r:id="rId8"/>
    <p:sldId id="305" r:id="rId9"/>
    <p:sldId id="306" r:id="rId10"/>
    <p:sldId id="307" r:id="rId11"/>
    <p:sldId id="288" r:id="rId12"/>
    <p:sldId id="280" r:id="rId13"/>
    <p:sldId id="292" r:id="rId14"/>
    <p:sldId id="258" r:id="rId15"/>
    <p:sldId id="294" r:id="rId16"/>
    <p:sldId id="295" r:id="rId17"/>
    <p:sldId id="296" r:id="rId18"/>
    <p:sldId id="297" r:id="rId19"/>
    <p:sldId id="289" r:id="rId20"/>
    <p:sldId id="262" r:id="rId21"/>
    <p:sldId id="266" r:id="rId22"/>
    <p:sldId id="281" r:id="rId23"/>
    <p:sldId id="282" r:id="rId24"/>
    <p:sldId id="290" r:id="rId25"/>
    <p:sldId id="291" r:id="rId26"/>
    <p:sldId id="267" r:id="rId27"/>
    <p:sldId id="298" r:id="rId28"/>
    <p:sldId id="299" r:id="rId29"/>
    <p:sldId id="300" r:id="rId30"/>
    <p:sldId id="308" r:id="rId31"/>
    <p:sldId id="301" r:id="rId32"/>
    <p:sldId id="274" r:id="rId33"/>
    <p:sldId id="273" r:id="rId34"/>
    <p:sldId id="271" r:id="rId35"/>
    <p:sldId id="272" r:id="rId36"/>
    <p:sldId id="276" r:id="rId37"/>
    <p:sldId id="269" r:id="rId38"/>
    <p:sldId id="279" r:id="rId39"/>
    <p:sldId id="275" r:id="rId40"/>
    <p:sldId id="278" r:id="rId41"/>
    <p:sldId id="277" r:id="rId42"/>
    <p:sldId id="302" r:id="rId43"/>
    <p:sldId id="31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48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CB965-A23D-45B5-B38B-36E3CFE9960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54863-C3FE-47ED-8397-1997EE235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0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562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07448-6D42-418F-870D-886FD3A75E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2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08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84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68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664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629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34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769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321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309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455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723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626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2710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734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1385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432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14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996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895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310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6432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314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471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731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696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0276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05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901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96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4864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15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072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540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267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97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098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4238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908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268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400" b="1" dirty="0">
                <a:solidFill>
                  <a:schemeClr val="bg2"/>
                </a:solidFill>
              </a:rPr>
              <a:t>启示录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/>
              <a:t>第九讲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希伯来书</a:t>
            </a:r>
            <a:r>
              <a:rPr lang="en-US" altLang="zh-CN" b="1" dirty="0">
                <a:latin typeface="+mn-ea"/>
                <a:ea typeface="+mn-ea"/>
              </a:rPr>
              <a:t>9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至于第二层帐幕，惟有大祭司一年一次独自进去，没有不带着血，为自己和百姓的</a:t>
            </a:r>
            <a:r>
              <a:rPr lang="zh-CN" altLang="en-US" sz="3200" b="1" dirty="0">
                <a:solidFill>
                  <a:srgbClr val="FF0000"/>
                </a:solidFill>
              </a:rPr>
              <a:t>过错</a:t>
            </a:r>
            <a:r>
              <a:rPr lang="zh-CN" altLang="en-US" sz="3200" b="1" dirty="0"/>
              <a:t>献上。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792279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8B5BE3B-4F2A-4705-875D-A7028AA771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60" y="-1"/>
            <a:ext cx="9241559" cy="693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E6946D-99D8-4189-B79A-628052ECB9BB}"/>
              </a:ext>
            </a:extLst>
          </p:cNvPr>
          <p:cNvCxnSpPr>
            <a:cxnSpLocks/>
          </p:cNvCxnSpPr>
          <p:nvPr/>
        </p:nvCxnSpPr>
        <p:spPr>
          <a:xfrm>
            <a:off x="4528418" y="185057"/>
            <a:ext cx="0" cy="648788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5806000-CC21-4AE0-9F3A-087D0B19E567}"/>
              </a:ext>
            </a:extLst>
          </p:cNvPr>
          <p:cNvSpPr txBox="1"/>
          <p:nvPr/>
        </p:nvSpPr>
        <p:spPr>
          <a:xfrm>
            <a:off x="2618712" y="313509"/>
            <a:ext cx="1439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钉十字架</a:t>
            </a:r>
            <a:endParaRPr lang="en-US" sz="20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3A7BF-1EFB-4015-82CD-28D63F4E5AC8}"/>
              </a:ext>
            </a:extLst>
          </p:cNvPr>
          <p:cNvSpPr txBox="1"/>
          <p:nvPr/>
        </p:nvSpPr>
        <p:spPr>
          <a:xfrm>
            <a:off x="2711657" y="682841"/>
            <a:ext cx="952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埋葬</a:t>
            </a:r>
            <a:endParaRPr lang="en-US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77EBB-1CD7-4965-B81E-1406DE80B71C}"/>
              </a:ext>
            </a:extLst>
          </p:cNvPr>
          <p:cNvSpPr txBox="1"/>
          <p:nvPr/>
        </p:nvSpPr>
        <p:spPr>
          <a:xfrm>
            <a:off x="2656021" y="1052172"/>
            <a:ext cx="917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复活</a:t>
            </a:r>
            <a:endParaRPr lang="en-US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14D38-4B81-4049-988E-0EEB7E98DA2A}"/>
              </a:ext>
            </a:extLst>
          </p:cNvPr>
          <p:cNvSpPr txBox="1"/>
          <p:nvPr/>
        </p:nvSpPr>
        <p:spPr>
          <a:xfrm>
            <a:off x="1450548" y="644654"/>
            <a:ext cx="850320" cy="407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基督</a:t>
            </a:r>
            <a:endParaRPr lang="en-US" sz="20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A7457E-EF8E-48CD-B6D1-F3F423103316}"/>
              </a:ext>
            </a:extLst>
          </p:cNvPr>
          <p:cNvCxnSpPr>
            <a:cxnSpLocks/>
          </p:cNvCxnSpPr>
          <p:nvPr/>
        </p:nvCxnSpPr>
        <p:spPr>
          <a:xfrm>
            <a:off x="3870583" y="487680"/>
            <a:ext cx="49638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E9CD24-3B07-48CE-8E73-D71FB4472687}"/>
              </a:ext>
            </a:extLst>
          </p:cNvPr>
          <p:cNvCxnSpPr>
            <a:cxnSpLocks/>
          </p:cNvCxnSpPr>
          <p:nvPr/>
        </p:nvCxnSpPr>
        <p:spPr>
          <a:xfrm>
            <a:off x="4030430" y="303014"/>
            <a:ext cx="0" cy="3693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648A8094-2516-4FC0-9802-9F135752322A}"/>
              </a:ext>
            </a:extLst>
          </p:cNvPr>
          <p:cNvSpPr/>
          <p:nvPr/>
        </p:nvSpPr>
        <p:spPr>
          <a:xfrm flipV="1">
            <a:off x="2376659" y="498175"/>
            <a:ext cx="221786" cy="700258"/>
          </a:xfrm>
          <a:prstGeom prst="lef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0EAAD2B-F1B0-4B46-8657-51B4EDF76215}"/>
              </a:ext>
            </a:extLst>
          </p:cNvPr>
          <p:cNvCxnSpPr>
            <a:cxnSpLocks/>
          </p:cNvCxnSpPr>
          <p:nvPr/>
        </p:nvCxnSpPr>
        <p:spPr>
          <a:xfrm flipH="1">
            <a:off x="3753395" y="1236838"/>
            <a:ext cx="703654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D28BA45-530B-439D-A293-97AF9DF78D55}"/>
              </a:ext>
            </a:extLst>
          </p:cNvPr>
          <p:cNvSpPr txBox="1"/>
          <p:nvPr/>
        </p:nvSpPr>
        <p:spPr>
          <a:xfrm>
            <a:off x="4573901" y="313509"/>
            <a:ext cx="2508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逾越节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B7E52F-6179-4325-9D50-BF0528A84E19}"/>
              </a:ext>
            </a:extLst>
          </p:cNvPr>
          <p:cNvSpPr txBox="1"/>
          <p:nvPr/>
        </p:nvSpPr>
        <p:spPr>
          <a:xfrm>
            <a:off x="4573901" y="702044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无酵节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B42F38-8273-455E-AD0C-DDC9847F2719}"/>
              </a:ext>
            </a:extLst>
          </p:cNvPr>
          <p:cNvSpPr txBox="1"/>
          <p:nvPr/>
        </p:nvSpPr>
        <p:spPr>
          <a:xfrm>
            <a:off x="4563291" y="1052172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初熟节</a:t>
            </a:r>
            <a:r>
              <a:rPr lang="en-US" altLang="zh-CN" sz="2000" b="1" dirty="0"/>
              <a:t>(</a:t>
            </a:r>
            <a:r>
              <a:rPr lang="zh-CN" altLang="en-US" sz="2000" b="1" dirty="0"/>
              <a:t>正月</a:t>
            </a:r>
            <a:r>
              <a:rPr lang="en-US" altLang="zh-CN" sz="2000" b="1" dirty="0"/>
              <a:t>16</a:t>
            </a:r>
            <a:r>
              <a:rPr lang="zh-CN" altLang="en-US" sz="2000" b="1" dirty="0"/>
              <a:t>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1AF0580-B1D6-4E22-909A-23C99B505CC6}"/>
              </a:ext>
            </a:extLst>
          </p:cNvPr>
          <p:cNvCxnSpPr>
            <a:cxnSpLocks/>
          </p:cNvCxnSpPr>
          <p:nvPr/>
        </p:nvCxnSpPr>
        <p:spPr>
          <a:xfrm>
            <a:off x="5007429" y="1452282"/>
            <a:ext cx="0" cy="52456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0CC6F69-DFC2-4E59-B47E-A7C2C0532C8B}"/>
              </a:ext>
            </a:extLst>
          </p:cNvPr>
          <p:cNvSpPr txBox="1"/>
          <p:nvPr/>
        </p:nvSpPr>
        <p:spPr>
          <a:xfrm>
            <a:off x="5320900" y="1529898"/>
            <a:ext cx="78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49</a:t>
            </a:r>
            <a:r>
              <a:rPr lang="zh-CN" altLang="en-US" sz="2000" b="1" dirty="0"/>
              <a:t>天</a:t>
            </a:r>
            <a:endParaRPr lang="en-US" sz="20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CAFBE6-1341-48E3-B918-204CA1DBC74A}"/>
              </a:ext>
            </a:extLst>
          </p:cNvPr>
          <p:cNvSpPr txBox="1"/>
          <p:nvPr/>
        </p:nvSpPr>
        <p:spPr>
          <a:xfrm>
            <a:off x="1339480" y="1992234"/>
            <a:ext cx="1364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圣灵降临</a:t>
            </a:r>
            <a:endParaRPr lang="en-US" sz="2000" b="1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3C7261F-6087-4314-9591-3E652B1B35FB}"/>
              </a:ext>
            </a:extLst>
          </p:cNvPr>
          <p:cNvCxnSpPr>
            <a:cxnSpLocks/>
          </p:cNvCxnSpPr>
          <p:nvPr/>
        </p:nvCxnSpPr>
        <p:spPr>
          <a:xfrm>
            <a:off x="2897521" y="2213115"/>
            <a:ext cx="153377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1E514D6-52CC-4F57-A595-7B5741C8BAE2}"/>
              </a:ext>
            </a:extLst>
          </p:cNvPr>
          <p:cNvSpPr txBox="1"/>
          <p:nvPr/>
        </p:nvSpPr>
        <p:spPr>
          <a:xfrm>
            <a:off x="4573901" y="1992235"/>
            <a:ext cx="2132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五旬节</a:t>
            </a:r>
            <a:r>
              <a:rPr lang="en-US" altLang="zh-CN" sz="2000" b="1" dirty="0"/>
              <a:t>(3</a:t>
            </a:r>
            <a:r>
              <a:rPr lang="zh-CN" altLang="en-US" sz="2000" b="1" dirty="0"/>
              <a:t>月六日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FEF0078-A206-41B0-B577-53DB9E3DE52B}"/>
              </a:ext>
            </a:extLst>
          </p:cNvPr>
          <p:cNvCxnSpPr>
            <a:cxnSpLocks/>
          </p:cNvCxnSpPr>
          <p:nvPr/>
        </p:nvCxnSpPr>
        <p:spPr>
          <a:xfrm>
            <a:off x="5024847" y="2376956"/>
            <a:ext cx="0" cy="13567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62A930B1-A126-4C48-AC2F-7D6BECECCD07}"/>
              </a:ext>
            </a:extLst>
          </p:cNvPr>
          <p:cNvSpPr txBox="1"/>
          <p:nvPr/>
        </p:nvSpPr>
        <p:spPr>
          <a:xfrm>
            <a:off x="1385216" y="2870666"/>
            <a:ext cx="2396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教会时代</a:t>
            </a:r>
            <a:r>
              <a:rPr lang="en-US" altLang="zh-CN" sz="2000" b="1" dirty="0">
                <a:solidFill>
                  <a:srgbClr val="FF0000"/>
                </a:solidFill>
              </a:rPr>
              <a:t>(</a:t>
            </a:r>
            <a:r>
              <a:rPr lang="zh-CN" altLang="en-US" sz="2000" b="1" dirty="0">
                <a:solidFill>
                  <a:srgbClr val="FF0000"/>
                </a:solidFill>
              </a:rPr>
              <a:t>恩典时代</a:t>
            </a:r>
            <a:r>
              <a:rPr lang="en-US" altLang="zh-CN" sz="2000" b="1" dirty="0">
                <a:solidFill>
                  <a:srgbClr val="FF0000"/>
                </a:solidFill>
              </a:rPr>
              <a:t>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165ADC0-9A71-4133-B3F1-C6D5C7DE5120}"/>
              </a:ext>
            </a:extLst>
          </p:cNvPr>
          <p:cNvSpPr txBox="1"/>
          <p:nvPr/>
        </p:nvSpPr>
        <p:spPr>
          <a:xfrm>
            <a:off x="4579305" y="3684834"/>
            <a:ext cx="2270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吹角节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月初一日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8714AA6-42AB-4D84-A9C5-BC6D97E05B53}"/>
              </a:ext>
            </a:extLst>
          </p:cNvPr>
          <p:cNvSpPr txBox="1"/>
          <p:nvPr/>
        </p:nvSpPr>
        <p:spPr>
          <a:xfrm>
            <a:off x="4528419" y="5491780"/>
            <a:ext cx="2415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赎罪日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月初十日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A2F07C-7F2D-419F-AEB5-26F6F76F6026}"/>
              </a:ext>
            </a:extLst>
          </p:cNvPr>
          <p:cNvSpPr txBox="1"/>
          <p:nvPr/>
        </p:nvSpPr>
        <p:spPr>
          <a:xfrm>
            <a:off x="4528418" y="5891890"/>
            <a:ext cx="2768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住棚节</a:t>
            </a:r>
            <a:r>
              <a:rPr lang="en-US" altLang="zh-CN" sz="2000" b="1" dirty="0"/>
              <a:t>(7</a:t>
            </a:r>
            <a:r>
              <a:rPr lang="zh-CN" altLang="en-US" sz="2000" b="1" dirty="0"/>
              <a:t>月十五至廿一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F2ED2A5-D219-4EBB-927F-9317BE413A17}"/>
              </a:ext>
            </a:extLst>
          </p:cNvPr>
          <p:cNvSpPr txBox="1"/>
          <p:nvPr/>
        </p:nvSpPr>
        <p:spPr>
          <a:xfrm>
            <a:off x="145210" y="3615062"/>
            <a:ext cx="3576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在基督里睡了的人从死里复活</a:t>
            </a:r>
            <a:endParaRPr lang="en-US" altLang="zh-CN" sz="2000" b="1" dirty="0"/>
          </a:p>
          <a:p>
            <a:pPr algn="ctr"/>
            <a:r>
              <a:rPr lang="en-US" altLang="zh-CN" sz="2000" b="1" dirty="0"/>
              <a:t>(</a:t>
            </a:r>
            <a:r>
              <a:rPr lang="zh-CN" altLang="en-US" sz="2000" b="1" dirty="0"/>
              <a:t>号筒要响</a:t>
            </a:r>
            <a:r>
              <a:rPr lang="en-US" altLang="zh-CN" sz="2000" b="1" dirty="0"/>
              <a:t>)</a:t>
            </a:r>
            <a:endParaRPr lang="en-US" sz="2000" b="1" dirty="0"/>
          </a:p>
        </p:txBody>
      </p:sp>
      <p:sp>
        <p:nvSpPr>
          <p:cNvPr id="66" name="Left Brace 65">
            <a:extLst>
              <a:ext uri="{FF2B5EF4-FFF2-40B4-BE49-F238E27FC236}">
                <a16:creationId xmlns:a16="http://schemas.microsoft.com/office/drawing/2014/main" id="{422086D6-945B-45D4-A430-9A5B4A54BB60}"/>
              </a:ext>
            </a:extLst>
          </p:cNvPr>
          <p:cNvSpPr/>
          <p:nvPr/>
        </p:nvSpPr>
        <p:spPr>
          <a:xfrm>
            <a:off x="4183917" y="3885467"/>
            <a:ext cx="235664" cy="1772251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C62681-4523-473D-84BC-48364C4EF9E9}"/>
              </a:ext>
            </a:extLst>
          </p:cNvPr>
          <p:cNvSpPr txBox="1"/>
          <p:nvPr/>
        </p:nvSpPr>
        <p:spPr>
          <a:xfrm>
            <a:off x="4599788" y="4450971"/>
            <a:ext cx="553998" cy="10939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/>
              <a:t>七年</a:t>
            </a:r>
            <a:endParaRPr lang="en-US" sz="2400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AB3896-036F-41CB-9401-FFB5823C7F49}"/>
              </a:ext>
            </a:extLst>
          </p:cNvPr>
          <p:cNvCxnSpPr>
            <a:cxnSpLocks/>
          </p:cNvCxnSpPr>
          <p:nvPr/>
        </p:nvCxnSpPr>
        <p:spPr>
          <a:xfrm>
            <a:off x="3735778" y="3851350"/>
            <a:ext cx="7660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AB762C1-5C38-4786-9955-FB728DF89C07}"/>
              </a:ext>
            </a:extLst>
          </p:cNvPr>
          <p:cNvCxnSpPr>
            <a:cxnSpLocks/>
          </p:cNvCxnSpPr>
          <p:nvPr/>
        </p:nvCxnSpPr>
        <p:spPr>
          <a:xfrm>
            <a:off x="3162505" y="5691835"/>
            <a:ext cx="133021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7FB7931-FE20-4F7C-B43E-E805EF2A518D}"/>
              </a:ext>
            </a:extLst>
          </p:cNvPr>
          <p:cNvSpPr txBox="1"/>
          <p:nvPr/>
        </p:nvSpPr>
        <p:spPr>
          <a:xfrm>
            <a:off x="1046576" y="5486960"/>
            <a:ext cx="205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哈米吉多顿大战</a:t>
            </a:r>
            <a:endParaRPr lang="en-US" sz="20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BCF00A-B8AE-42B6-B875-72515BA1F7FA}"/>
              </a:ext>
            </a:extLst>
          </p:cNvPr>
          <p:cNvSpPr txBox="1"/>
          <p:nvPr/>
        </p:nvSpPr>
        <p:spPr>
          <a:xfrm>
            <a:off x="97559" y="4542212"/>
            <a:ext cx="398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  </a:t>
            </a:r>
            <a:r>
              <a:rPr lang="zh-CN" altLang="en-US" sz="2000" b="1" dirty="0"/>
              <a:t>末次号筒吹响活着的得胜者被提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7723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玛拉基书</a:t>
            </a:r>
            <a:r>
              <a:rPr lang="en-US" altLang="zh-CN" b="1" dirty="0"/>
              <a:t>4</a:t>
            </a:r>
            <a:r>
              <a:rPr lang="zh-CN" altLang="en-US" b="1" dirty="0"/>
              <a:t>：</a:t>
            </a:r>
            <a:r>
              <a:rPr lang="en-US" altLang="zh-CN" b="1" dirty="0"/>
              <a:t>1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万军之耶和华说，</a:t>
            </a:r>
            <a:r>
              <a:rPr lang="zh-CN" altLang="en-US" sz="3200" b="1" dirty="0">
                <a:solidFill>
                  <a:srgbClr val="FF0000"/>
                </a:solidFill>
              </a:rPr>
              <a:t>那日</a:t>
            </a:r>
            <a:r>
              <a:rPr lang="zh-CN" altLang="en-US" sz="3200" b="1" dirty="0"/>
              <a:t>临近，势如烧着的火炉。凡</a:t>
            </a:r>
            <a:r>
              <a:rPr lang="zh-CN" altLang="en-US" sz="3200" b="1" dirty="0">
                <a:solidFill>
                  <a:srgbClr val="FF0000"/>
                </a:solidFill>
              </a:rPr>
              <a:t>狂傲的和行恶的</a:t>
            </a:r>
            <a:r>
              <a:rPr lang="zh-CN" altLang="en-US" sz="3200" b="1" dirty="0"/>
              <a:t>必如碎秸。在那日必被</a:t>
            </a:r>
            <a:r>
              <a:rPr lang="zh-CN" altLang="en-US" sz="3200" b="1" dirty="0">
                <a:solidFill>
                  <a:srgbClr val="FF0000"/>
                </a:solidFill>
              </a:rPr>
              <a:t>烧尽</a:t>
            </a:r>
            <a:r>
              <a:rPr lang="zh-CN" altLang="en-US" sz="3200" b="1" dirty="0"/>
              <a:t>，根本枝条一无存留。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1364639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DD7855-21E6-4522-AF38-7A5B1F3D46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880"/>
            <a:ext cx="9221795" cy="692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itle 1">
            <a:extLst>
              <a:ext uri="{FF2B5EF4-FFF2-40B4-BE49-F238E27FC236}">
                <a16:creationId xmlns:a16="http://schemas.microsoft.com/office/drawing/2014/main" id="{3620FC4B-BF0B-421B-A0A9-384C160A4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886700" cy="854075"/>
          </a:xfrm>
        </p:spPr>
        <p:txBody>
          <a:bodyPr/>
          <a:lstStyle/>
          <a:p>
            <a:pPr algn="ctr"/>
            <a:r>
              <a:rPr lang="zh-CN" altLang="en-US" b="1"/>
              <a:t>帖撒罗尼迦后书</a:t>
            </a:r>
            <a:r>
              <a:rPr lang="en-US" altLang="zh-CN" b="1"/>
              <a:t>1</a:t>
            </a:r>
            <a:r>
              <a:rPr lang="zh-CN" altLang="en-US" b="1"/>
              <a:t>章</a:t>
            </a:r>
            <a:endParaRPr lang="en-US" altLang="en-US" b="1"/>
          </a:p>
        </p:txBody>
      </p:sp>
      <p:sp>
        <p:nvSpPr>
          <p:cNvPr id="21508" name="Content Placeholder 4">
            <a:extLst>
              <a:ext uri="{FF2B5EF4-FFF2-40B4-BE49-F238E27FC236}">
                <a16:creationId xmlns:a16="http://schemas.microsoft.com/office/drawing/2014/main" id="{32FC5113-6B86-4173-AE97-26515BB48D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408113"/>
            <a:ext cx="7886700" cy="4162425"/>
          </a:xfrm>
        </p:spPr>
        <p:txBody>
          <a:bodyPr/>
          <a:lstStyle/>
          <a:p>
            <a:r>
              <a:rPr lang="en-US" altLang="zh-CN" sz="3200" b="1" dirty="0"/>
              <a:t>7……</a:t>
            </a:r>
            <a:r>
              <a:rPr lang="zh-CN" altLang="en-US" sz="3200" b="1" dirty="0"/>
              <a:t>。那时，主耶稣同祂有能力的天使从天上在火焰中显现，</a:t>
            </a:r>
          </a:p>
          <a:p>
            <a:r>
              <a:rPr lang="en-US" altLang="zh-CN" sz="3200" b="1" dirty="0"/>
              <a:t>8</a:t>
            </a:r>
            <a:r>
              <a:rPr lang="zh-CN" altLang="en-US" sz="3200" b="1" dirty="0"/>
              <a:t>要报应那</a:t>
            </a:r>
            <a:r>
              <a:rPr lang="zh-CN" altLang="en-US" sz="3200" b="1" dirty="0">
                <a:solidFill>
                  <a:srgbClr val="FF0000"/>
                </a:solidFill>
              </a:rPr>
              <a:t>不认识神，和那不听从我主耶稣福音的人。</a:t>
            </a:r>
          </a:p>
          <a:p>
            <a:r>
              <a:rPr lang="en-US" altLang="zh-CN" sz="3200" b="1" dirty="0"/>
              <a:t>9</a:t>
            </a:r>
            <a:r>
              <a:rPr lang="zh-CN" altLang="en-US" sz="3200" b="1" dirty="0"/>
              <a:t>他们要受刑罚，就是永远沉沦，离开主的面和祂权能的荣光。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2847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62677" cy="911413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01" y="1502875"/>
            <a:ext cx="8446883" cy="4674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14:8</a:t>
            </a:r>
            <a:r>
              <a:rPr lang="zh-CN" altLang="en-US" sz="3200" b="1" dirty="0"/>
              <a:t>又有第二位天使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接着说，叫万民喝</a:t>
            </a:r>
            <a:r>
              <a:rPr lang="zh-CN" altLang="en-US" sz="3200" b="1" dirty="0">
                <a:solidFill>
                  <a:srgbClr val="FF0000"/>
                </a:solidFill>
              </a:rPr>
              <a:t>邪淫大怒</a:t>
            </a:r>
            <a:r>
              <a:rPr lang="zh-CN" altLang="en-US" sz="3200" b="1" dirty="0"/>
              <a:t>之酒的</a:t>
            </a:r>
            <a:r>
              <a:rPr lang="zh-CN" altLang="en-US" sz="3200" b="1" dirty="0">
                <a:solidFill>
                  <a:srgbClr val="FF0000"/>
                </a:solidFill>
              </a:rPr>
              <a:t>巴比伦大城</a:t>
            </a:r>
            <a:r>
              <a:rPr lang="zh-CN" altLang="en-US" sz="3200" b="1" dirty="0"/>
              <a:t>倾倒了，倾倒了。</a:t>
            </a:r>
            <a:endParaRPr lang="en-US" altLang="zh-CN" sz="3200" b="1" dirty="0"/>
          </a:p>
          <a:p>
            <a:pPr marL="0" indent="0">
              <a:buNone/>
            </a:pPr>
            <a:endParaRPr lang="en-US" altLang="en-US" sz="3200" b="1" dirty="0"/>
          </a:p>
          <a:p>
            <a:pPr marL="0" indent="0">
              <a:buNone/>
            </a:pPr>
            <a:r>
              <a:rPr lang="en-US" altLang="zh-CN" sz="3500" b="1" dirty="0">
                <a:latin typeface="+mn-ea"/>
              </a:rPr>
              <a:t>16:17</a:t>
            </a:r>
            <a:r>
              <a:rPr lang="zh-CN" altLang="en-US" sz="3500" b="1" dirty="0">
                <a:latin typeface="+mn-ea"/>
              </a:rPr>
              <a:t> 第七位天使把碗倒在空中，就有大声音从殿中的宝座上出来，说，成了。</a:t>
            </a:r>
          </a:p>
          <a:p>
            <a:pPr marL="0" indent="0">
              <a:buNone/>
            </a:pPr>
            <a:r>
              <a:rPr lang="zh-CN" altLang="en-US" sz="3500" b="1" dirty="0">
                <a:latin typeface="+mn-ea"/>
              </a:rPr>
              <a:t>    </a:t>
            </a:r>
            <a:r>
              <a:rPr lang="en-US" altLang="zh-CN" sz="3500" b="1" dirty="0">
                <a:latin typeface="+mn-ea"/>
              </a:rPr>
              <a:t>18</a:t>
            </a:r>
            <a:r>
              <a:rPr lang="zh-CN" altLang="en-US" sz="3500" b="1" dirty="0">
                <a:latin typeface="+mn-ea"/>
              </a:rPr>
              <a:t>又有闪电，声音，雷轰，大地震，自从地上有人以来，没有这样大这样利害的地震。</a:t>
            </a:r>
          </a:p>
          <a:p>
            <a:pPr marL="0" indent="0">
              <a:buNone/>
            </a:pPr>
            <a:r>
              <a:rPr lang="zh-CN" altLang="en-US" sz="3500" b="1" dirty="0">
                <a:latin typeface="+mn-ea"/>
              </a:rPr>
              <a:t>    </a:t>
            </a:r>
            <a:r>
              <a:rPr lang="en-US" altLang="zh-CN" sz="3500" b="1" dirty="0">
                <a:latin typeface="+mn-ea"/>
              </a:rPr>
              <a:t>19</a:t>
            </a:r>
            <a:r>
              <a:rPr lang="zh-CN" altLang="en-US" sz="3500" b="1" dirty="0">
                <a:latin typeface="+mn-ea"/>
              </a:rPr>
              <a:t>那大城裂为三段，列国的城也都倒塌了。神也想起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</a:rPr>
              <a:t>巴比伦大城</a:t>
            </a:r>
            <a:r>
              <a:rPr lang="zh-CN" altLang="en-US" sz="3500" b="1" dirty="0">
                <a:latin typeface="+mn-ea"/>
              </a:rPr>
              <a:t>来，要把那盛</a:t>
            </a:r>
            <a:r>
              <a:rPr lang="zh-CN" altLang="en-US" sz="3500" b="1" dirty="0">
                <a:solidFill>
                  <a:srgbClr val="FF0000"/>
                </a:solidFill>
                <a:latin typeface="+mn-ea"/>
              </a:rPr>
              <a:t>自己烈怒</a:t>
            </a:r>
            <a:r>
              <a:rPr lang="zh-CN" altLang="en-US" sz="3500" b="1" dirty="0">
                <a:latin typeface="+mn-ea"/>
              </a:rPr>
              <a:t>的酒杯递给他。</a:t>
            </a:r>
          </a:p>
          <a:p>
            <a:pPr marL="0" indent="0">
              <a:buNone/>
            </a:pP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8883689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F20FF548-51B3-45DD-AFFE-E3A10F07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8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>
            <a:extLst>
              <a:ext uri="{FF2B5EF4-FFF2-40B4-BE49-F238E27FC236}">
                <a16:creationId xmlns:a16="http://schemas.microsoft.com/office/drawing/2014/main" id="{BEDED488-53B0-4745-8ADC-E28E5A996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1067434"/>
          </a:xfrm>
        </p:spPr>
        <p:txBody>
          <a:bodyPr/>
          <a:lstStyle/>
          <a:p>
            <a:pPr algn="ctr"/>
            <a:r>
              <a:rPr lang="zh-CN" altLang="en-US" b="1" dirty="0"/>
              <a:t>创世记</a:t>
            </a:r>
            <a:r>
              <a:rPr lang="en-US" altLang="zh-CN" b="1" dirty="0"/>
              <a:t>10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5880"/>
            <a:ext cx="7997190" cy="485108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挪亚的儿子闪，含，雅弗的后代，记在下面。洪水以后，他们都生了儿子。 </a:t>
            </a:r>
            <a:endParaRPr lang="en-US" altLang="zh-CN" sz="3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3200" b="1" dirty="0"/>
              <a:t>6</a:t>
            </a:r>
            <a:r>
              <a:rPr lang="zh-CN" altLang="en-US" sz="3200" b="1" dirty="0"/>
              <a:t>含的儿子是古实</a:t>
            </a:r>
            <a:r>
              <a:rPr lang="en-US" altLang="zh-CN" sz="3200" b="1" dirty="0"/>
              <a:t>……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古实又生</a:t>
            </a:r>
            <a:r>
              <a:rPr lang="zh-CN" altLang="en-US" sz="3200" b="1" dirty="0">
                <a:solidFill>
                  <a:srgbClr val="FF0000"/>
                </a:solidFill>
              </a:rPr>
              <a:t>宁录，他为世上英雄之首。 </a:t>
            </a:r>
            <a:br>
              <a:rPr lang="zh-CN" altLang="en-US" sz="3200" b="1" dirty="0"/>
            </a:br>
            <a:r>
              <a:rPr lang="en-US" sz="3200" b="1" dirty="0"/>
              <a:t>9</a:t>
            </a:r>
            <a:r>
              <a:rPr lang="zh-CN" altLang="en-US" sz="3200" b="1" dirty="0"/>
              <a:t>他在耶和华面前是个英勇的猎户，所以俗语说，像宁录在耶和华面前是个英勇的猎户。</a:t>
            </a:r>
            <a:br>
              <a:rPr lang="zh-CN" altLang="en-US" sz="3200" b="1" dirty="0"/>
            </a:br>
            <a:r>
              <a:rPr lang="en-US" sz="3200" b="1" dirty="0"/>
              <a:t>10</a:t>
            </a:r>
            <a:r>
              <a:rPr lang="zh-CN" altLang="en-US" sz="3200" b="1" dirty="0">
                <a:solidFill>
                  <a:srgbClr val="FF0000"/>
                </a:solidFill>
              </a:rPr>
              <a:t>他国的起头是巴别</a:t>
            </a:r>
            <a:r>
              <a:rPr lang="zh-CN" altLang="en-US" sz="3200" b="1" dirty="0"/>
              <a:t>，以力，亚甲，甲尼，都</a:t>
            </a:r>
            <a:r>
              <a:rPr lang="zh-CN" altLang="en-US" sz="3200" b="1" dirty="0">
                <a:solidFill>
                  <a:srgbClr val="FF0000"/>
                </a:solidFill>
              </a:rPr>
              <a:t>在示拿地</a:t>
            </a:r>
            <a:r>
              <a:rPr lang="en-US" altLang="zh-CN" sz="3200" b="1" dirty="0"/>
              <a:t>(</a:t>
            </a:r>
            <a:r>
              <a:rPr lang="en-US" sz="3200" b="1" dirty="0"/>
              <a:t>The first centers of his kingdom were </a:t>
            </a:r>
            <a:r>
              <a:rPr lang="en-US" sz="3200" b="1" dirty="0">
                <a:solidFill>
                  <a:srgbClr val="FF0000"/>
                </a:solidFill>
              </a:rPr>
              <a:t>Babylon</a:t>
            </a:r>
            <a:r>
              <a:rPr lang="en-US" sz="3200" b="1" dirty="0"/>
              <a:t>, </a:t>
            </a:r>
            <a:r>
              <a:rPr lang="en-US" sz="3200" b="1" dirty="0" err="1"/>
              <a:t>Erech</a:t>
            </a:r>
            <a:r>
              <a:rPr lang="en-US" sz="3200" b="1" dirty="0"/>
              <a:t>, Akkad and </a:t>
            </a:r>
            <a:r>
              <a:rPr lang="en-US" sz="3200" b="1" dirty="0" err="1"/>
              <a:t>Calneh</a:t>
            </a:r>
            <a:r>
              <a:rPr lang="en-US" sz="3200" b="1" dirty="0"/>
              <a:t>, </a:t>
            </a:r>
            <a:r>
              <a:rPr lang="en-US" sz="3200" b="1" dirty="0">
                <a:solidFill>
                  <a:srgbClr val="FF0000"/>
                </a:solidFill>
              </a:rPr>
              <a:t>in Shinar</a:t>
            </a:r>
            <a:r>
              <a:rPr lang="en-US" altLang="zh-CN" sz="3200" b="1" dirty="0">
                <a:solidFill>
                  <a:srgbClr val="FF0000"/>
                </a:solidFill>
              </a:rPr>
              <a:t>)</a:t>
            </a:r>
            <a:r>
              <a:rPr lang="en-US" sz="3200" b="1" dirty="0">
                <a:solidFill>
                  <a:srgbClr val="FF0000"/>
                </a:solidFill>
              </a:rPr>
              <a:t> 。</a:t>
            </a:r>
          </a:p>
          <a:p>
            <a:pPr>
              <a:defRPr/>
            </a:pPr>
            <a:endParaRPr lang="en-US" altLang="zh-CN" sz="3200" b="1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9838138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353FA2BA-EAD3-464E-A2DE-35D6187E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>
            <a:extLst>
              <a:ext uri="{FF2B5EF4-FFF2-40B4-BE49-F238E27FC236}">
                <a16:creationId xmlns:a16="http://schemas.microsoft.com/office/drawing/2014/main" id="{C7B6F03B-41F4-47DE-A256-463B6CECE0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-14288"/>
            <a:ext cx="7886700" cy="636588"/>
          </a:xfrm>
        </p:spPr>
        <p:txBody>
          <a:bodyPr/>
          <a:lstStyle/>
          <a:p>
            <a:pPr algn="ctr"/>
            <a:r>
              <a:rPr lang="zh-CN" altLang="en-US" sz="3600" b="1" dirty="0"/>
              <a:t>创世记</a:t>
            </a:r>
            <a:r>
              <a:rPr lang="en-US" altLang="zh-CN" sz="3600" b="1" dirty="0"/>
              <a:t>11</a:t>
            </a:r>
            <a:r>
              <a:rPr lang="zh-CN" altLang="en-US" sz="3600" b="1" dirty="0"/>
              <a:t>章</a:t>
            </a:r>
            <a:endParaRPr lang="en-US" altLang="en-US" sz="36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38" y="793750"/>
            <a:ext cx="8442325" cy="5805488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1200" b="1" dirty="0"/>
              <a:t>1</a:t>
            </a:r>
            <a:r>
              <a:rPr lang="zh-CN" altLang="en-US" sz="11200" b="1" dirty="0"/>
              <a:t>那时，天下人的口音，言语，都是一样。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1200" b="1" dirty="0"/>
              <a:t>2</a:t>
            </a:r>
            <a:r>
              <a:rPr lang="zh-CN" altLang="en-US" sz="11200" b="1" dirty="0"/>
              <a:t>他们往东边迁移的时候</a:t>
            </a:r>
            <a:r>
              <a:rPr lang="en-US" altLang="zh-CN" sz="11200" b="1" dirty="0"/>
              <a:t>,</a:t>
            </a:r>
            <a:r>
              <a:rPr lang="zh-CN" altLang="en-US" sz="11200" b="1" dirty="0"/>
              <a:t>在</a:t>
            </a:r>
            <a:r>
              <a:rPr lang="zh-CN" altLang="en-US" sz="11200" b="1" dirty="0">
                <a:solidFill>
                  <a:srgbClr val="FF0000"/>
                </a:solidFill>
              </a:rPr>
              <a:t>示拿地</a:t>
            </a:r>
            <a:r>
              <a:rPr lang="zh-CN" altLang="en-US" sz="11200" b="1" dirty="0"/>
              <a:t>遇见一片平原</a:t>
            </a:r>
            <a:r>
              <a:rPr lang="en-US" altLang="zh-CN" sz="11200" b="1" dirty="0"/>
              <a:t>,</a:t>
            </a:r>
            <a:r>
              <a:rPr lang="zh-CN" altLang="en-US" sz="11200" b="1" dirty="0"/>
              <a:t>就住</a:t>
            </a:r>
            <a:endParaRPr lang="en-US" altLang="zh-CN" sz="11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/>
              <a:t>在那里。</a:t>
            </a:r>
            <a:r>
              <a:rPr lang="en-US" altLang="zh-CN" sz="11200" b="1" dirty="0"/>
              <a:t>……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1200" b="1" dirty="0"/>
              <a:t>4</a:t>
            </a:r>
            <a:r>
              <a:rPr lang="zh-CN" altLang="en-US" sz="11200" b="1" dirty="0"/>
              <a:t>他们说，来吧，我们要建造一座城和一座塔，</a:t>
            </a:r>
            <a:r>
              <a:rPr lang="zh-CN" altLang="en-US" sz="11200" b="1" dirty="0">
                <a:solidFill>
                  <a:srgbClr val="FF0000"/>
                </a:solidFill>
              </a:rPr>
              <a:t>塔顶</a:t>
            </a:r>
            <a:endParaRPr lang="en-US" altLang="zh-CN" sz="112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>
                <a:solidFill>
                  <a:srgbClr val="FF0000"/>
                </a:solidFill>
              </a:rPr>
              <a:t>通天，为要传扬我们的名，免得我们分散在全地上。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1200" b="1" dirty="0"/>
              <a:t>5</a:t>
            </a:r>
            <a:r>
              <a:rPr lang="zh-CN" altLang="en-US" sz="11200" b="1" dirty="0"/>
              <a:t>耶和华降临，要看看世人所建造的城和塔。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1200" b="1" dirty="0"/>
              <a:t>6</a:t>
            </a:r>
            <a:r>
              <a:rPr lang="zh-CN" altLang="en-US" sz="11200" b="1" dirty="0"/>
              <a:t>耶和华说，看哪，他们成为一样的人民，都是一样</a:t>
            </a:r>
            <a:endParaRPr lang="en-US" altLang="zh-CN" sz="11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/>
              <a:t>的言语，</a:t>
            </a:r>
            <a:r>
              <a:rPr lang="en-US" altLang="zh-CN" sz="11200" b="1" dirty="0"/>
              <a:t>……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1200" b="1" dirty="0"/>
              <a:t>7</a:t>
            </a:r>
            <a:r>
              <a:rPr lang="zh-CN" altLang="en-US" sz="11200" b="1" dirty="0"/>
              <a:t>我们下去，在那里变乱他们的口音，使他们的言语</a:t>
            </a:r>
            <a:endParaRPr lang="en-US" altLang="zh-CN" sz="11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/>
              <a:t>彼此不通。</a:t>
            </a:r>
            <a:r>
              <a:rPr lang="en-US" altLang="zh-CN" sz="11200" b="1" dirty="0"/>
              <a:t>……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1200" b="1" dirty="0"/>
              <a:t>9</a:t>
            </a:r>
            <a:r>
              <a:rPr lang="zh-CN" altLang="en-US" sz="11200" b="1" dirty="0"/>
              <a:t>因为耶和华在那里变乱天下人的言语，使众人分散</a:t>
            </a:r>
            <a:endParaRPr lang="en-US" altLang="zh-CN" sz="11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/>
              <a:t>在全地上，所以那城</a:t>
            </a:r>
            <a:r>
              <a:rPr lang="zh-CN" altLang="en-US" sz="11200" b="1" dirty="0">
                <a:solidFill>
                  <a:srgbClr val="FF0000"/>
                </a:solidFill>
              </a:rPr>
              <a:t>名叫巴别</a:t>
            </a:r>
            <a:r>
              <a:rPr lang="zh-CN" altLang="en-US" sz="11200" b="1" dirty="0"/>
              <a:t> </a:t>
            </a:r>
            <a:r>
              <a:rPr lang="en-US" sz="11200" b="1" dirty="0"/>
              <a:t>That is why it was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1200" b="1" dirty="0">
                <a:solidFill>
                  <a:srgbClr val="FF0000"/>
                </a:solidFill>
              </a:rPr>
              <a:t>called Babel. (</a:t>
            </a:r>
            <a:r>
              <a:rPr lang="en-US" altLang="zh-CN" sz="11200" b="1" dirty="0">
                <a:solidFill>
                  <a:srgbClr val="FF0000"/>
                </a:solidFill>
              </a:rPr>
              <a:t>that is, Babylon)</a:t>
            </a:r>
            <a:r>
              <a:rPr lang="zh-CN" altLang="en-US" sz="11200" b="1" dirty="0"/>
              <a:t>。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196518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E4105343-8613-46AC-8302-89E1D17C2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3A103FE9-31C7-4DBD-BB56-34DF565B2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0"/>
            <a:ext cx="7600950" cy="841375"/>
          </a:xfrm>
        </p:spPr>
        <p:txBody>
          <a:bodyPr/>
          <a:lstStyle/>
          <a:p>
            <a:pPr algn="ctr"/>
            <a:r>
              <a:rPr lang="zh-CN" altLang="en-US" sz="4000" b="1" dirty="0"/>
              <a:t>约书亚记</a:t>
            </a:r>
            <a:r>
              <a:rPr lang="en-US" altLang="zh-CN" sz="4000" b="1" dirty="0"/>
              <a:t>7</a:t>
            </a:r>
            <a:r>
              <a:rPr lang="zh-CN" altLang="en-US" sz="4000" b="1" dirty="0"/>
              <a:t>章</a:t>
            </a:r>
            <a:endParaRPr lang="en-US" altLang="en-US" sz="40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841375"/>
            <a:ext cx="8717280" cy="5208905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1200" b="1" dirty="0"/>
              <a:t>1</a:t>
            </a:r>
            <a:r>
              <a:rPr lang="zh-CN" altLang="en-US" sz="11200" b="1" dirty="0"/>
              <a:t>以色列人在</a:t>
            </a:r>
            <a:r>
              <a:rPr lang="zh-CN" altLang="en-US" sz="11200" b="1" dirty="0">
                <a:solidFill>
                  <a:srgbClr val="FF0000"/>
                </a:solidFill>
              </a:rPr>
              <a:t>当灭的物</a:t>
            </a:r>
            <a:r>
              <a:rPr lang="zh-CN" altLang="en-US" sz="11200" b="1" dirty="0"/>
              <a:t>上犯了罪。因为犹大支派中，</a:t>
            </a:r>
            <a:endParaRPr lang="en-US" altLang="zh-CN" sz="11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/>
              <a:t>谢拉的曾孙，撒底的孙子，迦米的儿子亚干取了</a:t>
            </a:r>
            <a:r>
              <a:rPr lang="zh-CN" altLang="en-US" sz="11200" b="1" dirty="0">
                <a:solidFill>
                  <a:srgbClr val="FF0000"/>
                </a:solidFill>
              </a:rPr>
              <a:t>当灭</a:t>
            </a:r>
            <a:endParaRPr lang="en-US" altLang="zh-CN" sz="112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>
                <a:solidFill>
                  <a:srgbClr val="FF0000"/>
                </a:solidFill>
              </a:rPr>
              <a:t>的物</a:t>
            </a:r>
            <a:r>
              <a:rPr lang="zh-CN" altLang="en-US" sz="11200" b="1" dirty="0"/>
              <a:t>。耶和华的怒气就向以色列人发作。 </a:t>
            </a:r>
            <a:r>
              <a:rPr lang="en-US" altLang="zh-CN" sz="11200" b="1" dirty="0"/>
              <a:t>……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1200" b="1" dirty="0"/>
              <a:t>20</a:t>
            </a:r>
            <a:r>
              <a:rPr lang="zh-CN" altLang="en-US" sz="11200" b="1" dirty="0"/>
              <a:t>亚干回答约书亚说，我实在得罪了耶和华以色列的</a:t>
            </a:r>
            <a:endParaRPr lang="en-US" altLang="zh-CN" sz="11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/>
              <a:t>神。我所作的事如此如此，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1200" b="1" dirty="0"/>
              <a:t>21</a:t>
            </a:r>
            <a:r>
              <a:rPr lang="zh-CN" altLang="en-US" sz="11200" b="1" dirty="0"/>
              <a:t>我在所夺的财物中看见</a:t>
            </a:r>
            <a:r>
              <a:rPr lang="zh-CN" altLang="en-US" sz="11200" b="1" dirty="0">
                <a:solidFill>
                  <a:srgbClr val="FF0000"/>
                </a:solidFill>
              </a:rPr>
              <a:t>一件美好的示拿衣服，</a:t>
            </a:r>
            <a:r>
              <a:rPr lang="zh-CN" altLang="en-US" sz="11200" b="1" dirty="0"/>
              <a:t>二百</a:t>
            </a:r>
            <a:endParaRPr lang="en-US" altLang="zh-CN" sz="11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/>
              <a:t>舍客勒银子，一条金子重五十舍客勒，我就</a:t>
            </a:r>
            <a:r>
              <a:rPr lang="zh-CN" altLang="en-US" sz="11200" b="1" dirty="0">
                <a:solidFill>
                  <a:srgbClr val="FF0000"/>
                </a:solidFill>
              </a:rPr>
              <a:t>贪爱</a:t>
            </a:r>
            <a:r>
              <a:rPr lang="zh-CN" altLang="en-US" sz="11200" b="1" dirty="0"/>
              <a:t>这些</a:t>
            </a:r>
            <a:endParaRPr lang="en-US" altLang="zh-CN" sz="11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/>
              <a:t>物件，便拿去了。现今藏在我帐棚内的地里，银子在</a:t>
            </a:r>
            <a:endParaRPr lang="en-US" altLang="zh-CN" sz="11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1200" b="1" dirty="0"/>
              <a:t>衣服底下。</a:t>
            </a:r>
            <a:r>
              <a:rPr lang="en-US" altLang="zh-CN" sz="11200" b="1" dirty="0"/>
              <a:t>……</a:t>
            </a:r>
          </a:p>
          <a:p>
            <a:pPr marL="0" indent="0">
              <a:buNone/>
              <a:defRPr/>
            </a:pPr>
            <a:r>
              <a:rPr lang="en-US" altLang="zh-CN" sz="11200" b="1" dirty="0"/>
              <a:t>25</a:t>
            </a:r>
            <a:r>
              <a:rPr lang="zh-CN" altLang="en-US" sz="11200" b="1" dirty="0"/>
              <a:t>约书亚说，你为什么连累我们呢？今日耶和华必叫</a:t>
            </a:r>
            <a:endParaRPr lang="en-US" altLang="zh-CN" sz="11200" b="1" dirty="0"/>
          </a:p>
          <a:p>
            <a:pPr marL="0" indent="0">
              <a:buNone/>
              <a:defRPr/>
            </a:pPr>
            <a:r>
              <a:rPr lang="zh-CN" altLang="en-US" sz="11200" b="1" dirty="0"/>
              <a:t>你受连累。于是以色列众人用石头</a:t>
            </a:r>
            <a:r>
              <a:rPr lang="zh-CN" altLang="en-US" sz="11200" b="1" dirty="0">
                <a:solidFill>
                  <a:srgbClr val="FF0000"/>
                </a:solidFill>
              </a:rPr>
              <a:t>打死他，</a:t>
            </a:r>
            <a:r>
              <a:rPr lang="zh-CN" altLang="en-US" sz="11200" b="1" dirty="0"/>
              <a:t>将石头扔在</a:t>
            </a:r>
            <a:endParaRPr lang="en-US" altLang="zh-CN" sz="11200" b="1" dirty="0"/>
          </a:p>
          <a:p>
            <a:pPr marL="0" indent="0">
              <a:buNone/>
              <a:defRPr/>
            </a:pPr>
            <a:r>
              <a:rPr lang="zh-CN" altLang="en-US" sz="11200" b="1" dirty="0"/>
              <a:t>其上，又用</a:t>
            </a:r>
            <a:r>
              <a:rPr lang="zh-CN" altLang="en-US" sz="11200" b="1" dirty="0">
                <a:solidFill>
                  <a:srgbClr val="FF0000"/>
                </a:solidFill>
              </a:rPr>
              <a:t>火焚烧他所有的。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sz="11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zh-CN" altLang="en-US" sz="11200" b="1" dirty="0"/>
          </a:p>
          <a:p>
            <a:pPr>
              <a:defRPr/>
            </a:pPr>
            <a:endParaRPr lang="en-US" altLang="zh-CN" sz="11200" b="1" dirty="0"/>
          </a:p>
          <a:p>
            <a:pPr>
              <a:defRPr/>
            </a:pPr>
            <a:endParaRPr lang="zh-CN" altLang="en-US" sz="11200" dirty="0"/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0851066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BB6C8789-72AF-4FDC-82F5-EFAEDEFB0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3A6FF94B-EB71-4D9B-9317-3CF94415123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750888"/>
            <a:ext cx="7886700" cy="4351337"/>
          </a:xfrm>
        </p:spPr>
        <p:txBody>
          <a:bodyPr/>
          <a:lstStyle/>
          <a:p>
            <a:r>
              <a:rPr lang="zh-CN" altLang="en-US" sz="3200" b="1" dirty="0"/>
              <a:t>传扬自己的名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 </a:t>
            </a:r>
            <a:endParaRPr lang="en-US" altLang="zh-CN" sz="3200" b="1" dirty="0"/>
          </a:p>
          <a:p>
            <a:r>
              <a:rPr lang="zh-CN" altLang="en-US" sz="3200" b="1" dirty="0"/>
              <a:t>凭着自己到天上去</a:t>
            </a:r>
            <a:endParaRPr lang="en-US" altLang="zh-CN" sz="3200" b="1" dirty="0"/>
          </a:p>
          <a:p>
            <a:r>
              <a:rPr lang="zh-CN" altLang="en-US" sz="3200" b="1" dirty="0"/>
              <a:t>集体性的悖逆神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3200" b="1" dirty="0"/>
              <a:t>结局是遭毁灭的</a:t>
            </a:r>
            <a:endParaRPr lang="en-US" altLang="zh-CN" sz="3200" b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974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028920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CN" sz="3200" b="1" dirty="0">
              <a:latin typeface="+mn-ea"/>
            </a:endParaRPr>
          </a:p>
          <a:p>
            <a:pPr marL="0" indent="0" algn="ctr">
              <a:buNone/>
            </a:pPr>
            <a:r>
              <a:rPr lang="zh-CN" altLang="en-US" sz="3200" b="1" dirty="0">
                <a:latin typeface="+mn-ea"/>
              </a:rPr>
              <a:t>淫妇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en-US" altLang="en-US" sz="3200" b="1" dirty="0">
                <a:latin typeface="+mn-ea"/>
              </a:rPr>
              <a:t>Adulteress</a:t>
            </a:r>
            <a:r>
              <a:rPr lang="en-US" altLang="zh-CN" sz="3200" b="1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		</a:t>
            </a:r>
            <a:r>
              <a:rPr lang="zh-CN" altLang="en-US" sz="3200" b="1" dirty="0">
                <a:latin typeface="+mn-ea"/>
              </a:rPr>
              <a:t>    妓女</a:t>
            </a:r>
            <a:r>
              <a:rPr lang="en-US" altLang="zh-CN" sz="3200" b="1" dirty="0">
                <a:latin typeface="+mn-ea"/>
              </a:rPr>
              <a:t>(prostitute)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619355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2B0C9-FD83-41FC-BFC1-F6EFD4F2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012430" cy="59499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b="1" dirty="0"/>
              <a:t>充滿我</a:t>
            </a:r>
            <a:endParaRPr 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097280"/>
            <a:ext cx="7787640" cy="50796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2800" b="1" dirty="0"/>
              <a:t>1)</a:t>
            </a:r>
            <a:r>
              <a:rPr lang="zh-TW" altLang="en-US" sz="12800" b="1" dirty="0"/>
              <a:t>真理聖靈在我心中，自由運行作善工；</a:t>
            </a:r>
          </a:p>
          <a:p>
            <a:r>
              <a:rPr lang="zh-TW" altLang="en-US" sz="12800" b="1" dirty="0"/>
              <a:t>發出亮光照耀啟示，使我識主並自己。</a:t>
            </a:r>
          </a:p>
          <a:p>
            <a:pPr marL="0" indent="0">
              <a:buNone/>
            </a:pPr>
            <a:r>
              <a:rPr lang="en-US" altLang="zh-TW" sz="12800" b="1" dirty="0"/>
              <a:t>2)</a:t>
            </a:r>
            <a:r>
              <a:rPr lang="zh-TW" altLang="en-US" sz="12800" b="1" dirty="0"/>
              <a:t>將我器皿完全倒空，污穢渣滓除乾淨；</a:t>
            </a:r>
          </a:p>
          <a:p>
            <a:r>
              <a:rPr lang="zh-TW" altLang="en-US" sz="12800" b="1" dirty="0"/>
              <a:t>用主言語使我成聖，平安喜樂常得勝。　</a:t>
            </a:r>
          </a:p>
          <a:p>
            <a:pPr marL="0" indent="0">
              <a:buNone/>
            </a:pPr>
            <a:r>
              <a:rPr lang="en-US" altLang="zh-TW" sz="12800" b="1" dirty="0"/>
              <a:t>3)</a:t>
            </a:r>
            <a:r>
              <a:rPr lang="zh-TW" altLang="en-US" sz="12800" b="1" dirty="0"/>
              <a:t>有如渴鹿愛慕溪水，我心渴慕主恩惠；</a:t>
            </a:r>
          </a:p>
          <a:p>
            <a:r>
              <a:rPr lang="zh-TW" altLang="en-US" sz="12800" b="1" dirty="0"/>
              <a:t>活水江河願主湧起，自我心中流不息。</a:t>
            </a:r>
          </a:p>
          <a:p>
            <a:pPr marL="0" indent="0">
              <a:buNone/>
            </a:pPr>
            <a:r>
              <a:rPr lang="en-US" altLang="zh-TW" sz="12800" b="1" dirty="0"/>
              <a:t>4)</a:t>
            </a:r>
            <a:r>
              <a:rPr lang="zh-TW" altLang="en-US" sz="12800" b="1" dirty="0"/>
              <a:t>不是倚靠勢力才能，惟獨仰賴活聖靈；</a:t>
            </a:r>
          </a:p>
          <a:p>
            <a:r>
              <a:rPr lang="zh-TW" altLang="en-US" sz="12800" b="1" dirty="0"/>
              <a:t>心眼光明靈耳開通，聖潔器皿合主用。</a:t>
            </a:r>
            <a:endParaRPr lang="en-US" altLang="zh-TW" sz="12800" b="1" dirty="0"/>
          </a:p>
          <a:p>
            <a:endParaRPr lang="en-US" altLang="zh-TW" sz="12800" b="1" dirty="0"/>
          </a:p>
          <a:p>
            <a:r>
              <a:rPr lang="zh-TW" altLang="en-US" sz="12800" b="1" dirty="0"/>
              <a:t>充滿我！充滿我！耶穌今來充滿我！</a:t>
            </a:r>
          </a:p>
          <a:p>
            <a:r>
              <a:rPr lang="zh-TW" altLang="en-US" sz="12800" b="1" dirty="0"/>
              <a:t>榮耀聖靈來充滿我，願主現在充滿我！</a:t>
            </a:r>
          </a:p>
          <a:p>
            <a:pPr marL="0" indent="0">
              <a:buNone/>
            </a:pPr>
            <a:endParaRPr lang="zh-TW" altLang="en-US" sz="11200" b="1" dirty="0"/>
          </a:p>
          <a:p>
            <a:endParaRPr lang="zh-TW" altLang="en-US" dirty="0"/>
          </a:p>
          <a:p>
            <a:r>
              <a:rPr lang="zh-TW" altLang="en-US" dirty="0"/>
              <a:t>　</a:t>
            </a:r>
          </a:p>
          <a:p>
            <a:r>
              <a:rPr lang="zh-TW" altLang="en-US" dirty="0"/>
              <a:t>　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136030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哥林多前书</a:t>
            </a:r>
            <a:r>
              <a:rPr lang="en-US" altLang="zh-CN" b="1" dirty="0"/>
              <a:t>6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16</a:t>
            </a:r>
            <a:r>
              <a:rPr lang="zh-CN" altLang="en-US" sz="3200" b="1" dirty="0"/>
              <a:t>岂不知与娼妓联合的，便是与她成为一体吗？因为主说，二人要成为一体。</a:t>
            </a:r>
          </a:p>
          <a:p>
            <a:pPr marL="0" indent="0">
              <a:buNone/>
            </a:pPr>
            <a:r>
              <a:rPr lang="en-US" altLang="zh-CN" sz="3200" b="1" dirty="0"/>
              <a:t>17</a:t>
            </a:r>
            <a:r>
              <a:rPr lang="zh-CN" altLang="en-US" sz="3200" b="1" dirty="0"/>
              <a:t>但与主联合的，便是与主成为一灵。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0891923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7483"/>
            <a:ext cx="8042910" cy="503554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000" b="1" dirty="0"/>
              <a:t>启示录</a:t>
            </a:r>
            <a:endParaRPr lang="en-US" altLang="en-US" sz="40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792480"/>
            <a:ext cx="8869680" cy="5623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000" b="1" dirty="0">
                <a:latin typeface="+mn-ea"/>
              </a:rPr>
              <a:t>17:1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拿着七碗的七位天使中</a:t>
            </a:r>
            <a:r>
              <a:rPr lang="en-US" altLang="zh-CN" sz="30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有一位</a:t>
            </a:r>
            <a:r>
              <a:rPr lang="zh-CN" altLang="en-US" sz="3000" b="1" dirty="0">
                <a:latin typeface="+mn-ea"/>
              </a:rPr>
              <a:t>前来对我说</a:t>
            </a:r>
            <a:r>
              <a:rPr lang="en-US" altLang="zh-CN" sz="3000" b="1" dirty="0">
                <a:latin typeface="+mn-ea"/>
              </a:rPr>
              <a:t>,</a:t>
            </a:r>
            <a:r>
              <a:rPr lang="zh-CN" altLang="en-US" sz="3000" b="1" dirty="0">
                <a:latin typeface="+mn-ea"/>
              </a:rPr>
              <a:t>你到这里来</a:t>
            </a:r>
            <a:r>
              <a:rPr lang="en-US" altLang="zh-CN" sz="3000" b="1" dirty="0">
                <a:latin typeface="+mn-ea"/>
              </a:rPr>
              <a:t>,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我将坐在众水上的大淫妇</a:t>
            </a:r>
            <a:r>
              <a:rPr lang="zh-CN" altLang="en-US" sz="3000" b="1" dirty="0">
                <a:latin typeface="+mn-ea"/>
              </a:rPr>
              <a:t>所要受的刑罚指给你看。</a:t>
            </a:r>
          </a:p>
          <a:p>
            <a:pPr marL="0" indent="0">
              <a:buNone/>
            </a:pPr>
            <a:r>
              <a:rPr lang="en-US" altLang="zh-CN" sz="3000" b="1" dirty="0">
                <a:latin typeface="+mn-ea"/>
              </a:rPr>
              <a:t>2</a:t>
            </a:r>
            <a:r>
              <a:rPr lang="zh-CN" altLang="en-US" sz="3000" b="1" dirty="0">
                <a:latin typeface="+mn-ea"/>
              </a:rPr>
              <a:t>地上的君王与她行淫</a:t>
            </a:r>
            <a:r>
              <a:rPr lang="en-US" altLang="zh-CN" sz="3000" b="1" dirty="0">
                <a:latin typeface="+mn-ea"/>
              </a:rPr>
              <a:t>.</a:t>
            </a:r>
            <a:r>
              <a:rPr lang="zh-CN" altLang="en-US" sz="3000" b="1" dirty="0">
                <a:latin typeface="+mn-ea"/>
              </a:rPr>
              <a:t>住在地上的人喝醉了她淫乱的酒</a:t>
            </a:r>
          </a:p>
          <a:p>
            <a:pPr marL="0" indent="0">
              <a:buNone/>
            </a:pPr>
            <a:r>
              <a:rPr lang="en-US" altLang="zh-CN" sz="3000" b="1" dirty="0">
                <a:latin typeface="+mn-ea"/>
              </a:rPr>
              <a:t>3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我被圣灵感动</a:t>
            </a:r>
            <a:r>
              <a:rPr lang="en-US" altLang="zh-CN" sz="3000" b="1" dirty="0">
                <a:latin typeface="+mn-ea"/>
              </a:rPr>
              <a:t>,</a:t>
            </a:r>
            <a:r>
              <a:rPr lang="zh-CN" altLang="en-US" sz="3000" b="1" dirty="0">
                <a:latin typeface="+mn-ea"/>
              </a:rPr>
              <a:t>天使带我到旷野去</a:t>
            </a:r>
            <a:r>
              <a:rPr lang="en-US" altLang="zh-CN" sz="3000" b="1" dirty="0">
                <a:latin typeface="+mn-ea"/>
              </a:rPr>
              <a:t>.</a:t>
            </a:r>
            <a:r>
              <a:rPr lang="zh-CN" altLang="en-US" sz="3000" b="1" dirty="0">
                <a:latin typeface="+mn-ea"/>
              </a:rPr>
              <a:t>我就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看见一个女人</a:t>
            </a:r>
            <a:r>
              <a:rPr lang="zh-CN" altLang="en-US" sz="3000" b="1" dirty="0">
                <a:latin typeface="+mn-ea"/>
              </a:rPr>
              <a:t>骑在朱红色的兽上</a:t>
            </a:r>
            <a:r>
              <a:rPr lang="en-US" altLang="zh-CN" sz="3000" b="1" dirty="0">
                <a:latin typeface="+mn-ea"/>
              </a:rPr>
              <a:t>.</a:t>
            </a:r>
            <a:r>
              <a:rPr lang="zh-CN" altLang="en-US" sz="3000" b="1" dirty="0">
                <a:latin typeface="+mn-ea"/>
              </a:rPr>
              <a:t>那兽有七头十角</a:t>
            </a:r>
            <a:r>
              <a:rPr lang="en-US" altLang="zh-CN" sz="3000" b="1" dirty="0">
                <a:latin typeface="+mn-ea"/>
              </a:rPr>
              <a:t>,</a:t>
            </a:r>
            <a:r>
              <a:rPr lang="zh-CN" altLang="en-US" sz="3000" b="1" dirty="0">
                <a:latin typeface="+mn-ea"/>
              </a:rPr>
              <a:t>遍体有亵渎的名号。</a:t>
            </a:r>
          </a:p>
          <a:p>
            <a:pPr marL="0" indent="0">
              <a:buNone/>
            </a:pPr>
            <a:r>
              <a:rPr lang="en-US" altLang="zh-CN" sz="3000" b="1" dirty="0">
                <a:latin typeface="+mn-ea"/>
              </a:rPr>
              <a:t>17</a:t>
            </a:r>
            <a:r>
              <a:rPr lang="zh-CN" altLang="en-US" sz="3000" dirty="0">
                <a:latin typeface="+mn-ea"/>
              </a:rPr>
              <a:t> </a:t>
            </a:r>
            <a:r>
              <a:rPr lang="zh-CN" altLang="en-US" sz="3000" b="1" dirty="0">
                <a:latin typeface="+mn-ea"/>
              </a:rPr>
              <a:t>你所看见的那女人，就是管辖地上众王的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大城</a:t>
            </a:r>
            <a:r>
              <a:rPr lang="zh-CN" altLang="en-US" sz="3000" dirty="0">
                <a:latin typeface="+mn-ea"/>
              </a:rPr>
              <a:t>。</a:t>
            </a:r>
            <a:endParaRPr lang="en-US" altLang="zh-CN" sz="3000" dirty="0">
              <a:latin typeface="+mn-ea"/>
            </a:endParaRPr>
          </a:p>
          <a:p>
            <a:pPr marL="0" indent="0">
              <a:buNone/>
            </a:pPr>
            <a:endParaRPr lang="en-US" altLang="zh-CN" sz="30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000" b="1" dirty="0">
                <a:latin typeface="+mn-ea"/>
              </a:rPr>
              <a:t>21:9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拿着七个金碗，盛满末后七灾的七位天使中，有一位</a:t>
            </a:r>
            <a:r>
              <a:rPr lang="zh-CN" altLang="en-US" sz="3000" b="1" dirty="0">
                <a:latin typeface="+mn-ea"/>
              </a:rPr>
              <a:t>来对我说，你到这里来，我要将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新妇，</a:t>
            </a:r>
            <a:r>
              <a:rPr lang="zh-CN" altLang="en-US" sz="3000" b="1" dirty="0">
                <a:latin typeface="+mn-ea"/>
              </a:rPr>
              <a:t>就是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羔羊的妻，</a:t>
            </a:r>
            <a:r>
              <a:rPr lang="zh-CN" altLang="en-US" sz="3000" b="1" dirty="0">
                <a:latin typeface="+mn-ea"/>
              </a:rPr>
              <a:t>指给你看。</a:t>
            </a:r>
            <a:br>
              <a:rPr lang="zh-CN" altLang="en-US" sz="3000" b="1" dirty="0">
                <a:latin typeface="+mn-ea"/>
              </a:rPr>
            </a:br>
            <a:r>
              <a:rPr lang="en-US" altLang="zh-CN" sz="3000" b="1" dirty="0">
                <a:latin typeface="+mn-ea"/>
              </a:rPr>
              <a:t>10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我被圣灵感动</a:t>
            </a:r>
            <a:r>
              <a:rPr lang="zh-CN" altLang="en-US" sz="3000" b="1" dirty="0">
                <a:latin typeface="+mn-ea"/>
              </a:rPr>
              <a:t>，天使就带我到一座高大的山，将那由神那里从天而降的</a:t>
            </a:r>
            <a:r>
              <a:rPr lang="zh-CN" altLang="en-US" sz="3000" b="1" dirty="0">
                <a:solidFill>
                  <a:srgbClr val="FF0000"/>
                </a:solidFill>
                <a:latin typeface="+mn-ea"/>
              </a:rPr>
              <a:t>圣城</a:t>
            </a:r>
            <a:r>
              <a:rPr lang="zh-CN" altLang="en-US" sz="3000" b="1" dirty="0">
                <a:latin typeface="+mn-ea"/>
              </a:rPr>
              <a:t>耶路撒冷指示我。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9582588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160" y="213360"/>
            <a:ext cx="8854440" cy="6416040"/>
          </a:xfrm>
        </p:spPr>
        <p:txBody>
          <a:bodyPr>
            <a:normAutofit/>
          </a:bodyPr>
          <a:lstStyle/>
          <a:p>
            <a:r>
              <a:rPr lang="zh-CN" altLang="en-US" b="1" dirty="0"/>
              <a:t>启示录</a:t>
            </a:r>
            <a:r>
              <a:rPr lang="en-US" altLang="zh-CN" b="1" dirty="0"/>
              <a:t>14:8</a:t>
            </a:r>
            <a:r>
              <a:rPr lang="zh-CN" altLang="en-US" b="1" dirty="0"/>
              <a:t>又有第二位天使，接着说，叫万民喝</a:t>
            </a:r>
            <a:r>
              <a:rPr lang="zh-CN" altLang="en-US" b="1" dirty="0">
                <a:solidFill>
                  <a:srgbClr val="FF0000"/>
                </a:solidFill>
              </a:rPr>
              <a:t>邪淫大怒</a:t>
            </a:r>
            <a:r>
              <a:rPr lang="zh-CN" altLang="en-US" b="1" dirty="0"/>
              <a:t>之酒的</a:t>
            </a:r>
            <a:r>
              <a:rPr lang="zh-CN" altLang="en-US" b="1" dirty="0">
                <a:solidFill>
                  <a:srgbClr val="FF0000"/>
                </a:solidFill>
              </a:rPr>
              <a:t>巴比伦大城</a:t>
            </a:r>
            <a:r>
              <a:rPr lang="zh-CN" altLang="en-US" b="1" dirty="0"/>
              <a:t>倾倒了，倾倒了。</a:t>
            </a:r>
          </a:p>
          <a:p>
            <a:r>
              <a:rPr lang="en-US" altLang="zh-CN" b="1" dirty="0"/>
              <a:t>9</a:t>
            </a:r>
            <a:r>
              <a:rPr lang="zh-CN" altLang="en-US" b="1" dirty="0"/>
              <a:t>又有第三位天使，接着他们，大声说，若有人拜兽和兽像，在额上，或在手上，受了印记，</a:t>
            </a:r>
          </a:p>
          <a:p>
            <a:r>
              <a:rPr lang="en-US" altLang="zh-CN" b="1" dirty="0"/>
              <a:t>10</a:t>
            </a:r>
            <a:r>
              <a:rPr lang="zh-CN" altLang="en-US" b="1" dirty="0"/>
              <a:t>这人也必喝神大怒的酒，此酒斟在神忿怒的杯中纯一不杂。他要在圣天使和羔羊面前，在火与硫磺之中受痛苦。</a:t>
            </a:r>
          </a:p>
          <a:p>
            <a:r>
              <a:rPr lang="en-US" altLang="zh-CN" b="1" dirty="0"/>
              <a:t>11</a:t>
            </a:r>
            <a:r>
              <a:rPr lang="zh-CN" altLang="en-US" b="1" dirty="0">
                <a:solidFill>
                  <a:srgbClr val="FF0000"/>
                </a:solidFill>
              </a:rPr>
              <a:t>他受痛苦的烟往上冒，直到永永远远</a:t>
            </a:r>
            <a:r>
              <a:rPr lang="zh-CN" altLang="en-US" b="1" dirty="0"/>
              <a:t>。那些拜兽和兽像受他名之印记的，昼夜不得安宁。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启示录</a:t>
            </a:r>
            <a:r>
              <a:rPr lang="en-US" altLang="zh-CN" b="1" dirty="0"/>
              <a:t>19:3</a:t>
            </a:r>
            <a:r>
              <a:rPr lang="zh-CN" altLang="en-US" b="1" dirty="0"/>
              <a:t>又说，哈利路亚。</a:t>
            </a:r>
            <a:r>
              <a:rPr lang="zh-CN" altLang="en-US" b="1" dirty="0">
                <a:solidFill>
                  <a:srgbClr val="FF0000"/>
                </a:solidFill>
              </a:rPr>
              <a:t>烧淫妇的烟往上冒，直到永永远远。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6232204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21920"/>
            <a:ext cx="9307605" cy="69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29550" cy="54863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b="1" dirty="0">
                <a:latin typeface="+mn-ea"/>
                <a:ea typeface="+mn-ea"/>
              </a:rPr>
              <a:t>撒迦利亚书</a:t>
            </a:r>
            <a:r>
              <a:rPr lang="en-US" altLang="zh-CN" sz="3600" b="1" dirty="0">
                <a:latin typeface="+mn-ea"/>
                <a:ea typeface="+mn-ea"/>
              </a:rPr>
              <a:t>5</a:t>
            </a:r>
            <a:r>
              <a:rPr lang="zh-CN" altLang="en-US" sz="3600" b="1" dirty="0">
                <a:latin typeface="+mn-ea"/>
                <a:ea typeface="+mn-ea"/>
              </a:rPr>
              <a:t>章</a:t>
            </a:r>
            <a:endParaRPr lang="en-US" altLang="en-US" sz="3600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5321"/>
            <a:ext cx="9144000" cy="5654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5</a:t>
            </a:r>
            <a:r>
              <a:rPr lang="zh-CN" altLang="en-US" sz="2600" b="1" dirty="0">
                <a:latin typeface="+mn-ea"/>
              </a:rPr>
              <a:t>与我说话的天使出来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对我说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你要举目观看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见所出来的是什么？</a:t>
            </a: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6</a:t>
            </a:r>
            <a:r>
              <a:rPr lang="zh-CN" altLang="en-US" sz="2600" b="1" dirty="0">
                <a:latin typeface="+mn-ea"/>
              </a:rPr>
              <a:t>我说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这是什么呢</a:t>
            </a:r>
            <a:r>
              <a:rPr lang="en-US" altLang="zh-CN" sz="2600" b="1" dirty="0">
                <a:latin typeface="+mn-ea"/>
              </a:rPr>
              <a:t>?</a:t>
            </a:r>
            <a:r>
              <a:rPr lang="zh-CN" altLang="en-US" sz="2600" b="1" dirty="0">
                <a:latin typeface="+mn-ea"/>
              </a:rPr>
              <a:t>他说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这出来的是量器。他又说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这是恶人</a:t>
            </a:r>
            <a:r>
              <a:rPr lang="en-US" altLang="zh-CN" sz="26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在遍地的形状</a:t>
            </a:r>
            <a:r>
              <a:rPr lang="zh-CN" altLang="en-US" sz="2600" b="1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7</a:t>
            </a:r>
            <a:r>
              <a:rPr lang="zh-CN" altLang="en-US" sz="2600" b="1" dirty="0">
                <a:latin typeface="+mn-ea"/>
              </a:rPr>
              <a:t>（我见有一片圆铅被举起来）这坐在量器中的是个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妇人</a:t>
            </a:r>
            <a:r>
              <a:rPr lang="en-US" altLang="zh-CN" sz="2600" b="1" dirty="0">
                <a:solidFill>
                  <a:srgbClr val="FF0000"/>
                </a:solidFill>
                <a:latin typeface="+mn-ea"/>
              </a:rPr>
              <a:t>!</a:t>
            </a:r>
            <a:endParaRPr lang="zh-CN" altLang="en-US" sz="26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8</a:t>
            </a:r>
            <a:r>
              <a:rPr lang="zh-CN" altLang="en-US" sz="2600" b="1" dirty="0">
                <a:latin typeface="+mn-ea"/>
              </a:rPr>
              <a:t>天使说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这是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罪恶</a:t>
            </a:r>
            <a:r>
              <a:rPr lang="zh-CN" altLang="en-US" sz="2600" b="1" dirty="0">
                <a:latin typeface="+mn-ea"/>
              </a:rPr>
              <a:t>。他就把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妇人</a:t>
            </a:r>
            <a:r>
              <a:rPr lang="zh-CN" altLang="en-US" sz="2600" b="1" dirty="0">
                <a:latin typeface="+mn-ea"/>
              </a:rPr>
              <a:t>扔在量器中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将那片圆铅扔在量器的口上。</a:t>
            </a: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9</a:t>
            </a:r>
            <a:r>
              <a:rPr lang="zh-CN" altLang="en-US" sz="2600" b="1" dirty="0">
                <a:latin typeface="+mn-ea"/>
              </a:rPr>
              <a:t>我又举目观看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见有两个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妇人</a:t>
            </a:r>
            <a:r>
              <a:rPr lang="zh-CN" altLang="en-US" sz="2600" b="1" dirty="0">
                <a:latin typeface="+mn-ea"/>
              </a:rPr>
              <a:t>出来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在她们翅膀中有风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飞得甚快。翅膀如同鹳鸟的翅膀。她们将量器抬起来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悬在天地中间。</a:t>
            </a: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10</a:t>
            </a:r>
            <a:r>
              <a:rPr lang="zh-CN" altLang="en-US" sz="2600" b="1" dirty="0">
                <a:latin typeface="+mn-ea"/>
              </a:rPr>
              <a:t>我问与我说话的天使说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她们要将量器抬到哪里去呢？</a:t>
            </a:r>
          </a:p>
          <a:p>
            <a:pPr marL="0" indent="0">
              <a:buNone/>
            </a:pPr>
            <a:r>
              <a:rPr lang="en-US" altLang="zh-CN" sz="2600" b="1" dirty="0">
                <a:latin typeface="+mn-ea"/>
              </a:rPr>
              <a:t>11</a:t>
            </a:r>
            <a:r>
              <a:rPr lang="zh-CN" altLang="en-US" sz="2600" b="1" dirty="0">
                <a:latin typeface="+mn-ea"/>
              </a:rPr>
              <a:t>他对我说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要往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示拿地去</a:t>
            </a:r>
            <a:r>
              <a:rPr lang="en-US" altLang="zh-CN" sz="2600" b="1" dirty="0">
                <a:solidFill>
                  <a:srgbClr val="FF0000"/>
                </a:solidFill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为它盖造房屋。等房屋齐备</a:t>
            </a:r>
            <a:r>
              <a:rPr lang="en-US" altLang="zh-CN" sz="2600" b="1" dirty="0">
                <a:latin typeface="+mn-ea"/>
              </a:rPr>
              <a:t>,</a:t>
            </a:r>
            <a:r>
              <a:rPr lang="zh-CN" altLang="en-US" sz="2600" b="1" dirty="0">
                <a:latin typeface="+mn-ea"/>
              </a:rPr>
              <a:t>就把它安置在</a:t>
            </a:r>
            <a:r>
              <a:rPr lang="zh-CN" altLang="en-US" sz="2600" b="1" dirty="0">
                <a:solidFill>
                  <a:srgbClr val="FF0000"/>
                </a:solidFill>
                <a:latin typeface="+mn-ea"/>
              </a:rPr>
              <a:t>自己的地方</a:t>
            </a:r>
            <a:r>
              <a:rPr lang="en-US" altLang="zh-CN" sz="2600" b="1" dirty="0">
                <a:latin typeface="+mn-ea"/>
              </a:rPr>
              <a:t>.(</a:t>
            </a:r>
            <a:r>
              <a:rPr lang="en-US" sz="2600" b="1" dirty="0"/>
              <a:t>He replied, "</a:t>
            </a:r>
            <a:r>
              <a:rPr lang="en-US" sz="2600" b="1" dirty="0">
                <a:solidFill>
                  <a:srgbClr val="FF0000"/>
                </a:solidFill>
              </a:rPr>
              <a:t>To the country of Babylonia </a:t>
            </a:r>
            <a:r>
              <a:rPr lang="en-US" sz="2600" b="1" dirty="0"/>
              <a:t>to build a house for it. When it is ready, the basket will be set there in its place.“</a:t>
            </a:r>
            <a:r>
              <a:rPr lang="en-US" altLang="zh-CN" sz="2600" b="1" dirty="0"/>
              <a:t>)</a:t>
            </a: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281006497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68425"/>
            <a:ext cx="7886700" cy="435133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大</a:t>
            </a:r>
            <a:r>
              <a:rPr lang="zh-CN" altLang="en-US" sz="3200" b="1" dirty="0">
                <a:latin typeface="+mn-ea"/>
              </a:rPr>
              <a:t>淫妇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妓女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就是</a:t>
            </a:r>
            <a:r>
              <a:rPr lang="zh-CN" altLang="en-US" sz="3200" b="1" dirty="0"/>
              <a:t>拜兽和兽像，在额上或手上受了印记</a:t>
            </a:r>
            <a:r>
              <a:rPr lang="zh-CN" altLang="en-US" sz="3200" b="1" dirty="0">
                <a:latin typeface="+mn-ea"/>
              </a:rPr>
              <a:t>的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人的集合</a:t>
            </a:r>
            <a:r>
              <a:rPr lang="zh-CN" altLang="en-US" sz="3200" b="1" dirty="0">
                <a:latin typeface="+mn-ea"/>
              </a:rPr>
              <a:t>。有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邪淫大怒的罪恶。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6668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6720" y="621665"/>
            <a:ext cx="7886700" cy="4351338"/>
          </a:xfrm>
        </p:spPr>
        <p:txBody>
          <a:bodyPr/>
          <a:lstStyle/>
          <a:p>
            <a:r>
              <a:rPr lang="zh-CN" altLang="en-US" dirty="0"/>
              <a:t> </a:t>
            </a:r>
            <a:r>
              <a:rPr lang="zh-CN" altLang="en-US" sz="3200" b="1" dirty="0"/>
              <a:t>申命记 </a:t>
            </a:r>
            <a:r>
              <a:rPr lang="en-US" altLang="zh-CN" sz="3200" b="1" dirty="0"/>
              <a:t>31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16 </a:t>
            </a:r>
            <a:br>
              <a:rPr lang="zh-CN" altLang="en-US" sz="3200" b="1" dirty="0"/>
            </a:br>
            <a:r>
              <a:rPr lang="zh-CN" altLang="en-US" sz="3200" b="1" dirty="0"/>
              <a:t>耶和华又对摩西说，你必和你列祖同睡。这百姓要起来，在他们所要去的地上，在那地的人中，随从外邦神</a:t>
            </a:r>
            <a:r>
              <a:rPr lang="zh-CN" altLang="en-US" sz="3200" b="1" dirty="0">
                <a:solidFill>
                  <a:srgbClr val="FF0000"/>
                </a:solidFill>
              </a:rPr>
              <a:t>行邪淫，离弃我，违背我与他们所立的约</a:t>
            </a:r>
            <a:r>
              <a:rPr lang="zh-CN" altLang="en-US" sz="3200" b="1" dirty="0"/>
              <a:t>。</a:t>
            </a:r>
            <a:endParaRPr lang="en-US" altLang="zh-CN" sz="3200" b="1" dirty="0"/>
          </a:p>
          <a:p>
            <a:r>
              <a:rPr lang="zh-CN" altLang="en-US" sz="3200" b="1" dirty="0"/>
              <a:t> 士师记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：</a:t>
            </a:r>
            <a:r>
              <a:rPr lang="en-US" altLang="zh-CN" sz="3200" b="1" dirty="0"/>
              <a:t>17</a:t>
            </a:r>
            <a:br>
              <a:rPr lang="zh-CN" altLang="en-US" sz="3200" b="1" dirty="0"/>
            </a:br>
            <a:r>
              <a:rPr lang="zh-CN" altLang="en-US" sz="3200" b="1" dirty="0"/>
              <a:t>他们却不听从士师，竟随从叩拜别神，行了</a:t>
            </a:r>
            <a:r>
              <a:rPr lang="zh-CN" altLang="en-US" sz="3200" b="1" dirty="0">
                <a:solidFill>
                  <a:srgbClr val="FF0000"/>
                </a:solidFill>
              </a:rPr>
              <a:t>邪淫，速速地偏离他们列祖所行的道</a:t>
            </a:r>
            <a:r>
              <a:rPr lang="zh-CN" altLang="en-US" sz="3200" b="1" dirty="0"/>
              <a:t>，不如他们列祖顺从耶和华的命令。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6057579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228600"/>
            <a:ext cx="8595360" cy="6111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000" b="1" dirty="0"/>
              <a:t>启示录</a:t>
            </a:r>
            <a:r>
              <a:rPr lang="en-US" altLang="zh-CN" sz="3000" b="1" dirty="0"/>
              <a:t>9</a:t>
            </a:r>
            <a:r>
              <a:rPr lang="zh-CN" altLang="en-US" sz="3000" b="1" dirty="0"/>
              <a:t>：</a:t>
            </a:r>
            <a:r>
              <a:rPr lang="en-US" altLang="zh-CN" sz="3000" b="1" dirty="0"/>
              <a:t>1</a:t>
            </a:r>
            <a:r>
              <a:rPr lang="zh-CN" altLang="en-US" sz="3000" b="1" dirty="0">
                <a:solidFill>
                  <a:srgbClr val="FF0000"/>
                </a:solidFill>
              </a:rPr>
              <a:t>第五位天使吹号</a:t>
            </a:r>
            <a:r>
              <a:rPr lang="zh-CN" altLang="en-US" sz="3000" b="1" dirty="0"/>
              <a:t>，我就看见一个星从天落到地上。有无底坑的钥匙赐给他。 他开了无底坑，便有烟从坑里往上冒，</a:t>
            </a:r>
            <a:r>
              <a:rPr lang="en-US" altLang="zh-CN" sz="3000" b="1" dirty="0"/>
              <a:t>……</a:t>
            </a:r>
            <a:r>
              <a:rPr lang="zh-CN" altLang="en-US" sz="3000" b="1" dirty="0"/>
              <a:t>有蝗虫从烟中出来飞到地上。有能力赐给它们，好像地上蝎子的能力一样</a:t>
            </a:r>
            <a:r>
              <a:rPr lang="en-US" altLang="zh-CN" sz="3000" b="1" dirty="0"/>
              <a:t>……</a:t>
            </a:r>
            <a:r>
              <a:rPr lang="zh-CN" altLang="en-US" sz="3000" b="1" dirty="0"/>
              <a:t> 有</a:t>
            </a:r>
            <a:r>
              <a:rPr lang="zh-CN" altLang="en-US" sz="3000" b="1" dirty="0">
                <a:solidFill>
                  <a:srgbClr val="FF0000"/>
                </a:solidFill>
              </a:rPr>
              <a:t>无底坑的使者</a:t>
            </a:r>
            <a:r>
              <a:rPr lang="zh-CN" altLang="en-US" sz="3000" b="1" dirty="0"/>
              <a:t>作它们的王。按着希伯来话，名叫</a:t>
            </a:r>
            <a:r>
              <a:rPr lang="zh-CN" altLang="en-US" sz="3000" b="1" dirty="0">
                <a:solidFill>
                  <a:srgbClr val="FF0000"/>
                </a:solidFill>
              </a:rPr>
              <a:t>亚巴顿</a:t>
            </a:r>
            <a:r>
              <a:rPr lang="zh-CN" altLang="en-US" sz="3000" b="1" dirty="0"/>
              <a:t>，希利尼话，名叫</a:t>
            </a:r>
            <a:r>
              <a:rPr lang="zh-CN" altLang="en-US" sz="3000" b="1" dirty="0">
                <a:solidFill>
                  <a:srgbClr val="FF0000"/>
                </a:solidFill>
              </a:rPr>
              <a:t>亚玻伦</a:t>
            </a:r>
            <a:r>
              <a:rPr lang="zh-CN" altLang="en-US" sz="3000" b="1" dirty="0"/>
              <a:t>。</a:t>
            </a:r>
          </a:p>
          <a:p>
            <a:pPr marL="0" indent="0">
              <a:buNone/>
            </a:pPr>
            <a:r>
              <a:rPr lang="zh-CN" altLang="en-US" sz="3000" b="1" dirty="0"/>
              <a:t>启示录</a:t>
            </a:r>
            <a:r>
              <a:rPr lang="en-US" altLang="zh-CN" sz="3000" b="1" dirty="0"/>
              <a:t>13</a:t>
            </a:r>
            <a:r>
              <a:rPr lang="zh-CN" altLang="en-US" sz="3000" b="1" dirty="0"/>
              <a:t>：</a:t>
            </a:r>
            <a:r>
              <a:rPr lang="en-US" altLang="zh-CN" sz="3000" b="1" dirty="0"/>
              <a:t>1</a:t>
            </a:r>
            <a:r>
              <a:rPr lang="zh-CN" altLang="en-US" sz="3000" b="1" dirty="0"/>
              <a:t>我又看见一个兽从海中上来，有</a:t>
            </a:r>
            <a:r>
              <a:rPr lang="zh-CN" altLang="en-US" sz="3000" b="1" dirty="0">
                <a:solidFill>
                  <a:srgbClr val="FF0000"/>
                </a:solidFill>
              </a:rPr>
              <a:t>十角七头</a:t>
            </a:r>
            <a:r>
              <a:rPr lang="zh-CN" altLang="en-US" sz="3000" b="1" dirty="0"/>
              <a:t>，在十角上戴着十个冠冕，七头上有亵渎的名号</a:t>
            </a:r>
            <a:r>
              <a:rPr lang="en-US" altLang="zh-CN" sz="3000" b="1" dirty="0"/>
              <a:t>.</a:t>
            </a:r>
            <a:r>
              <a:rPr lang="zh-CN" altLang="en-US" sz="3000" b="1" dirty="0"/>
              <a:t>我所看见的兽，形状像</a:t>
            </a:r>
            <a:r>
              <a:rPr lang="zh-CN" altLang="en-US" sz="3000" b="1" dirty="0">
                <a:solidFill>
                  <a:srgbClr val="FF0000"/>
                </a:solidFill>
              </a:rPr>
              <a:t>豹</a:t>
            </a:r>
            <a:r>
              <a:rPr lang="zh-CN" altLang="en-US" sz="3000" b="1" dirty="0"/>
              <a:t>，脚像</a:t>
            </a:r>
            <a:r>
              <a:rPr lang="zh-CN" altLang="en-US" sz="3000" b="1" dirty="0">
                <a:solidFill>
                  <a:srgbClr val="FF0000"/>
                </a:solidFill>
              </a:rPr>
              <a:t>熊</a:t>
            </a:r>
            <a:r>
              <a:rPr lang="zh-CN" altLang="en-US" sz="3000" b="1" dirty="0"/>
              <a:t>的脚，口像</a:t>
            </a:r>
            <a:r>
              <a:rPr lang="zh-CN" altLang="en-US" sz="3000" b="1" dirty="0">
                <a:solidFill>
                  <a:srgbClr val="FF0000"/>
                </a:solidFill>
              </a:rPr>
              <a:t>狮</a:t>
            </a:r>
            <a:r>
              <a:rPr lang="zh-CN" altLang="en-US" sz="3000" b="1" dirty="0"/>
              <a:t>子的口。那龙将自己的能力，座位，和大权柄，都给了它。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启示录</a:t>
            </a:r>
            <a:r>
              <a:rPr lang="en-US" altLang="zh-CN" sz="3000" b="1" dirty="0"/>
              <a:t>17</a:t>
            </a:r>
            <a:r>
              <a:rPr lang="zh-CN" altLang="en-US" sz="3000" b="1" dirty="0"/>
              <a:t>：</a:t>
            </a:r>
            <a:r>
              <a:rPr lang="en-US" altLang="zh-CN" sz="3000" b="1" dirty="0"/>
              <a:t>3</a:t>
            </a:r>
            <a:r>
              <a:rPr lang="zh-CN" altLang="en-US" sz="3000" b="1" dirty="0"/>
              <a:t>我被圣灵感动，天使带我到旷野去。我就看见一个女人</a:t>
            </a:r>
            <a:r>
              <a:rPr lang="zh-CN" altLang="en-US" sz="3000" b="1" dirty="0">
                <a:solidFill>
                  <a:srgbClr val="FF0000"/>
                </a:solidFill>
              </a:rPr>
              <a:t>骑在朱红色的兽</a:t>
            </a:r>
            <a:r>
              <a:rPr lang="zh-CN" altLang="en-US" sz="3000" b="1" dirty="0"/>
              <a:t>上。那兽有七头十角，遍体有亵渎的名号。</a:t>
            </a:r>
            <a:endParaRPr lang="en-US" altLang="zh-CN" sz="3000" b="1" dirty="0"/>
          </a:p>
          <a:p>
            <a:endParaRPr lang="en-US" altLang="zh-CN" sz="3200" b="1" dirty="0"/>
          </a:p>
          <a:p>
            <a:endParaRPr lang="en-US" altLang="zh-CN" sz="3200" b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573973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>
            <a:extLst>
              <a:ext uri="{FF2B5EF4-FFF2-40B4-BE49-F238E27FC236}">
                <a16:creationId xmlns:a16="http://schemas.microsoft.com/office/drawing/2014/main" id="{3C4F39D9-75E2-427A-AF16-C5C41D25E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-39688"/>
            <a:ext cx="7769225" cy="77787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CN" altLang="en-US" sz="4000" b="1" dirty="0">
                <a:latin typeface="+mn-ea"/>
                <a:ea typeface="+mn-ea"/>
              </a:rPr>
              <a:t>但以理书</a:t>
            </a:r>
            <a:r>
              <a:rPr lang="en-US" altLang="zh-CN" sz="4000" b="1" dirty="0">
                <a:latin typeface="+mn-ea"/>
                <a:ea typeface="+mn-ea"/>
              </a:rPr>
              <a:t>7</a:t>
            </a:r>
            <a:r>
              <a:rPr lang="zh-CN" altLang="en-US" sz="4000" b="1" dirty="0">
                <a:latin typeface="+mn-ea"/>
                <a:ea typeface="+mn-ea"/>
              </a:rPr>
              <a:t>章</a:t>
            </a:r>
            <a:endParaRPr lang="en-US" altLang="en-US" sz="4000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63" y="914400"/>
            <a:ext cx="8717597" cy="5380038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2000" b="1" dirty="0"/>
              <a:t>1</a:t>
            </a:r>
            <a:r>
              <a:rPr lang="zh-CN" altLang="en-US" sz="12000" b="1" dirty="0"/>
              <a:t>巴比伦王伯沙撒元年，但以理在床上作梦</a:t>
            </a:r>
            <a:r>
              <a:rPr lang="en-US" altLang="zh-CN" sz="12000" b="1" dirty="0"/>
              <a:t>……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2000" b="1" dirty="0"/>
              <a:t>3</a:t>
            </a:r>
            <a:r>
              <a:rPr lang="zh-CN" altLang="en-US" sz="12000" b="1" dirty="0"/>
              <a:t>有四个大兽从海中上来，形状各有不同，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2000" b="1" dirty="0"/>
              <a:t>4</a:t>
            </a:r>
            <a:r>
              <a:rPr lang="zh-CN" altLang="en-US" sz="12000" b="1" dirty="0"/>
              <a:t>头一个</a:t>
            </a:r>
            <a:r>
              <a:rPr lang="zh-CN" altLang="en-US" sz="12000" b="1" dirty="0">
                <a:solidFill>
                  <a:srgbClr val="FF0000"/>
                </a:solidFill>
              </a:rPr>
              <a:t>像狮子</a:t>
            </a:r>
            <a:r>
              <a:rPr lang="zh-CN" altLang="en-US" sz="12000" b="1" dirty="0"/>
              <a:t>，</a:t>
            </a:r>
            <a:r>
              <a:rPr lang="en-US" altLang="zh-CN" sz="12000" b="1" dirty="0"/>
              <a:t>……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2000" b="1" dirty="0"/>
              <a:t>5</a:t>
            </a:r>
            <a:r>
              <a:rPr lang="zh-CN" altLang="en-US" sz="12000" b="1" dirty="0"/>
              <a:t>又有一兽</a:t>
            </a:r>
            <a:r>
              <a:rPr lang="zh-CN" altLang="en-US" sz="12000" b="1" dirty="0">
                <a:solidFill>
                  <a:srgbClr val="FF0000"/>
                </a:solidFill>
              </a:rPr>
              <a:t>如熊</a:t>
            </a:r>
            <a:r>
              <a:rPr lang="zh-CN" altLang="en-US" sz="12000" b="1" dirty="0"/>
              <a:t>，就是第二兽，</a:t>
            </a:r>
            <a:endParaRPr lang="en-US" altLang="zh-CN" sz="1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2000" b="1" dirty="0"/>
              <a:t>6</a:t>
            </a:r>
            <a:r>
              <a:rPr lang="zh-CN" altLang="en-US" sz="12000" b="1" dirty="0"/>
              <a:t>此后我观看，又有一兽</a:t>
            </a:r>
            <a:r>
              <a:rPr lang="zh-CN" altLang="en-US" sz="12000" b="1" dirty="0">
                <a:solidFill>
                  <a:srgbClr val="FF0000"/>
                </a:solidFill>
              </a:rPr>
              <a:t>如豹</a:t>
            </a:r>
            <a:r>
              <a:rPr lang="zh-CN" altLang="en-US" sz="12000" b="1" dirty="0"/>
              <a:t>，</a:t>
            </a:r>
            <a:r>
              <a:rPr lang="en-US" altLang="zh-CN" sz="12000" b="1" dirty="0"/>
              <a:t>……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2000" b="1" dirty="0"/>
              <a:t>7</a:t>
            </a:r>
            <a:r>
              <a:rPr lang="zh-CN" altLang="en-US" sz="12000" b="1" dirty="0"/>
              <a:t>其后我在夜间的异象中观看，见</a:t>
            </a:r>
            <a:r>
              <a:rPr lang="zh-CN" altLang="en-US" sz="12000" b="1" dirty="0">
                <a:solidFill>
                  <a:srgbClr val="FF0000"/>
                </a:solidFill>
              </a:rPr>
              <a:t>第四兽甚是可怕，</a:t>
            </a:r>
            <a:endParaRPr lang="en-US" altLang="zh-CN" sz="1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2000" b="1" dirty="0"/>
              <a:t>极其强壮，大有力量，有大铁牙，吞吃嚼碎，所剩</a:t>
            </a:r>
            <a:endParaRPr lang="en-US" altLang="zh-CN" sz="1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2000" b="1" dirty="0"/>
              <a:t>下的用脚践踏。这兽与前三兽大不相同，</a:t>
            </a:r>
            <a:r>
              <a:rPr lang="zh-CN" altLang="en-US" sz="12000" b="1" dirty="0">
                <a:solidFill>
                  <a:srgbClr val="FF0000"/>
                </a:solidFill>
              </a:rPr>
              <a:t>头有十角。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2000" b="1" dirty="0"/>
              <a:t>8</a:t>
            </a:r>
            <a:r>
              <a:rPr lang="zh-CN" altLang="en-US" sz="12000" b="1" dirty="0"/>
              <a:t>我正观看这些角</a:t>
            </a:r>
            <a:r>
              <a:rPr lang="en-US" altLang="zh-CN" sz="12000" b="1" dirty="0"/>
              <a:t>,</a:t>
            </a:r>
            <a:r>
              <a:rPr lang="zh-CN" altLang="en-US" sz="12000" b="1" dirty="0"/>
              <a:t>见其中</a:t>
            </a:r>
            <a:r>
              <a:rPr lang="zh-CN" altLang="en-US" sz="12000" b="1" dirty="0">
                <a:solidFill>
                  <a:srgbClr val="FF0000"/>
                </a:solidFill>
              </a:rPr>
              <a:t>又长起一个小角</a:t>
            </a:r>
            <a:r>
              <a:rPr lang="en-US" altLang="zh-CN" sz="12000" b="1" dirty="0"/>
              <a:t>.</a:t>
            </a:r>
            <a:r>
              <a:rPr lang="zh-CN" altLang="en-US" sz="12000" b="1" dirty="0"/>
              <a:t>先前的角</a:t>
            </a:r>
            <a:endParaRPr lang="en-US" altLang="zh-CN" sz="120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2000" b="1" dirty="0"/>
              <a:t>中有三角在这角前</a:t>
            </a:r>
            <a:r>
              <a:rPr lang="en-US" altLang="zh-CN" sz="12000" b="1" dirty="0"/>
              <a:t>,</a:t>
            </a:r>
            <a:r>
              <a:rPr lang="zh-CN" altLang="en-US" sz="12000" b="1" dirty="0"/>
              <a:t>连</a:t>
            </a:r>
            <a:r>
              <a:rPr lang="zh-CN" altLang="en-US" sz="12000" b="1" dirty="0">
                <a:solidFill>
                  <a:srgbClr val="FF0000"/>
                </a:solidFill>
              </a:rPr>
              <a:t>根</a:t>
            </a:r>
            <a:r>
              <a:rPr lang="zh-CN" altLang="en-US" sz="12000" b="1" dirty="0"/>
              <a:t>被它拔出来。</a:t>
            </a:r>
            <a:r>
              <a:rPr lang="zh-CN" altLang="en-US" sz="12000" b="1" dirty="0">
                <a:solidFill>
                  <a:srgbClr val="FF0000"/>
                </a:solidFill>
              </a:rPr>
              <a:t>这角有眼</a:t>
            </a:r>
            <a:r>
              <a:rPr lang="en-US" altLang="zh-CN" sz="12000" b="1" dirty="0">
                <a:solidFill>
                  <a:srgbClr val="FF0000"/>
                </a:solidFill>
              </a:rPr>
              <a:t>,</a:t>
            </a:r>
            <a:r>
              <a:rPr lang="zh-CN" altLang="en-US" sz="12000" b="1" dirty="0">
                <a:solidFill>
                  <a:srgbClr val="FF0000"/>
                </a:solidFill>
              </a:rPr>
              <a:t>像</a:t>
            </a:r>
            <a:endParaRPr lang="en-US" altLang="zh-CN" sz="120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zh-CN" altLang="en-US" sz="12000" b="1" dirty="0">
                <a:solidFill>
                  <a:srgbClr val="FF0000"/>
                </a:solidFill>
              </a:rPr>
              <a:t>人的眼</a:t>
            </a:r>
            <a:r>
              <a:rPr lang="en-US" altLang="zh-CN" sz="12000" b="1" dirty="0">
                <a:solidFill>
                  <a:srgbClr val="FF0000"/>
                </a:solidFill>
              </a:rPr>
              <a:t>,</a:t>
            </a:r>
            <a:r>
              <a:rPr lang="zh-CN" altLang="en-US" sz="12000" b="1" dirty="0">
                <a:solidFill>
                  <a:srgbClr val="FF0000"/>
                </a:solidFill>
              </a:rPr>
              <a:t>有口说夸大的话。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9464787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14CADFED-3B8E-40D2-94B0-4506F2E5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Image result for 但以理书大像">
            <a:extLst>
              <a:ext uri="{FF2B5EF4-FFF2-40B4-BE49-F238E27FC236}">
                <a16:creationId xmlns:a16="http://schemas.microsoft.com/office/drawing/2014/main" id="{EE18194E-6A5E-4892-9C44-AAF73C953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1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72311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" name="Picture 2" descr="Image result for 启示录十四章">
            <a:extLst>
              <a:ext uri="{FF2B5EF4-FFF2-40B4-BE49-F238E27FC236}">
                <a16:creationId xmlns:a16="http://schemas.microsoft.com/office/drawing/2014/main" id="{E40C545C-AA3E-4A6E-BA04-2A9F0F0459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58476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52883-649F-48A8-B0D7-D30793DD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59" y="411480"/>
            <a:ext cx="8595359" cy="92964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第三段</a:t>
            </a:r>
            <a:r>
              <a:rPr lang="en-US" b="1" dirty="0">
                <a:latin typeface="+mn-ea"/>
                <a:ea typeface="+mn-ea"/>
              </a:rPr>
              <a:t>. </a:t>
            </a:r>
            <a:r>
              <a:rPr lang="zh-CN" altLang="en-US" b="1" dirty="0">
                <a:latin typeface="+mn-ea"/>
                <a:ea typeface="+mn-ea"/>
              </a:rPr>
              <a:t>宝座前的启示（</a:t>
            </a:r>
            <a:r>
              <a:rPr lang="en-US" altLang="zh-CN" b="1" dirty="0">
                <a:latin typeface="+mn-ea"/>
                <a:ea typeface="+mn-ea"/>
              </a:rPr>
              <a:t>I</a:t>
            </a:r>
            <a:r>
              <a:rPr lang="zh-CN" altLang="en-US" b="1" dirty="0">
                <a:latin typeface="+mn-ea"/>
                <a:ea typeface="+mn-ea"/>
              </a:rPr>
              <a:t>）</a:t>
            </a:r>
            <a:r>
              <a:rPr lang="en-US" altLang="zh-CN" b="1" dirty="0">
                <a:latin typeface="+mn-ea"/>
                <a:ea typeface="+mn-ea"/>
              </a:rPr>
              <a:t>	</a:t>
            </a:r>
            <a:r>
              <a:rPr lang="zh-CN" altLang="en-US" b="1" dirty="0">
                <a:latin typeface="+mn-ea"/>
                <a:ea typeface="+mn-ea"/>
              </a:rPr>
              <a:t> </a:t>
            </a:r>
            <a:r>
              <a:rPr lang="en-US" b="1" dirty="0">
                <a:latin typeface="+mn-ea"/>
                <a:ea typeface="+mn-ea"/>
              </a:rPr>
              <a:t>(4-16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r>
              <a:rPr lang="en-US" b="1" dirty="0">
                <a:latin typeface="+mn-ea"/>
                <a:ea typeface="+mn-ea"/>
              </a:rPr>
              <a:t>)   </a:t>
            </a:r>
            <a:br>
              <a:rPr lang="en-US" b="1" dirty="0">
                <a:latin typeface="+mn-ea"/>
              </a:rPr>
            </a:br>
            <a:endParaRPr 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9037318" cy="4907280"/>
          </a:xfrm>
        </p:spPr>
        <p:txBody>
          <a:bodyPr>
            <a:noAutofit/>
          </a:bodyPr>
          <a:lstStyle/>
          <a:p>
            <a:pPr marL="514350" indent="-514350">
              <a:buAutoNum type="ea1ChsPeriod"/>
            </a:pPr>
            <a:r>
              <a:rPr lang="zh-CN" altLang="en-US" sz="3200" b="1" dirty="0">
                <a:latin typeface="+mn-ea"/>
              </a:rPr>
              <a:t>天上对创造万物之主的敬拜</a:t>
            </a:r>
            <a:r>
              <a:rPr lang="en-US" altLang="zh-CN" sz="3200" b="1" dirty="0">
                <a:latin typeface="+mn-ea"/>
              </a:rPr>
              <a:t>		</a:t>
            </a:r>
            <a:r>
              <a:rPr lang="zh-CN" altLang="en-US" sz="3200" b="1" dirty="0">
                <a:latin typeface="+mn-ea"/>
              </a:rPr>
              <a:t>         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en-US" sz="3200" b="1" dirty="0">
                <a:latin typeface="+mn-ea"/>
              </a:rPr>
              <a:t>4</a:t>
            </a:r>
            <a:r>
              <a:rPr lang="zh-CN" altLang="en-US" sz="3200" b="1" dirty="0">
                <a:latin typeface="+mn-ea"/>
              </a:rPr>
              <a:t>章）</a:t>
            </a:r>
            <a:endParaRPr lang="en-US" altLang="zh-CN" sz="3200" b="1" dirty="0">
              <a:latin typeface="+mn-ea"/>
            </a:endParaRPr>
          </a:p>
          <a:p>
            <a:pPr marL="514350" indent="-514350">
              <a:buFont typeface="Arial" panose="020B0604020202020204" pitchFamily="34" charset="0"/>
              <a:buAutoNum type="ea1ChsPeriod"/>
            </a:pPr>
            <a:r>
              <a:rPr lang="zh-CN" altLang="en-US" sz="3200" b="1" dirty="0">
                <a:latin typeface="+mn-ea"/>
              </a:rPr>
              <a:t>耶稣基督能以展开书卷并揭开了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头六印</a:t>
            </a:r>
            <a:r>
              <a:rPr lang="zh-CN" altLang="en-US" sz="3200" b="1" dirty="0">
                <a:latin typeface="+mn-ea"/>
              </a:rPr>
              <a:t> 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en-US" sz="3200" b="1" dirty="0">
                <a:latin typeface="+mn-ea"/>
              </a:rPr>
              <a:t>5-6</a:t>
            </a:r>
            <a:r>
              <a:rPr lang="zh-CN" altLang="en-US" sz="3200" b="1" dirty="0">
                <a:latin typeface="+mn-ea"/>
              </a:rPr>
              <a:t>章</a:t>
            </a:r>
            <a:r>
              <a:rPr lang="en-US" altLang="zh-CN" sz="3200" b="1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	</a:t>
            </a:r>
            <a:r>
              <a:rPr lang="zh-CN" altLang="en-US" sz="3200" b="1" dirty="0">
                <a:latin typeface="+mn-ea"/>
              </a:rPr>
              <a:t>   （天上地下所有的权柄都赐给了耶稣）</a:t>
            </a:r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三</a:t>
            </a:r>
            <a:r>
              <a:rPr lang="en-US" altLang="zh-CN" sz="3200" b="1" dirty="0">
                <a:latin typeface="+mn-ea"/>
              </a:rPr>
              <a:t>.</a:t>
            </a:r>
            <a:r>
              <a:rPr lang="zh-CN" altLang="en-US" sz="3200" b="1" dirty="0">
                <a:latin typeface="+mn-ea"/>
              </a:rPr>
              <a:t>以色列全家受印及在基督里睡的圣徒复活 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en-US" sz="3200" b="1" dirty="0">
                <a:latin typeface="+mn-ea"/>
              </a:rPr>
              <a:t>7</a:t>
            </a:r>
            <a:r>
              <a:rPr lang="zh-CN" altLang="en-US" sz="3200" b="1" dirty="0">
                <a:latin typeface="+mn-ea"/>
              </a:rPr>
              <a:t>章）四</a:t>
            </a:r>
            <a:r>
              <a:rPr lang="en-US" altLang="zh-CN" sz="3200" b="1" dirty="0">
                <a:latin typeface="+mn-ea"/>
              </a:rPr>
              <a:t>.</a:t>
            </a:r>
            <a:r>
              <a:rPr lang="zh-CN" altLang="en-US" sz="3200" b="1" dirty="0">
                <a:latin typeface="+mn-ea"/>
              </a:rPr>
              <a:t>羔羊揭开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第七印</a:t>
            </a:r>
            <a:r>
              <a:rPr lang="zh-CN" altLang="en-US" sz="3200" b="1" dirty="0">
                <a:latin typeface="+mn-ea"/>
              </a:rPr>
              <a:t>后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头六位</a:t>
            </a:r>
            <a:r>
              <a:rPr lang="zh-CN" altLang="en-US" sz="3200" b="1" dirty="0">
                <a:latin typeface="+mn-ea"/>
              </a:rPr>
              <a:t>天使吹号    （</a:t>
            </a:r>
            <a:r>
              <a:rPr lang="en-US" sz="3200" b="1" dirty="0">
                <a:latin typeface="+mn-ea"/>
              </a:rPr>
              <a:t>8-9</a:t>
            </a:r>
            <a:r>
              <a:rPr lang="zh-CN" altLang="en-US" sz="3200" b="1" dirty="0">
                <a:latin typeface="+mn-ea"/>
              </a:rPr>
              <a:t>章</a:t>
            </a:r>
            <a:r>
              <a:rPr lang="en-US" sz="3200" b="1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sz="3200" b="1" dirty="0">
                <a:latin typeface="+mn-ea"/>
              </a:rPr>
              <a:t>	</a:t>
            </a:r>
            <a:r>
              <a:rPr lang="zh-CN" altLang="en-US" sz="3200" b="1" dirty="0">
                <a:latin typeface="+mn-ea"/>
              </a:rPr>
              <a:t>（从第一位天使吹号地上进入第七十个七 ）</a:t>
            </a:r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五</a:t>
            </a:r>
            <a:r>
              <a:rPr lang="en-US" altLang="zh-CN" sz="3200" b="1" dirty="0">
                <a:latin typeface="+mn-ea"/>
              </a:rPr>
              <a:t>.</a:t>
            </a:r>
            <a:r>
              <a:rPr lang="zh-CN" altLang="en-US" sz="3200" b="1" dirty="0">
                <a:latin typeface="+mn-ea"/>
              </a:rPr>
              <a:t>大力的天使手拿展开的小书卷</a:t>
            </a:r>
            <a:r>
              <a:rPr lang="en-US" altLang="zh-CN" sz="3200" b="1" dirty="0">
                <a:latin typeface="+mn-ea"/>
              </a:rPr>
              <a:t>	</a:t>
            </a:r>
            <a:r>
              <a:rPr lang="zh-CN" altLang="en-US" sz="3200" b="1" dirty="0">
                <a:latin typeface="+mn-ea"/>
              </a:rPr>
              <a:t>  </a:t>
            </a:r>
            <a:r>
              <a:rPr lang="en-US" sz="3200" b="1" dirty="0">
                <a:latin typeface="+mn-ea"/>
              </a:rPr>
              <a:t>(10:1-11) </a:t>
            </a: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六</a:t>
            </a:r>
            <a:r>
              <a:rPr lang="en-US" sz="3200" b="1" dirty="0">
                <a:latin typeface="+mn-ea"/>
              </a:rPr>
              <a:t>.</a:t>
            </a:r>
            <a:r>
              <a:rPr lang="zh-CN" altLang="en-US" sz="3200" b="1" dirty="0">
                <a:latin typeface="+mn-ea"/>
              </a:rPr>
              <a:t>圣殿与两个见证人</a:t>
            </a:r>
            <a:r>
              <a:rPr lang="en-US" altLang="zh-CN" sz="3200" b="1" dirty="0">
                <a:latin typeface="+mn-ea"/>
              </a:rPr>
              <a:t>			</a:t>
            </a:r>
            <a:r>
              <a:rPr lang="zh-CN" altLang="en-US" sz="3200" b="1" dirty="0">
                <a:latin typeface="+mn-ea"/>
              </a:rPr>
              <a:t>（</a:t>
            </a:r>
            <a:r>
              <a:rPr lang="en-US" sz="3200" b="1" dirty="0">
                <a:latin typeface="+mn-ea"/>
              </a:rPr>
              <a:t>11</a:t>
            </a:r>
            <a:r>
              <a:rPr lang="zh-CN" altLang="en-US" sz="3200" b="1" dirty="0">
                <a:latin typeface="+mn-ea"/>
              </a:rPr>
              <a:t>：</a:t>
            </a:r>
            <a:r>
              <a:rPr lang="en-US" sz="3200" b="1" dirty="0">
                <a:latin typeface="+mn-ea"/>
              </a:rPr>
              <a:t>1-14 </a:t>
            </a:r>
            <a:r>
              <a:rPr lang="zh-CN" altLang="en-US" sz="3200" b="1" dirty="0">
                <a:latin typeface="+mn-ea"/>
              </a:rPr>
              <a:t>）</a:t>
            </a:r>
            <a:endParaRPr lang="en-US" sz="3200" b="1" dirty="0">
              <a:latin typeface="+mn-ea"/>
            </a:endParaRPr>
          </a:p>
          <a:p>
            <a:pPr marL="0" indent="0">
              <a:buNone/>
            </a:pPr>
            <a:endParaRPr lang="en-US" alt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0722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启示录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>
                <a:latin typeface="+mn-ea"/>
              </a:rPr>
              <a:t>17:10 </a:t>
            </a:r>
            <a:r>
              <a:rPr lang="zh-CN" altLang="en-US" sz="3200" b="1" dirty="0">
                <a:latin typeface="+mn-ea"/>
              </a:rPr>
              <a:t>其中五个已经倒了，一个还在；另一个还没有来，来的时候只能停留一会儿。</a:t>
            </a:r>
          </a:p>
          <a:p>
            <a:r>
              <a:rPr lang="en-US" altLang="zh-CN" sz="3200" b="1" dirty="0">
                <a:latin typeface="+mn-ea"/>
              </a:rPr>
              <a:t>17:11 </a:t>
            </a:r>
            <a:r>
              <a:rPr lang="zh-CN" altLang="en-US" sz="3200" b="1" dirty="0">
                <a:latin typeface="+mn-ea"/>
              </a:rPr>
              <a:t>那曾经活过、现在不再活着的兽，就是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第八个王</a:t>
            </a:r>
            <a:r>
              <a:rPr lang="zh-CN" altLang="en-US" sz="3200" b="1" dirty="0">
                <a:latin typeface="+mn-ea"/>
              </a:rPr>
              <a:t>；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他也是七王中的一个</a:t>
            </a:r>
            <a:r>
              <a:rPr lang="zh-CN" altLang="en-US" sz="3200" b="1" dirty="0">
                <a:latin typeface="+mn-ea"/>
              </a:rPr>
              <a:t>，正在走向灭亡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zh-CN" altLang="en-US" sz="3200" b="1" dirty="0">
                <a:latin typeface="+mn-ea"/>
              </a:rPr>
              <a:t>中文圣经现代译本</a:t>
            </a:r>
            <a:r>
              <a:rPr lang="en-US" altLang="zh-CN" sz="3200" b="1" dirty="0">
                <a:latin typeface="+mn-ea"/>
              </a:rPr>
              <a:t>)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0493233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7"/>
            <a:ext cx="7990249" cy="929520"/>
          </a:xfrm>
        </p:spPr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圣经中掌权的帝国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7196" y="1493822"/>
            <a:ext cx="6958154" cy="4683141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+mn-ea"/>
              </a:rPr>
              <a:t>1.</a:t>
            </a:r>
            <a:r>
              <a:rPr lang="zh-CN" altLang="en-US" sz="3200" b="1" dirty="0">
                <a:latin typeface="+mn-ea"/>
              </a:rPr>
              <a:t>埃及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2.</a:t>
            </a:r>
            <a:r>
              <a:rPr lang="zh-CN" altLang="en-US" sz="3200" b="1" dirty="0">
                <a:latin typeface="+mn-ea"/>
              </a:rPr>
              <a:t>亚述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3.</a:t>
            </a:r>
            <a:r>
              <a:rPr lang="zh-CN" altLang="en-US" sz="3200" b="1" dirty="0">
                <a:latin typeface="+mn-ea"/>
              </a:rPr>
              <a:t>巴比伦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4.</a:t>
            </a:r>
            <a:r>
              <a:rPr lang="zh-CN" altLang="en-US" sz="3200" b="1" dirty="0">
                <a:latin typeface="+mn-ea"/>
              </a:rPr>
              <a:t>玛代波斯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5.</a:t>
            </a:r>
            <a:r>
              <a:rPr lang="zh-CN" altLang="en-US" sz="3200" b="1" dirty="0">
                <a:latin typeface="+mn-ea"/>
              </a:rPr>
              <a:t>希腊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6.</a:t>
            </a:r>
            <a:r>
              <a:rPr lang="zh-CN" altLang="en-US" sz="3200" b="1" dirty="0">
                <a:latin typeface="+mn-ea"/>
              </a:rPr>
              <a:t>罗马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7.</a:t>
            </a:r>
            <a:r>
              <a:rPr lang="zh-CN" altLang="en-US" sz="3200" b="1" dirty="0">
                <a:latin typeface="+mn-ea"/>
              </a:rPr>
              <a:t>十角时期</a:t>
            </a:r>
            <a:endParaRPr lang="en-US" altLang="zh-CN" sz="3200" b="1" dirty="0">
              <a:latin typeface="+mn-ea"/>
            </a:endParaRPr>
          </a:p>
          <a:p>
            <a:r>
              <a:rPr lang="en-US" altLang="zh-CN" sz="3200" b="1" dirty="0">
                <a:latin typeface="+mn-ea"/>
              </a:rPr>
              <a:t>8.</a:t>
            </a:r>
            <a:r>
              <a:rPr lang="zh-CN" altLang="en-US" sz="3200" b="1" dirty="0">
                <a:latin typeface="+mn-ea"/>
              </a:rPr>
              <a:t>敌基督</a:t>
            </a:r>
            <a:endParaRPr lang="en-US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7453934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8:44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你们是出于你们的父魔鬼，你们父的私欲，你们偏要行，</a:t>
            </a:r>
            <a:r>
              <a:rPr lang="zh-CN" altLang="en-US" sz="3200" b="1" dirty="0">
                <a:solidFill>
                  <a:srgbClr val="FF0000"/>
                </a:solidFill>
              </a:rPr>
              <a:t>他从起初是杀人的</a:t>
            </a:r>
            <a:r>
              <a:rPr lang="zh-CN" altLang="en-US" sz="3200" b="1" dirty="0"/>
              <a:t>，不守真理。因他心里没有真理，他说谎是出于自己，因他</a:t>
            </a:r>
            <a:r>
              <a:rPr lang="zh-CN" altLang="en-US" sz="3200" b="1" dirty="0">
                <a:solidFill>
                  <a:srgbClr val="FF0000"/>
                </a:solidFill>
              </a:rPr>
              <a:t>本来是说谎的</a:t>
            </a:r>
            <a:r>
              <a:rPr lang="zh-CN" altLang="en-US" sz="3200" b="1" dirty="0"/>
              <a:t>，也是</a:t>
            </a:r>
            <a:r>
              <a:rPr lang="zh-CN" altLang="en-US" sz="3200" b="1" dirty="0">
                <a:solidFill>
                  <a:srgbClr val="FF0000"/>
                </a:solidFill>
              </a:rPr>
              <a:t>说谎之人的父。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26169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30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altLang="zh-CN" sz="3200" b="1" dirty="0"/>
              <a:t>2:1</a:t>
            </a:r>
            <a:r>
              <a:rPr lang="zh-CN" altLang="en-US" sz="3200" b="1" dirty="0"/>
              <a:t>外邦为什么争闹，万民为什么谋算虚妄的事。</a:t>
            </a:r>
          </a:p>
          <a:p>
            <a:r>
              <a:rPr lang="en-US" altLang="zh-CN" sz="3200" b="1" dirty="0"/>
              <a:t>2:2</a:t>
            </a:r>
            <a:r>
              <a:rPr lang="zh-CN" altLang="en-US" sz="3200" b="1" dirty="0"/>
              <a:t>世上的君王</a:t>
            </a:r>
            <a:r>
              <a:rPr lang="zh-CN" altLang="en-US" sz="3200" b="1" dirty="0">
                <a:solidFill>
                  <a:srgbClr val="FF0000"/>
                </a:solidFill>
              </a:rPr>
              <a:t>一齐</a:t>
            </a:r>
            <a:r>
              <a:rPr lang="zh-CN" altLang="en-US" sz="3200" b="1" dirty="0"/>
              <a:t>起来，臣宰</a:t>
            </a:r>
            <a:r>
              <a:rPr lang="zh-CN" altLang="en-US" sz="3200" b="1" dirty="0">
                <a:solidFill>
                  <a:srgbClr val="FF0000"/>
                </a:solidFill>
              </a:rPr>
              <a:t>一同</a:t>
            </a:r>
            <a:r>
              <a:rPr lang="zh-CN" altLang="en-US" sz="3200" b="1" dirty="0"/>
              <a:t>商议，</a:t>
            </a:r>
            <a:r>
              <a:rPr lang="zh-CN" altLang="en-US" sz="3200" b="1" dirty="0">
                <a:solidFill>
                  <a:srgbClr val="FF0000"/>
                </a:solidFill>
              </a:rPr>
              <a:t>要敌挡耶和华，并祂的受膏者</a:t>
            </a:r>
            <a:r>
              <a:rPr lang="zh-CN" altLang="en-US" sz="3200" b="1" dirty="0"/>
              <a:t>，</a:t>
            </a:r>
          </a:p>
          <a:p>
            <a:r>
              <a:rPr lang="en-US" altLang="zh-CN" sz="3200" b="1" dirty="0"/>
              <a:t>2:3</a:t>
            </a:r>
            <a:r>
              <a:rPr lang="zh-CN" altLang="en-US" sz="3200" b="1" dirty="0"/>
              <a:t>说，我们要挣开他们的捆绑，脱去他们的绳索。</a:t>
            </a:r>
          </a:p>
          <a:p>
            <a:r>
              <a:rPr lang="en-US" altLang="zh-CN" sz="3200" b="1" dirty="0"/>
              <a:t>2:4</a:t>
            </a:r>
            <a:r>
              <a:rPr lang="zh-CN" altLang="en-US" sz="3200" b="1" dirty="0"/>
              <a:t>那坐在天上的必发笑。主必嗤笑他们。</a:t>
            </a:r>
          </a:p>
          <a:p>
            <a:r>
              <a:rPr lang="en-US" altLang="zh-CN" sz="3200" b="1" dirty="0"/>
              <a:t>2:5</a:t>
            </a:r>
            <a:r>
              <a:rPr lang="zh-CN" altLang="en-US" sz="3200" b="1" dirty="0"/>
              <a:t>那时祂要在怒中责备他们，在烈怒中惊吓他们，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565860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8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5</a:t>
            </a:r>
            <a:r>
              <a:rPr lang="zh-CN" altLang="en-US" sz="3200" b="1" dirty="0"/>
              <a:t>有一个撒种的出去撒种。撒的时候，有落在路旁的，被人践踏，天上的</a:t>
            </a:r>
            <a:r>
              <a:rPr lang="zh-CN" altLang="en-US" sz="3200" b="1" dirty="0">
                <a:solidFill>
                  <a:srgbClr val="FF0000"/>
                </a:solidFill>
              </a:rPr>
              <a:t>飞鸟</a:t>
            </a:r>
            <a:r>
              <a:rPr lang="zh-CN" altLang="en-US" sz="3200" b="1" dirty="0"/>
              <a:t>又来吃尽了。</a:t>
            </a:r>
            <a:endParaRPr lang="en-US" altLang="zh-CN" sz="3200" b="1" dirty="0"/>
          </a:p>
          <a:p>
            <a:endParaRPr lang="en-US" altLang="en-US" sz="3200" b="1" dirty="0"/>
          </a:p>
          <a:p>
            <a:pPr marL="0" indent="0">
              <a:buNone/>
            </a:pPr>
            <a:r>
              <a:rPr lang="en-US" altLang="zh-CN" sz="3200" b="1" dirty="0"/>
              <a:t>11</a:t>
            </a:r>
            <a:r>
              <a:rPr lang="zh-CN" altLang="en-US" sz="3200" b="1" dirty="0"/>
              <a:t>这比喻乃是这样。</a:t>
            </a:r>
            <a:r>
              <a:rPr lang="zh-CN" altLang="en-US" sz="3200" b="1" dirty="0">
                <a:solidFill>
                  <a:srgbClr val="FF0000"/>
                </a:solidFill>
              </a:rPr>
              <a:t>种子就是神的道</a:t>
            </a:r>
            <a:r>
              <a:rPr lang="zh-CN" altLang="en-US" sz="3200" b="1" dirty="0"/>
              <a:t>。</a:t>
            </a:r>
          </a:p>
          <a:p>
            <a:pPr marL="0" indent="0">
              <a:buNone/>
            </a:pPr>
            <a:r>
              <a:rPr lang="en-US" altLang="zh-CN" sz="3200" b="1" dirty="0"/>
              <a:t>12</a:t>
            </a:r>
            <a:r>
              <a:rPr lang="zh-CN" altLang="en-US" sz="3200" b="1" dirty="0"/>
              <a:t>那些在路旁的，就是人听了道，随后</a:t>
            </a:r>
            <a:r>
              <a:rPr lang="zh-CN" altLang="en-US" sz="3200" b="1" dirty="0">
                <a:solidFill>
                  <a:srgbClr val="FF0000"/>
                </a:solidFill>
              </a:rPr>
              <a:t>魔鬼</a:t>
            </a:r>
            <a:r>
              <a:rPr lang="zh-CN" altLang="en-US" sz="3200" b="1" dirty="0"/>
              <a:t>来，从他们心里把道夺去，恐怕他们信了得救。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5693979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926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60754"/>
          </a:xfrm>
        </p:spPr>
        <p:txBody>
          <a:bodyPr/>
          <a:lstStyle/>
          <a:p>
            <a:pPr algn="ctr"/>
            <a:r>
              <a:rPr lang="zh-CN" altLang="en-US" b="1" dirty="0"/>
              <a:t>路加福音</a:t>
            </a:r>
            <a:r>
              <a:rPr lang="en-US" altLang="zh-CN" b="1" dirty="0"/>
              <a:t>9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7" y="145986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57</a:t>
            </a:r>
            <a:r>
              <a:rPr lang="zh-CN" altLang="en-US" sz="3200" b="1" dirty="0"/>
              <a:t>他们走路的时候，有一人对耶稣说祢无论往哪里去，我要跟从祢。</a:t>
            </a:r>
          </a:p>
          <a:p>
            <a:pPr marL="0" indent="0">
              <a:buNone/>
            </a:pPr>
            <a:r>
              <a:rPr lang="en-US" altLang="zh-CN" sz="3200" b="1" dirty="0"/>
              <a:t>58</a:t>
            </a:r>
            <a:r>
              <a:rPr lang="zh-CN" altLang="en-US" sz="3200" b="1" dirty="0"/>
              <a:t>耶稣说，</a:t>
            </a:r>
            <a:r>
              <a:rPr lang="zh-CN" altLang="en-US" sz="3200" b="1" dirty="0">
                <a:solidFill>
                  <a:srgbClr val="FF0000"/>
                </a:solidFill>
              </a:rPr>
              <a:t>狐狸有洞</a:t>
            </a:r>
            <a:r>
              <a:rPr lang="zh-CN" altLang="en-US" sz="3200" b="1" dirty="0"/>
              <a:t>，天空的</a:t>
            </a:r>
            <a:r>
              <a:rPr lang="zh-CN" altLang="en-US" sz="3200" b="1" dirty="0">
                <a:solidFill>
                  <a:srgbClr val="FF0000"/>
                </a:solidFill>
              </a:rPr>
              <a:t>飞鸟有窝</a:t>
            </a:r>
            <a:r>
              <a:rPr lang="zh-CN" altLang="en-US" sz="3200" b="1" dirty="0"/>
              <a:t>，只是</a:t>
            </a:r>
            <a:r>
              <a:rPr lang="zh-CN" altLang="en-US" sz="3200" b="1" dirty="0">
                <a:solidFill>
                  <a:srgbClr val="FF0000"/>
                </a:solidFill>
              </a:rPr>
              <a:t>人子没有枕头</a:t>
            </a:r>
            <a:r>
              <a:rPr lang="zh-CN" altLang="en-US" sz="3200" b="1" dirty="0"/>
              <a:t>的地方。</a:t>
            </a:r>
          </a:p>
          <a:p>
            <a:pPr marL="0" indent="0">
              <a:buNone/>
            </a:pPr>
            <a:r>
              <a:rPr lang="en-US" altLang="zh-CN" sz="3200" b="1" dirty="0"/>
              <a:t>59</a:t>
            </a:r>
            <a:r>
              <a:rPr lang="zh-CN" altLang="en-US" sz="3200" b="1" dirty="0"/>
              <a:t>又对一个人说，跟从我来，那人说，主，容我先回去埋葬我的父亲。</a:t>
            </a:r>
          </a:p>
          <a:p>
            <a:pPr marL="0" indent="0">
              <a:buNone/>
            </a:pPr>
            <a:r>
              <a:rPr lang="en-US" altLang="zh-CN" sz="3200" b="1" dirty="0"/>
              <a:t>60</a:t>
            </a:r>
            <a:r>
              <a:rPr lang="zh-CN" altLang="en-US" sz="3200" b="1" dirty="0"/>
              <a:t>耶稣说，任凭死人埋葬他们的死人。你只管去传扬神国的道。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444869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algn="ctr"/>
            <a:r>
              <a:rPr lang="zh-CN" altLang="en-US" b="1" dirty="0"/>
              <a:t>帖撒罗尼迦前书</a:t>
            </a:r>
            <a:r>
              <a:rPr lang="en-US" altLang="zh-CN" b="1" dirty="0"/>
              <a:t>5:3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/>
              <a:t>人正说平安稳妥的时候，</a:t>
            </a:r>
            <a:r>
              <a:rPr lang="zh-CN" altLang="en-US" sz="3200" b="1" dirty="0">
                <a:solidFill>
                  <a:srgbClr val="FF0000"/>
                </a:solidFill>
              </a:rPr>
              <a:t>灾祸忽然临到</a:t>
            </a:r>
            <a:r>
              <a:rPr lang="zh-CN" altLang="en-US" sz="3200" b="1" dirty="0"/>
              <a:t>他们，如同产难临到怀胎的妇人一样，他们绝不能逃脱。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64096130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85026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大淫妇的邪淫</a:t>
            </a:r>
            <a:r>
              <a:rPr lang="en-US" altLang="zh-CN" sz="3200" b="1" dirty="0">
                <a:latin typeface="+mn-ea"/>
              </a:rPr>
              <a:t>:</a:t>
            </a:r>
            <a:r>
              <a:rPr lang="zh-CN" altLang="en-US" sz="3200" b="1" dirty="0">
                <a:latin typeface="+mn-ea"/>
              </a:rPr>
              <a:t> </a:t>
            </a:r>
            <a:endParaRPr lang="en-US" altLang="zh-CN" sz="3200" b="1" dirty="0">
              <a:latin typeface="+mn-ea"/>
            </a:endParaRPr>
          </a:p>
          <a:p>
            <a:r>
              <a:rPr lang="zh-CN" altLang="en-US" sz="3200" b="1" dirty="0">
                <a:latin typeface="+mn-ea"/>
              </a:rPr>
              <a:t>政治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经济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国际贸易</a:t>
            </a:r>
            <a:endParaRPr lang="en-US" altLang="zh-CN" sz="3200" b="1" dirty="0">
              <a:latin typeface="+mn-ea"/>
            </a:endParaRPr>
          </a:p>
          <a:p>
            <a:r>
              <a:rPr lang="zh-CN" altLang="en-US" sz="3200" b="1" dirty="0">
                <a:latin typeface="+mn-ea"/>
              </a:rPr>
              <a:t>地位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 金银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奢侈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虚荣</a:t>
            </a:r>
            <a:r>
              <a:rPr lang="en-US" altLang="zh-CN" sz="3200" b="1" dirty="0">
                <a:latin typeface="+mn-ea"/>
              </a:rPr>
              <a:t>,</a:t>
            </a:r>
            <a:r>
              <a:rPr lang="zh-CN" altLang="en-US" sz="3200" b="1" dirty="0">
                <a:latin typeface="+mn-ea"/>
              </a:rPr>
              <a:t>享受</a:t>
            </a:r>
            <a:endParaRPr lang="en-US" altLang="zh-CN" sz="3200" b="1" dirty="0">
              <a:latin typeface="+mn-ea"/>
            </a:endParaRPr>
          </a:p>
          <a:p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大淫妇的大怒</a:t>
            </a:r>
            <a:r>
              <a:rPr lang="en-US" altLang="zh-CN" sz="3200" b="1" dirty="0">
                <a:latin typeface="+mn-ea"/>
              </a:rPr>
              <a:t>:</a:t>
            </a: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那女人喝醉了圣徒的血，和为耶稣作见证之人的血</a:t>
            </a:r>
            <a:endParaRPr lang="en-US" altLang="zh-CN" sz="3200" b="1" dirty="0">
              <a:latin typeface="+mn-ea"/>
            </a:endParaRPr>
          </a:p>
          <a:p>
            <a:endParaRPr lang="en-US" altLang="zh-CN" sz="3200" b="1" dirty="0"/>
          </a:p>
          <a:p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7185868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马太福音</a:t>
            </a:r>
            <a:r>
              <a:rPr lang="en-US" altLang="zh-CN" b="1" dirty="0"/>
              <a:t>7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200" b="1" dirty="0"/>
              <a:t>13</a:t>
            </a:r>
            <a:r>
              <a:rPr lang="zh-CN" altLang="en-US" sz="3200" b="1" dirty="0"/>
              <a:t>你们要进窄门。因为引到灭亡，那门是宽的，路是大的，进去的人也多。</a:t>
            </a:r>
          </a:p>
          <a:p>
            <a:r>
              <a:rPr lang="en-US" altLang="zh-CN" sz="3200" b="1" dirty="0"/>
              <a:t>14</a:t>
            </a:r>
            <a:r>
              <a:rPr lang="zh-CN" altLang="en-US" sz="3200" b="1" dirty="0"/>
              <a:t>引到永生，那门是窄的，路是小的，</a:t>
            </a:r>
            <a:r>
              <a:rPr lang="zh-CN" altLang="en-US" sz="3200" b="1" dirty="0">
                <a:solidFill>
                  <a:srgbClr val="FF0000"/>
                </a:solidFill>
              </a:rPr>
              <a:t>找着</a:t>
            </a:r>
            <a:r>
              <a:rPr lang="zh-CN" altLang="en-US" sz="3200" b="1" dirty="0"/>
              <a:t>的人也少。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9134907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10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所以耶稣又对他们说，我实实在在地告诉你们，我就是羊的门，</a:t>
            </a:r>
            <a:r>
              <a:rPr lang="en-US" altLang="zh-CN" sz="3200" b="1" dirty="0"/>
              <a:t>……</a:t>
            </a:r>
          </a:p>
          <a:p>
            <a:endParaRPr lang="en-US" altLang="en-US" sz="3200" b="1" dirty="0"/>
          </a:p>
          <a:p>
            <a:pPr marL="0" indent="0">
              <a:buNone/>
            </a:pPr>
            <a:r>
              <a:rPr lang="en-US" altLang="zh-CN" sz="3200" b="1" dirty="0"/>
              <a:t>9</a:t>
            </a:r>
            <a:r>
              <a:rPr lang="zh-CN" altLang="en-US" sz="3200" b="1" dirty="0"/>
              <a:t>我就是门。凡从我进来的，必然得救，并且出入得草吃。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67578269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>
            <a:extLst>
              <a:ext uri="{FF2B5EF4-FFF2-40B4-BE49-F238E27FC236}">
                <a16:creationId xmlns:a16="http://schemas.microsoft.com/office/drawing/2014/main" id="{8F84A024-C7FA-48DB-8FFB-1E8FAE1D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67" y="-38655"/>
            <a:ext cx="9293248" cy="69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B79DC964-B69F-4964-B456-344E0D12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最后一个</a:t>
            </a:r>
            <a:r>
              <a:rPr lang="en-US" altLang="zh-CN" b="1" dirty="0"/>
              <a:t>7</a:t>
            </a:r>
            <a:br>
              <a:rPr lang="en-US" altLang="en-US" b="1" dirty="0"/>
            </a:br>
            <a:endParaRPr lang="en-US" altLang="en-US" dirty="0"/>
          </a:p>
        </p:txBody>
      </p:sp>
      <p:sp>
        <p:nvSpPr>
          <p:cNvPr id="48132" name="Content Placeholder 1">
            <a:extLst>
              <a:ext uri="{FF2B5EF4-FFF2-40B4-BE49-F238E27FC236}">
                <a16:creationId xmlns:a16="http://schemas.microsoft.com/office/drawing/2014/main" id="{B0C44329-CDB1-4C30-9FD1-C5C4A0D0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1357313"/>
            <a:ext cx="8648700" cy="4700587"/>
          </a:xfrm>
          <a:ln w="76200">
            <a:solidFill>
              <a:srgbClr val="BBCADB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/>
              <a:t>	</a:t>
            </a:r>
            <a:endParaRPr lang="en-US" altLang="en-US" b="1" dirty="0"/>
          </a:p>
          <a:p>
            <a:r>
              <a:rPr lang="zh-CN" alt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F3F49-F8EE-46D1-86ED-DF0955D05D89}"/>
              </a:ext>
            </a:extLst>
          </p:cNvPr>
          <p:cNvCxnSpPr>
            <a:cxnSpLocks/>
          </p:cNvCxnSpPr>
          <p:nvPr/>
        </p:nvCxnSpPr>
        <p:spPr>
          <a:xfrm>
            <a:off x="644234" y="3126547"/>
            <a:ext cx="7493926" cy="1194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FE8251-50C4-47F0-B7D1-B636C89A391A}"/>
              </a:ext>
            </a:extLst>
          </p:cNvPr>
          <p:cNvCxnSpPr>
            <a:cxnSpLocks/>
          </p:cNvCxnSpPr>
          <p:nvPr/>
        </p:nvCxnSpPr>
        <p:spPr>
          <a:xfrm flipV="1">
            <a:off x="4242435" y="3170714"/>
            <a:ext cx="0" cy="18129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5" name="TextBox 6">
            <a:extLst>
              <a:ext uri="{FF2B5EF4-FFF2-40B4-BE49-F238E27FC236}">
                <a16:creationId xmlns:a16="http://schemas.microsoft.com/office/drawing/2014/main" id="{0318FB5B-1A65-48FA-B64B-9BDC93C0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18729"/>
            <a:ext cx="176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/>
              <a:t>一七之半</a:t>
            </a:r>
            <a:endParaRPr lang="en-US" altLang="en-US" sz="2400" b="1" dirty="0">
              <a:ea typeface="SimSun" panose="02010600030101010101" pitchFamily="2" charset="-122"/>
            </a:endParaRPr>
          </a:p>
        </p:txBody>
      </p:sp>
      <p:sp>
        <p:nvSpPr>
          <p:cNvPr id="48136" name="TextBox 7">
            <a:extLst>
              <a:ext uri="{FF2B5EF4-FFF2-40B4-BE49-F238E27FC236}">
                <a16:creationId xmlns:a16="http://schemas.microsoft.com/office/drawing/2014/main" id="{7602B3C4-0AAE-4834-AA92-4D678103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8" y="3721505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一七之内坚定盟约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492ECA-22EA-4BCE-8E56-D4455A0EC4B4}"/>
              </a:ext>
            </a:extLst>
          </p:cNvPr>
          <p:cNvCxnSpPr>
            <a:cxnSpLocks/>
          </p:cNvCxnSpPr>
          <p:nvPr/>
        </p:nvCxnSpPr>
        <p:spPr>
          <a:xfrm>
            <a:off x="1680172" y="3131344"/>
            <a:ext cx="0" cy="5826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537B52DA-EE68-494A-852C-9C9665FE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703" y="3355180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他必使祭祀与供献止息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781C51-4933-4C8F-9B06-3FC0D0A6DC6D}"/>
              </a:ext>
            </a:extLst>
          </p:cNvPr>
          <p:cNvCxnSpPr>
            <a:cxnSpLocks/>
          </p:cNvCxnSpPr>
          <p:nvPr/>
        </p:nvCxnSpPr>
        <p:spPr>
          <a:xfrm flipV="1">
            <a:off x="626946" y="1665288"/>
            <a:ext cx="17288" cy="37385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AC8927-27DE-4EA8-B8CD-CC62A0A4426B}"/>
              </a:ext>
            </a:extLst>
          </p:cNvPr>
          <p:cNvCxnSpPr>
            <a:cxnSpLocks/>
          </p:cNvCxnSpPr>
          <p:nvPr/>
        </p:nvCxnSpPr>
        <p:spPr>
          <a:xfrm flipV="1">
            <a:off x="8138160" y="1665288"/>
            <a:ext cx="0" cy="3271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43" name="TextBox 19">
            <a:extLst>
              <a:ext uri="{FF2B5EF4-FFF2-40B4-BE49-F238E27FC236}">
                <a16:creationId xmlns:a16="http://schemas.microsoft.com/office/drawing/2014/main" id="{CD86E568-9ED9-4B41-98F1-8168F31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D2B53-EC9B-4998-A4B3-275FD526A5E0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D5B645-ADB3-4E33-AD80-FB399414B472}"/>
              </a:ext>
            </a:extLst>
          </p:cNvPr>
          <p:cNvCxnSpPr>
            <a:cxnSpLocks/>
          </p:cNvCxnSpPr>
          <p:nvPr/>
        </p:nvCxnSpPr>
        <p:spPr>
          <a:xfrm>
            <a:off x="5410200" y="1828800"/>
            <a:ext cx="272796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18C12-DDFF-4F64-BB00-311680904FAB}"/>
              </a:ext>
            </a:extLst>
          </p:cNvPr>
          <p:cNvCxnSpPr>
            <a:cxnSpLocks/>
          </p:cNvCxnSpPr>
          <p:nvPr/>
        </p:nvCxnSpPr>
        <p:spPr>
          <a:xfrm flipH="1" flipV="1">
            <a:off x="4261560" y="4503598"/>
            <a:ext cx="954636" cy="125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C99CD-3723-4AC7-BF42-2046967EAE91}"/>
              </a:ext>
            </a:extLst>
          </p:cNvPr>
          <p:cNvCxnSpPr>
            <a:cxnSpLocks/>
          </p:cNvCxnSpPr>
          <p:nvPr/>
        </p:nvCxnSpPr>
        <p:spPr>
          <a:xfrm flipV="1">
            <a:off x="7223952" y="4476590"/>
            <a:ext cx="875961" cy="8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7" name="TextBox 18">
            <a:extLst>
              <a:ext uri="{FF2B5EF4-FFF2-40B4-BE49-F238E27FC236}">
                <a16:creationId xmlns:a16="http://schemas.microsoft.com/office/drawing/2014/main" id="{BAA03986-D3E3-4015-A7A2-79E0FDD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99" y="4261494"/>
            <a:ext cx="204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四十二个月</a:t>
            </a:r>
            <a:endParaRPr lang="en-US" altLang="en-US" sz="24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048EF0-0A78-433D-8CA5-1A24B5D0508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417911" y="4438430"/>
            <a:ext cx="7600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D86CDA-255E-4DDC-9E16-3C3CDA1C0918}"/>
              </a:ext>
            </a:extLst>
          </p:cNvPr>
          <p:cNvCxnSpPr>
            <a:cxnSpLocks/>
          </p:cNvCxnSpPr>
          <p:nvPr/>
        </p:nvCxnSpPr>
        <p:spPr>
          <a:xfrm flipH="1">
            <a:off x="651828" y="4438430"/>
            <a:ext cx="5975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C89317-196B-4FF6-BEF3-A7D76711A591}"/>
              </a:ext>
            </a:extLst>
          </p:cNvPr>
          <p:cNvSpPr txBox="1"/>
          <p:nvPr/>
        </p:nvSpPr>
        <p:spPr>
          <a:xfrm>
            <a:off x="1278586" y="4238375"/>
            <a:ext cx="213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一千二百六十天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FF71A-E731-4CD7-9E78-E72FF1204C04}"/>
              </a:ext>
            </a:extLst>
          </p:cNvPr>
          <p:cNvSpPr txBox="1"/>
          <p:nvPr/>
        </p:nvSpPr>
        <p:spPr>
          <a:xfrm>
            <a:off x="1483513" y="2684507"/>
            <a:ext cx="131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建圣殿</a:t>
            </a: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A7315-DCAA-4257-B9AB-2B4C09E63FF5}"/>
              </a:ext>
            </a:extLst>
          </p:cNvPr>
          <p:cNvSpPr txBox="1"/>
          <p:nvPr/>
        </p:nvSpPr>
        <p:spPr>
          <a:xfrm>
            <a:off x="3226772" y="506929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那两个见证人被杀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02318-CE2F-4F82-994D-C6D84EFECC79}"/>
              </a:ext>
            </a:extLst>
          </p:cNvPr>
          <p:cNvSpPr txBox="1"/>
          <p:nvPr/>
        </p:nvSpPr>
        <p:spPr>
          <a:xfrm>
            <a:off x="706099" y="4921515"/>
            <a:ext cx="72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六号</a:t>
            </a:r>
            <a:endParaRPr lang="en-US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ED0AEC-6C3A-4C73-B7F5-0732A4015A44}"/>
              </a:ext>
            </a:extLst>
          </p:cNvPr>
          <p:cNvSpPr txBox="1"/>
          <p:nvPr/>
        </p:nvSpPr>
        <p:spPr>
          <a:xfrm>
            <a:off x="1005839" y="4516159"/>
            <a:ext cx="373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（那两个见证人作见证）</a:t>
            </a:r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10F590-A0AC-43D8-9872-5E855A7C2D78}"/>
              </a:ext>
            </a:extLst>
          </p:cNvPr>
          <p:cNvCxnSpPr>
            <a:cxnSpLocks/>
          </p:cNvCxnSpPr>
          <p:nvPr/>
        </p:nvCxnSpPr>
        <p:spPr>
          <a:xfrm>
            <a:off x="1505563" y="3155851"/>
            <a:ext cx="6889" cy="21955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39CEF36-9632-4059-9D90-EC210586006B}"/>
              </a:ext>
            </a:extLst>
          </p:cNvPr>
          <p:cNvSpPr txBox="1"/>
          <p:nvPr/>
        </p:nvSpPr>
        <p:spPr>
          <a:xfrm>
            <a:off x="116472" y="53879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揭开第七印</a:t>
            </a:r>
            <a:endParaRPr lang="en-US" b="1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CB0F3B-9B96-4284-B2F1-7955AEFC7FC2}"/>
              </a:ext>
            </a:extLst>
          </p:cNvPr>
          <p:cNvCxnSpPr>
            <a:cxnSpLocks/>
            <a:stCxn id="17" idx="1"/>
            <a:endCxn id="17" idx="1"/>
          </p:cNvCxnSpPr>
          <p:nvPr/>
        </p:nvCxnSpPr>
        <p:spPr>
          <a:xfrm>
            <a:off x="706099" y="510205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AE54511-336A-4CD1-A11E-97F57046832B}"/>
              </a:ext>
            </a:extLst>
          </p:cNvPr>
          <p:cNvCxnSpPr>
            <a:cxnSpLocks/>
          </p:cNvCxnSpPr>
          <p:nvPr/>
        </p:nvCxnSpPr>
        <p:spPr>
          <a:xfrm>
            <a:off x="1330154" y="5096323"/>
            <a:ext cx="1822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17A8A6-E302-42A3-9B5A-0C877B21C6D5}"/>
              </a:ext>
            </a:extLst>
          </p:cNvPr>
          <p:cNvCxnSpPr>
            <a:cxnSpLocks/>
            <a:stCxn id="17" idx="1"/>
            <a:endCxn id="17" idx="1"/>
          </p:cNvCxnSpPr>
          <p:nvPr/>
        </p:nvCxnSpPr>
        <p:spPr>
          <a:xfrm>
            <a:off x="706099" y="5102055"/>
            <a:ext cx="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65" name="Straight Arrow Connector 48164">
            <a:extLst>
              <a:ext uri="{FF2B5EF4-FFF2-40B4-BE49-F238E27FC236}">
                <a16:creationId xmlns:a16="http://schemas.microsoft.com/office/drawing/2014/main" id="{2317AB95-5520-4048-B70C-690BD1C7A22D}"/>
              </a:ext>
            </a:extLst>
          </p:cNvPr>
          <p:cNvCxnSpPr>
            <a:cxnSpLocks/>
          </p:cNvCxnSpPr>
          <p:nvPr/>
        </p:nvCxnSpPr>
        <p:spPr>
          <a:xfrm flipH="1">
            <a:off x="619014" y="5069293"/>
            <a:ext cx="1741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5" name="TextBox 48174">
            <a:extLst>
              <a:ext uri="{FF2B5EF4-FFF2-40B4-BE49-F238E27FC236}">
                <a16:creationId xmlns:a16="http://schemas.microsoft.com/office/drawing/2014/main" id="{1C2C4DA7-E17B-4266-AE9A-9716FD8949C2}"/>
              </a:ext>
            </a:extLst>
          </p:cNvPr>
          <p:cNvSpPr txBox="1"/>
          <p:nvPr/>
        </p:nvSpPr>
        <p:spPr>
          <a:xfrm>
            <a:off x="3304515" y="5536774"/>
            <a:ext cx="232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第七号</a:t>
            </a:r>
            <a:r>
              <a:rPr lang="en-US" altLang="zh-CN" b="1" dirty="0"/>
              <a:t>(</a:t>
            </a:r>
            <a:r>
              <a:rPr lang="zh-CN" altLang="en-US" b="1" dirty="0"/>
              <a:t>末次号筒吹响</a:t>
            </a:r>
            <a:r>
              <a:rPr lang="en-US" altLang="zh-CN" b="1" dirty="0"/>
              <a:t>)</a:t>
            </a:r>
            <a:endParaRPr lang="en-US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BAEE3F-9840-4EFF-A396-18A093DFD6DD}"/>
              </a:ext>
            </a:extLst>
          </p:cNvPr>
          <p:cNvCxnSpPr>
            <a:cxnSpLocks/>
          </p:cNvCxnSpPr>
          <p:nvPr/>
        </p:nvCxnSpPr>
        <p:spPr>
          <a:xfrm>
            <a:off x="4236795" y="3259774"/>
            <a:ext cx="0" cy="2357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250358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诗篇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100:4</a:t>
            </a:r>
            <a:r>
              <a:rPr lang="zh-CN" altLang="en-US" sz="3200" b="1" dirty="0"/>
              <a:t>当</a:t>
            </a:r>
            <a:r>
              <a:rPr lang="zh-CN" altLang="en-US" sz="3200" b="1" dirty="0">
                <a:solidFill>
                  <a:srgbClr val="FF0000"/>
                </a:solidFill>
              </a:rPr>
              <a:t>称谢进入祂的门</a:t>
            </a:r>
            <a:r>
              <a:rPr lang="zh-CN" altLang="en-US" sz="3200" b="1" dirty="0"/>
              <a:t>，当赞美进入祂的院。当感谢祂，称颂祂的名。 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36502210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约翰一书</a:t>
            </a:r>
            <a:r>
              <a:rPr lang="en-US" altLang="zh-CN" b="1" dirty="0"/>
              <a:t>2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829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15</a:t>
            </a:r>
            <a:r>
              <a:rPr lang="zh-CN" altLang="en-US" sz="3200" b="1" dirty="0"/>
              <a:t>不要爱世界，和世界上的事。</a:t>
            </a:r>
            <a:r>
              <a:rPr lang="zh-CN" altLang="en-US" sz="3200" b="1" dirty="0">
                <a:solidFill>
                  <a:srgbClr val="FF0000"/>
                </a:solidFill>
              </a:rPr>
              <a:t>人若爱世界，爱父的心就不在他里面了。</a:t>
            </a:r>
          </a:p>
          <a:p>
            <a:pPr marL="0" indent="0">
              <a:buNone/>
            </a:pPr>
            <a:r>
              <a:rPr lang="en-US" altLang="zh-CN" sz="3200" b="1" dirty="0"/>
              <a:t>16</a:t>
            </a:r>
            <a:r>
              <a:rPr lang="zh-CN" altLang="en-US" sz="3200" b="1" dirty="0"/>
              <a:t>因为凡世界上的事，就像</a:t>
            </a:r>
            <a:r>
              <a:rPr lang="zh-CN" altLang="en-US" sz="3200" b="1" dirty="0">
                <a:solidFill>
                  <a:srgbClr val="FF0000"/>
                </a:solidFill>
              </a:rPr>
              <a:t>肉体的情欲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眼目的情欲</a:t>
            </a:r>
            <a:r>
              <a:rPr lang="zh-CN" altLang="en-US" sz="3200" b="1" dirty="0"/>
              <a:t>，并</a:t>
            </a:r>
            <a:r>
              <a:rPr lang="zh-CN" altLang="en-US" sz="3200" b="1" dirty="0">
                <a:solidFill>
                  <a:srgbClr val="FF0000"/>
                </a:solidFill>
              </a:rPr>
              <a:t>今生的骄傲</a:t>
            </a:r>
            <a:r>
              <a:rPr lang="zh-CN" altLang="en-US" sz="3200" b="1" dirty="0"/>
              <a:t>，都不是从父来的，乃是从世界来的。</a:t>
            </a:r>
          </a:p>
          <a:p>
            <a:pPr marL="0" indent="0">
              <a:buNone/>
            </a:pPr>
            <a:r>
              <a:rPr lang="en-US" altLang="zh-CN" sz="3200" b="1" dirty="0"/>
              <a:t>17</a:t>
            </a:r>
            <a:r>
              <a:rPr lang="zh-CN" altLang="en-US" sz="3200" b="1" dirty="0"/>
              <a:t>这世界，和其上的情欲，</a:t>
            </a:r>
            <a:r>
              <a:rPr lang="zh-CN" altLang="en-US" sz="3200" b="1" dirty="0">
                <a:solidFill>
                  <a:srgbClr val="FF0000"/>
                </a:solidFill>
              </a:rPr>
              <a:t>都要过去</a:t>
            </a:r>
            <a:r>
              <a:rPr lang="zh-CN" altLang="en-US" sz="3200" b="1" dirty="0"/>
              <a:t>。</a:t>
            </a:r>
            <a:r>
              <a:rPr lang="zh-CN" altLang="en-US" sz="3200" b="1" dirty="0">
                <a:solidFill>
                  <a:srgbClr val="FF0000"/>
                </a:solidFill>
              </a:rPr>
              <a:t>惟独遵行神旨意的，是永远常存。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4992553"/>
      </p:ext>
    </p:extLst>
  </p:cSld>
  <p:clrMapOvr>
    <a:masterClrMapping/>
  </p:clrMapOvr>
  <p:transition spd="slow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12B0C9-FD83-41FC-BFC1-F6EFD4F2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012430" cy="59499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充滿我</a:t>
            </a:r>
            <a:endParaRPr 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158240"/>
            <a:ext cx="7661910" cy="501872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altLang="zh-CN" sz="11200" b="1" dirty="0"/>
              <a:t>1)</a:t>
            </a:r>
            <a:r>
              <a:rPr lang="zh-TW" altLang="en-US" sz="11200" b="1" dirty="0"/>
              <a:t>真理聖靈在我心中，自由運行作善工；</a:t>
            </a:r>
          </a:p>
          <a:p>
            <a:r>
              <a:rPr lang="zh-TW" altLang="en-US" sz="11200" b="1" dirty="0"/>
              <a:t>發出亮光照耀啟示，使我識主並自己。</a:t>
            </a:r>
          </a:p>
          <a:p>
            <a:pPr marL="0" indent="0">
              <a:buNone/>
            </a:pPr>
            <a:r>
              <a:rPr lang="en-US" altLang="zh-TW" sz="11200" b="1" dirty="0"/>
              <a:t>2)</a:t>
            </a:r>
            <a:r>
              <a:rPr lang="zh-TW" altLang="en-US" sz="11200" b="1" dirty="0"/>
              <a:t>將我器皿完全倒空，污穢渣滓除乾淨；</a:t>
            </a:r>
          </a:p>
          <a:p>
            <a:r>
              <a:rPr lang="zh-TW" altLang="en-US" sz="11200" b="1" dirty="0"/>
              <a:t>用主言語使我成聖，平安喜樂常得勝。　</a:t>
            </a:r>
          </a:p>
          <a:p>
            <a:pPr marL="0" indent="0">
              <a:buNone/>
            </a:pPr>
            <a:r>
              <a:rPr lang="en-US" altLang="zh-TW" sz="11200" b="1" dirty="0"/>
              <a:t>3)</a:t>
            </a:r>
            <a:r>
              <a:rPr lang="zh-TW" altLang="en-US" sz="11200" b="1" dirty="0"/>
              <a:t>有如渴鹿愛慕溪水，我心渴慕主恩惠；</a:t>
            </a:r>
          </a:p>
          <a:p>
            <a:r>
              <a:rPr lang="zh-TW" altLang="en-US" sz="11200" b="1" dirty="0"/>
              <a:t>活水江河願主湧起，自我心中流不息。</a:t>
            </a:r>
          </a:p>
          <a:p>
            <a:pPr marL="0" indent="0">
              <a:buNone/>
            </a:pPr>
            <a:r>
              <a:rPr lang="en-US" altLang="zh-TW" sz="11200" b="1" dirty="0"/>
              <a:t>4)</a:t>
            </a:r>
            <a:r>
              <a:rPr lang="zh-TW" altLang="en-US" sz="11200" b="1" dirty="0"/>
              <a:t>不是倚靠勢力才能，惟獨仰賴活聖靈；</a:t>
            </a:r>
          </a:p>
          <a:p>
            <a:r>
              <a:rPr lang="zh-TW" altLang="en-US" sz="11200" b="1" dirty="0"/>
              <a:t>心眼光明靈耳開通，聖潔器皿合主用。</a:t>
            </a:r>
            <a:endParaRPr lang="en-US" altLang="zh-TW" sz="11200" b="1" dirty="0"/>
          </a:p>
          <a:p>
            <a:endParaRPr lang="en-US" altLang="zh-TW" sz="11200" b="1" dirty="0"/>
          </a:p>
          <a:p>
            <a:r>
              <a:rPr lang="zh-TW" altLang="en-US" sz="11200" b="1" dirty="0"/>
              <a:t>充滿我！充滿我！耶穌今來充滿我！</a:t>
            </a:r>
          </a:p>
          <a:p>
            <a:r>
              <a:rPr lang="zh-TW" altLang="en-US" sz="11200" b="1" dirty="0"/>
              <a:t>榮耀聖靈來充滿我，願主現在充滿我！</a:t>
            </a:r>
          </a:p>
          <a:p>
            <a:pPr marL="0" indent="0">
              <a:buNone/>
            </a:pPr>
            <a:endParaRPr lang="zh-TW" altLang="en-US" sz="11200" b="1" dirty="0"/>
          </a:p>
          <a:p>
            <a:endParaRPr lang="zh-TW" altLang="en-US" dirty="0"/>
          </a:p>
          <a:p>
            <a:r>
              <a:rPr lang="zh-TW" altLang="en-US" dirty="0"/>
              <a:t>　</a:t>
            </a:r>
          </a:p>
          <a:p>
            <a:r>
              <a:rPr lang="zh-TW" altLang="en-US" dirty="0"/>
              <a:t>　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182415"/>
      </p:ext>
    </p:extLst>
  </p:cSld>
  <p:clrMapOvr>
    <a:masterClrMapping/>
  </p:clrMapOvr>
  <p:transition spd="slow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041522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>
            <a:extLst>
              <a:ext uri="{FF2B5EF4-FFF2-40B4-BE49-F238E27FC236}">
                <a16:creationId xmlns:a16="http://schemas.microsoft.com/office/drawing/2014/main" id="{4118ADB3-802E-446C-8FA0-22F1DEC1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49" y="-107565"/>
            <a:ext cx="9288463" cy="69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B79DC964-B69F-4964-B456-344E0D1220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最后一个</a:t>
            </a:r>
            <a:r>
              <a:rPr lang="en-US" altLang="zh-CN" b="1" dirty="0"/>
              <a:t>7</a:t>
            </a:r>
            <a:br>
              <a:rPr lang="en-US" altLang="en-US" b="1" dirty="0"/>
            </a:b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F3F49-F8EE-46D1-86ED-DF0955D05D89}"/>
              </a:ext>
            </a:extLst>
          </p:cNvPr>
          <p:cNvCxnSpPr>
            <a:cxnSpLocks/>
          </p:cNvCxnSpPr>
          <p:nvPr/>
        </p:nvCxnSpPr>
        <p:spPr>
          <a:xfrm>
            <a:off x="685800" y="3124200"/>
            <a:ext cx="7452360" cy="1428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FE8251-50C4-47F0-B7D1-B636C89A391A}"/>
              </a:ext>
            </a:extLst>
          </p:cNvPr>
          <p:cNvCxnSpPr>
            <a:cxnSpLocks/>
          </p:cNvCxnSpPr>
          <p:nvPr/>
        </p:nvCxnSpPr>
        <p:spPr>
          <a:xfrm flipV="1">
            <a:off x="4242435" y="3170714"/>
            <a:ext cx="0" cy="18129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5" name="TextBox 6">
            <a:extLst>
              <a:ext uri="{FF2B5EF4-FFF2-40B4-BE49-F238E27FC236}">
                <a16:creationId xmlns:a16="http://schemas.microsoft.com/office/drawing/2014/main" id="{0318FB5B-1A65-48FA-B64B-9BDC93C0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18729"/>
            <a:ext cx="176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/>
              <a:t>一七之半</a:t>
            </a:r>
            <a:endParaRPr lang="en-US" altLang="en-US" sz="2400" b="1" dirty="0">
              <a:ea typeface="SimSun" panose="02010600030101010101" pitchFamily="2" charset="-122"/>
            </a:endParaRPr>
          </a:p>
        </p:txBody>
      </p:sp>
      <p:sp>
        <p:nvSpPr>
          <p:cNvPr id="48136" name="TextBox 7">
            <a:extLst>
              <a:ext uri="{FF2B5EF4-FFF2-40B4-BE49-F238E27FC236}">
                <a16:creationId xmlns:a16="http://schemas.microsoft.com/office/drawing/2014/main" id="{7602B3C4-0AAE-4834-AA92-4D678103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92" y="3707606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一七之内坚定盟约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492ECA-22EA-4BCE-8E56-D4455A0EC4B4}"/>
              </a:ext>
            </a:extLst>
          </p:cNvPr>
          <p:cNvCxnSpPr>
            <a:cxnSpLocks/>
          </p:cNvCxnSpPr>
          <p:nvPr/>
        </p:nvCxnSpPr>
        <p:spPr>
          <a:xfrm>
            <a:off x="1680172" y="3131344"/>
            <a:ext cx="0" cy="5826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537B52DA-EE68-494A-852C-9C9665FE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65" y="3353833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他必使祭祀与供献止息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781C51-4933-4C8F-9B06-3FC0D0A6DC6D}"/>
              </a:ext>
            </a:extLst>
          </p:cNvPr>
          <p:cNvCxnSpPr>
            <a:cxnSpLocks/>
          </p:cNvCxnSpPr>
          <p:nvPr/>
        </p:nvCxnSpPr>
        <p:spPr>
          <a:xfrm flipH="1" flipV="1">
            <a:off x="681038" y="1649414"/>
            <a:ext cx="4762" cy="33342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AC8927-27DE-4EA8-B8CD-CC62A0A4426B}"/>
              </a:ext>
            </a:extLst>
          </p:cNvPr>
          <p:cNvCxnSpPr>
            <a:cxnSpLocks/>
          </p:cNvCxnSpPr>
          <p:nvPr/>
        </p:nvCxnSpPr>
        <p:spPr>
          <a:xfrm flipV="1">
            <a:off x="8138160" y="1665288"/>
            <a:ext cx="0" cy="3271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43" name="TextBox 19">
            <a:extLst>
              <a:ext uri="{FF2B5EF4-FFF2-40B4-BE49-F238E27FC236}">
                <a16:creationId xmlns:a16="http://schemas.microsoft.com/office/drawing/2014/main" id="{CD86E568-9ED9-4B41-98F1-8168F31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D2B53-EC9B-4998-A4B3-275FD526A5E0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D5B645-ADB3-4E33-AD80-FB399414B472}"/>
              </a:ext>
            </a:extLst>
          </p:cNvPr>
          <p:cNvCxnSpPr>
            <a:cxnSpLocks/>
          </p:cNvCxnSpPr>
          <p:nvPr/>
        </p:nvCxnSpPr>
        <p:spPr>
          <a:xfrm>
            <a:off x="5410200" y="1828800"/>
            <a:ext cx="272796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18C12-DDFF-4F64-BB00-311680904FAB}"/>
              </a:ext>
            </a:extLst>
          </p:cNvPr>
          <p:cNvCxnSpPr>
            <a:cxnSpLocks/>
            <a:stCxn id="48157" idx="1"/>
          </p:cNvCxnSpPr>
          <p:nvPr/>
        </p:nvCxnSpPr>
        <p:spPr>
          <a:xfrm flipH="1" flipV="1">
            <a:off x="4229101" y="4491038"/>
            <a:ext cx="1226698" cy="14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C99CD-3723-4AC7-BF42-2046967EAE91}"/>
              </a:ext>
            </a:extLst>
          </p:cNvPr>
          <p:cNvCxnSpPr>
            <a:cxnSpLocks/>
          </p:cNvCxnSpPr>
          <p:nvPr/>
        </p:nvCxnSpPr>
        <p:spPr>
          <a:xfrm flipV="1">
            <a:off x="7223952" y="4476590"/>
            <a:ext cx="875961" cy="8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7" name="TextBox 18">
            <a:extLst>
              <a:ext uri="{FF2B5EF4-FFF2-40B4-BE49-F238E27FC236}">
                <a16:creationId xmlns:a16="http://schemas.microsoft.com/office/drawing/2014/main" id="{BAA03986-D3E3-4015-A7A2-79E0FDD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99" y="4261494"/>
            <a:ext cx="204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四十二个月</a:t>
            </a:r>
            <a:endParaRPr lang="en-US" altLang="en-US" sz="2400" b="1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1FD0E7-E71F-45F1-8E6E-27AF70CC260F}"/>
              </a:ext>
            </a:extLst>
          </p:cNvPr>
          <p:cNvCxnSpPr>
            <a:cxnSpLocks/>
          </p:cNvCxnSpPr>
          <p:nvPr/>
        </p:nvCxnSpPr>
        <p:spPr>
          <a:xfrm flipH="1" flipV="1">
            <a:off x="4229101" y="4491037"/>
            <a:ext cx="1226698" cy="14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048EF0-0A78-433D-8CA5-1A24B5D0508D}"/>
              </a:ext>
            </a:extLst>
          </p:cNvPr>
          <p:cNvCxnSpPr>
            <a:cxnSpLocks/>
          </p:cNvCxnSpPr>
          <p:nvPr/>
        </p:nvCxnSpPr>
        <p:spPr>
          <a:xfrm flipV="1">
            <a:off x="3472815" y="4725909"/>
            <a:ext cx="727993" cy="7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D86CDA-255E-4DDC-9E16-3C3CDA1C0918}"/>
              </a:ext>
            </a:extLst>
          </p:cNvPr>
          <p:cNvCxnSpPr>
            <a:cxnSpLocks/>
          </p:cNvCxnSpPr>
          <p:nvPr/>
        </p:nvCxnSpPr>
        <p:spPr>
          <a:xfrm flipH="1">
            <a:off x="656088" y="4707802"/>
            <a:ext cx="701932" cy="5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C89317-196B-4FF6-BEF3-A7D76711A591}"/>
              </a:ext>
            </a:extLst>
          </p:cNvPr>
          <p:cNvSpPr txBox="1"/>
          <p:nvPr/>
        </p:nvSpPr>
        <p:spPr>
          <a:xfrm>
            <a:off x="1451655" y="4537015"/>
            <a:ext cx="197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一千二百六十天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FF71A-E731-4CD7-9E78-E72FF1204C04}"/>
              </a:ext>
            </a:extLst>
          </p:cNvPr>
          <p:cNvSpPr txBox="1"/>
          <p:nvPr/>
        </p:nvSpPr>
        <p:spPr>
          <a:xfrm>
            <a:off x="1569135" y="2618729"/>
            <a:ext cx="89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建圣殿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A7315-DCAA-4257-B9AB-2B4C09E63FF5}"/>
              </a:ext>
            </a:extLst>
          </p:cNvPr>
          <p:cNvSpPr txBox="1"/>
          <p:nvPr/>
        </p:nvSpPr>
        <p:spPr>
          <a:xfrm>
            <a:off x="3226772" y="506929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那两个见证人被杀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36884-B655-42ED-824A-4F762A12E896}"/>
              </a:ext>
            </a:extLst>
          </p:cNvPr>
          <p:cNvSpPr txBox="1"/>
          <p:nvPr/>
        </p:nvSpPr>
        <p:spPr>
          <a:xfrm>
            <a:off x="-120321" y="5044904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/>
              <a:t>在基督里睡了的复活</a:t>
            </a:r>
            <a:endParaRPr lang="en-US" altLang="zh-CN" sz="1400" b="1" dirty="0"/>
          </a:p>
          <a:p>
            <a:pPr algn="ctr"/>
            <a:r>
              <a:rPr lang="en-US" altLang="zh-CN" sz="1400" b="1" dirty="0"/>
              <a:t>(</a:t>
            </a:r>
            <a:r>
              <a:rPr lang="zh-CN" altLang="en-US" sz="1400" b="1" dirty="0"/>
              <a:t>号筒要响</a:t>
            </a:r>
            <a:r>
              <a:rPr lang="en-US" altLang="zh-CN" sz="1400" b="1" dirty="0"/>
              <a:t>)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0F23D-9071-495C-8396-13DAEA9647C6}"/>
              </a:ext>
            </a:extLst>
          </p:cNvPr>
          <p:cNvSpPr txBox="1"/>
          <p:nvPr/>
        </p:nvSpPr>
        <p:spPr>
          <a:xfrm>
            <a:off x="2027976" y="5423066"/>
            <a:ext cx="498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  末次号筒吹响还活着的得胜者被提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1658A-4E40-46AF-AD08-0E583D8ECB92}"/>
              </a:ext>
            </a:extLst>
          </p:cNvPr>
          <p:cNvSpPr txBox="1"/>
          <p:nvPr/>
        </p:nvSpPr>
        <p:spPr>
          <a:xfrm>
            <a:off x="4272644" y="587308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妇人被养活一千二百六十天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329340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"/>
            <a:ext cx="8442960" cy="10668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+mn-ea"/>
                <a:ea typeface="+mn-ea"/>
              </a:rPr>
              <a:t>第三段</a:t>
            </a:r>
            <a:r>
              <a:rPr lang="en-US" sz="4000" b="1" dirty="0">
                <a:latin typeface="+mn-ea"/>
                <a:ea typeface="+mn-ea"/>
              </a:rPr>
              <a:t>. </a:t>
            </a:r>
            <a:r>
              <a:rPr lang="zh-CN" altLang="en-US" sz="4000" b="1" dirty="0">
                <a:latin typeface="+mn-ea"/>
                <a:ea typeface="+mn-ea"/>
              </a:rPr>
              <a:t>宝座前的启示 </a:t>
            </a:r>
            <a:r>
              <a:rPr lang="en-US" altLang="zh-CN" sz="4000" b="1" dirty="0">
                <a:latin typeface="+mn-ea"/>
                <a:ea typeface="+mn-ea"/>
              </a:rPr>
              <a:t>II</a:t>
            </a:r>
            <a:r>
              <a:rPr lang="zh-CN" altLang="en-US" sz="4000" b="1" dirty="0">
                <a:latin typeface="+mn-ea"/>
                <a:ea typeface="+mn-ea"/>
              </a:rPr>
              <a:t> </a:t>
            </a:r>
            <a:r>
              <a:rPr lang="en-US" altLang="zh-CN" sz="4000" b="1" dirty="0">
                <a:latin typeface="+mn-ea"/>
                <a:ea typeface="+mn-ea"/>
              </a:rPr>
              <a:t>	</a:t>
            </a:r>
            <a:r>
              <a:rPr lang="zh-CN" altLang="en-US" sz="4000" b="1" dirty="0">
                <a:latin typeface="+mn-ea"/>
                <a:ea typeface="+mn-ea"/>
              </a:rPr>
              <a:t> </a:t>
            </a:r>
            <a:r>
              <a:rPr lang="en-US" sz="4000" b="1" dirty="0">
                <a:latin typeface="+mn-ea"/>
                <a:ea typeface="+mn-ea"/>
              </a:rPr>
              <a:t>(4-16</a:t>
            </a:r>
            <a:r>
              <a:rPr lang="zh-CN" altLang="en-US" sz="4000" b="1" dirty="0">
                <a:latin typeface="+mn-ea"/>
                <a:ea typeface="+mn-ea"/>
              </a:rPr>
              <a:t>章</a:t>
            </a:r>
            <a:r>
              <a:rPr lang="en-US" sz="4000" b="1" dirty="0">
                <a:latin typeface="+mn-ea"/>
                <a:ea typeface="+mn-ea"/>
              </a:rPr>
              <a:t>)</a:t>
            </a:r>
            <a:endParaRPr lang="en-US" altLang="en-US" sz="4000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1"/>
            <a:ext cx="8930640" cy="54254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4000" b="1" dirty="0">
                <a:latin typeface="+mn-ea"/>
              </a:rPr>
              <a:t>七</a:t>
            </a:r>
            <a:r>
              <a:rPr lang="en-US" sz="4000" b="1" dirty="0">
                <a:latin typeface="+mn-ea"/>
              </a:rPr>
              <a:t>.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第七位天使吹号</a:t>
            </a:r>
            <a:r>
              <a:rPr lang="en-US" altLang="zh-CN" sz="4000" b="1" dirty="0">
                <a:latin typeface="+mn-ea"/>
              </a:rPr>
              <a:t>(</a:t>
            </a:r>
            <a:r>
              <a:rPr lang="zh-CN" altLang="en-US" sz="4000" b="1" dirty="0"/>
              <a:t>末次号筒吹响</a:t>
            </a:r>
            <a:r>
              <a:rPr lang="en-US" altLang="zh-CN" sz="4000" b="1" dirty="0"/>
              <a:t>)</a:t>
            </a:r>
            <a:r>
              <a:rPr lang="zh-CN" altLang="en-US" sz="4000" b="1" dirty="0">
                <a:latin typeface="+mn-ea"/>
              </a:rPr>
              <a:t>（</a:t>
            </a:r>
            <a:r>
              <a:rPr lang="en-US" sz="4000" b="1" dirty="0">
                <a:latin typeface="+mn-ea"/>
              </a:rPr>
              <a:t>11</a:t>
            </a:r>
            <a:r>
              <a:rPr lang="en-US" altLang="zh-CN" sz="4000" b="1" dirty="0">
                <a:latin typeface="+mn-ea"/>
              </a:rPr>
              <a:t>:</a:t>
            </a:r>
            <a:r>
              <a:rPr lang="en-US" sz="4000" b="1" dirty="0">
                <a:latin typeface="+mn-ea"/>
              </a:rPr>
              <a:t>15-16</a:t>
            </a:r>
            <a:r>
              <a:rPr lang="en-US" altLang="zh-CN" sz="4000" b="1" dirty="0">
                <a:latin typeface="+mn-ea"/>
              </a:rPr>
              <a:t>:</a:t>
            </a:r>
            <a:r>
              <a:rPr lang="en-US" sz="4000" b="1" dirty="0">
                <a:latin typeface="+mn-ea"/>
              </a:rPr>
              <a:t>21</a:t>
            </a:r>
            <a:r>
              <a:rPr lang="zh-CN" altLang="en-US" sz="4000" b="1" dirty="0">
                <a:latin typeface="+mn-ea"/>
              </a:rPr>
              <a:t>）</a:t>
            </a:r>
            <a:endParaRPr lang="en-US" sz="40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4000" b="1" dirty="0">
                <a:latin typeface="+mn-ea"/>
              </a:rPr>
              <a:t>	</a:t>
            </a:r>
            <a:r>
              <a:rPr lang="zh-CN" altLang="en-US" sz="4000" b="1" dirty="0">
                <a:latin typeface="+mn-ea"/>
              </a:rPr>
              <a:t>（第三样灾祸是最后的灾祸即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神的大怒</a:t>
            </a:r>
            <a:r>
              <a:rPr lang="zh-CN" altLang="en-US" sz="4000" b="1" dirty="0">
                <a:latin typeface="+mn-ea"/>
              </a:rPr>
              <a:t>临到）</a:t>
            </a:r>
            <a:endParaRPr lang="en-US" altLang="zh-CN" sz="4000" b="1" dirty="0">
              <a:latin typeface="+mn-ea"/>
            </a:endParaRPr>
          </a:p>
          <a:p>
            <a:pPr marL="0" indent="0">
              <a:buNone/>
            </a:pPr>
            <a:r>
              <a:rPr lang="en-US" sz="4000" b="1" dirty="0">
                <a:latin typeface="+mn-ea"/>
              </a:rPr>
              <a:t>A.</a:t>
            </a:r>
            <a:r>
              <a:rPr lang="zh-CN" altLang="en-US" sz="4000" b="1" dirty="0">
                <a:latin typeface="+mn-ea"/>
              </a:rPr>
              <a:t>天上的宣告</a:t>
            </a:r>
            <a:r>
              <a:rPr lang="en-US" altLang="zh-CN" sz="4000" b="1" dirty="0">
                <a:latin typeface="+mn-ea"/>
              </a:rPr>
              <a:t>			</a:t>
            </a:r>
            <a:r>
              <a:rPr lang="zh-CN" altLang="en-US" sz="4000" b="1" dirty="0">
                <a:latin typeface="+mn-ea"/>
              </a:rPr>
              <a:t>（</a:t>
            </a:r>
            <a:r>
              <a:rPr lang="en-US" sz="4000" b="1" dirty="0">
                <a:latin typeface="+mn-ea"/>
              </a:rPr>
              <a:t>11</a:t>
            </a:r>
            <a:r>
              <a:rPr lang="zh-CN" altLang="en-US" sz="4000" b="1" dirty="0">
                <a:latin typeface="+mn-ea"/>
              </a:rPr>
              <a:t>：</a:t>
            </a:r>
            <a:r>
              <a:rPr lang="en-US" sz="4000" b="1" dirty="0">
                <a:latin typeface="+mn-ea"/>
              </a:rPr>
              <a:t>15-19</a:t>
            </a:r>
            <a:r>
              <a:rPr lang="zh-CN" altLang="en-US" sz="4000" b="1" dirty="0">
                <a:latin typeface="+mn-ea"/>
              </a:rPr>
              <a:t>）</a:t>
            </a:r>
            <a:endParaRPr lang="en-US" sz="4000" b="1" dirty="0">
              <a:latin typeface="+mn-ea"/>
            </a:endParaRPr>
          </a:p>
          <a:p>
            <a:pPr marL="0" indent="0">
              <a:buNone/>
            </a:pPr>
            <a:r>
              <a:rPr lang="en-US" sz="4000" b="1" dirty="0">
                <a:latin typeface="+mn-ea"/>
              </a:rPr>
              <a:t>B.</a:t>
            </a:r>
            <a:r>
              <a:rPr lang="zh-CN" altLang="en-US" sz="4000" b="1" dirty="0">
                <a:latin typeface="+mn-ea"/>
              </a:rPr>
              <a:t>龙与怀了孕的妇人</a:t>
            </a:r>
            <a:r>
              <a:rPr lang="en-US" altLang="zh-CN" sz="4000" b="1" dirty="0">
                <a:latin typeface="+mn-ea"/>
              </a:rPr>
              <a:t>		</a:t>
            </a:r>
            <a:r>
              <a:rPr lang="zh-CN" altLang="en-US" sz="4000" b="1" dirty="0">
                <a:latin typeface="+mn-ea"/>
              </a:rPr>
              <a:t>（</a:t>
            </a:r>
            <a:r>
              <a:rPr lang="en-US" sz="4000" b="1" dirty="0">
                <a:latin typeface="+mn-ea"/>
              </a:rPr>
              <a:t>12</a:t>
            </a:r>
            <a:r>
              <a:rPr lang="zh-CN" altLang="en-US" sz="4000" b="1" dirty="0">
                <a:latin typeface="+mn-ea"/>
              </a:rPr>
              <a:t>：</a:t>
            </a:r>
            <a:r>
              <a:rPr lang="en-US" sz="4000" b="1" dirty="0">
                <a:latin typeface="+mn-ea"/>
              </a:rPr>
              <a:t>1-17</a:t>
            </a:r>
            <a:r>
              <a:rPr lang="zh-CN" altLang="en-US" sz="4000" b="1" dirty="0">
                <a:latin typeface="+mn-ea"/>
              </a:rPr>
              <a:t>）</a:t>
            </a:r>
            <a:endParaRPr lang="en-US" sz="4000" b="1" dirty="0">
              <a:latin typeface="+mn-ea"/>
            </a:endParaRPr>
          </a:p>
          <a:p>
            <a:pPr marL="0" indent="0">
              <a:buNone/>
            </a:pPr>
            <a:r>
              <a:rPr lang="en-US" sz="4000" b="1" dirty="0">
                <a:latin typeface="+mn-ea"/>
              </a:rPr>
              <a:t>C.</a:t>
            </a:r>
            <a:r>
              <a:rPr lang="zh-CN" altLang="en-US" sz="4000" b="1" dirty="0">
                <a:latin typeface="+mn-ea"/>
              </a:rPr>
              <a:t>敌基督和假先知</a:t>
            </a:r>
            <a:r>
              <a:rPr lang="en-US" altLang="zh-CN" sz="4000" b="1" dirty="0">
                <a:latin typeface="+mn-ea"/>
              </a:rPr>
              <a:t>		</a:t>
            </a:r>
            <a:r>
              <a:rPr lang="zh-CN" altLang="en-US" sz="4000" b="1" dirty="0">
                <a:latin typeface="+mn-ea"/>
              </a:rPr>
              <a:t>（</a:t>
            </a:r>
            <a:r>
              <a:rPr lang="en-US" sz="4000" b="1" dirty="0">
                <a:latin typeface="+mn-ea"/>
              </a:rPr>
              <a:t>13</a:t>
            </a:r>
            <a:r>
              <a:rPr lang="zh-CN" altLang="en-US" sz="4000" b="1" dirty="0">
                <a:latin typeface="+mn-ea"/>
              </a:rPr>
              <a:t>：</a:t>
            </a:r>
            <a:r>
              <a:rPr lang="en-US" sz="4000" b="1" dirty="0">
                <a:latin typeface="+mn-ea"/>
              </a:rPr>
              <a:t>1-18</a:t>
            </a:r>
            <a:r>
              <a:rPr lang="zh-CN" altLang="en-US" sz="4000" b="1" dirty="0">
                <a:latin typeface="+mn-ea"/>
              </a:rPr>
              <a:t>）</a:t>
            </a:r>
            <a:endParaRPr lang="en-US" altLang="zh-CN" sz="4000" b="1" dirty="0">
              <a:latin typeface="+mn-ea"/>
            </a:endParaRPr>
          </a:p>
          <a:p>
            <a:pPr marL="0" indent="0">
              <a:buNone/>
            </a:pPr>
            <a:r>
              <a:rPr lang="en-US" sz="4000" b="1" dirty="0">
                <a:latin typeface="+mn-ea"/>
              </a:rPr>
              <a:t>D.</a:t>
            </a:r>
            <a:r>
              <a:rPr lang="zh-CN" altLang="en-US" sz="4000" b="1" dirty="0">
                <a:latin typeface="+mn-ea"/>
              </a:rPr>
              <a:t>从地上买来的十四万四千人与羔羊站在锡安山</a:t>
            </a:r>
            <a:r>
              <a:rPr lang="en-US" altLang="zh-CN" sz="4000" b="1" dirty="0">
                <a:latin typeface="+mn-ea"/>
              </a:rPr>
              <a:t>,</a:t>
            </a:r>
            <a:r>
              <a:rPr lang="zh-CN" altLang="en-US" sz="4000" b="1" dirty="0">
                <a:latin typeface="+mn-ea"/>
              </a:rPr>
              <a:t> 三天使</a:t>
            </a:r>
            <a:endParaRPr lang="en-US" altLang="zh-CN" sz="40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4000" b="1" dirty="0">
                <a:latin typeface="+mn-ea"/>
              </a:rPr>
              <a:t>    的信息和收割庄稼</a:t>
            </a:r>
            <a:r>
              <a:rPr lang="en-US" altLang="zh-CN" sz="4000" b="1" dirty="0">
                <a:latin typeface="+mn-ea"/>
              </a:rPr>
              <a:t>		</a:t>
            </a:r>
            <a:r>
              <a:rPr lang="zh-CN" altLang="en-US" sz="4000" b="1" dirty="0">
                <a:latin typeface="+mn-ea"/>
              </a:rPr>
              <a:t> </a:t>
            </a:r>
            <a:r>
              <a:rPr lang="en-US" sz="4000" b="1" dirty="0">
                <a:latin typeface="+mn-ea"/>
              </a:rPr>
              <a:t>(14:</a:t>
            </a:r>
            <a:r>
              <a:rPr lang="en-US" altLang="zh-CN" sz="4000" b="1" dirty="0">
                <a:latin typeface="+mn-ea"/>
              </a:rPr>
              <a:t>1</a:t>
            </a:r>
            <a:r>
              <a:rPr lang="en-US" sz="4000" b="1" dirty="0">
                <a:latin typeface="+mn-ea"/>
              </a:rPr>
              <a:t>-20)</a:t>
            </a:r>
          </a:p>
          <a:p>
            <a:pPr marL="0" indent="0">
              <a:buNone/>
            </a:pPr>
            <a:r>
              <a:rPr lang="en-US" altLang="zh-CN" sz="4000" b="1" dirty="0">
                <a:latin typeface="+mn-ea"/>
              </a:rPr>
              <a:t>E</a:t>
            </a:r>
            <a:r>
              <a:rPr lang="en-US" sz="4000" b="1" dirty="0">
                <a:latin typeface="+mn-ea"/>
              </a:rPr>
              <a:t>.</a:t>
            </a:r>
            <a:r>
              <a:rPr lang="zh-CN" altLang="en-US" sz="4000" b="1" dirty="0">
                <a:latin typeface="+mn-ea"/>
              </a:rPr>
              <a:t>神大怒的七个金碗给掌管七灾的七位天使</a:t>
            </a:r>
            <a:r>
              <a:rPr lang="en-US" altLang="zh-CN" sz="4000" b="1" dirty="0">
                <a:latin typeface="+mn-ea"/>
              </a:rPr>
              <a:t>	(</a:t>
            </a:r>
            <a:r>
              <a:rPr lang="en-US" sz="4000" b="1" dirty="0">
                <a:latin typeface="+mn-ea"/>
              </a:rPr>
              <a:t>15:1-8</a:t>
            </a:r>
            <a:r>
              <a:rPr lang="en-US" altLang="zh-CN" sz="4000" b="1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sz="4000" b="1" dirty="0">
                <a:latin typeface="+mn-ea"/>
              </a:rPr>
              <a:t>1.</a:t>
            </a:r>
            <a:r>
              <a:rPr lang="zh-CN" altLang="en-US" sz="4000" b="1" dirty="0">
                <a:latin typeface="+mn-ea"/>
              </a:rPr>
              <a:t>神的大怒在这七灾中发尽</a:t>
            </a:r>
            <a:r>
              <a:rPr lang="en-US" altLang="zh-CN" sz="4000" b="1" dirty="0">
                <a:latin typeface="+mn-ea"/>
              </a:rPr>
              <a:t>				</a:t>
            </a:r>
            <a:r>
              <a:rPr lang="en-US" sz="4000" b="1" dirty="0">
                <a:latin typeface="+mn-ea"/>
              </a:rPr>
              <a:t>(15:1)</a:t>
            </a:r>
          </a:p>
          <a:p>
            <a:pPr marL="0" indent="0">
              <a:buNone/>
            </a:pPr>
            <a:r>
              <a:rPr lang="en-US" sz="4000" b="1" dirty="0">
                <a:latin typeface="+mn-ea"/>
              </a:rPr>
              <a:t>2.</a:t>
            </a:r>
            <a:r>
              <a:rPr lang="zh-CN" altLang="en-US" sz="4000" b="1" dirty="0">
                <a:latin typeface="+mn-ea"/>
              </a:rPr>
              <a:t>胜了兽和兽像并它名字数目的人唱歌赞美神   </a:t>
            </a:r>
            <a:r>
              <a:rPr lang="en-US" sz="4000" b="1" dirty="0">
                <a:latin typeface="+mn-ea"/>
              </a:rPr>
              <a:t>(15:2-4)</a:t>
            </a:r>
          </a:p>
          <a:p>
            <a:pPr marL="0" indent="0">
              <a:buNone/>
            </a:pPr>
            <a:r>
              <a:rPr lang="en-US" sz="4000" b="1" dirty="0">
                <a:latin typeface="+mn-ea"/>
              </a:rPr>
              <a:t>3.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没有人能进殿直到七灾完毕</a:t>
            </a:r>
            <a:r>
              <a:rPr lang="en-US" altLang="zh-CN" sz="4000" b="1" dirty="0">
                <a:solidFill>
                  <a:srgbClr val="FF0000"/>
                </a:solidFill>
                <a:latin typeface="+mn-ea"/>
              </a:rPr>
              <a:t>				</a:t>
            </a:r>
            <a:r>
              <a:rPr lang="zh-CN" altLang="en-US" sz="4000" b="1" dirty="0">
                <a:latin typeface="+mn-ea"/>
              </a:rPr>
              <a:t> </a:t>
            </a:r>
            <a:r>
              <a:rPr lang="en-US" sz="4000" b="1" dirty="0">
                <a:latin typeface="+mn-ea"/>
              </a:rPr>
              <a:t>(15:5-8)</a:t>
            </a:r>
          </a:p>
          <a:p>
            <a:pPr marL="0" indent="0">
              <a:buNone/>
            </a:pPr>
            <a:r>
              <a:rPr lang="en-US" altLang="zh-CN" sz="4000" b="1" dirty="0">
                <a:latin typeface="+mn-ea"/>
              </a:rPr>
              <a:t>F</a:t>
            </a:r>
            <a:r>
              <a:rPr lang="en-US" sz="4000" b="1" dirty="0">
                <a:latin typeface="+mn-ea"/>
              </a:rPr>
              <a:t>.</a:t>
            </a:r>
            <a:r>
              <a:rPr lang="zh-CN" altLang="en-US" sz="4000" b="1" dirty="0">
                <a:latin typeface="+mn-ea"/>
              </a:rPr>
              <a:t>七位天使把盛</a:t>
            </a:r>
            <a:r>
              <a:rPr lang="zh-CN" altLang="en-US" sz="4000" b="1" dirty="0">
                <a:solidFill>
                  <a:srgbClr val="FF0000"/>
                </a:solidFill>
                <a:latin typeface="+mn-ea"/>
              </a:rPr>
              <a:t>神大怒</a:t>
            </a:r>
            <a:r>
              <a:rPr lang="zh-CN" altLang="en-US" sz="4000" b="1" dirty="0">
                <a:latin typeface="+mn-ea"/>
              </a:rPr>
              <a:t>的七碗倒在地上</a:t>
            </a:r>
            <a:r>
              <a:rPr lang="en-US" altLang="zh-CN" sz="4000" b="1" dirty="0">
                <a:latin typeface="+mn-ea"/>
              </a:rPr>
              <a:t>	</a:t>
            </a:r>
            <a:r>
              <a:rPr lang="zh-CN" altLang="en-US" sz="4000" b="1" dirty="0">
                <a:latin typeface="+mn-ea"/>
              </a:rPr>
              <a:t>        </a:t>
            </a:r>
            <a:r>
              <a:rPr lang="en-US" sz="4000" b="1" dirty="0">
                <a:latin typeface="+mn-ea"/>
              </a:rPr>
              <a:t>(16:1-21)</a:t>
            </a:r>
          </a:p>
          <a:p>
            <a:pPr marL="0" indent="0">
              <a:buNone/>
            </a:pPr>
            <a:endParaRPr lang="en-US" sz="3900" b="1" dirty="0">
              <a:latin typeface="+mn-ea"/>
            </a:endParaRPr>
          </a:p>
          <a:p>
            <a:pPr marL="0" indent="0">
              <a:buNone/>
            </a:pPr>
            <a:endParaRPr lang="en-US" sz="39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2400" b="1" dirty="0">
              <a:latin typeface="+mn-e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15380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9B398-55BC-4FF5-923C-A233C408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出埃及记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/>
              <a:t>40:33……</a:t>
            </a:r>
            <a:r>
              <a:rPr lang="zh-CN" altLang="en-US" sz="3200" b="1" dirty="0"/>
              <a:t>这样，</a:t>
            </a:r>
            <a:r>
              <a:rPr lang="zh-CN" altLang="en-US" sz="3200" b="1" dirty="0">
                <a:solidFill>
                  <a:srgbClr val="FF0000"/>
                </a:solidFill>
              </a:rPr>
              <a:t>摩西就完了工</a:t>
            </a:r>
            <a:r>
              <a:rPr lang="zh-CN" altLang="en-US" sz="3200" b="1" dirty="0"/>
              <a:t>。</a:t>
            </a:r>
          </a:p>
          <a:p>
            <a:pPr marL="0" indent="0">
              <a:buNone/>
            </a:pPr>
            <a:r>
              <a:rPr lang="en-US" altLang="zh-CN" sz="3200" b="1" dirty="0"/>
              <a:t>34</a:t>
            </a:r>
            <a:r>
              <a:rPr lang="zh-CN" altLang="en-US" sz="3200" b="1" dirty="0"/>
              <a:t>当时，云彩遮盖会幕，耶和华的荣光就充满了帐幕。</a:t>
            </a:r>
          </a:p>
          <a:p>
            <a:pPr marL="0" indent="0">
              <a:buNone/>
            </a:pPr>
            <a:r>
              <a:rPr lang="en-US" altLang="zh-CN" sz="3200" b="1" dirty="0"/>
              <a:t>35</a:t>
            </a:r>
            <a:r>
              <a:rPr lang="zh-CN" altLang="en-US" sz="3200" b="1" dirty="0">
                <a:solidFill>
                  <a:srgbClr val="FF0000"/>
                </a:solidFill>
              </a:rPr>
              <a:t>摩西不能进会幕</a:t>
            </a:r>
            <a:r>
              <a:rPr lang="zh-CN" altLang="en-US" sz="3200" b="1" dirty="0"/>
              <a:t>，因为云彩停在其上，并且</a:t>
            </a:r>
            <a:r>
              <a:rPr lang="zh-CN" altLang="en-US" sz="3200" b="1" dirty="0">
                <a:solidFill>
                  <a:srgbClr val="FF0000"/>
                </a:solidFill>
              </a:rPr>
              <a:t>耶和华的荣光充满了帐幕。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3200" b="1" dirty="0"/>
          </a:p>
          <a:p>
            <a:pPr marL="0" indent="0">
              <a:buNone/>
            </a:pPr>
            <a:br>
              <a:rPr lang="zh-CN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458988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历代志下</a:t>
            </a:r>
            <a:endParaRPr lang="en-US" altLang="en-US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19886" cy="452845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5:1</a:t>
            </a:r>
            <a:r>
              <a:rPr lang="zh-CN" altLang="en-US" sz="3200" b="1" dirty="0">
                <a:solidFill>
                  <a:srgbClr val="FF0000"/>
                </a:solidFill>
              </a:rPr>
              <a:t>所罗门作完了耶和华殿的一切工</a:t>
            </a:r>
            <a:r>
              <a:rPr lang="en-US" altLang="zh-CN" sz="3200" b="1" dirty="0"/>
              <a:t>……</a:t>
            </a:r>
          </a:p>
          <a:p>
            <a:pPr marL="0" indent="0">
              <a:buNone/>
            </a:pPr>
            <a:r>
              <a:rPr lang="en-US" altLang="zh-CN" sz="3200" b="1" dirty="0"/>
              <a:t>5:13</a:t>
            </a:r>
            <a:r>
              <a:rPr lang="zh-CN" altLang="en-US" sz="3200" b="1" dirty="0"/>
              <a:t>吹号的，歌唱的都一齐发声，声合为一，赞美感谢耶和华。吹号，敲钹，用各种乐器，扬声赞美耶和华说，耶和华本为善，祂的慈爱永远长存。那时，耶和华的殿有云充满，</a:t>
            </a:r>
          </a:p>
          <a:p>
            <a:pPr marL="0" indent="0">
              <a:buNone/>
            </a:pPr>
            <a:r>
              <a:rPr lang="en-US" altLang="zh-CN" sz="3200" b="1" dirty="0"/>
              <a:t>5:14</a:t>
            </a:r>
            <a:r>
              <a:rPr lang="zh-CN" altLang="en-US" sz="3200" b="1" dirty="0">
                <a:solidFill>
                  <a:srgbClr val="FF0000"/>
                </a:solidFill>
              </a:rPr>
              <a:t>甚至祭司不能站立供职，因为耶和华的荣光充满了神的殿。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83340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659007" cy="53476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利未记</a:t>
            </a:r>
            <a:r>
              <a:rPr lang="en-US" altLang="zh-CN" b="1" dirty="0">
                <a:latin typeface="+mn-ea"/>
                <a:ea typeface="+mn-ea"/>
              </a:rPr>
              <a:t>16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543"/>
            <a:ext cx="7886700" cy="5117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11</a:t>
            </a:r>
            <a:r>
              <a:rPr lang="zh-CN" altLang="en-US" sz="3200" b="1" dirty="0">
                <a:latin typeface="+mn-ea"/>
              </a:rPr>
              <a:t>亚伦要把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赎罪祭</a:t>
            </a:r>
            <a:r>
              <a:rPr lang="zh-CN" altLang="en-US" sz="3200" b="1" dirty="0">
                <a:latin typeface="+mn-ea"/>
              </a:rPr>
              <a:t>的公牛牵来宰了，为自己和本家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赎罪</a:t>
            </a:r>
            <a:r>
              <a:rPr lang="zh-CN" altLang="en-US" sz="3200" b="1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12</a:t>
            </a:r>
            <a:r>
              <a:rPr lang="zh-CN" altLang="en-US" sz="3200" b="1" dirty="0">
                <a:latin typeface="+mn-ea"/>
              </a:rPr>
              <a:t>拿香炉，从耶和华面前的坛上盛满火炭，又拿一捧捣细的香料，都带入幔子内，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13</a:t>
            </a:r>
            <a:r>
              <a:rPr lang="zh-CN" altLang="en-US" sz="3200" b="1" dirty="0">
                <a:latin typeface="+mn-ea"/>
              </a:rPr>
              <a:t>在耶和华面前，把香放在火上，使香的烟云遮掩法柜上的施恩座，免得他死亡。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14</a:t>
            </a:r>
            <a:r>
              <a:rPr lang="zh-CN" altLang="en-US" sz="3200" b="1" dirty="0">
                <a:latin typeface="+mn-ea"/>
              </a:rPr>
              <a:t>也要取些公牛的血，用指头弹在施恩座的东面，又在施恩座的前面弹血七次。</a:t>
            </a:r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29</a:t>
            </a:r>
            <a:r>
              <a:rPr lang="zh-CN" altLang="en-US" sz="3200" b="1" dirty="0">
                <a:latin typeface="+mn-ea"/>
              </a:rPr>
              <a:t>每逢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七月初十日</a:t>
            </a:r>
            <a:r>
              <a:rPr lang="zh-CN" altLang="en-US" sz="3200" b="1" dirty="0">
                <a:latin typeface="+mn-ea"/>
              </a:rPr>
              <a:t>，你们要刻苦己心</a:t>
            </a:r>
            <a:r>
              <a:rPr lang="en-US" altLang="zh-CN" sz="3200" b="1" dirty="0">
                <a:latin typeface="+mn-ea"/>
              </a:rPr>
              <a:t>……</a:t>
            </a:r>
            <a:r>
              <a:rPr lang="zh-CN" altLang="en-US" sz="3200" b="1" dirty="0">
                <a:latin typeface="+mn-ea"/>
              </a:rPr>
              <a:t>因在这日要为你们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赎罪</a:t>
            </a:r>
            <a:r>
              <a:rPr lang="zh-CN" altLang="en-US" sz="3200" b="1" dirty="0">
                <a:latin typeface="+mn-ea"/>
              </a:rPr>
              <a:t>，使你们洁净</a:t>
            </a:r>
          </a:p>
          <a:p>
            <a:br>
              <a:rPr lang="zh-CN" altLang="en-US" sz="3200" dirty="0">
                <a:latin typeface="+mn-ea"/>
              </a:rPr>
            </a:br>
            <a:endParaRPr 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690742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29219</TotalTime>
  <Words>3835</Words>
  <Application>Microsoft Office PowerPoint</Application>
  <PresentationFormat>On-screen Show (4:3)</PresentationFormat>
  <Paragraphs>273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DengXian</vt:lpstr>
      <vt:lpstr>等线 Light</vt:lpstr>
      <vt:lpstr>PMingLiU</vt:lpstr>
      <vt:lpstr>SimSun</vt:lpstr>
      <vt:lpstr>Arial</vt:lpstr>
      <vt:lpstr>Arial Black</vt:lpstr>
      <vt:lpstr>Calibri</vt:lpstr>
      <vt:lpstr>Calibri Light</vt:lpstr>
      <vt:lpstr>Office Theme</vt:lpstr>
      <vt:lpstr>启示录</vt:lpstr>
      <vt:lpstr>充滿我</vt:lpstr>
      <vt:lpstr>第三段. 宝座前的启示（I）  (4-16章)    </vt:lpstr>
      <vt:lpstr>最后一个7 </vt:lpstr>
      <vt:lpstr>最后一个7 </vt:lpstr>
      <vt:lpstr>第三段. 宝座前的启示 II   (4-16章)</vt:lpstr>
      <vt:lpstr>出埃及记</vt:lpstr>
      <vt:lpstr>历代志下</vt:lpstr>
      <vt:lpstr>利未记16章</vt:lpstr>
      <vt:lpstr>希伯来书9章</vt:lpstr>
      <vt:lpstr>PowerPoint Presentation</vt:lpstr>
      <vt:lpstr>玛拉基书4：1</vt:lpstr>
      <vt:lpstr>帖撒罗尼迦后书1章</vt:lpstr>
      <vt:lpstr>启示录</vt:lpstr>
      <vt:lpstr>创世记10章</vt:lpstr>
      <vt:lpstr>创世记11章</vt:lpstr>
      <vt:lpstr>约书亚记7章</vt:lpstr>
      <vt:lpstr>PowerPoint Presentation</vt:lpstr>
      <vt:lpstr>PowerPoint Presentation</vt:lpstr>
      <vt:lpstr>哥林多前书6章</vt:lpstr>
      <vt:lpstr>启示录</vt:lpstr>
      <vt:lpstr>PowerPoint Presentation</vt:lpstr>
      <vt:lpstr>撒迦利亚书5章</vt:lpstr>
      <vt:lpstr>PowerPoint Presentation</vt:lpstr>
      <vt:lpstr>PowerPoint Presentation</vt:lpstr>
      <vt:lpstr>PowerPoint Presentation</vt:lpstr>
      <vt:lpstr>但以理书7章</vt:lpstr>
      <vt:lpstr>PowerPoint Presentation</vt:lpstr>
      <vt:lpstr>PowerPoint Presentation</vt:lpstr>
      <vt:lpstr>启示录</vt:lpstr>
      <vt:lpstr>圣经中掌权的帝国</vt:lpstr>
      <vt:lpstr>约翰福音8:44</vt:lpstr>
      <vt:lpstr>诗篇</vt:lpstr>
      <vt:lpstr>路加福音8章</vt:lpstr>
      <vt:lpstr>路加福音9章</vt:lpstr>
      <vt:lpstr>帖撒罗尼迦前书5:3</vt:lpstr>
      <vt:lpstr>PowerPoint Presentation</vt:lpstr>
      <vt:lpstr>马太福音7章</vt:lpstr>
      <vt:lpstr>约翰福音10章</vt:lpstr>
      <vt:lpstr>诗篇</vt:lpstr>
      <vt:lpstr>约翰一书2章</vt:lpstr>
      <vt:lpstr>充滿我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53</cp:revision>
  <dcterms:created xsi:type="dcterms:W3CDTF">2017-11-13T19:53:38Z</dcterms:created>
  <dcterms:modified xsi:type="dcterms:W3CDTF">2018-02-11T15:26:32Z</dcterms:modified>
</cp:coreProperties>
</file>