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sldIdLst>
    <p:sldId id="257" r:id="rId6"/>
    <p:sldId id="256" r:id="rId7"/>
    <p:sldId id="282" r:id="rId8"/>
    <p:sldId id="258" r:id="rId9"/>
    <p:sldId id="259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80" r:id="rId18"/>
    <p:sldId id="261" r:id="rId19"/>
    <p:sldId id="262" r:id="rId20"/>
    <p:sldId id="263" r:id="rId21"/>
    <p:sldId id="260" r:id="rId22"/>
    <p:sldId id="264" r:id="rId23"/>
    <p:sldId id="283" r:id="rId24"/>
    <p:sldId id="293" r:id="rId25"/>
    <p:sldId id="290" r:id="rId26"/>
    <p:sldId id="285" r:id="rId27"/>
    <p:sldId id="286" r:id="rId28"/>
    <p:sldId id="287" r:id="rId29"/>
    <p:sldId id="288" r:id="rId30"/>
    <p:sldId id="289" r:id="rId31"/>
    <p:sldId id="276" r:id="rId32"/>
    <p:sldId id="277" r:id="rId33"/>
    <p:sldId id="278" r:id="rId34"/>
    <p:sldId id="281" r:id="rId35"/>
    <p:sldId id="274" r:id="rId36"/>
    <p:sldId id="275" r:id="rId37"/>
    <p:sldId id="279" r:id="rId38"/>
    <p:sldId id="294" r:id="rId39"/>
    <p:sldId id="284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3300"/>
    <a:srgbClr val="99FF99"/>
    <a:srgbClr val="FFFF99"/>
    <a:srgbClr val="008000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1022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5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902B-4510-46D7-A53F-017A053270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65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BA510-C82A-42FD-B941-41A4251B9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97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EDD6-43DA-4F18-9A2F-79025BA305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80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6DD13-8DD4-42F7-8172-C88367C2F0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FEB5-D3E8-4546-B822-DF776AD925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4E89-4CB3-47F6-8C07-42E5CA60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9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CDB65-9BCB-4522-AF4C-1888AF0913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1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32DF-FF16-4566-997E-451BDD2834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6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00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B8B6-4B4C-4664-91AC-400BD6FF7A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34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65E9-621F-44F0-A3FD-C5C47CB1A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59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E8D8-4DB9-48BE-8D1F-72AC52CBE7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70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902B-4510-46D7-A53F-017A053270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90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BA510-C82A-42FD-B941-41A4251B9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62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EDD6-43DA-4F18-9A2F-79025BA305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73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6DD13-8DD4-42F7-8172-C88367C2F0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74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FEB5-D3E8-4546-B822-DF776AD925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4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4E89-4CB3-47F6-8C07-42E5CA60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27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CDB65-9BCB-4522-AF4C-1888AF0913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4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00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32DF-FF16-4566-997E-451BDD2834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91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B8B6-4B4C-4664-91AC-400BD6FF7A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43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65E9-621F-44F0-A3FD-C5C47CB1A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22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E8D8-4DB9-48BE-8D1F-72AC52CBE7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1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902B-4510-46D7-A53F-017A053270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276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BA510-C82A-42FD-B941-41A4251B9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74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EDD6-43DA-4F18-9A2F-79025BA305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54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6DD13-8DD4-42F7-8172-C88367C2F0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3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FEB5-D3E8-4546-B822-DF776AD925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18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4E89-4CB3-47F6-8C07-42E5CA60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3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07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CDB65-9BCB-4522-AF4C-1888AF0913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32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32DF-FF16-4566-997E-451BDD2834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19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B8B6-4B4C-4664-91AC-400BD6FF7A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65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65E9-621F-44F0-A3FD-C5C47CB1A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82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E8D8-4DB9-48BE-8D1F-72AC52CBE7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0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902B-4510-46D7-A53F-017A053270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54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BA510-C82A-42FD-B941-41A4251B9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990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EDD6-43DA-4F18-9A2F-79025BA305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50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6DD13-8DD4-42F7-8172-C88367C2F0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25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FEB5-D3E8-4546-B822-DF776AD925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6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4E89-4CB3-47F6-8C07-42E5CA60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59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CDB65-9BCB-4522-AF4C-1888AF0913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556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32DF-FF16-4566-997E-451BDD2834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44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B8B6-4B4C-4664-91AC-400BD6FF7A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965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65E9-621F-44F0-A3FD-C5C47CB1A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29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E8D8-4DB9-48BE-8D1F-72AC52CBE7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8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8CA99-BCD1-46F0-99B4-B33E83740FAD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14427-DEB5-440C-9F6F-76E8E5A69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86D89-80A7-48EB-9954-4AEBD82F14D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3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86D89-80A7-48EB-9954-4AEBD82F14D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1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86D89-80A7-48EB-9954-4AEBD82F14D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86D89-80A7-48EB-9954-4AEBD82F14D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book of isai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-1"/>
            <a:ext cx="9253977" cy="52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6179" y="547352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以賽亞書概論</a:t>
            </a:r>
            <a:endParaRPr lang="en-US" sz="60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313" y="4404575"/>
            <a:ext cx="5085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3/4/2018       </a:t>
            </a: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第一課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893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scrll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831850"/>
            <a:ext cx="3654425" cy="526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scrollj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8363"/>
            <a:ext cx="3646488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isaiah-scro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7350"/>
            <a:ext cx="3717925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saiah-Scroll-Qumeran-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4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7000" y="3769553"/>
            <a:ext cx="90054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死海古卷包含了</a:t>
            </a:r>
            <a:r>
              <a:rPr lang="en-US" altLang="zh-TW" sz="3000" dirty="0"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除</a:t>
            </a:r>
            <a:r>
              <a:rPr lang="en-US" altLang="zh-TW" sz="30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以斯帖記</a:t>
            </a:r>
            <a:r>
              <a:rPr lang="en-US" altLang="zh-TW" sz="30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以外的</a:t>
            </a:r>
            <a:r>
              <a:rPr lang="en-US" altLang="zh-TW" sz="3000" dirty="0"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希伯來文舊約全書，其中保存最完整的是</a:t>
            </a:r>
            <a:r>
              <a:rPr lang="en-US" altLang="zh-TW" sz="3000" dirty="0">
                <a:latin typeface="SimHei" panose="02010609060101010101" pitchFamily="49" charset="-122"/>
                <a:ea typeface="SimHei" panose="02010609060101010101" pitchFamily="49" charset="-122"/>
              </a:rPr>
              <a:t>《</a:t>
            </a:r>
            <a:r>
              <a:rPr lang="zh-TW" altLang="en-US" sz="3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以賽亞書</a:t>
            </a:r>
            <a:r>
              <a:rPr lang="en-US" altLang="zh-TW" sz="3000" dirty="0">
                <a:latin typeface="SimHei" panose="02010609060101010101" pitchFamily="49" charset="-122"/>
                <a:ea typeface="SimHei" panose="02010609060101010101" pitchFamily="49" charset="-122"/>
              </a:rPr>
              <a:t>》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死海古卷的年代，早的可能是</a:t>
            </a:r>
            <a:r>
              <a:rPr lang="zh-TW" altLang="en-US" sz="30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主前</a:t>
            </a:r>
            <a:r>
              <a:rPr lang="en-US" altLang="zh-TW" sz="30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200-100</a:t>
            </a:r>
            <a:r>
              <a:rPr lang="zh-TW" altLang="en-US" sz="30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，晚期的也不會超過主後一世紀末。換句話說，死海古卷使得我們今天擁有的希伯來文抄本證據，一下子</a:t>
            </a:r>
            <a:r>
              <a:rPr lang="zh-TW" altLang="en-US" sz="3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向前拉了一千年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！</a:t>
            </a:r>
            <a:endParaRPr lang="zh-TW" altLang="en-US" sz="3000" dirty="0">
              <a:latin typeface="SimHei" panose="02010609060101010101" pitchFamily="49" charset="-122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946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Stationery"/>
          <p:cNvSpPr>
            <a:spLocks noChangeArrowheads="1"/>
          </p:cNvSpPr>
          <p:nvPr/>
        </p:nvSpPr>
        <p:spPr bwMode="auto">
          <a:xfrm>
            <a:off x="328613" y="1527175"/>
            <a:ext cx="1500187" cy="131603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 dirty="0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希伯來文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</a:p>
        </p:txBody>
      </p:sp>
      <p:sp>
        <p:nvSpPr>
          <p:cNvPr id="37891" name="AutoShape 3" descr="Blue tissue paper"/>
          <p:cNvSpPr>
            <a:spLocks noChangeArrowheads="1"/>
          </p:cNvSpPr>
          <p:nvPr/>
        </p:nvSpPr>
        <p:spPr bwMode="auto">
          <a:xfrm>
            <a:off x="2193925" y="3208338"/>
            <a:ext cx="1755775" cy="1609725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 dirty="0" smtClean="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希臘文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 smtClean="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舊約譯本</a:t>
            </a:r>
          </a:p>
          <a:p>
            <a:pPr algn="ctr">
              <a:spcAft>
                <a:spcPct val="20000"/>
              </a:spcAft>
            </a:pPr>
            <a:r>
              <a:rPr lang="en-US" altLang="zh-TW" sz="2000" dirty="0" smtClean="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 smtClean="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七十士譯本</a:t>
            </a:r>
            <a:r>
              <a:rPr lang="en-US" altLang="zh-TW" sz="2000" dirty="0" smtClean="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2000" dirty="0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7892" name="AutoShape 4" descr="Blue tissue paper"/>
          <p:cNvSpPr>
            <a:spLocks noChangeArrowheads="1"/>
          </p:cNvSpPr>
          <p:nvPr/>
        </p:nvSpPr>
        <p:spPr bwMode="auto">
          <a:xfrm>
            <a:off x="3913188" y="4964113"/>
            <a:ext cx="1500187" cy="1316037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 dirty="0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希臘文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新約</a:t>
            </a:r>
          </a:p>
        </p:txBody>
      </p:sp>
      <p:sp>
        <p:nvSpPr>
          <p:cNvPr id="37893" name="AutoShape 5" descr="Blue tissue paper"/>
          <p:cNvSpPr>
            <a:spLocks noChangeArrowheads="1"/>
          </p:cNvSpPr>
          <p:nvPr/>
        </p:nvSpPr>
        <p:spPr bwMode="auto">
          <a:xfrm>
            <a:off x="5778500" y="3976688"/>
            <a:ext cx="1609725" cy="1609725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希臘文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新舊約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最古老抄本</a:t>
            </a:r>
          </a:p>
        </p:txBody>
      </p:sp>
      <p:sp>
        <p:nvSpPr>
          <p:cNvPr id="37894" name="AutoShape 6" descr="Stationery"/>
          <p:cNvSpPr>
            <a:spLocks noChangeArrowheads="1"/>
          </p:cNvSpPr>
          <p:nvPr/>
        </p:nvSpPr>
        <p:spPr bwMode="auto">
          <a:xfrm>
            <a:off x="7351713" y="1379538"/>
            <a:ext cx="1500187" cy="1609725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希伯來文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最古老抄本</a:t>
            </a:r>
          </a:p>
        </p:txBody>
      </p:sp>
      <p:sp>
        <p:nvSpPr>
          <p:cNvPr id="37895" name="Rectangle 7" descr="Brown marble"/>
          <p:cNvSpPr>
            <a:spLocks noChangeArrowheads="1"/>
          </p:cNvSpPr>
          <p:nvPr/>
        </p:nvSpPr>
        <p:spPr bwMode="auto">
          <a:xfrm>
            <a:off x="292100" y="539750"/>
            <a:ext cx="1536700" cy="4746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主前第五世紀</a:t>
            </a:r>
          </a:p>
        </p:txBody>
      </p:sp>
      <p:sp>
        <p:nvSpPr>
          <p:cNvPr id="37896" name="Rectangle 8" descr="Brown marble"/>
          <p:cNvSpPr>
            <a:spLocks noChangeArrowheads="1"/>
          </p:cNvSpPr>
          <p:nvPr/>
        </p:nvSpPr>
        <p:spPr bwMode="auto">
          <a:xfrm>
            <a:off x="2305050" y="539750"/>
            <a:ext cx="1536700" cy="4746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主前第二世紀</a:t>
            </a:r>
          </a:p>
        </p:txBody>
      </p:sp>
      <p:sp>
        <p:nvSpPr>
          <p:cNvPr id="37897" name="Rectangle 9" descr="Green marble"/>
          <p:cNvSpPr>
            <a:spLocks noChangeArrowheads="1"/>
          </p:cNvSpPr>
          <p:nvPr/>
        </p:nvSpPr>
        <p:spPr bwMode="auto">
          <a:xfrm>
            <a:off x="3949700" y="539750"/>
            <a:ext cx="1536700" cy="4746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主後第一世紀</a:t>
            </a:r>
          </a:p>
        </p:txBody>
      </p:sp>
      <p:sp>
        <p:nvSpPr>
          <p:cNvPr id="37898" name="Rectangle 10" descr="Green marble"/>
          <p:cNvSpPr>
            <a:spLocks noChangeArrowheads="1"/>
          </p:cNvSpPr>
          <p:nvPr/>
        </p:nvSpPr>
        <p:spPr bwMode="auto">
          <a:xfrm>
            <a:off x="5705475" y="539750"/>
            <a:ext cx="1536700" cy="4746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主後第四世紀</a:t>
            </a:r>
          </a:p>
        </p:txBody>
      </p:sp>
      <p:sp>
        <p:nvSpPr>
          <p:cNvPr id="37899" name="Rectangle 11" descr="Green marble"/>
          <p:cNvSpPr>
            <a:spLocks noChangeArrowheads="1"/>
          </p:cNvSpPr>
          <p:nvPr/>
        </p:nvSpPr>
        <p:spPr bwMode="auto">
          <a:xfrm>
            <a:off x="7351713" y="539750"/>
            <a:ext cx="1536700" cy="4746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主後第九世紀</a:t>
            </a:r>
          </a:p>
        </p:txBody>
      </p:sp>
      <p:cxnSp>
        <p:nvCxnSpPr>
          <p:cNvPr id="37900" name="AutoShape 12"/>
          <p:cNvCxnSpPr>
            <a:cxnSpLocks noChangeShapeType="1"/>
            <a:stCxn id="37890" idx="3"/>
            <a:endCxn id="37891" idx="1"/>
          </p:cNvCxnSpPr>
          <p:nvPr/>
        </p:nvCxnSpPr>
        <p:spPr bwMode="auto">
          <a:xfrm>
            <a:off x="1828800" y="2185988"/>
            <a:ext cx="365125" cy="1827212"/>
          </a:xfrm>
          <a:prstGeom prst="bentConnector3">
            <a:avLst>
              <a:gd name="adj1" fmla="val 4956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1" name="AutoShape 13" descr="Stationery"/>
          <p:cNvCxnSpPr>
            <a:cxnSpLocks noChangeShapeType="1"/>
            <a:stCxn id="37890" idx="3"/>
            <a:endCxn id="37894" idx="1"/>
          </p:cNvCxnSpPr>
          <p:nvPr/>
        </p:nvCxnSpPr>
        <p:spPr bwMode="auto">
          <a:xfrm flipV="1">
            <a:off x="1828800" y="2184400"/>
            <a:ext cx="5522913" cy="1588"/>
          </a:xfrm>
          <a:prstGeom prst="bentConnector3">
            <a:avLst>
              <a:gd name="adj1" fmla="val 499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2" name="AutoShape 14" descr="Blue tissue paper"/>
          <p:cNvCxnSpPr>
            <a:cxnSpLocks noChangeShapeType="1"/>
            <a:stCxn id="37891" idx="3"/>
            <a:endCxn id="37893" idx="1"/>
          </p:cNvCxnSpPr>
          <p:nvPr/>
        </p:nvCxnSpPr>
        <p:spPr bwMode="auto">
          <a:xfrm>
            <a:off x="3949700" y="4013200"/>
            <a:ext cx="1828800" cy="768350"/>
          </a:xfrm>
          <a:prstGeom prst="bentConnector3">
            <a:avLst>
              <a:gd name="adj1" fmla="val 903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3" name="AutoShape 15" descr="Blue tissue paper"/>
          <p:cNvCxnSpPr>
            <a:cxnSpLocks noChangeShapeType="1"/>
          </p:cNvCxnSpPr>
          <p:nvPr/>
        </p:nvCxnSpPr>
        <p:spPr bwMode="auto">
          <a:xfrm flipV="1">
            <a:off x="5421313" y="4781550"/>
            <a:ext cx="365125" cy="841375"/>
          </a:xfrm>
          <a:prstGeom prst="bentConnector3">
            <a:avLst>
              <a:gd name="adj1" fmla="val 4956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05" name="AutoShape 17" descr="Stationery"/>
          <p:cNvSpPr>
            <a:spLocks noChangeArrowheads="1"/>
          </p:cNvSpPr>
          <p:nvPr/>
        </p:nvSpPr>
        <p:spPr bwMode="auto">
          <a:xfrm>
            <a:off x="2193925" y="1379538"/>
            <a:ext cx="1755775" cy="1609725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希伯來文</a:t>
            </a:r>
          </a:p>
          <a:p>
            <a:pPr algn="ctr">
              <a:spcAft>
                <a:spcPct val="20000"/>
              </a:spcAft>
            </a:pP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舊約抄本</a:t>
            </a:r>
          </a:p>
          <a:p>
            <a:pPr algn="ctr">
              <a:spcAft>
                <a:spcPct val="20000"/>
              </a:spcAft>
            </a:pP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死海古卷</a:t>
            </a:r>
            <a:r>
              <a:rPr lang="en-US" altLang="zh-TW" sz="20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cxnSp>
        <p:nvCxnSpPr>
          <p:cNvPr id="37906" name="AutoShape 18"/>
          <p:cNvCxnSpPr>
            <a:cxnSpLocks noChangeShapeType="1"/>
            <a:endCxn id="37905" idx="1"/>
          </p:cNvCxnSpPr>
          <p:nvPr/>
        </p:nvCxnSpPr>
        <p:spPr bwMode="auto">
          <a:xfrm>
            <a:off x="1828800" y="2184400"/>
            <a:ext cx="365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3949700" y="1928813"/>
            <a:ext cx="33655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157788" y="15240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1000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anose="02010609060101010101" pitchFamily="49" charset="-122"/>
              </a:rPr>
              <a:t>年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5705475" y="5588734"/>
            <a:ext cx="19800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君士坦丁時代</a:t>
            </a:r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291901" y="3012359"/>
            <a:ext cx="1723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馬索拉抄本</a:t>
            </a:r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>
            <a:off x="3949700" y="2441575"/>
            <a:ext cx="33655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4421128" y="2514600"/>
            <a:ext cx="2441694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zh-TW" altLang="en-US" sz="2200" dirty="0">
                <a:solidFill>
                  <a:schemeClr val="accent2"/>
                </a:solidFill>
                <a:ea typeface="SimHei" panose="02010609060101010101" pitchFamily="49" charset="-122"/>
              </a:rPr>
              <a:t>幾乎完全相同</a:t>
            </a:r>
          </a:p>
          <a:p>
            <a:pPr algn="ctr">
              <a:spcAft>
                <a:spcPct val="20000"/>
              </a:spcAft>
            </a:pPr>
            <a:r>
              <a:rPr lang="zh-TW" altLang="en-US" sz="2200" dirty="0">
                <a:solidFill>
                  <a:schemeClr val="accent2"/>
                </a:solidFill>
                <a:ea typeface="SimHei" panose="02010609060101010101" pitchFamily="49" charset="-122"/>
              </a:rPr>
              <a:t>證明聖經的可靠性</a:t>
            </a:r>
          </a:p>
        </p:txBody>
      </p:sp>
    </p:spTree>
    <p:extLst>
      <p:ext uri="{BB962C8B-B14F-4D97-AF65-F5344CB8AC3E}">
        <p14:creationId xmlns:p14="http://schemas.microsoft.com/office/powerpoint/2010/main" val="31596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5" grpId="0" animBg="1"/>
      <p:bldP spid="37907" grpId="0" animBg="1"/>
      <p:bldP spid="37908" grpId="0"/>
      <p:bldP spid="37911" grpId="0" animBg="1"/>
      <p:bldP spid="379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the book of isai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6100" y="2413337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歷史背景</a:t>
            </a:r>
            <a:endParaRPr lang="en-US" sz="6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勘亭流 Std W9" panose="03000900000000000000" pitchFamily="66" charset="-120"/>
              <a:ea typeface="華康勘亭流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2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9" descr="Stationery"/>
          <p:cNvSpPr>
            <a:spLocks noChangeArrowheads="1"/>
          </p:cNvSpPr>
          <p:nvPr/>
        </p:nvSpPr>
        <p:spPr bwMode="auto">
          <a:xfrm>
            <a:off x="3030538" y="3319463"/>
            <a:ext cx="3108325" cy="1158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57200" y="247650"/>
            <a:ext cx="7772400" cy="1397000"/>
            <a:chOff x="288" y="968"/>
            <a:chExt cx="4896" cy="880"/>
          </a:xfrm>
        </p:grpSpPr>
        <p:pic>
          <p:nvPicPr>
            <p:cNvPr id="6147" name="Picture 3" descr="kings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68"/>
              <a:ext cx="4896" cy="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384" y="1505"/>
              <a:ext cx="34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耶羅波安</a:t>
              </a: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747" y="1505"/>
              <a:ext cx="22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巴沙</a:t>
              </a: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211" y="1505"/>
              <a:ext cx="22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亞哈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1704" y="1505"/>
              <a:ext cx="22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耶戶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410" y="1505"/>
              <a:ext cx="45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耶羅波安二世</a:t>
              </a:r>
            </a:p>
          </p:txBody>
        </p:sp>
      </p:grp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57200" y="1377950"/>
            <a:ext cx="7772400" cy="1016000"/>
            <a:chOff x="288" y="1680"/>
            <a:chExt cx="4896" cy="640"/>
          </a:xfrm>
        </p:grpSpPr>
        <p:pic>
          <p:nvPicPr>
            <p:cNvPr id="6154" name="Picture 10" descr="kings1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680"/>
              <a:ext cx="4896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800" y="1894"/>
              <a:ext cx="22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亞撒</a:t>
              </a: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396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羅波安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1219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約沙法</a:t>
              </a: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1847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約阿施</a:t>
              </a: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2624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烏西雅</a:t>
              </a:r>
            </a:p>
          </p:txBody>
        </p:sp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3362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希西家</a:t>
              </a:r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3885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瑪拿西</a:t>
              </a: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4439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約西亞</a:t>
              </a:r>
            </a:p>
          </p:txBody>
        </p:sp>
      </p:grp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6045200" y="1924050"/>
            <a:ext cx="0" cy="210502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4770438" y="1933575"/>
            <a:ext cx="0" cy="21097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0" y="17224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CC0000"/>
                </a:solidFill>
                <a:ea typeface="SimHei" panose="02010609060101010101" pitchFamily="49" charset="-122"/>
              </a:rPr>
              <a:t>南國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8274050" y="16129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巴比倫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8185150" y="1708150"/>
            <a:ext cx="1524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 flipV="1">
            <a:off x="874713" y="1933575"/>
            <a:ext cx="15875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 flipV="1">
            <a:off x="1657350" y="1933575"/>
            <a:ext cx="26988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 flipV="1">
            <a:off x="2660650" y="1933575"/>
            <a:ext cx="23813" cy="1873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20713" y="2063750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>
                <a:solidFill>
                  <a:srgbClr val="808080"/>
                </a:solidFill>
                <a:ea typeface="SimHei" panose="02010609060101010101" pitchFamily="49" charset="-122"/>
              </a:rPr>
              <a:t>壞王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401763" y="20542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>
                <a:solidFill>
                  <a:srgbClr val="808080"/>
                </a:solidFill>
                <a:ea typeface="SimHei" panose="02010609060101010101" pitchFamily="49" charset="-122"/>
              </a:rPr>
              <a:t>好王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347913" y="2106613"/>
            <a:ext cx="69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000">
                <a:solidFill>
                  <a:srgbClr val="000000"/>
                </a:solidFill>
                <a:ea typeface="SimHei" panose="02010609060101010101" pitchFamily="49" charset="-122"/>
              </a:rPr>
              <a:t>亞他利雅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0" y="8699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CC0000"/>
                </a:solidFill>
                <a:ea typeface="SimHei" panose="02010609060101010101" pitchFamily="49" charset="-122"/>
              </a:rPr>
              <a:t>北國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343525" y="9937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亞述</a:t>
            </a: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5246688" y="1079500"/>
            <a:ext cx="1524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177" name="Group 33"/>
          <p:cNvGrpSpPr>
            <a:grpSpLocks/>
          </p:cNvGrpSpPr>
          <p:nvPr/>
        </p:nvGrpSpPr>
        <p:grpSpPr bwMode="auto">
          <a:xfrm>
            <a:off x="327025" y="288925"/>
            <a:ext cx="7745413" cy="311150"/>
            <a:chOff x="206" y="1847"/>
            <a:chExt cx="4879" cy="196"/>
          </a:xfrm>
        </p:grpSpPr>
        <p:sp>
          <p:nvSpPr>
            <p:cNvPr id="6178" name="Text Box 34"/>
            <p:cNvSpPr txBox="1">
              <a:spLocks noChangeArrowheads="1"/>
            </p:cNvSpPr>
            <p:nvPr/>
          </p:nvSpPr>
          <p:spPr bwMode="auto">
            <a:xfrm>
              <a:off x="696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900</a:t>
              </a:r>
            </a:p>
          </p:txBody>
        </p:sp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1374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808080"/>
                  </a:solidFill>
                  <a:ea typeface="新細明體" panose="02020500000000000000" pitchFamily="18" charset="-120"/>
                </a:rPr>
                <a:t>850</a:t>
              </a:r>
            </a:p>
          </p:txBody>
        </p:sp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2042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800</a:t>
              </a:r>
            </a:p>
          </p:txBody>
        </p:sp>
        <p:sp>
          <p:nvSpPr>
            <p:cNvPr id="6181" name="Text Box 37"/>
            <p:cNvSpPr txBox="1">
              <a:spLocks noChangeArrowheads="1"/>
            </p:cNvSpPr>
            <p:nvPr/>
          </p:nvSpPr>
          <p:spPr bwMode="auto">
            <a:xfrm>
              <a:off x="2744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808080"/>
                  </a:solidFill>
                  <a:ea typeface="新細明體" panose="02020500000000000000" pitchFamily="18" charset="-120"/>
                </a:rPr>
                <a:t>750</a:t>
              </a:r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3421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700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4098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808080"/>
                  </a:solidFill>
                  <a:ea typeface="新細明體" panose="02020500000000000000" pitchFamily="18" charset="-120"/>
                </a:rPr>
                <a:t>650</a:t>
              </a:r>
            </a:p>
          </p:txBody>
        </p:sp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4783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600</a:t>
              </a:r>
            </a:p>
          </p:txBody>
        </p:sp>
        <p:sp>
          <p:nvSpPr>
            <p:cNvPr id="6185" name="Text Box 41"/>
            <p:cNvSpPr txBox="1">
              <a:spLocks noChangeArrowheads="1"/>
            </p:cNvSpPr>
            <p:nvPr/>
          </p:nvSpPr>
          <p:spPr bwMode="auto">
            <a:xfrm>
              <a:off x="206" y="1847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BC</a:t>
              </a:r>
            </a:p>
          </p:txBody>
        </p:sp>
      </p:grp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2574925" y="792163"/>
            <a:ext cx="906463" cy="1730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800">
                <a:solidFill>
                  <a:srgbClr val="000000"/>
                </a:solidFill>
                <a:ea typeface="SimHei" panose="02010609060101010101" pitchFamily="49" charset="-122"/>
              </a:rPr>
              <a:t>哈薛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987550" y="704850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>
                <a:solidFill>
                  <a:srgbClr val="CC0000"/>
                </a:solidFill>
                <a:ea typeface="SimHei" panose="02010609060101010101" pitchFamily="49" charset="-122"/>
              </a:rPr>
              <a:t>亞蘭</a:t>
            </a:r>
          </a:p>
        </p:txBody>
      </p:sp>
      <p:sp>
        <p:nvSpPr>
          <p:cNvPr id="6188" name="Rectangle 44" descr="blue-marble4"/>
          <p:cNvSpPr>
            <a:spLocks noChangeArrowheads="1"/>
          </p:cNvSpPr>
          <p:nvPr/>
        </p:nvSpPr>
        <p:spPr bwMode="auto">
          <a:xfrm>
            <a:off x="3841750" y="3094038"/>
            <a:ext cx="215900" cy="131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89" name="Rectangle 45" descr="Green marble"/>
          <p:cNvSpPr>
            <a:spLocks noChangeArrowheads="1"/>
          </p:cNvSpPr>
          <p:nvPr/>
        </p:nvSpPr>
        <p:spPr bwMode="auto">
          <a:xfrm>
            <a:off x="7239000" y="3679825"/>
            <a:ext cx="882650" cy="1317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0" name="Rectangle 46" descr="Green marble"/>
          <p:cNvSpPr>
            <a:spLocks noChangeArrowheads="1"/>
          </p:cNvSpPr>
          <p:nvPr/>
        </p:nvSpPr>
        <p:spPr bwMode="auto">
          <a:xfrm>
            <a:off x="7950200" y="3963988"/>
            <a:ext cx="473075" cy="13176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1" name="Rectangle 47" descr="Green marble"/>
          <p:cNvSpPr>
            <a:spLocks noChangeArrowheads="1"/>
          </p:cNvSpPr>
          <p:nvPr/>
        </p:nvSpPr>
        <p:spPr bwMode="auto">
          <a:xfrm>
            <a:off x="7688263" y="4283075"/>
            <a:ext cx="1455737" cy="13176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2" name="Rectangle 48" descr="blue-marble4"/>
          <p:cNvSpPr>
            <a:spLocks noChangeArrowheads="1"/>
          </p:cNvSpPr>
          <p:nvPr/>
        </p:nvSpPr>
        <p:spPr bwMode="auto">
          <a:xfrm>
            <a:off x="8067675" y="3297238"/>
            <a:ext cx="42863" cy="131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3" name="Rectangle 49" descr="blue-marble4"/>
          <p:cNvSpPr>
            <a:spLocks noChangeArrowheads="1"/>
          </p:cNvSpPr>
          <p:nvPr/>
        </p:nvSpPr>
        <p:spPr bwMode="auto">
          <a:xfrm>
            <a:off x="2719388" y="3105150"/>
            <a:ext cx="323850" cy="1317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4" name="Rectangle 50" descr="blue-marble4"/>
          <p:cNvSpPr>
            <a:spLocks noChangeArrowheads="1"/>
          </p:cNvSpPr>
          <p:nvPr/>
        </p:nvSpPr>
        <p:spPr bwMode="auto">
          <a:xfrm>
            <a:off x="6718300" y="2413000"/>
            <a:ext cx="646113" cy="1317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5" name="Rectangle 51" descr="blue-marble4"/>
          <p:cNvSpPr>
            <a:spLocks noChangeArrowheads="1"/>
          </p:cNvSpPr>
          <p:nvPr/>
        </p:nvSpPr>
        <p:spPr bwMode="auto">
          <a:xfrm>
            <a:off x="6934200" y="2713038"/>
            <a:ext cx="646113" cy="131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6" name="Rectangle 52" descr="blue-marble4"/>
          <p:cNvSpPr>
            <a:spLocks noChangeArrowheads="1"/>
          </p:cNvSpPr>
          <p:nvPr/>
        </p:nvSpPr>
        <p:spPr bwMode="auto">
          <a:xfrm>
            <a:off x="7607300" y="3008313"/>
            <a:ext cx="231775" cy="131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2187575" y="300196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約珥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295650" y="29845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約拿</a:t>
            </a:r>
          </a:p>
        </p:txBody>
      </p:sp>
      <p:sp>
        <p:nvSpPr>
          <p:cNvPr id="6199" name="Rectangle 55" descr="blue-marble4"/>
          <p:cNvSpPr>
            <a:spLocks noChangeArrowheads="1"/>
          </p:cNvSpPr>
          <p:nvPr/>
        </p:nvSpPr>
        <p:spPr bwMode="auto">
          <a:xfrm>
            <a:off x="4213225" y="3398838"/>
            <a:ext cx="231775" cy="131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3449638" y="326866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阿摩司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3582988" y="35766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何西阿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4040188" y="38576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以賽亞</a:t>
            </a:r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6164263" y="22987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那鴻</a:t>
            </a: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6211888" y="25939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西番雅</a:t>
            </a:r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6853238" y="288766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哈巴谷</a:t>
            </a: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>
            <a:off x="6484938" y="35829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耶利米</a:t>
            </a: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7096125" y="3186113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俄巴底亞</a:t>
            </a:r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7213600" y="385286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以西結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6945313" y="41624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但以理</a:t>
            </a:r>
          </a:p>
        </p:txBody>
      </p:sp>
      <p:sp>
        <p:nvSpPr>
          <p:cNvPr id="6210" name="Rectangle 66" descr="Brown marble"/>
          <p:cNvSpPr>
            <a:spLocks noChangeArrowheads="1"/>
          </p:cNvSpPr>
          <p:nvPr/>
        </p:nvSpPr>
        <p:spPr bwMode="auto">
          <a:xfrm>
            <a:off x="1954213" y="2519363"/>
            <a:ext cx="450850" cy="1317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1" name="Rectangle 67" descr="Brown marble"/>
          <p:cNvSpPr>
            <a:spLocks noChangeArrowheads="1"/>
          </p:cNvSpPr>
          <p:nvPr/>
        </p:nvSpPr>
        <p:spPr bwMode="auto">
          <a:xfrm>
            <a:off x="2405063" y="2811463"/>
            <a:ext cx="1139825" cy="131762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1228725" y="23955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以利亞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1666875" y="26987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以利沙</a:t>
            </a:r>
          </a:p>
        </p:txBody>
      </p:sp>
      <p:sp>
        <p:nvSpPr>
          <p:cNvPr id="6214" name="Rectangle 70" descr="blue-marble4"/>
          <p:cNvSpPr>
            <a:spLocks noChangeArrowheads="1"/>
          </p:cNvSpPr>
          <p:nvPr/>
        </p:nvSpPr>
        <p:spPr bwMode="auto">
          <a:xfrm>
            <a:off x="4321175" y="3692525"/>
            <a:ext cx="1092200" cy="1317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5" name="Rectangle 71" descr="red-marble"/>
          <p:cNvSpPr>
            <a:spLocks noChangeArrowheads="1"/>
          </p:cNvSpPr>
          <p:nvPr/>
        </p:nvSpPr>
        <p:spPr bwMode="auto">
          <a:xfrm>
            <a:off x="4770438" y="3978275"/>
            <a:ext cx="1277937" cy="131763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6" name="Rectangle 72" descr="blue-marble4"/>
          <p:cNvSpPr>
            <a:spLocks noChangeArrowheads="1"/>
          </p:cNvSpPr>
          <p:nvPr/>
        </p:nvSpPr>
        <p:spPr bwMode="auto">
          <a:xfrm>
            <a:off x="4881563" y="4264025"/>
            <a:ext cx="755650" cy="1317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4337050" y="41481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彌迦</a:t>
            </a:r>
          </a:p>
        </p:txBody>
      </p:sp>
      <p:sp>
        <p:nvSpPr>
          <p:cNvPr id="6218" name="Rectangle 74"/>
          <p:cNvSpPr>
            <a:spLocks noChangeArrowheads="1"/>
          </p:cNvSpPr>
          <p:nvPr/>
        </p:nvSpPr>
        <p:spPr bwMode="auto">
          <a:xfrm>
            <a:off x="3479800" y="792163"/>
            <a:ext cx="682625" cy="1730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800">
                <a:solidFill>
                  <a:srgbClr val="000000"/>
                </a:solidFill>
                <a:ea typeface="SimHei" panose="02010609060101010101" pitchFamily="49" charset="-122"/>
              </a:rPr>
              <a:t>便哈達</a:t>
            </a:r>
          </a:p>
        </p:txBody>
      </p:sp>
      <p:sp>
        <p:nvSpPr>
          <p:cNvPr id="6219" name="Freeform 75"/>
          <p:cNvSpPr>
            <a:spLocks/>
          </p:cNvSpPr>
          <p:nvPr/>
        </p:nvSpPr>
        <p:spPr bwMode="auto">
          <a:xfrm>
            <a:off x="4054475" y="739775"/>
            <a:ext cx="174625" cy="241300"/>
          </a:xfrm>
          <a:custGeom>
            <a:avLst/>
            <a:gdLst>
              <a:gd name="T0" fmla="*/ 43 w 110"/>
              <a:gd name="T1" fmla="*/ 0 h 152"/>
              <a:gd name="T2" fmla="*/ 0 w 110"/>
              <a:gd name="T3" fmla="*/ 60 h 152"/>
              <a:gd name="T4" fmla="*/ 31 w 110"/>
              <a:gd name="T5" fmla="*/ 82 h 152"/>
              <a:gd name="T6" fmla="*/ 1 w 110"/>
              <a:gd name="T7" fmla="*/ 111 h 152"/>
              <a:gd name="T8" fmla="*/ 31 w 110"/>
              <a:gd name="T9" fmla="*/ 151 h 152"/>
              <a:gd name="T10" fmla="*/ 110 w 110"/>
              <a:gd name="T11" fmla="*/ 152 h 152"/>
              <a:gd name="T12" fmla="*/ 92 w 110"/>
              <a:gd name="T13" fmla="*/ 2 h 152"/>
              <a:gd name="T14" fmla="*/ 43 w 110"/>
              <a:gd name="T1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52">
                <a:moveTo>
                  <a:pt x="43" y="0"/>
                </a:moveTo>
                <a:lnTo>
                  <a:pt x="0" y="60"/>
                </a:lnTo>
                <a:lnTo>
                  <a:pt x="31" y="82"/>
                </a:lnTo>
                <a:lnTo>
                  <a:pt x="1" y="111"/>
                </a:lnTo>
                <a:lnTo>
                  <a:pt x="31" y="151"/>
                </a:lnTo>
                <a:lnTo>
                  <a:pt x="110" y="152"/>
                </a:lnTo>
                <a:lnTo>
                  <a:pt x="92" y="2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AutoShape 76" descr="Parchment"/>
          <p:cNvSpPr>
            <a:spLocks noChangeArrowheads="1"/>
          </p:cNvSpPr>
          <p:nvPr/>
        </p:nvSpPr>
        <p:spPr bwMode="auto">
          <a:xfrm>
            <a:off x="3973513" y="2235200"/>
            <a:ext cx="768350" cy="403225"/>
          </a:xfrm>
          <a:prstGeom prst="wedgeRectCallout">
            <a:avLst>
              <a:gd name="adj1" fmla="val 20454"/>
              <a:gd name="adj2" fmla="val -125199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烏西雅</a:t>
            </a:r>
          </a:p>
        </p:txBody>
      </p:sp>
      <p:sp>
        <p:nvSpPr>
          <p:cNvPr id="78" name="AutoShape 76" descr="Parchment"/>
          <p:cNvSpPr>
            <a:spLocks noChangeArrowheads="1"/>
          </p:cNvSpPr>
          <p:nvPr/>
        </p:nvSpPr>
        <p:spPr bwMode="auto">
          <a:xfrm>
            <a:off x="4927600" y="1346983"/>
            <a:ext cx="550058" cy="271910"/>
          </a:xfrm>
          <a:prstGeom prst="wedgeRectCallout">
            <a:avLst>
              <a:gd name="adj1" fmla="val -50292"/>
              <a:gd name="adj2" fmla="val 70072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約坦</a:t>
            </a:r>
          </a:p>
        </p:txBody>
      </p:sp>
      <p:sp>
        <p:nvSpPr>
          <p:cNvPr id="79" name="AutoShape 78" descr="Parchment"/>
          <p:cNvSpPr>
            <a:spLocks noChangeArrowheads="1"/>
          </p:cNvSpPr>
          <p:nvPr/>
        </p:nvSpPr>
        <p:spPr bwMode="auto">
          <a:xfrm>
            <a:off x="5260306" y="2235200"/>
            <a:ext cx="768350" cy="403225"/>
          </a:xfrm>
          <a:prstGeom prst="wedgeRectCallout">
            <a:avLst>
              <a:gd name="adj1" fmla="val -3401"/>
              <a:gd name="adj2" fmla="val -123579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希西家</a:t>
            </a:r>
          </a:p>
        </p:txBody>
      </p:sp>
      <p:sp>
        <p:nvSpPr>
          <p:cNvPr id="80" name="AutoShape 44" descr="Parchment"/>
          <p:cNvSpPr>
            <a:spLocks noChangeArrowheads="1"/>
          </p:cNvSpPr>
          <p:nvPr/>
        </p:nvSpPr>
        <p:spPr bwMode="auto">
          <a:xfrm>
            <a:off x="6392863" y="1179513"/>
            <a:ext cx="768350" cy="403225"/>
          </a:xfrm>
          <a:prstGeom prst="wedgeRectCallout">
            <a:avLst>
              <a:gd name="adj1" fmla="val -67960"/>
              <a:gd name="adj2" fmla="val 6687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瑪拿西</a:t>
            </a:r>
          </a:p>
        </p:txBody>
      </p:sp>
      <p:sp>
        <p:nvSpPr>
          <p:cNvPr id="81" name="AutoShape 78" descr="Parchment"/>
          <p:cNvSpPr>
            <a:spLocks noChangeArrowheads="1"/>
          </p:cNvSpPr>
          <p:nvPr/>
        </p:nvSpPr>
        <p:spPr bwMode="auto">
          <a:xfrm>
            <a:off x="4802188" y="2758629"/>
            <a:ext cx="768350" cy="403225"/>
          </a:xfrm>
          <a:prstGeom prst="wedgeRectCallout">
            <a:avLst>
              <a:gd name="adj1" fmla="val -16811"/>
              <a:gd name="adj2" fmla="val -244949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亞哈斯</a:t>
            </a:r>
          </a:p>
        </p:txBody>
      </p:sp>
      <p:sp>
        <p:nvSpPr>
          <p:cNvPr id="83" name="Text Box 73"/>
          <p:cNvSpPr txBox="1">
            <a:spLocks noChangeArrowheads="1"/>
          </p:cNvSpPr>
          <p:nvPr/>
        </p:nvSpPr>
        <p:spPr bwMode="auto">
          <a:xfrm>
            <a:off x="2847273" y="4494669"/>
            <a:ext cx="35702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200" dirty="0">
                <a:solidFill>
                  <a:srgbClr val="C00000"/>
                </a:solidFill>
                <a:ea typeface="SimHei" panose="02010609060101010101" pitchFamily="49" charset="-122"/>
              </a:rPr>
              <a:t>主前第八世紀的黃金四人組</a:t>
            </a:r>
          </a:p>
        </p:txBody>
      </p:sp>
      <p:sp>
        <p:nvSpPr>
          <p:cNvPr id="84" name="AutoShape 69"/>
          <p:cNvSpPr>
            <a:spLocks/>
          </p:cNvSpPr>
          <p:nvPr/>
        </p:nvSpPr>
        <p:spPr bwMode="auto">
          <a:xfrm>
            <a:off x="3413125" y="3371850"/>
            <a:ext cx="88900" cy="492125"/>
          </a:xfrm>
          <a:prstGeom prst="leftBrace">
            <a:avLst>
              <a:gd name="adj1" fmla="val 46131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5" name="Text Box 71"/>
          <p:cNvSpPr txBox="1">
            <a:spLocks noChangeArrowheads="1"/>
          </p:cNvSpPr>
          <p:nvPr/>
        </p:nvSpPr>
        <p:spPr bwMode="auto">
          <a:xfrm>
            <a:off x="3034836" y="3449638"/>
            <a:ext cx="3914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C00000"/>
                </a:solidFill>
                <a:ea typeface="SimHei" panose="02010609060101010101" pitchFamily="49" charset="-122"/>
              </a:rPr>
              <a:t>北</a:t>
            </a:r>
          </a:p>
        </p:txBody>
      </p:sp>
      <p:sp>
        <p:nvSpPr>
          <p:cNvPr id="86" name="AutoShape 70"/>
          <p:cNvSpPr>
            <a:spLocks/>
          </p:cNvSpPr>
          <p:nvPr/>
        </p:nvSpPr>
        <p:spPr bwMode="auto">
          <a:xfrm>
            <a:off x="4013200" y="3956050"/>
            <a:ext cx="88900" cy="492125"/>
          </a:xfrm>
          <a:prstGeom prst="leftBrace">
            <a:avLst>
              <a:gd name="adj1" fmla="val 46131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7" name="Text Box 72"/>
          <p:cNvSpPr txBox="1">
            <a:spLocks noChangeArrowheads="1"/>
          </p:cNvSpPr>
          <p:nvPr/>
        </p:nvSpPr>
        <p:spPr bwMode="auto">
          <a:xfrm>
            <a:off x="3636498" y="4030663"/>
            <a:ext cx="3914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C00000"/>
                </a:solidFill>
                <a:ea typeface="SimHei" panose="02010609060101010101" pitchFamily="49" charset="-122"/>
              </a:rPr>
              <a:t>南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332" y="600155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*來自「聖經簡報站</a:t>
            </a:r>
            <a:r>
              <a:rPr lang="en-US" altLang="zh-TW" b="1" dirty="0"/>
              <a:t>」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93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6163" grpId="0" animBg="1"/>
      <p:bldP spid="6164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/>
      <p:bldP spid="84" grpId="0" animBg="1"/>
      <p:bldP spid="85" grpId="0"/>
      <p:bldP spid="86" grpId="0" animBg="1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 descr="Stationery"/>
          <p:cNvSpPr>
            <a:spLocks noChangeArrowheads="1"/>
          </p:cNvSpPr>
          <p:nvPr/>
        </p:nvSpPr>
        <p:spPr bwMode="auto">
          <a:xfrm>
            <a:off x="547688" y="320675"/>
            <a:ext cx="1573212" cy="5857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烏西雅</a:t>
            </a:r>
          </a:p>
        </p:txBody>
      </p:sp>
      <p:sp>
        <p:nvSpPr>
          <p:cNvPr id="19461" name="Rectangle 5" descr="Stationery"/>
          <p:cNvSpPr>
            <a:spLocks noChangeArrowheads="1"/>
          </p:cNvSpPr>
          <p:nvPr/>
        </p:nvSpPr>
        <p:spPr bwMode="auto">
          <a:xfrm>
            <a:off x="2193925" y="320675"/>
            <a:ext cx="1573213" cy="5857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約坦</a:t>
            </a:r>
          </a:p>
        </p:txBody>
      </p:sp>
      <p:sp>
        <p:nvSpPr>
          <p:cNvPr id="19462" name="Rectangle 6" descr="Stationery"/>
          <p:cNvSpPr>
            <a:spLocks noChangeArrowheads="1"/>
          </p:cNvSpPr>
          <p:nvPr/>
        </p:nvSpPr>
        <p:spPr bwMode="auto">
          <a:xfrm>
            <a:off x="3840163" y="320675"/>
            <a:ext cx="1573212" cy="5857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亞哈斯</a:t>
            </a:r>
          </a:p>
        </p:txBody>
      </p:sp>
      <p:sp>
        <p:nvSpPr>
          <p:cNvPr id="19463" name="Rectangle 7" descr="Stationery"/>
          <p:cNvSpPr>
            <a:spLocks noChangeArrowheads="1"/>
          </p:cNvSpPr>
          <p:nvPr/>
        </p:nvSpPr>
        <p:spPr bwMode="auto">
          <a:xfrm>
            <a:off x="5486400" y="320675"/>
            <a:ext cx="1573213" cy="5857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希西家</a:t>
            </a:r>
          </a:p>
        </p:txBody>
      </p:sp>
      <p:sp>
        <p:nvSpPr>
          <p:cNvPr id="19464" name="Rectangle 8" descr="Stationery"/>
          <p:cNvSpPr>
            <a:spLocks noChangeArrowheads="1"/>
          </p:cNvSpPr>
          <p:nvPr/>
        </p:nvSpPr>
        <p:spPr bwMode="auto">
          <a:xfrm>
            <a:off x="7132638" y="320675"/>
            <a:ext cx="1573212" cy="5857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瑪拿西</a:t>
            </a:r>
          </a:p>
        </p:txBody>
      </p:sp>
      <p:sp>
        <p:nvSpPr>
          <p:cNvPr id="19465" name="Rectangle 9" descr="Newsprint"/>
          <p:cNvSpPr>
            <a:spLocks noChangeArrowheads="1"/>
          </p:cNvSpPr>
          <p:nvPr/>
        </p:nvSpPr>
        <p:spPr bwMode="auto">
          <a:xfrm>
            <a:off x="547688" y="979488"/>
            <a:ext cx="1573212" cy="5476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作王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52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</p:txBody>
      </p:sp>
      <p:sp>
        <p:nvSpPr>
          <p:cNvPr id="19466" name="Rectangle 10" descr="Newsprint"/>
          <p:cNvSpPr>
            <a:spLocks noChangeArrowheads="1"/>
          </p:cNvSpPr>
          <p:nvPr/>
        </p:nvSpPr>
        <p:spPr bwMode="auto">
          <a:xfrm>
            <a:off x="2193925" y="979488"/>
            <a:ext cx="1573213" cy="5476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作王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16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</p:txBody>
      </p:sp>
      <p:sp>
        <p:nvSpPr>
          <p:cNvPr id="19467" name="Rectangle 11" descr="Newsprint"/>
          <p:cNvSpPr>
            <a:spLocks noChangeArrowheads="1"/>
          </p:cNvSpPr>
          <p:nvPr/>
        </p:nvSpPr>
        <p:spPr bwMode="auto">
          <a:xfrm>
            <a:off x="3840163" y="979488"/>
            <a:ext cx="1573212" cy="5476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作王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16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</p:txBody>
      </p:sp>
      <p:sp>
        <p:nvSpPr>
          <p:cNvPr id="19468" name="Rectangle 12" descr="Newsprint"/>
          <p:cNvSpPr>
            <a:spLocks noChangeArrowheads="1"/>
          </p:cNvSpPr>
          <p:nvPr/>
        </p:nvSpPr>
        <p:spPr bwMode="auto">
          <a:xfrm>
            <a:off x="5486400" y="979488"/>
            <a:ext cx="1573213" cy="5476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作王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29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</p:txBody>
      </p:sp>
      <p:sp>
        <p:nvSpPr>
          <p:cNvPr id="19469" name="Rectangle 13" descr="Newsprint"/>
          <p:cNvSpPr>
            <a:spLocks noChangeArrowheads="1"/>
          </p:cNvSpPr>
          <p:nvPr/>
        </p:nvSpPr>
        <p:spPr bwMode="auto">
          <a:xfrm>
            <a:off x="7132638" y="979488"/>
            <a:ext cx="1573212" cy="5476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作王</a:t>
            </a:r>
            <a:r>
              <a:rPr lang="en-US" altLang="zh-TW" sz="2000">
                <a:latin typeface="SimHei" panose="02010609060101010101" pitchFamily="49" charset="-122"/>
                <a:ea typeface="SimHei" panose="02010609060101010101" pitchFamily="49" charset="-122"/>
              </a:rPr>
              <a:t>55</a:t>
            </a: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</p:txBody>
      </p:sp>
      <p:sp>
        <p:nvSpPr>
          <p:cNvPr id="19470" name="Rectangle 14" descr="Recycled paper"/>
          <p:cNvSpPr>
            <a:spLocks noChangeArrowheads="1"/>
          </p:cNvSpPr>
          <p:nvPr/>
        </p:nvSpPr>
        <p:spPr bwMode="auto">
          <a:xfrm>
            <a:off x="547688" y="1601788"/>
            <a:ext cx="1573212" cy="5476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好王</a:t>
            </a:r>
          </a:p>
        </p:txBody>
      </p:sp>
      <p:sp>
        <p:nvSpPr>
          <p:cNvPr id="19471" name="Rectangle 15" descr="Recycled paper"/>
          <p:cNvSpPr>
            <a:spLocks noChangeArrowheads="1"/>
          </p:cNvSpPr>
          <p:nvPr/>
        </p:nvSpPr>
        <p:spPr bwMode="auto">
          <a:xfrm>
            <a:off x="2193925" y="1601788"/>
            <a:ext cx="1573213" cy="5476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好王</a:t>
            </a:r>
          </a:p>
        </p:txBody>
      </p:sp>
      <p:sp>
        <p:nvSpPr>
          <p:cNvPr id="19472" name="Rectangle 16" descr="Recycled paper"/>
          <p:cNvSpPr>
            <a:spLocks noChangeArrowheads="1"/>
          </p:cNvSpPr>
          <p:nvPr/>
        </p:nvSpPr>
        <p:spPr bwMode="auto">
          <a:xfrm>
            <a:off x="3840163" y="1601788"/>
            <a:ext cx="1573212" cy="5476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惡王</a:t>
            </a:r>
          </a:p>
        </p:txBody>
      </p:sp>
      <p:sp>
        <p:nvSpPr>
          <p:cNvPr id="19473" name="Rectangle 17" descr="Recycled paper"/>
          <p:cNvSpPr>
            <a:spLocks noChangeArrowheads="1"/>
          </p:cNvSpPr>
          <p:nvPr/>
        </p:nvSpPr>
        <p:spPr bwMode="auto">
          <a:xfrm>
            <a:off x="5486400" y="1601788"/>
            <a:ext cx="1573213" cy="5476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好王</a:t>
            </a:r>
          </a:p>
        </p:txBody>
      </p:sp>
      <p:sp>
        <p:nvSpPr>
          <p:cNvPr id="19474" name="Rectangle 18" descr="Recycled paper"/>
          <p:cNvSpPr>
            <a:spLocks noChangeArrowheads="1"/>
          </p:cNvSpPr>
          <p:nvPr/>
        </p:nvSpPr>
        <p:spPr bwMode="auto">
          <a:xfrm>
            <a:off x="7132638" y="1601788"/>
            <a:ext cx="1573212" cy="5476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惡王</a:t>
            </a:r>
          </a:p>
        </p:txBody>
      </p:sp>
      <p:sp>
        <p:nvSpPr>
          <p:cNvPr id="19475" name="Rectangle 19" descr="Parchment"/>
          <p:cNvSpPr>
            <a:spLocks noChangeArrowheads="1"/>
          </p:cNvSpPr>
          <p:nvPr/>
        </p:nvSpPr>
        <p:spPr bwMode="auto">
          <a:xfrm>
            <a:off x="547688" y="2222500"/>
            <a:ext cx="1573212" cy="424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喜悅農事，國勢強盛，與北國耶羅波安二世同期，兩國版圖達所羅門時期規模。</a:t>
            </a:r>
          </a:p>
          <a:p>
            <a:pPr>
              <a:lnSpc>
                <a:spcPct val="120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後因心驕氣傲，進聖殿燒香，以致長大痲瘋，直到死日。</a:t>
            </a:r>
          </a:p>
        </p:txBody>
      </p:sp>
      <p:sp>
        <p:nvSpPr>
          <p:cNvPr id="19476" name="Rectangle 20" descr="Parchment"/>
          <p:cNvSpPr>
            <a:spLocks noChangeArrowheads="1"/>
          </p:cNvSpPr>
          <p:nvPr/>
        </p:nvSpPr>
        <p:spPr bwMode="auto">
          <a:xfrm>
            <a:off x="2193925" y="2222500"/>
            <a:ext cx="1573213" cy="424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行正道，漸強盛，打敗亞捫人。</a:t>
            </a:r>
          </a:p>
        </p:txBody>
      </p:sp>
      <p:sp>
        <p:nvSpPr>
          <p:cNvPr id="19477" name="Rectangle 21" descr="Parchment"/>
          <p:cNvSpPr>
            <a:spLocks noChangeArrowheads="1"/>
          </p:cNvSpPr>
          <p:nvPr/>
        </p:nvSpPr>
        <p:spPr bwMode="auto">
          <a:xfrm>
            <a:off x="3840163" y="2222500"/>
            <a:ext cx="1573212" cy="424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拜巴力，焚燒兒女。</a:t>
            </a:r>
          </a:p>
          <a:p>
            <a:pPr>
              <a:lnSpc>
                <a:spcPct val="120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亞蘭和以色列來攻，乃向亞述求救，以致</a:t>
            </a:r>
            <a:r>
              <a:rPr lang="zh-TW" altLang="en-US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亞述來滅了亞蘭和以色列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，並欺凌猶大。</a:t>
            </a:r>
          </a:p>
          <a:p>
            <a:pPr>
              <a:lnSpc>
                <a:spcPct val="120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他又拜大馬色之神，封鎖聖殿。</a:t>
            </a:r>
          </a:p>
        </p:txBody>
      </p:sp>
      <p:sp>
        <p:nvSpPr>
          <p:cNvPr id="19478" name="Rectangle 22" descr="Parchment"/>
          <p:cNvSpPr>
            <a:spLocks noChangeArrowheads="1"/>
          </p:cNvSpPr>
          <p:nvPr/>
        </p:nvSpPr>
        <p:spPr bwMode="auto">
          <a:xfrm>
            <a:off x="5486400" y="2222500"/>
            <a:ext cx="1573213" cy="424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潔淨聖殿，守逾越節，除偶像。</a:t>
            </a:r>
          </a:p>
          <a:p>
            <a:pPr>
              <a:lnSpc>
                <a:spcPct val="120000"/>
              </a:lnSpc>
            </a:pPr>
            <a:r>
              <a:rPr lang="zh-TW" altLang="en-US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亞述王西拿基立來攻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，神派天使解圍。</a:t>
            </a:r>
          </a:p>
          <a:p>
            <a:pPr>
              <a:lnSpc>
                <a:spcPct val="120000"/>
              </a:lnSpc>
            </a:pP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病危蒙醫治，添</a:t>
            </a:r>
            <a:r>
              <a:rPr lang="en-US" altLang="zh-TW">
                <a:latin typeface="SimHei" panose="02010609060101010101" pitchFamily="49" charset="-122"/>
                <a:ea typeface="SimHei" panose="02010609060101010101" pitchFamily="49" charset="-122"/>
              </a:rPr>
              <a:t>15</a:t>
            </a:r>
            <a:r>
              <a:rPr lang="zh-TW" altLang="en-US">
                <a:latin typeface="SimHei" panose="02010609060101010101" pitchFamily="49" charset="-122"/>
                <a:ea typeface="SimHei" panose="02010609060101010101" pitchFamily="49" charset="-122"/>
              </a:rPr>
              <a:t>年壽命。因驕傲向巴比倫使者炫耀財富，以賽亞預言猶大將亡。</a:t>
            </a:r>
          </a:p>
        </p:txBody>
      </p:sp>
      <p:sp>
        <p:nvSpPr>
          <p:cNvPr id="19479" name="Rectangle 23" descr="Parchment"/>
          <p:cNvSpPr>
            <a:spLocks noChangeArrowheads="1"/>
          </p:cNvSpPr>
          <p:nvPr/>
        </p:nvSpPr>
        <p:spPr bwMode="auto">
          <a:xfrm>
            <a:off x="7132638" y="2222500"/>
            <a:ext cx="1573212" cy="4241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拜巴力，焚燒兒女，行邪術與交鬼，行惡超過列國，</a:t>
            </a:r>
            <a:r>
              <a:rPr lang="zh-TW" altLang="en-US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以賽亞據傳在他手下殉道。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後被亞述擄到巴比倫，才悔改獲釋。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1901825" y="5953125"/>
            <a:ext cx="5449888" cy="511175"/>
          </a:xfrm>
          <a:prstGeom prst="rect">
            <a:avLst/>
          </a:prstGeom>
          <a:solidFill>
            <a:srgbClr val="FF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&gt;55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33279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57200" y="247650"/>
            <a:ext cx="7772400" cy="1397000"/>
            <a:chOff x="288" y="968"/>
            <a:chExt cx="4896" cy="880"/>
          </a:xfrm>
        </p:grpSpPr>
        <p:pic>
          <p:nvPicPr>
            <p:cNvPr id="6147" name="Picture 3" descr="kings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68"/>
              <a:ext cx="4896" cy="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384" y="1505"/>
              <a:ext cx="34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耶羅波安</a:t>
              </a: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747" y="1505"/>
              <a:ext cx="22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巴沙</a:t>
              </a: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211" y="1505"/>
              <a:ext cx="22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亞哈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1704" y="1505"/>
              <a:ext cx="22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耶戶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410" y="1505"/>
              <a:ext cx="45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耶羅波安二世</a:t>
              </a:r>
            </a:p>
          </p:txBody>
        </p:sp>
      </p:grp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57200" y="1377950"/>
            <a:ext cx="7772400" cy="1016000"/>
            <a:chOff x="288" y="1680"/>
            <a:chExt cx="4896" cy="640"/>
          </a:xfrm>
        </p:grpSpPr>
        <p:pic>
          <p:nvPicPr>
            <p:cNvPr id="6154" name="Picture 10" descr="kings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680"/>
              <a:ext cx="4896" cy="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800" y="1894"/>
              <a:ext cx="228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亞撒</a:t>
              </a: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396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羅波安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1219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約沙法</a:t>
              </a: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1847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約阿施</a:t>
              </a:r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2624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烏西雅</a:t>
              </a:r>
            </a:p>
          </p:txBody>
        </p:sp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3362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希西家</a:t>
              </a:r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3885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瑪拿西</a:t>
              </a: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4439" y="1894"/>
              <a:ext cx="28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700">
                  <a:solidFill>
                    <a:srgbClr val="000000"/>
                  </a:solidFill>
                  <a:ea typeface="SimHei" panose="02010609060101010101" pitchFamily="49" charset="-122"/>
                </a:rPr>
                <a:t>約西亞</a:t>
              </a:r>
            </a:p>
          </p:txBody>
        </p:sp>
      </p:grp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6045200" y="1924050"/>
            <a:ext cx="0" cy="210502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4770438" y="1933575"/>
            <a:ext cx="0" cy="21097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0" y="17224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CC0000"/>
                </a:solidFill>
                <a:ea typeface="SimHei" panose="02010609060101010101" pitchFamily="49" charset="-122"/>
              </a:rPr>
              <a:t>南國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8274050" y="16129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巴比倫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8185150" y="1708150"/>
            <a:ext cx="1524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 flipV="1">
            <a:off x="874713" y="1933575"/>
            <a:ext cx="15875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 flipV="1">
            <a:off x="1657350" y="1933575"/>
            <a:ext cx="26988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 flipV="1">
            <a:off x="2660650" y="1933575"/>
            <a:ext cx="23813" cy="1873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20713" y="2063750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>
                <a:solidFill>
                  <a:srgbClr val="808080"/>
                </a:solidFill>
                <a:ea typeface="SimHei" panose="02010609060101010101" pitchFamily="49" charset="-122"/>
              </a:rPr>
              <a:t>壞王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401763" y="20542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>
                <a:solidFill>
                  <a:srgbClr val="808080"/>
                </a:solidFill>
                <a:ea typeface="SimHei" panose="02010609060101010101" pitchFamily="49" charset="-122"/>
              </a:rPr>
              <a:t>好王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328685" y="2090573"/>
            <a:ext cx="69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000">
                <a:solidFill>
                  <a:srgbClr val="000000"/>
                </a:solidFill>
                <a:ea typeface="SimHei" panose="02010609060101010101" pitchFamily="49" charset="-122"/>
              </a:rPr>
              <a:t>亞他利雅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0" y="86995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CC0000"/>
                </a:solidFill>
                <a:ea typeface="SimHei" panose="02010609060101010101" pitchFamily="49" charset="-122"/>
              </a:rPr>
              <a:t>北國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343525" y="9937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000000"/>
                </a:solidFill>
                <a:ea typeface="SimHei" panose="02010609060101010101" pitchFamily="49" charset="-122"/>
              </a:rPr>
              <a:t>亞述</a:t>
            </a: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5246688" y="1079500"/>
            <a:ext cx="152400" cy="228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177" name="Group 33"/>
          <p:cNvGrpSpPr>
            <a:grpSpLocks/>
          </p:cNvGrpSpPr>
          <p:nvPr/>
        </p:nvGrpSpPr>
        <p:grpSpPr bwMode="auto">
          <a:xfrm>
            <a:off x="327025" y="288925"/>
            <a:ext cx="7745413" cy="311150"/>
            <a:chOff x="206" y="1847"/>
            <a:chExt cx="4879" cy="196"/>
          </a:xfrm>
        </p:grpSpPr>
        <p:sp>
          <p:nvSpPr>
            <p:cNvPr id="6178" name="Text Box 34"/>
            <p:cNvSpPr txBox="1">
              <a:spLocks noChangeArrowheads="1"/>
            </p:cNvSpPr>
            <p:nvPr/>
          </p:nvSpPr>
          <p:spPr bwMode="auto">
            <a:xfrm>
              <a:off x="696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900</a:t>
              </a:r>
            </a:p>
          </p:txBody>
        </p:sp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1374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808080"/>
                  </a:solidFill>
                  <a:ea typeface="新細明體" panose="02020500000000000000" pitchFamily="18" charset="-120"/>
                </a:rPr>
                <a:t>850</a:t>
              </a:r>
            </a:p>
          </p:txBody>
        </p:sp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2042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800</a:t>
              </a:r>
            </a:p>
          </p:txBody>
        </p:sp>
        <p:sp>
          <p:nvSpPr>
            <p:cNvPr id="6181" name="Text Box 37"/>
            <p:cNvSpPr txBox="1">
              <a:spLocks noChangeArrowheads="1"/>
            </p:cNvSpPr>
            <p:nvPr/>
          </p:nvSpPr>
          <p:spPr bwMode="auto">
            <a:xfrm>
              <a:off x="2744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808080"/>
                  </a:solidFill>
                  <a:ea typeface="新細明體" panose="02020500000000000000" pitchFamily="18" charset="-120"/>
                </a:rPr>
                <a:t>750</a:t>
              </a:r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3421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700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4098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808080"/>
                  </a:solidFill>
                  <a:ea typeface="新細明體" panose="02020500000000000000" pitchFamily="18" charset="-120"/>
                </a:rPr>
                <a:t>650</a:t>
              </a:r>
            </a:p>
          </p:txBody>
        </p:sp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4783" y="1851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600</a:t>
              </a:r>
            </a:p>
          </p:txBody>
        </p:sp>
        <p:sp>
          <p:nvSpPr>
            <p:cNvPr id="6185" name="Text Box 41"/>
            <p:cNvSpPr txBox="1">
              <a:spLocks noChangeArrowheads="1"/>
            </p:cNvSpPr>
            <p:nvPr/>
          </p:nvSpPr>
          <p:spPr bwMode="auto">
            <a:xfrm>
              <a:off x="206" y="1847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sz="1400">
                  <a:solidFill>
                    <a:srgbClr val="000000"/>
                  </a:solidFill>
                  <a:ea typeface="新細明體" panose="02020500000000000000" pitchFamily="18" charset="-120"/>
                </a:rPr>
                <a:t>BC</a:t>
              </a:r>
            </a:p>
          </p:txBody>
        </p:sp>
      </p:grp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2574925" y="792163"/>
            <a:ext cx="906463" cy="1730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800">
                <a:solidFill>
                  <a:srgbClr val="000000"/>
                </a:solidFill>
                <a:ea typeface="SimHei" panose="02010609060101010101" pitchFamily="49" charset="-122"/>
              </a:rPr>
              <a:t>哈薛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1987550" y="704850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>
                <a:solidFill>
                  <a:srgbClr val="CC0000"/>
                </a:solidFill>
                <a:ea typeface="SimHei" panose="02010609060101010101" pitchFamily="49" charset="-122"/>
              </a:rPr>
              <a:t>亞蘭</a:t>
            </a:r>
          </a:p>
        </p:txBody>
      </p:sp>
      <p:sp>
        <p:nvSpPr>
          <p:cNvPr id="6188" name="Rectangle 44" descr="blue-marble4"/>
          <p:cNvSpPr>
            <a:spLocks noChangeArrowheads="1"/>
          </p:cNvSpPr>
          <p:nvPr/>
        </p:nvSpPr>
        <p:spPr bwMode="auto">
          <a:xfrm>
            <a:off x="3841750" y="3094038"/>
            <a:ext cx="215900" cy="1317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89" name="Rectangle 45" descr="Green marble"/>
          <p:cNvSpPr>
            <a:spLocks noChangeArrowheads="1"/>
          </p:cNvSpPr>
          <p:nvPr/>
        </p:nvSpPr>
        <p:spPr bwMode="auto">
          <a:xfrm>
            <a:off x="7239000" y="3679825"/>
            <a:ext cx="882650" cy="1317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0" name="Rectangle 46" descr="Green marble"/>
          <p:cNvSpPr>
            <a:spLocks noChangeArrowheads="1"/>
          </p:cNvSpPr>
          <p:nvPr/>
        </p:nvSpPr>
        <p:spPr bwMode="auto">
          <a:xfrm>
            <a:off x="7950200" y="3963988"/>
            <a:ext cx="473075" cy="13176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1" name="Rectangle 47" descr="Green marble"/>
          <p:cNvSpPr>
            <a:spLocks noChangeArrowheads="1"/>
          </p:cNvSpPr>
          <p:nvPr/>
        </p:nvSpPr>
        <p:spPr bwMode="auto">
          <a:xfrm>
            <a:off x="7688263" y="4283075"/>
            <a:ext cx="1455737" cy="1317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2" name="Rectangle 48" descr="blue-marble4"/>
          <p:cNvSpPr>
            <a:spLocks noChangeArrowheads="1"/>
          </p:cNvSpPr>
          <p:nvPr/>
        </p:nvSpPr>
        <p:spPr bwMode="auto">
          <a:xfrm>
            <a:off x="8067675" y="3297238"/>
            <a:ext cx="42863" cy="1317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3" name="Rectangle 49" descr="blue-marble4"/>
          <p:cNvSpPr>
            <a:spLocks noChangeArrowheads="1"/>
          </p:cNvSpPr>
          <p:nvPr/>
        </p:nvSpPr>
        <p:spPr bwMode="auto">
          <a:xfrm>
            <a:off x="2719388" y="3105150"/>
            <a:ext cx="323850" cy="1317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4" name="Rectangle 50" descr="blue-marble4"/>
          <p:cNvSpPr>
            <a:spLocks noChangeArrowheads="1"/>
          </p:cNvSpPr>
          <p:nvPr/>
        </p:nvSpPr>
        <p:spPr bwMode="auto">
          <a:xfrm>
            <a:off x="6718300" y="2413000"/>
            <a:ext cx="646113" cy="1317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5" name="Rectangle 51" descr="blue-marble4"/>
          <p:cNvSpPr>
            <a:spLocks noChangeArrowheads="1"/>
          </p:cNvSpPr>
          <p:nvPr/>
        </p:nvSpPr>
        <p:spPr bwMode="auto">
          <a:xfrm>
            <a:off x="6934200" y="2713038"/>
            <a:ext cx="646113" cy="1317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6" name="Rectangle 52" descr="blue-marble4"/>
          <p:cNvSpPr>
            <a:spLocks noChangeArrowheads="1"/>
          </p:cNvSpPr>
          <p:nvPr/>
        </p:nvSpPr>
        <p:spPr bwMode="auto">
          <a:xfrm>
            <a:off x="7607300" y="3008313"/>
            <a:ext cx="231775" cy="1317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2187575" y="300196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約珥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3295650" y="29845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約拿</a:t>
            </a:r>
          </a:p>
        </p:txBody>
      </p:sp>
      <p:sp>
        <p:nvSpPr>
          <p:cNvPr id="6199" name="Rectangle 55" descr="blue-marble4"/>
          <p:cNvSpPr>
            <a:spLocks noChangeArrowheads="1"/>
          </p:cNvSpPr>
          <p:nvPr/>
        </p:nvSpPr>
        <p:spPr bwMode="auto">
          <a:xfrm>
            <a:off x="4213225" y="3398838"/>
            <a:ext cx="231775" cy="13176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3449638" y="326866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阿摩司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3582988" y="35766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何西阿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3669308" y="3793193"/>
            <a:ext cx="118494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600" dirty="0">
                <a:solidFill>
                  <a:srgbClr val="C00000"/>
                </a:solidFill>
                <a:ea typeface="SimHei" panose="02010609060101010101" pitchFamily="49" charset="-122"/>
              </a:rPr>
              <a:t>以賽亞</a:t>
            </a:r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6164263" y="22987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那鴻</a:t>
            </a: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6211888" y="25939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西番雅</a:t>
            </a:r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6853238" y="288766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哈巴谷</a:t>
            </a: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>
            <a:off x="6484938" y="35829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耶利米</a:t>
            </a:r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7096125" y="3186113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俄巴底亞</a:t>
            </a:r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7213600" y="385286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以西結</a:t>
            </a:r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6945313" y="416242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但以理</a:t>
            </a:r>
          </a:p>
        </p:txBody>
      </p:sp>
      <p:sp>
        <p:nvSpPr>
          <p:cNvPr id="6210" name="Rectangle 66" descr="Brown marble"/>
          <p:cNvSpPr>
            <a:spLocks noChangeArrowheads="1"/>
          </p:cNvSpPr>
          <p:nvPr/>
        </p:nvSpPr>
        <p:spPr bwMode="auto">
          <a:xfrm>
            <a:off x="1954213" y="2519363"/>
            <a:ext cx="450850" cy="13176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1" name="Rectangle 67" descr="Brown marble"/>
          <p:cNvSpPr>
            <a:spLocks noChangeArrowheads="1"/>
          </p:cNvSpPr>
          <p:nvPr/>
        </p:nvSpPr>
        <p:spPr bwMode="auto">
          <a:xfrm>
            <a:off x="2405063" y="2811463"/>
            <a:ext cx="1139825" cy="13176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1228725" y="23955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以利亞</a:t>
            </a:r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1666875" y="26987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以利沙</a:t>
            </a:r>
          </a:p>
        </p:txBody>
      </p:sp>
      <p:sp>
        <p:nvSpPr>
          <p:cNvPr id="6214" name="Rectangle 70" descr="blue-marble4"/>
          <p:cNvSpPr>
            <a:spLocks noChangeArrowheads="1"/>
          </p:cNvSpPr>
          <p:nvPr/>
        </p:nvSpPr>
        <p:spPr bwMode="auto">
          <a:xfrm>
            <a:off x="4321175" y="3692525"/>
            <a:ext cx="1092200" cy="1317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5" name="Rectangle 71" descr="red-marble"/>
          <p:cNvSpPr>
            <a:spLocks noChangeArrowheads="1"/>
          </p:cNvSpPr>
          <p:nvPr/>
        </p:nvSpPr>
        <p:spPr bwMode="auto">
          <a:xfrm>
            <a:off x="4770438" y="3978275"/>
            <a:ext cx="1277937" cy="13176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6" name="Rectangle 72" descr="blue-marble4"/>
          <p:cNvSpPr>
            <a:spLocks noChangeArrowheads="1"/>
          </p:cNvSpPr>
          <p:nvPr/>
        </p:nvSpPr>
        <p:spPr bwMode="auto">
          <a:xfrm>
            <a:off x="4881563" y="4264025"/>
            <a:ext cx="755650" cy="1317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4337050" y="41481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ea typeface="SimHei" panose="02010609060101010101" pitchFamily="49" charset="-122"/>
              </a:rPr>
              <a:t>彌迦</a:t>
            </a:r>
          </a:p>
        </p:txBody>
      </p:sp>
      <p:sp>
        <p:nvSpPr>
          <p:cNvPr id="6218" name="Rectangle 74"/>
          <p:cNvSpPr>
            <a:spLocks noChangeArrowheads="1"/>
          </p:cNvSpPr>
          <p:nvPr/>
        </p:nvSpPr>
        <p:spPr bwMode="auto">
          <a:xfrm>
            <a:off x="3479800" y="792163"/>
            <a:ext cx="682625" cy="1730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800">
                <a:solidFill>
                  <a:srgbClr val="000000"/>
                </a:solidFill>
                <a:ea typeface="SimHei" panose="02010609060101010101" pitchFamily="49" charset="-122"/>
              </a:rPr>
              <a:t>便哈達</a:t>
            </a:r>
          </a:p>
        </p:txBody>
      </p:sp>
      <p:sp>
        <p:nvSpPr>
          <p:cNvPr id="6219" name="Freeform 75"/>
          <p:cNvSpPr>
            <a:spLocks/>
          </p:cNvSpPr>
          <p:nvPr/>
        </p:nvSpPr>
        <p:spPr bwMode="auto">
          <a:xfrm>
            <a:off x="4054475" y="739775"/>
            <a:ext cx="174625" cy="241300"/>
          </a:xfrm>
          <a:custGeom>
            <a:avLst/>
            <a:gdLst>
              <a:gd name="T0" fmla="*/ 43 w 110"/>
              <a:gd name="T1" fmla="*/ 0 h 152"/>
              <a:gd name="T2" fmla="*/ 0 w 110"/>
              <a:gd name="T3" fmla="*/ 60 h 152"/>
              <a:gd name="T4" fmla="*/ 31 w 110"/>
              <a:gd name="T5" fmla="*/ 82 h 152"/>
              <a:gd name="T6" fmla="*/ 1 w 110"/>
              <a:gd name="T7" fmla="*/ 111 h 152"/>
              <a:gd name="T8" fmla="*/ 31 w 110"/>
              <a:gd name="T9" fmla="*/ 151 h 152"/>
              <a:gd name="T10" fmla="*/ 110 w 110"/>
              <a:gd name="T11" fmla="*/ 152 h 152"/>
              <a:gd name="T12" fmla="*/ 92 w 110"/>
              <a:gd name="T13" fmla="*/ 2 h 152"/>
              <a:gd name="T14" fmla="*/ 43 w 110"/>
              <a:gd name="T15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52">
                <a:moveTo>
                  <a:pt x="43" y="0"/>
                </a:moveTo>
                <a:lnTo>
                  <a:pt x="0" y="60"/>
                </a:lnTo>
                <a:lnTo>
                  <a:pt x="31" y="82"/>
                </a:lnTo>
                <a:lnTo>
                  <a:pt x="1" y="111"/>
                </a:lnTo>
                <a:lnTo>
                  <a:pt x="31" y="151"/>
                </a:lnTo>
                <a:lnTo>
                  <a:pt x="110" y="152"/>
                </a:lnTo>
                <a:lnTo>
                  <a:pt x="92" y="2"/>
                </a:lnTo>
                <a:lnTo>
                  <a:pt x="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" name="AutoShape 76" descr="Parchment"/>
          <p:cNvSpPr>
            <a:spLocks noChangeArrowheads="1"/>
          </p:cNvSpPr>
          <p:nvPr/>
        </p:nvSpPr>
        <p:spPr bwMode="auto">
          <a:xfrm>
            <a:off x="3973513" y="2235200"/>
            <a:ext cx="768350" cy="403225"/>
          </a:xfrm>
          <a:prstGeom prst="wedgeRectCallout">
            <a:avLst>
              <a:gd name="adj1" fmla="val 20454"/>
              <a:gd name="adj2" fmla="val -125199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烏西雅</a:t>
            </a:r>
          </a:p>
        </p:txBody>
      </p:sp>
      <p:sp>
        <p:nvSpPr>
          <p:cNvPr id="78" name="AutoShape 76" descr="Parchment"/>
          <p:cNvSpPr>
            <a:spLocks noChangeArrowheads="1"/>
          </p:cNvSpPr>
          <p:nvPr/>
        </p:nvSpPr>
        <p:spPr bwMode="auto">
          <a:xfrm>
            <a:off x="4927600" y="1346983"/>
            <a:ext cx="550058" cy="271910"/>
          </a:xfrm>
          <a:prstGeom prst="wedgeRectCallout">
            <a:avLst>
              <a:gd name="adj1" fmla="val -50292"/>
              <a:gd name="adj2" fmla="val 70072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約坦</a:t>
            </a:r>
          </a:p>
        </p:txBody>
      </p:sp>
      <p:sp>
        <p:nvSpPr>
          <p:cNvPr id="79" name="AutoShape 78" descr="Parchment"/>
          <p:cNvSpPr>
            <a:spLocks noChangeArrowheads="1"/>
          </p:cNvSpPr>
          <p:nvPr/>
        </p:nvSpPr>
        <p:spPr bwMode="auto">
          <a:xfrm>
            <a:off x="5260306" y="2235200"/>
            <a:ext cx="768350" cy="403225"/>
          </a:xfrm>
          <a:prstGeom prst="wedgeRectCallout">
            <a:avLst>
              <a:gd name="adj1" fmla="val -3401"/>
              <a:gd name="adj2" fmla="val -123579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希西家</a:t>
            </a:r>
          </a:p>
        </p:txBody>
      </p:sp>
      <p:sp>
        <p:nvSpPr>
          <p:cNvPr id="80" name="AutoShape 44" descr="Parchment"/>
          <p:cNvSpPr>
            <a:spLocks noChangeArrowheads="1"/>
          </p:cNvSpPr>
          <p:nvPr/>
        </p:nvSpPr>
        <p:spPr bwMode="auto">
          <a:xfrm>
            <a:off x="6350586" y="1211262"/>
            <a:ext cx="768350" cy="403225"/>
          </a:xfrm>
          <a:prstGeom prst="wedgeRectCallout">
            <a:avLst>
              <a:gd name="adj1" fmla="val -59608"/>
              <a:gd name="adj2" fmla="val 6687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瑪拿西</a:t>
            </a:r>
          </a:p>
        </p:txBody>
      </p:sp>
      <p:sp>
        <p:nvSpPr>
          <p:cNvPr id="81" name="AutoShape 78" descr="Parchment"/>
          <p:cNvSpPr>
            <a:spLocks noChangeArrowheads="1"/>
          </p:cNvSpPr>
          <p:nvPr/>
        </p:nvSpPr>
        <p:spPr bwMode="auto">
          <a:xfrm>
            <a:off x="4802188" y="2758629"/>
            <a:ext cx="768350" cy="403225"/>
          </a:xfrm>
          <a:prstGeom prst="wedgeRectCallout">
            <a:avLst>
              <a:gd name="adj1" fmla="val -16811"/>
              <a:gd name="adj2" fmla="val -244949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zh-TW" altLang="en-US" sz="1600" dirty="0">
                <a:ea typeface="SimHei" panose="02010609060101010101" pitchFamily="49" charset="-122"/>
              </a:rPr>
              <a:t>亞哈斯</a:t>
            </a:r>
          </a:p>
        </p:txBody>
      </p:sp>
      <p:sp>
        <p:nvSpPr>
          <p:cNvPr id="89" name="Text Box 77"/>
          <p:cNvSpPr txBox="1">
            <a:spLocks noChangeArrowheads="1"/>
          </p:cNvSpPr>
          <p:nvPr/>
        </p:nvSpPr>
        <p:spPr bwMode="auto">
          <a:xfrm>
            <a:off x="86921" y="4944676"/>
            <a:ext cx="8913008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zh-TW" altLang="en-US" sz="3200" dirty="0" smtClean="0">
                <a:ea typeface="SimHei" panose="02010609060101010101" pitchFamily="49" charset="-122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ea typeface="SimHei" panose="02010609060101010101" pitchFamily="49" charset="-122"/>
              </a:rPr>
              <a:t>以</a:t>
            </a:r>
            <a:r>
              <a:rPr lang="zh-TW" altLang="en-US" sz="3200" dirty="0">
                <a:ea typeface="SimHei" panose="02010609060101010101" pitchFamily="49" charset="-122"/>
              </a:rPr>
              <a:t>賽亞意為「耶和華的救恩</a:t>
            </a:r>
            <a:r>
              <a:rPr lang="zh-TW" altLang="en-US" sz="3200" dirty="0" smtClean="0">
                <a:ea typeface="SimHei" panose="02010609060101010101" pitchFamily="49" charset="-122"/>
              </a:rPr>
              <a:t>」，生於約主前 </a:t>
            </a:r>
            <a:r>
              <a:rPr lang="en-US" altLang="zh-TW" sz="3200" dirty="0" smtClean="0">
                <a:ea typeface="SimHei" panose="02010609060101010101" pitchFamily="49" charset="-122"/>
              </a:rPr>
              <a:t>760</a:t>
            </a:r>
            <a:endParaRPr lang="zh-TW" altLang="en-US" sz="3200" dirty="0">
              <a:ea typeface="SimHei" panose="02010609060101010101" pitchFamily="49" charset="-122"/>
            </a:endParaRPr>
          </a:p>
          <a:p>
            <a:pPr marL="0" indent="0"/>
            <a:r>
              <a:rPr lang="zh-TW" altLang="en-US" sz="3200" dirty="0" smtClean="0">
                <a:ea typeface="SimHei" panose="02010609060101010101" pitchFamily="49" charset="-122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ea typeface="SimHei" panose="02010609060101010101" pitchFamily="49" charset="-122"/>
              </a:rPr>
              <a:t>猶</a:t>
            </a:r>
            <a:r>
              <a:rPr lang="zh-TW" altLang="en-US" sz="3200" dirty="0">
                <a:ea typeface="SimHei" panose="02010609060101010101" pitchFamily="49" charset="-122"/>
              </a:rPr>
              <a:t>太傳說，其父亞摩斯為猶大王約阿施的小兒</a:t>
            </a:r>
            <a:r>
              <a:rPr lang="zh-TW" altLang="en-US" sz="3200" dirty="0" smtClean="0">
                <a:ea typeface="SimHei" panose="02010609060101010101" pitchFamily="49" charset="-122"/>
              </a:rPr>
              <a:t>子  </a:t>
            </a:r>
            <a:endParaRPr lang="en-US" altLang="zh-TW" sz="3200" dirty="0" smtClean="0">
              <a:ea typeface="SimHei" panose="02010609060101010101" pitchFamily="49" charset="-122"/>
            </a:endParaRPr>
          </a:p>
          <a:p>
            <a:pPr marL="0" indent="0"/>
            <a:r>
              <a:rPr lang="en-US" altLang="zh-TW" sz="3200" dirty="0">
                <a:ea typeface="SimHei" panose="02010609060101010101" pitchFamily="49" charset="-122"/>
              </a:rPr>
              <a:t> </a:t>
            </a:r>
            <a:r>
              <a:rPr lang="en-US" altLang="zh-TW" sz="3200" dirty="0" smtClean="0">
                <a:ea typeface="SimHei" panose="02010609060101010101" pitchFamily="49" charset="-122"/>
              </a:rPr>
              <a:t> </a:t>
            </a:r>
            <a:r>
              <a:rPr lang="zh-TW" altLang="en-US" sz="3200" dirty="0" smtClean="0">
                <a:ea typeface="SimHei" panose="02010609060101010101" pitchFamily="49" charset="-122"/>
              </a:rPr>
              <a:t>若如</a:t>
            </a:r>
            <a:r>
              <a:rPr lang="zh-TW" altLang="en-US" sz="3200" dirty="0">
                <a:ea typeface="SimHei" panose="02010609060101010101" pitchFamily="49" charset="-122"/>
              </a:rPr>
              <a:t>此，以賽亞就是烏西雅王的堂弟</a:t>
            </a:r>
            <a:r>
              <a:rPr lang="zh-TW" altLang="en-US" sz="3200" dirty="0" smtClean="0">
                <a:ea typeface="SimHei" panose="02010609060101010101" pitchFamily="49" charset="-122"/>
              </a:rPr>
              <a:t>。</a:t>
            </a:r>
            <a:endParaRPr lang="zh-TW" altLang="en-US" sz="3200" dirty="0">
              <a:ea typeface="SimHei" panose="02010609060101010101" pitchFamily="49" charset="-122"/>
            </a:endParaRPr>
          </a:p>
        </p:txBody>
      </p:sp>
      <p:sp>
        <p:nvSpPr>
          <p:cNvPr id="90" name="Text Box 77"/>
          <p:cNvSpPr txBox="1">
            <a:spLocks noChangeArrowheads="1"/>
          </p:cNvSpPr>
          <p:nvPr/>
        </p:nvSpPr>
        <p:spPr bwMode="auto">
          <a:xfrm>
            <a:off x="0" y="4795897"/>
            <a:ext cx="9144000" cy="206210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zh-TW" altLang="en-US" sz="3200" dirty="0" smtClean="0">
                <a:ea typeface="SimHei" panose="02010609060101010101" pitchFamily="49" charset="-122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ea typeface="SimHei" panose="02010609060101010101" pitchFamily="49" charset="-122"/>
              </a:rPr>
              <a:t>大有學問，曾擔任史官，紀錄烏西雅時代歷史</a:t>
            </a:r>
            <a:endParaRPr lang="en-US" altLang="zh-TW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/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 (</a:t>
            </a:r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代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下</a:t>
            </a:r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26:22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、</a:t>
            </a:r>
            <a:r>
              <a:rPr lang="en-US" altLang="zh-TW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32:32)</a:t>
            </a:r>
            <a:r>
              <a:rPr lang="zh-TW" altLang="en-US" sz="3200" dirty="0" smtClean="0">
                <a:ea typeface="SimHei" panose="02010609060101010101" pitchFamily="49" charset="-122"/>
              </a:rPr>
              <a:t>。</a:t>
            </a:r>
          </a:p>
          <a:p>
            <a:pPr marL="0" indent="0"/>
            <a:r>
              <a:rPr lang="zh-TW" altLang="en-US" sz="3200" dirty="0" smtClean="0">
                <a:ea typeface="SimHei" panose="02010609060101010101" pitchFamily="49" charset="-122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ea typeface="SimHei" panose="02010609060101010101" pitchFamily="49" charset="-122"/>
              </a:rPr>
              <a:t>照猶太傳說，他被瑪拿西王塞在一根空樹幹中</a:t>
            </a:r>
            <a:r>
              <a:rPr lang="zh-TW" altLang="en-US" sz="32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遭</a:t>
            </a:r>
            <a:endParaRPr lang="en-US" altLang="zh-TW" sz="32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/>
            <a:r>
              <a:rPr lang="en-US" altLang="zh-TW" sz="32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3200" dirty="0" smtClean="0">
                <a:ea typeface="SimHei" panose="02010609060101010101" pitchFamily="49" charset="-122"/>
              </a:rPr>
              <a:t>活活鋸死，為主殉道。</a:t>
            </a:r>
            <a:r>
              <a:rPr lang="en-US" altLang="zh-TW" sz="3200" dirty="0" smtClean="0">
                <a:ea typeface="SimHei" panose="02010609060101010101" pitchFamily="49" charset="-122"/>
              </a:rPr>
              <a:t>(</a:t>
            </a:r>
            <a:r>
              <a:rPr lang="zh-TW" altLang="en-US" sz="3200" dirty="0" smtClean="0">
                <a:ea typeface="SimHei" panose="02010609060101010101" pitchFamily="49" charset="-122"/>
              </a:rPr>
              <a:t>參來</a:t>
            </a:r>
            <a:r>
              <a:rPr lang="en-US" altLang="zh-TW" sz="3200" dirty="0" smtClean="0">
                <a:ea typeface="SimHei" panose="02010609060101010101" pitchFamily="49" charset="-122"/>
              </a:rPr>
              <a:t>11:37)</a:t>
            </a:r>
            <a:endParaRPr lang="zh-TW" altLang="en-US" sz="3200" dirty="0">
              <a:ea typeface="SimHei" panose="02010609060101010101" pitchFamily="49" charset="-122"/>
            </a:endParaRPr>
          </a:p>
        </p:txBody>
      </p:sp>
      <p:sp>
        <p:nvSpPr>
          <p:cNvPr id="92" name="Text Box 77"/>
          <p:cNvSpPr txBox="1">
            <a:spLocks noChangeArrowheads="1"/>
          </p:cNvSpPr>
          <p:nvPr/>
        </p:nvSpPr>
        <p:spPr bwMode="auto">
          <a:xfrm>
            <a:off x="0" y="4789547"/>
            <a:ext cx="9144000" cy="206210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zh-TW" altLang="en-US" sz="3200" dirty="0" smtClean="0">
                <a:ea typeface="SimHei" panose="02010609060101010101" pitchFamily="49" charset="-122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ea typeface="SimHei" panose="02010609060101010101" pitchFamily="49" charset="-122"/>
              </a:rPr>
              <a:t>妻子亦為先知。育有二子，一名「施亞雅述」，</a:t>
            </a:r>
            <a:r>
              <a:rPr lang="en-US" altLang="zh-TW" sz="3200" dirty="0">
                <a:ea typeface="SimHei" panose="02010609060101010101" pitchFamily="49" charset="-122"/>
              </a:rPr>
              <a:t> </a:t>
            </a:r>
            <a:endParaRPr lang="en-US" altLang="zh-TW" sz="3200" dirty="0" smtClean="0">
              <a:ea typeface="SimHei" panose="02010609060101010101" pitchFamily="49" charset="-122"/>
            </a:endParaRPr>
          </a:p>
          <a:p>
            <a:pPr marL="0" indent="0"/>
            <a:r>
              <a:rPr lang="en-US" altLang="zh-TW" sz="3200" dirty="0">
                <a:ea typeface="SimHei" panose="02010609060101010101" pitchFamily="49" charset="-122"/>
              </a:rPr>
              <a:t> </a:t>
            </a:r>
            <a:r>
              <a:rPr lang="en-US" altLang="zh-TW" sz="3200" dirty="0" smtClean="0">
                <a:ea typeface="SimHei" panose="02010609060101010101" pitchFamily="49" charset="-122"/>
              </a:rPr>
              <a:t> </a:t>
            </a:r>
            <a:r>
              <a:rPr lang="zh-TW" altLang="en-US" sz="3200" dirty="0" smtClean="0">
                <a:ea typeface="SimHei" panose="02010609060101010101" pitchFamily="49" charset="-122"/>
              </a:rPr>
              <a:t>意為「餘民將要歸回」；一名「瑪黑珥沙拉勒哈</a:t>
            </a:r>
            <a:endParaRPr lang="en-US" altLang="zh-TW" sz="3200" dirty="0" smtClean="0">
              <a:ea typeface="SimHei" panose="02010609060101010101" pitchFamily="49" charset="-122"/>
            </a:endParaRPr>
          </a:p>
          <a:p>
            <a:pPr marL="0" indent="0"/>
            <a:r>
              <a:rPr lang="en-US" altLang="zh-TW" sz="3200" dirty="0">
                <a:ea typeface="SimHei" panose="02010609060101010101" pitchFamily="49" charset="-122"/>
              </a:rPr>
              <a:t> </a:t>
            </a:r>
            <a:r>
              <a:rPr lang="en-US" altLang="zh-TW" sz="3200" dirty="0" smtClean="0">
                <a:ea typeface="SimHei" panose="02010609060101010101" pitchFamily="49" charset="-122"/>
              </a:rPr>
              <a:t> </a:t>
            </a:r>
            <a:r>
              <a:rPr lang="zh-TW" altLang="en-US" sz="3200" dirty="0" smtClean="0">
                <a:ea typeface="SimHei" panose="02010609060101010101" pitchFamily="49" charset="-122"/>
              </a:rPr>
              <a:t>施罷斯」，意為「擄掠速臨，搶奪快到」。</a:t>
            </a:r>
            <a:endParaRPr lang="en-US" altLang="zh-TW" sz="3200" dirty="0" smtClean="0">
              <a:ea typeface="SimHei" panose="02010609060101010101" pitchFamily="49" charset="-122"/>
            </a:endParaRPr>
          </a:p>
          <a:p>
            <a:pPr marL="0" indent="0"/>
            <a:endParaRPr lang="zh-TW" altLang="en-US" sz="3200" dirty="0">
              <a:ea typeface="SimHei" panose="02010609060101010101" pitchFamily="49" charset="-122"/>
            </a:endParaRPr>
          </a:p>
        </p:txBody>
      </p:sp>
      <p:sp>
        <p:nvSpPr>
          <p:cNvPr id="84" name="AutoShape 76" descr="Parchment"/>
          <p:cNvSpPr>
            <a:spLocks noChangeArrowheads="1"/>
          </p:cNvSpPr>
          <p:nvPr/>
        </p:nvSpPr>
        <p:spPr bwMode="auto">
          <a:xfrm>
            <a:off x="2753126" y="1339486"/>
            <a:ext cx="726673" cy="271910"/>
          </a:xfrm>
          <a:prstGeom prst="wedgeRectCallout">
            <a:avLst>
              <a:gd name="adj1" fmla="val 14771"/>
              <a:gd name="adj2" fmla="val 78922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zh-TW" altLang="en-US" sz="1600" dirty="0" smtClean="0">
                <a:ea typeface="SimHei" panose="02010609060101010101" pitchFamily="49" charset="-122"/>
              </a:rPr>
              <a:t>約阿施</a:t>
            </a:r>
            <a:endParaRPr lang="zh-TW" altLang="en-US" sz="1600" dirty="0">
              <a:ea typeface="SimHei" panose="02010609060101010101" pitchFamily="49" charset="-122"/>
            </a:endParaRPr>
          </a:p>
        </p:txBody>
      </p:sp>
      <p:sp>
        <p:nvSpPr>
          <p:cNvPr id="85" name="AutoShape 76" descr="Parchment"/>
          <p:cNvSpPr>
            <a:spLocks noChangeArrowheads="1"/>
          </p:cNvSpPr>
          <p:nvPr/>
        </p:nvSpPr>
        <p:spPr bwMode="auto">
          <a:xfrm>
            <a:off x="3684988" y="1339736"/>
            <a:ext cx="726673" cy="271910"/>
          </a:xfrm>
          <a:prstGeom prst="wedgeRectCallout">
            <a:avLst>
              <a:gd name="adj1" fmla="val 14771"/>
              <a:gd name="adj2" fmla="val 78922"/>
            </a:avLst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zh-TW" altLang="en-US" sz="1600" dirty="0" smtClean="0">
                <a:ea typeface="SimHei" panose="02010609060101010101" pitchFamily="49" charset="-122"/>
              </a:rPr>
              <a:t>亞瑪謝</a:t>
            </a:r>
            <a:endParaRPr lang="zh-TW" altLang="en-US" sz="1600" dirty="0"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7446" y="2125006"/>
            <a:ext cx="807047" cy="2714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亞摩斯</a:t>
            </a:r>
            <a:endParaRPr lang="en-US" sz="1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5650" y="1979613"/>
            <a:ext cx="153988" cy="109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502008" y="1472564"/>
            <a:ext cx="182980" cy="20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857067" y="5838826"/>
            <a:ext cx="98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(8:3)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941" y="12878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三個政治危機：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41" y="775119"/>
            <a:ext cx="865460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400" kern="100" dirty="0" smtClean="0">
                <a:solidFill>
                  <a:srgbClr val="FF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(1) 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首先是在南國亞哈斯當政時，</a:t>
            </a:r>
            <a:r>
              <a:rPr lang="zh-TW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亞述國勢強盛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，迫近北國。</a:t>
            </a:r>
            <a:r>
              <a:rPr lang="zh-TW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以色列王比加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聯盟</a:t>
            </a:r>
            <a:r>
              <a:rPr lang="zh-TW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亞蘭王利汛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抵禦，並邀南國加入，然而</a:t>
            </a:r>
            <a:r>
              <a:rPr lang="zh-TW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亞哈斯王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不但</a:t>
            </a:r>
            <a:r>
              <a:rPr lang="zh-TW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拒絕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，更自願獻貢給亞述國，因此以色列王與亞蘭王聯軍欲侵猶大。神差先知以賽亞力勸亞哈斯倚靠神不要靠人，並以「童女懷孕」之預言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(7:14) 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引證神的同在。惟王不聽勸，</a:t>
            </a:r>
            <a:r>
              <a:rPr lang="zh-TW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求助亞述國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。亞述</a:t>
            </a:r>
            <a:r>
              <a:rPr lang="zh-TW" altLang="en-US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王</a:t>
            </a:r>
            <a:r>
              <a:rPr lang="zh-TW" altLang="en-US" sz="3400" u="sng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提革拉毘列色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雖出兵敗退以色列和亞蘭兵，但自此</a:t>
            </a:r>
            <a:r>
              <a:rPr lang="zh-TW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猶大便成了亞述的附庸國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參王下</a:t>
            </a:r>
            <a:r>
              <a:rPr lang="en-US" altLang="zh-TW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</a:t>
            </a:r>
            <a:r>
              <a:rPr lang="zh-TW" altLang="en-US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。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79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941" y="12878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三個政治危機：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41" y="775119"/>
            <a:ext cx="865460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400" kern="100" dirty="0" smtClean="0">
                <a:solidFill>
                  <a:srgbClr val="FF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(2) 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亞述王</a:t>
            </a:r>
            <a:r>
              <a:rPr lang="zh-TW" altLang="en-US" sz="3400" u="sng" kern="10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撒縵以色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於主前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732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年已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滅了亞蘭國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，繼而圍攻</a:t>
            </a:r>
            <a:r>
              <a:rPr lang="zh-TW" altLang="en-US" sz="34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北</a:t>
            </a:r>
            <a:r>
              <a:rPr lang="zh-TW" altLang="en-US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國的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撒瑪利亞三年，並於</a:t>
            </a:r>
            <a:r>
              <a:rPr lang="en-US" altLang="zh-TW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722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年被亞述王</a:t>
            </a:r>
            <a:r>
              <a:rPr lang="zh-TW" altLang="en-US" sz="3400" u="sng" kern="100" dirty="0" smtClean="0">
                <a:solidFill>
                  <a:schemeClr val="accent5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撒耳根</a:t>
            </a:r>
            <a:r>
              <a:rPr lang="en-US" altLang="zh-TW" sz="3400" kern="100" dirty="0" smtClean="0">
                <a:solidFill>
                  <a:schemeClr val="accent5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400" kern="100" dirty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?</a:t>
            </a:r>
            <a:r>
              <a:rPr lang="en-US" altLang="zh-TW" sz="3400" kern="100" dirty="0" smtClean="0">
                <a:solidFill>
                  <a:schemeClr val="accent5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滅了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，將以色列人擄到亞述，因此猶大國岌岌可危。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參王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17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82" y="3549305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先知</a:t>
            </a:r>
            <a:r>
              <a:rPr lang="zh-TW" altLang="en-US" sz="3600" u="sng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何西阿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宣告以色列的悖逆與神的慈愛</a:t>
            </a:r>
            <a:endParaRPr lang="en-US" sz="36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82" y="4195636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先知</a:t>
            </a:r>
            <a:r>
              <a:rPr lang="zh-TW" altLang="en-US" sz="3600" u="sng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阿摩司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宣告神的審判，勸人預備迎見神</a:t>
            </a:r>
            <a:endParaRPr lang="en-US" sz="36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25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8941" y="12878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三個政治危機：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41" y="775119"/>
            <a:ext cx="865460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400" kern="100" dirty="0" smtClean="0">
                <a:solidFill>
                  <a:srgbClr val="FF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(3) 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先知以賽亞勸勉希西家王倚靠神不要靠人，但王起先不聽勸，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欲與埃及結盟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反叛亞述，以致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亞述王</a:t>
            </a:r>
            <a:r>
              <a:rPr lang="zh-TW" altLang="en-US" sz="3400" u="sng" kern="10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西拿基立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於主前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701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帶軍到耶路撒冷罵陣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。神再度差以賽亞勸希西家，王終於在神面認罪悔改禱告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36-37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。神垂聽希西家的祈禱，在一夜間派使者殺了亞述十八萬五千人，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亞述連忙退兵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，此後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猶大多享</a:t>
            </a:r>
            <a:r>
              <a:rPr lang="en-US" altLang="zh-TW" sz="3400" kern="1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150</a:t>
            </a:r>
            <a:r>
              <a:rPr lang="zh-TW" altLang="en-US" sz="3400" kern="100" dirty="0" smtClean="0">
                <a:solidFill>
                  <a:schemeClr val="accent2">
                    <a:lumMod val="50000"/>
                  </a:schemeClr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年之太平 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參王下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82" y="5320541"/>
            <a:ext cx="8956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了解到為何先知</a:t>
            </a:r>
            <a:r>
              <a:rPr lang="zh-TW" altLang="en-US" sz="3600" u="sng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約拿</a:t>
            </a:r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拒絕到尼尼微向亞述人</a:t>
            </a:r>
            <a:endParaRPr lang="en-US" altLang="zh-TW" sz="3600" dirty="0" smtClean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6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宣告神的審判，他不願看到敵人因聽道蒙恩</a:t>
            </a:r>
            <a:endParaRPr lang="en-US" sz="3600" dirty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04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r="16197"/>
          <a:stretch/>
        </p:blipFill>
        <p:spPr>
          <a:xfrm>
            <a:off x="0" y="-39766"/>
            <a:ext cx="9143541" cy="6897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5161" y="5718222"/>
            <a:ext cx="6692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   悔改        救贖         重建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099256" y="5148442"/>
            <a:ext cx="695459" cy="572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46241" y="5148442"/>
            <a:ext cx="695459" cy="572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993226" y="5148441"/>
            <a:ext cx="695459" cy="572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53097" y="4691161"/>
            <a:ext cx="250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3177" y="4694598"/>
            <a:ext cx="250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2721" y="4691160"/>
            <a:ext cx="250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US" sz="2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21055" y="157660"/>
            <a:ext cx="3885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【</a:t>
            </a:r>
            <a:r>
              <a:rPr lang="zh-TW" altLang="en-US" sz="3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以色列的仇敵</a:t>
            </a:r>
            <a:r>
              <a:rPr lang="en-US" altLang="zh-TW" sz="3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】</a:t>
            </a:r>
            <a:endParaRPr lang="en-US" sz="3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" y="1439915"/>
            <a:ext cx="8963610" cy="55126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4310" y="942164"/>
            <a:ext cx="356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周邊的小邦國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3630" y="942164"/>
            <a:ext cx="356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 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鄰近的大帝國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043" y="235181"/>
            <a:ext cx="2475554" cy="14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20" y="157660"/>
            <a:ext cx="2234342" cy="24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22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65" y="94593"/>
            <a:ext cx="4358836" cy="66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3049" y="6440539"/>
            <a:ext cx="725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以東</a:t>
            </a:r>
            <a:endParaRPr lang="en-US" sz="1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0423" y="2711669"/>
            <a:ext cx="461665" cy="8265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迦南</a:t>
            </a:r>
            <a:endParaRPr lang="en-US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987862" y="991166"/>
            <a:ext cx="683172" cy="6344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38089" y="3223615"/>
            <a:ext cx="622738" cy="629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49114" y="5415767"/>
            <a:ext cx="622738" cy="629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53049" y="6295230"/>
            <a:ext cx="622738" cy="629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08167" y="3701100"/>
            <a:ext cx="622738" cy="6291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01"/>
            <a:ext cx="9144000" cy="69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267549" y="2629312"/>
            <a:ext cx="651641" cy="5855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34403" y="5373727"/>
            <a:ext cx="651641" cy="5855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71997" y="4448154"/>
            <a:ext cx="651641" cy="5855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54006" y="3188554"/>
            <a:ext cx="787879" cy="5855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29251" y="2140583"/>
            <a:ext cx="651641" cy="5855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4968" y="1404858"/>
            <a:ext cx="651641" cy="58551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1134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波斯帝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453"/>
            <a:ext cx="9144000" cy="58918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TextBox 1"/>
          <p:cNvSpPr txBox="1"/>
          <p:nvPr/>
        </p:nvSpPr>
        <p:spPr>
          <a:xfrm>
            <a:off x="6106510" y="768742"/>
            <a:ext cx="27011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古波斯帝國</a:t>
            </a:r>
            <a:endParaRPr lang="en-US" altLang="zh-TW" sz="28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公元前 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550-330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300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" y="810884"/>
            <a:ext cx="8879756" cy="530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0862" y="1115584"/>
            <a:ext cx="27011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希臘帝國</a:t>
            </a:r>
            <a:endParaRPr lang="en-US" altLang="zh-TW" sz="28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公元前 </a:t>
            </a:r>
            <a:r>
              <a:rPr lang="en-US" altLang="zh-TW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330-146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791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希臘帝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902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7027" y="337818"/>
            <a:ext cx="36880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羅馬帝國</a:t>
            </a:r>
            <a:endParaRPr lang="en-US" altLang="zh-TW" sz="28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zh-TW" altLang="en-US" sz="2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公元前</a:t>
            </a:r>
            <a:r>
              <a:rPr lang="en-US" altLang="zh-TW" sz="2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146 </a:t>
            </a:r>
            <a:r>
              <a:rPr lang="zh-TW" altLang="en-US" sz="2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至 主後</a:t>
            </a:r>
            <a:r>
              <a:rPr lang="en-US" altLang="zh-TW" sz="2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1453</a:t>
            </a:r>
            <a:endParaRPr lang="en-US" sz="2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37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7727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全書特點：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941" y="692825"/>
            <a:ext cx="40046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充滿彌賽亞的預言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7" descr="Stationery"/>
          <p:cNvSpPr>
            <a:spLocks noChangeArrowheads="1"/>
          </p:cNvSpPr>
          <p:nvPr/>
        </p:nvSpPr>
        <p:spPr bwMode="auto">
          <a:xfrm>
            <a:off x="512763" y="1548954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童女所生</a:t>
            </a:r>
          </a:p>
        </p:txBody>
      </p:sp>
      <p:sp>
        <p:nvSpPr>
          <p:cNvPr id="5" name="Rectangle 8" descr="Newsprint"/>
          <p:cNvSpPr>
            <a:spLocks noChangeArrowheads="1"/>
          </p:cNvSpPr>
          <p:nvPr/>
        </p:nvSpPr>
        <p:spPr bwMode="auto">
          <a:xfrm>
            <a:off x="2598738" y="1548954"/>
            <a:ext cx="1611312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7:14</a:t>
            </a:r>
          </a:p>
        </p:txBody>
      </p:sp>
      <p:sp>
        <p:nvSpPr>
          <p:cNvPr id="6" name="Rectangle 9" descr="Parchment"/>
          <p:cNvSpPr>
            <a:spLocks noChangeArrowheads="1"/>
          </p:cNvSpPr>
          <p:nvPr/>
        </p:nvSpPr>
        <p:spPr bwMode="auto">
          <a:xfrm>
            <a:off x="4248150" y="1548954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>
                <a:ea typeface="SimHei" panose="02010609060101010101" pitchFamily="49" charset="-122"/>
              </a:rPr>
              <a:t>必有童女懷孕生子，給他起名叫以馬內利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7" name="Rectangle 10" descr="Stationery"/>
          <p:cNvSpPr>
            <a:spLocks noChangeArrowheads="1"/>
          </p:cNvSpPr>
          <p:nvPr/>
        </p:nvSpPr>
        <p:spPr bwMode="auto">
          <a:xfrm>
            <a:off x="512763" y="2060129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在加利利傳道</a:t>
            </a:r>
          </a:p>
        </p:txBody>
      </p:sp>
      <p:sp>
        <p:nvSpPr>
          <p:cNvPr id="8" name="Rectangle 11" descr="Newsprint"/>
          <p:cNvSpPr>
            <a:spLocks noChangeArrowheads="1"/>
          </p:cNvSpPr>
          <p:nvPr/>
        </p:nvSpPr>
        <p:spPr bwMode="auto">
          <a:xfrm>
            <a:off x="2598738" y="2060129"/>
            <a:ext cx="1611312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9:1-2</a:t>
            </a:r>
          </a:p>
        </p:txBody>
      </p:sp>
      <p:sp>
        <p:nvSpPr>
          <p:cNvPr id="9" name="Rectangle 12" descr="Parchment"/>
          <p:cNvSpPr>
            <a:spLocks noChangeArrowheads="1"/>
          </p:cNvSpPr>
          <p:nvPr/>
        </p:nvSpPr>
        <p:spPr bwMode="auto">
          <a:xfrm>
            <a:off x="4248150" y="2060129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>
                <a:ea typeface="SimHei" panose="02010609060101010101" pitchFamily="49" charset="-122"/>
              </a:rPr>
              <a:t>從前神使西布倫地和拿弗他利地被藐視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10" name="Rectangle 13" descr="Stationery"/>
          <p:cNvSpPr>
            <a:spLocks noChangeArrowheads="1"/>
          </p:cNvSpPr>
          <p:nvPr/>
        </p:nvSpPr>
        <p:spPr bwMode="auto">
          <a:xfrm>
            <a:off x="512763" y="2572892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祂是神，政權永存</a:t>
            </a:r>
          </a:p>
        </p:txBody>
      </p:sp>
      <p:sp>
        <p:nvSpPr>
          <p:cNvPr id="11" name="Rectangle 14" descr="Newsprint"/>
          <p:cNvSpPr>
            <a:spLocks noChangeArrowheads="1"/>
          </p:cNvSpPr>
          <p:nvPr/>
        </p:nvSpPr>
        <p:spPr bwMode="auto">
          <a:xfrm>
            <a:off x="2598738" y="2572892"/>
            <a:ext cx="1611312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9:6-7</a:t>
            </a:r>
          </a:p>
        </p:txBody>
      </p:sp>
      <p:sp>
        <p:nvSpPr>
          <p:cNvPr id="12" name="Rectangle 15" descr="Parchment"/>
          <p:cNvSpPr>
            <a:spLocks noChangeArrowheads="1"/>
          </p:cNvSpPr>
          <p:nvPr/>
        </p:nvSpPr>
        <p:spPr bwMode="auto">
          <a:xfrm>
            <a:off x="4248150" y="2572892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>
                <a:ea typeface="SimHei" panose="02010609060101010101" pitchFamily="49" charset="-122"/>
              </a:rPr>
              <a:t>因有一嬰孩為我們而生；有一子賜給我們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13" name="Rectangle 16" descr="Stationery"/>
          <p:cNvSpPr>
            <a:spLocks noChangeArrowheads="1"/>
          </p:cNvSpPr>
          <p:nvPr/>
        </p:nvSpPr>
        <p:spPr bwMode="auto">
          <a:xfrm>
            <a:off x="512763" y="3084067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受苦</a:t>
            </a:r>
          </a:p>
        </p:txBody>
      </p:sp>
      <p:sp>
        <p:nvSpPr>
          <p:cNvPr id="14" name="Rectangle 17" descr="Newsprint"/>
          <p:cNvSpPr>
            <a:spLocks noChangeArrowheads="1"/>
          </p:cNvSpPr>
          <p:nvPr/>
        </p:nvSpPr>
        <p:spPr bwMode="auto">
          <a:xfrm>
            <a:off x="2598738" y="3084067"/>
            <a:ext cx="1611312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53</a:t>
            </a:r>
          </a:p>
        </p:txBody>
      </p:sp>
      <p:sp>
        <p:nvSpPr>
          <p:cNvPr id="15" name="Rectangle 18" descr="Parchment"/>
          <p:cNvSpPr>
            <a:spLocks noChangeArrowheads="1"/>
          </p:cNvSpPr>
          <p:nvPr/>
        </p:nvSpPr>
        <p:spPr bwMode="auto">
          <a:xfrm>
            <a:off x="4248150" y="3084067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>
                <a:ea typeface="SimHei" panose="02010609060101010101" pitchFamily="49" charset="-122"/>
              </a:rPr>
              <a:t>他為我們的過犯受害，為我們的罪孽壓傷。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16" name="Rectangle 19" descr="Stationery"/>
          <p:cNvSpPr>
            <a:spLocks noChangeArrowheads="1"/>
          </p:cNvSpPr>
          <p:nvPr/>
        </p:nvSpPr>
        <p:spPr bwMode="auto">
          <a:xfrm>
            <a:off x="512763" y="3596829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與惡人同死</a:t>
            </a:r>
          </a:p>
        </p:txBody>
      </p:sp>
      <p:sp>
        <p:nvSpPr>
          <p:cNvPr id="17" name="Rectangle 20" descr="Newsprint"/>
          <p:cNvSpPr>
            <a:spLocks noChangeArrowheads="1"/>
          </p:cNvSpPr>
          <p:nvPr/>
        </p:nvSpPr>
        <p:spPr bwMode="auto">
          <a:xfrm>
            <a:off x="2598738" y="3596829"/>
            <a:ext cx="1611312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53:9</a:t>
            </a:r>
          </a:p>
        </p:txBody>
      </p:sp>
      <p:sp>
        <p:nvSpPr>
          <p:cNvPr id="18" name="Rectangle 21" descr="Parchment"/>
          <p:cNvSpPr>
            <a:spLocks noChangeArrowheads="1"/>
          </p:cNvSpPr>
          <p:nvPr/>
        </p:nvSpPr>
        <p:spPr bwMode="auto">
          <a:xfrm>
            <a:off x="4248150" y="3596829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>
                <a:ea typeface="SimHei" panose="02010609060101010101" pitchFamily="49" charset="-122"/>
              </a:rPr>
              <a:t>人還使他與惡人同埋；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19" name="Rectangle 22" descr="Stationery"/>
          <p:cNvSpPr>
            <a:spLocks noChangeArrowheads="1"/>
          </p:cNvSpPr>
          <p:nvPr/>
        </p:nvSpPr>
        <p:spPr bwMode="auto">
          <a:xfrm>
            <a:off x="512763" y="4108004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與財主同葬</a:t>
            </a:r>
          </a:p>
        </p:txBody>
      </p:sp>
      <p:sp>
        <p:nvSpPr>
          <p:cNvPr id="20" name="Rectangle 23" descr="Newsprint"/>
          <p:cNvSpPr>
            <a:spLocks noChangeArrowheads="1"/>
          </p:cNvSpPr>
          <p:nvPr/>
        </p:nvSpPr>
        <p:spPr bwMode="auto">
          <a:xfrm>
            <a:off x="2598738" y="4109592"/>
            <a:ext cx="1611312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53:9</a:t>
            </a:r>
          </a:p>
        </p:txBody>
      </p:sp>
      <p:sp>
        <p:nvSpPr>
          <p:cNvPr id="21" name="Rectangle 24" descr="Parchment"/>
          <p:cNvSpPr>
            <a:spLocks noChangeArrowheads="1"/>
          </p:cNvSpPr>
          <p:nvPr/>
        </p:nvSpPr>
        <p:spPr bwMode="auto">
          <a:xfrm>
            <a:off x="4248150" y="4108004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>
                <a:ea typeface="SimHei" panose="02010609060101010101" pitchFamily="49" charset="-122"/>
              </a:rPr>
              <a:t>誰知死的時候與財主同葬。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22" name="Rectangle 25" descr="Stationery"/>
          <p:cNvSpPr>
            <a:spLocks noChangeArrowheads="1"/>
          </p:cNvSpPr>
          <p:nvPr/>
        </p:nvSpPr>
        <p:spPr bwMode="auto">
          <a:xfrm>
            <a:off x="512763" y="4620767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大能與柔和</a:t>
            </a:r>
          </a:p>
        </p:txBody>
      </p:sp>
      <p:sp>
        <p:nvSpPr>
          <p:cNvPr id="23" name="Rectangle 26" descr="Newsprint"/>
          <p:cNvSpPr>
            <a:spLocks noChangeArrowheads="1"/>
          </p:cNvSpPr>
          <p:nvPr/>
        </p:nvSpPr>
        <p:spPr bwMode="auto">
          <a:xfrm>
            <a:off x="2598738" y="4620767"/>
            <a:ext cx="1611312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40:10-11</a:t>
            </a:r>
          </a:p>
        </p:txBody>
      </p:sp>
      <p:sp>
        <p:nvSpPr>
          <p:cNvPr id="24" name="Rectangle 27" descr="Parchment"/>
          <p:cNvSpPr>
            <a:spLocks noChangeArrowheads="1"/>
          </p:cNvSpPr>
          <p:nvPr/>
        </p:nvSpPr>
        <p:spPr bwMode="auto">
          <a:xfrm>
            <a:off x="4248150" y="4620767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>
                <a:ea typeface="SimHei" panose="02010609060101010101" pitchFamily="49" charset="-122"/>
              </a:rPr>
              <a:t>他必像牧人牧養自己的羊群，用膀臂聚集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25" name="Rectangle 28" descr="Stationery"/>
          <p:cNvSpPr>
            <a:spLocks noChangeArrowheads="1"/>
          </p:cNvSpPr>
          <p:nvPr/>
        </p:nvSpPr>
        <p:spPr bwMode="auto">
          <a:xfrm>
            <a:off x="512763" y="5131942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公義與仁政</a:t>
            </a:r>
          </a:p>
        </p:txBody>
      </p:sp>
      <p:sp>
        <p:nvSpPr>
          <p:cNvPr id="26" name="Rectangle 29" descr="Newsprint"/>
          <p:cNvSpPr>
            <a:spLocks noChangeArrowheads="1"/>
          </p:cNvSpPr>
          <p:nvPr/>
        </p:nvSpPr>
        <p:spPr bwMode="auto">
          <a:xfrm>
            <a:off x="2598738" y="5133529"/>
            <a:ext cx="1611312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32:1-8; 61:1-3</a:t>
            </a:r>
          </a:p>
        </p:txBody>
      </p:sp>
      <p:sp>
        <p:nvSpPr>
          <p:cNvPr id="27" name="Rectangle 30" descr="Parchment"/>
          <p:cNvSpPr>
            <a:spLocks noChangeArrowheads="1"/>
          </p:cNvSpPr>
          <p:nvPr/>
        </p:nvSpPr>
        <p:spPr bwMode="auto">
          <a:xfrm>
            <a:off x="4248150" y="5131942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>
                <a:ea typeface="SimHei" panose="02010609060101010101" pitchFamily="49" charset="-122"/>
              </a:rPr>
              <a:t>主耶和華的靈在我身上；因為耶和華用膏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28" name="Rectangle 31" descr="Stationery"/>
          <p:cNvSpPr>
            <a:spLocks noChangeArrowheads="1"/>
          </p:cNvSpPr>
          <p:nvPr/>
        </p:nvSpPr>
        <p:spPr bwMode="auto">
          <a:xfrm>
            <a:off x="512763" y="5644704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公正與慈愛</a:t>
            </a:r>
          </a:p>
        </p:txBody>
      </p:sp>
      <p:sp>
        <p:nvSpPr>
          <p:cNvPr id="29" name="Rectangle 32" descr="Newsprint"/>
          <p:cNvSpPr>
            <a:spLocks noChangeArrowheads="1"/>
          </p:cNvSpPr>
          <p:nvPr/>
        </p:nvSpPr>
        <p:spPr bwMode="auto">
          <a:xfrm>
            <a:off x="2598738" y="5644704"/>
            <a:ext cx="1611312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42:3-4,7</a:t>
            </a:r>
            <a:endParaRPr lang="en-US" altLang="en-US"/>
          </a:p>
        </p:txBody>
      </p:sp>
      <p:sp>
        <p:nvSpPr>
          <p:cNvPr id="30" name="Rectangle 33" descr="Parchment"/>
          <p:cNvSpPr>
            <a:spLocks noChangeArrowheads="1"/>
          </p:cNvSpPr>
          <p:nvPr/>
        </p:nvSpPr>
        <p:spPr bwMode="auto">
          <a:xfrm>
            <a:off x="4248150" y="5644704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TW" altLang="en-US">
                <a:ea typeface="SimHei" panose="02010609060101010101" pitchFamily="49" charset="-122"/>
              </a:rPr>
              <a:t>壓傷的蘆葦，他不折斷；將殘的燈火，</a:t>
            </a:r>
            <a:endParaRPr lang="en-US" altLang="en-US">
              <a:ea typeface="SimHei" panose="02010609060101010101" pitchFamily="49" charset="-122"/>
            </a:endParaRPr>
          </a:p>
        </p:txBody>
      </p:sp>
      <p:sp>
        <p:nvSpPr>
          <p:cNvPr id="31" name="Rectangle 34" descr="Stationery"/>
          <p:cNvSpPr>
            <a:spLocks noChangeArrowheads="1"/>
          </p:cNvSpPr>
          <p:nvPr/>
        </p:nvSpPr>
        <p:spPr bwMode="auto">
          <a:xfrm>
            <a:off x="512763" y="6155879"/>
            <a:ext cx="2049462" cy="476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統治外邦</a:t>
            </a:r>
          </a:p>
        </p:txBody>
      </p:sp>
      <p:sp>
        <p:nvSpPr>
          <p:cNvPr id="32" name="Rectangle 35" descr="Newsprint"/>
          <p:cNvSpPr>
            <a:spLocks noChangeArrowheads="1"/>
          </p:cNvSpPr>
          <p:nvPr/>
        </p:nvSpPr>
        <p:spPr bwMode="auto">
          <a:xfrm>
            <a:off x="2600325" y="6155879"/>
            <a:ext cx="1611313" cy="4762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ea typeface="新細明體" panose="02020500000000000000" pitchFamily="18" charset="-120"/>
              </a:rPr>
              <a:t>49:6;55:4-5</a:t>
            </a:r>
            <a:endParaRPr lang="en-US" altLang="en-US"/>
          </a:p>
        </p:txBody>
      </p:sp>
      <p:sp>
        <p:nvSpPr>
          <p:cNvPr id="33" name="Rectangle 36" descr="Parchment"/>
          <p:cNvSpPr>
            <a:spLocks noChangeArrowheads="1"/>
          </p:cNvSpPr>
          <p:nvPr/>
        </p:nvSpPr>
        <p:spPr bwMode="auto">
          <a:xfrm>
            <a:off x="4248150" y="6155879"/>
            <a:ext cx="4386263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>
                <a:ea typeface="SimHei" panose="02010609060101010101" pitchFamily="49" charset="-122"/>
              </a:rPr>
              <a:t>我已立他作萬民的見證，為萬民的君王和</a:t>
            </a:r>
          </a:p>
        </p:txBody>
      </p:sp>
    </p:spTree>
    <p:extLst>
      <p:ext uri="{BB962C8B-B14F-4D97-AF65-F5344CB8AC3E}">
        <p14:creationId xmlns:p14="http://schemas.microsoft.com/office/powerpoint/2010/main" val="25158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7727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全書特點：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941" y="692825"/>
            <a:ext cx="400462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充滿彌賽亞的預言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7578" y="1205834"/>
            <a:ext cx="44855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被新約引用超過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62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6870" y="1718843"/>
            <a:ext cx="886813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充滿文筆生動的描繪圖像 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例：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1:5-6, 5:1-7, </a:t>
            </a:r>
          </a:p>
          <a:p>
            <a:r>
              <a:rPr lang="en-US" altLang="zh-TW" sz="34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44:12-17)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9397" y="2816627"/>
            <a:ext cx="8755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很多樹木：香柏樹、橡樹、 桑樹、松樹、橄欖樹、</a:t>
            </a:r>
            <a:endParaRPr lang="en-US" altLang="zh-TW" sz="30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葡萄樹、番石榴樹、 皂莢樹、杉樹、黃楊樹</a:t>
            </a:r>
            <a:r>
              <a:rPr lang="en-US" altLang="zh-TW" sz="3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en-US" sz="3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8941" y="3852856"/>
            <a:ext cx="883447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舊約中提「耶和華的靈」最多的一卷 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(11:2, </a:t>
            </a:r>
          </a:p>
          <a:p>
            <a:r>
              <a:rPr lang="en-US" altLang="zh-TW" sz="34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32:15, 34:16, 42:1, 44:3, 48:16, 61:1, 40:7</a:t>
            </a:r>
          </a:p>
          <a:p>
            <a:r>
              <a:rPr lang="en-US" altLang="zh-TW" sz="34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及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59:19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譯作「氣」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10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7727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重複字句：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941" y="692825"/>
            <a:ext cx="607890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公義 </a:t>
            </a:r>
            <a:r>
              <a:rPr lang="en-US" altLang="zh-TW" sz="34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Righteousness </a:t>
            </a:r>
            <a:r>
              <a:rPr lang="en-US" altLang="zh-TW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出現</a:t>
            </a:r>
            <a:r>
              <a:rPr lang="en-US" altLang="zh-TW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58</a:t>
            </a:r>
            <a:r>
              <a:rPr lang="zh-TW" altLang="en-US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</a:t>
            </a:r>
            <a:r>
              <a:rPr lang="en-US" altLang="zh-TW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i="1" kern="100" dirty="0">
              <a:solidFill>
                <a:srgbClr val="C0000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41" y="1339156"/>
            <a:ext cx="446308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審判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i="1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Judgment </a:t>
            </a:r>
            <a:r>
              <a:rPr lang="en-US" altLang="zh-TW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(40</a:t>
            </a:r>
            <a:r>
              <a:rPr lang="zh-TW" altLang="en-US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</a:t>
            </a:r>
            <a:r>
              <a:rPr lang="en-US" altLang="zh-TW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i="1" kern="100" dirty="0">
              <a:solidFill>
                <a:srgbClr val="C0000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941" y="1985487"/>
            <a:ext cx="25987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救贖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(26</a:t>
            </a:r>
            <a:r>
              <a:rPr lang="zh-TW" altLang="en-US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</a:t>
            </a:r>
            <a:r>
              <a:rPr lang="en-US" altLang="zh-TW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i="1" kern="100" dirty="0">
              <a:solidFill>
                <a:srgbClr val="C0000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941" y="2601040"/>
            <a:ext cx="25987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僕人 </a:t>
            </a:r>
            <a:r>
              <a:rPr lang="en-US" altLang="zh-TW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(17</a:t>
            </a:r>
            <a:r>
              <a:rPr lang="zh-TW" altLang="en-US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</a:t>
            </a:r>
            <a:r>
              <a:rPr lang="en-US" altLang="zh-TW" sz="30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i="1" kern="100" dirty="0">
              <a:solidFill>
                <a:srgbClr val="C0000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5122" name="Picture 2" descr="Image result for prophet isaia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r="17215"/>
          <a:stretch/>
        </p:blipFill>
        <p:spPr bwMode="auto">
          <a:xfrm>
            <a:off x="4990283" y="3216593"/>
            <a:ext cx="4153717" cy="380585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prophets of the b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1"/>
          <a:stretch/>
        </p:blipFill>
        <p:spPr bwMode="auto">
          <a:xfrm>
            <a:off x="-164480" y="4343400"/>
            <a:ext cx="6157350" cy="26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3"/>
          <a:stretch/>
        </p:blipFill>
        <p:spPr bwMode="auto">
          <a:xfrm>
            <a:off x="4717068" y="4004469"/>
            <a:ext cx="4426932" cy="30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8700" y="4343400"/>
            <a:ext cx="1428750" cy="2286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01784" y="3947319"/>
            <a:ext cx="1428750" cy="2286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8941" y="7727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先知的職份：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563" y="754757"/>
            <a:ext cx="52501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神的代言人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申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18:18-22)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388" y="1427460"/>
            <a:ext cx="86193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必在他們弟兄中間給他們興起一位先知，像你。我要將當說的話傳給他；他要將我一切所吩咐的都傳給他們。誰不聽他奉我名所說的話，我必討誰的罪。若有先知擅敢託我的名說我所未曾吩咐他說的話，或是奉別神的名說話，那先知就必治死。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941" y="855931"/>
            <a:ext cx="8925059" cy="3231654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社會的良心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撒上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9:9)</a:t>
            </a:r>
          </a:p>
          <a:p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從前以色列中，若有人去問神，就說：「我們問先見去吧！」現在稱為「先知」的，從前稱為「先見」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940" y="801707"/>
            <a:ext cx="8925059" cy="2990562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en-US" altLang="zh-TW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見異象的人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民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24:4)</a:t>
            </a:r>
          </a:p>
          <a:p>
            <a:pPr>
              <a:lnSpc>
                <a:spcPts val="2200"/>
              </a:lnSpc>
            </a:pP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得聽神的言語，得見全能者的異象</a:t>
            </a:r>
            <a:endParaRPr lang="en-US" altLang="zh-TW" sz="34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4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137" y="2222558"/>
            <a:ext cx="760176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信息：</a:t>
            </a:r>
            <a:r>
              <a:rPr lang="zh-TW" altLang="en-US" sz="3400" dirty="0" smtClean="0">
                <a:solidFill>
                  <a:srgbClr val="008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雙面性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altLang="en-US" sz="3400" u="sng" dirty="0" smtClean="0">
                <a:solidFill>
                  <a:srgbClr val="008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當時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景況、</a:t>
            </a:r>
            <a:r>
              <a:rPr lang="zh-TW" altLang="en-US" sz="3400" u="sng" dirty="0" smtClean="0">
                <a:solidFill>
                  <a:srgbClr val="008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將來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景況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宣告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roclaim) –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控罪、審判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</a:p>
          <a:p>
            <a:pPr marL="342900" indent="-342900">
              <a:buAutoNum type="arabicPeriod"/>
            </a:pP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預告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redict) -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災禍、將來、發展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</a:p>
          <a:p>
            <a:pPr marL="342900" indent="-342900">
              <a:buAutoNum type="arabicPeriod"/>
            </a:pP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應許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romise) –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安慰、救贖、復興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89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the book of isai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6100" y="2413337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大綱分段</a:t>
            </a:r>
            <a:endParaRPr lang="en-US" sz="6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勘亭流 Std W9" panose="03000900000000000000" pitchFamily="66" charset="-120"/>
              <a:ea typeface="華康勘亭流 Std W9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8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365125" y="3374422"/>
            <a:ext cx="1531938" cy="1096962"/>
          </a:xfrm>
          <a:prstGeom prst="rect">
            <a:avLst/>
          </a:prstGeom>
          <a:solidFill>
            <a:srgbClr val="FFCC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1-12</a:t>
            </a:r>
          </a:p>
          <a:p>
            <a:pPr algn="ctr">
              <a:spcAft>
                <a:spcPct val="20000"/>
              </a:spcAft>
            </a:pP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猶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大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和以色列</a:t>
            </a:r>
            <a:endParaRPr lang="en-US" altLang="zh-TW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spcAft>
                <a:spcPct val="20000"/>
              </a:spcAft>
            </a:pP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受審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65125" y="138245"/>
            <a:ext cx="4987925" cy="1096962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1-39</a:t>
            </a:r>
          </a:p>
          <a:p>
            <a:pPr algn="ctr">
              <a:spcAft>
                <a:spcPct val="2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5588" y="138245"/>
            <a:ext cx="3478212" cy="1096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>
              <a:spcAft>
                <a:spcPct val="20000"/>
              </a:spcAft>
            </a:pPr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新約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897063" y="3374422"/>
            <a:ext cx="1406525" cy="1096962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13-23</a:t>
            </a:r>
          </a:p>
          <a:p>
            <a:pPr algn="ctr">
              <a:spcAft>
                <a:spcPct val="20000"/>
              </a:spcAft>
            </a:pP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列國受審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65125" y="2129822"/>
            <a:ext cx="4481513" cy="1096962"/>
          </a:xfrm>
          <a:prstGeom prst="rect">
            <a:avLst/>
          </a:prstGeom>
          <a:solidFill>
            <a:srgbClr val="FFE0C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sz="2800" dirty="0">
                <a:latin typeface="SimHei" panose="02010609060101010101" pitchFamily="49" charset="-122"/>
                <a:ea typeface="SimHei" panose="02010609060101010101" pitchFamily="49" charset="-122"/>
              </a:rPr>
              <a:t>1-35</a:t>
            </a:r>
          </a:p>
          <a:p>
            <a:pPr algn="ctr">
              <a:spcAft>
                <a:spcPct val="20000"/>
              </a:spcAft>
            </a:pPr>
            <a:r>
              <a:rPr lang="zh-TW" altLang="en-US" sz="28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審判</a:t>
            </a:r>
            <a:endParaRPr lang="zh-TW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837113" y="2129822"/>
            <a:ext cx="508000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200" dirty="0"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>
              <a:spcAft>
                <a:spcPct val="20000"/>
              </a:spcAft>
            </a:pPr>
            <a:r>
              <a:rPr lang="en-US" altLang="zh-TW" sz="2200" dirty="0"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>
              <a:spcAft>
                <a:spcPct val="20000"/>
              </a:spcAft>
            </a:pP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335588" y="2129822"/>
            <a:ext cx="3478212" cy="109696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sz="2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>
              <a:spcAft>
                <a:spcPct val="20000"/>
              </a:spcAft>
            </a:pPr>
            <a:r>
              <a:rPr lang="zh-TW" altLang="en-US" sz="2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安慰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335588" y="3374422"/>
            <a:ext cx="1158875" cy="1096962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40-48</a:t>
            </a:r>
          </a:p>
          <a:p>
            <a:pPr algn="ctr">
              <a:spcAft>
                <a:spcPct val="20000"/>
              </a:spcAft>
            </a:pP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論耶和華</a:t>
            </a:r>
            <a:endParaRPr lang="en-US" altLang="zh-TW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spcAft>
                <a:spcPct val="20000"/>
              </a:spcAft>
            </a:pPr>
            <a:r>
              <a:rPr lang="en-US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歸回</a:t>
            </a:r>
            <a:r>
              <a:rPr lang="en-US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306763" y="3374422"/>
            <a:ext cx="1530350" cy="109696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24-35</a:t>
            </a:r>
          </a:p>
          <a:p>
            <a:pPr algn="ctr">
              <a:spcAft>
                <a:spcPct val="20000"/>
              </a:spcAft>
            </a:pP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全地受審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494463" y="3374422"/>
            <a:ext cx="1160462" cy="1096962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49-57</a:t>
            </a:r>
          </a:p>
          <a:p>
            <a:pPr algn="ctr">
              <a:spcAft>
                <a:spcPct val="20000"/>
              </a:spcAft>
            </a:pP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論神僕</a:t>
            </a:r>
            <a:endParaRPr lang="en-US" altLang="zh-TW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spcAft>
                <a:spcPct val="20000"/>
              </a:spcAft>
            </a:pPr>
            <a:r>
              <a:rPr lang="en-US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重建</a:t>
            </a:r>
            <a:r>
              <a:rPr lang="en-US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7654925" y="3374422"/>
            <a:ext cx="1158875" cy="1096962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58-66</a:t>
            </a:r>
          </a:p>
          <a:p>
            <a:pPr algn="ctr">
              <a:spcAft>
                <a:spcPct val="20000"/>
              </a:spcAft>
            </a:pP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論新時代</a:t>
            </a:r>
            <a:endParaRPr lang="en-US" altLang="zh-TW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>
              <a:spcAft>
                <a:spcPct val="20000"/>
              </a:spcAft>
            </a:pPr>
            <a:r>
              <a:rPr lang="en-US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榮耀</a:t>
            </a:r>
            <a:r>
              <a:rPr lang="en-US" altLang="zh-TW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829175" y="3374422"/>
            <a:ext cx="506413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200" dirty="0"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>
              <a:spcAft>
                <a:spcPct val="20000"/>
              </a:spcAft>
            </a:pPr>
            <a:r>
              <a:rPr lang="en-US" altLang="zh-TW" sz="2200" dirty="0"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>
              <a:spcAft>
                <a:spcPct val="20000"/>
              </a:spcAft>
            </a:pPr>
            <a:r>
              <a:rPr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  <a:endParaRPr lang="en-US" altLang="en-US" sz="2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381" name="AutoShape 21" descr="Parchment"/>
          <p:cNvSpPr>
            <a:spLocks noChangeArrowheads="1"/>
          </p:cNvSpPr>
          <p:nvPr/>
        </p:nvSpPr>
        <p:spPr bwMode="auto">
          <a:xfrm>
            <a:off x="4973638" y="4944459"/>
            <a:ext cx="1939925" cy="1023938"/>
          </a:xfrm>
          <a:prstGeom prst="wedgeRectCallout">
            <a:avLst>
              <a:gd name="adj1" fmla="val 26106"/>
              <a:gd name="adj2" fmla="val -9511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altLang="en-US" sz="2000" dirty="0" err="1">
                <a:ea typeface="SimHei" panose="02010609060101010101" pitchFamily="49" charset="-122"/>
              </a:rPr>
              <a:t>耶和華說：惡人必不得平安</a:t>
            </a:r>
            <a:r>
              <a:rPr lang="en-US" altLang="en-US" sz="2000" dirty="0" smtClean="0">
                <a:ea typeface="SimHei" panose="02010609060101010101" pitchFamily="49" charset="-122"/>
              </a:rPr>
              <a:t>！</a:t>
            </a:r>
            <a:r>
              <a:rPr lang="en-US" altLang="en-US" sz="2000" dirty="0" smtClean="0">
                <a:ea typeface="SimHei" panose="02010609060101010101" pitchFamily="49" charset="-122"/>
              </a:rPr>
              <a:t>(48:22)</a:t>
            </a:r>
            <a:endParaRPr lang="en-US" altLang="en-US" sz="2000" dirty="0">
              <a:ea typeface="SimHei" panose="02010609060101010101" pitchFamily="49" charset="-122"/>
            </a:endParaRPr>
          </a:p>
        </p:txBody>
      </p:sp>
      <p:sp>
        <p:nvSpPr>
          <p:cNvPr id="15" name="AutoShape 14" descr="Parchment"/>
          <p:cNvSpPr>
            <a:spLocks noChangeArrowheads="1"/>
          </p:cNvSpPr>
          <p:nvPr/>
        </p:nvSpPr>
        <p:spPr bwMode="auto">
          <a:xfrm flipH="1">
            <a:off x="7160654" y="4944459"/>
            <a:ext cx="1983346" cy="1023938"/>
          </a:xfrm>
          <a:prstGeom prst="wedgeRectCallout">
            <a:avLst>
              <a:gd name="adj1" fmla="val 26106"/>
              <a:gd name="adj2" fmla="val -9511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lang="en-US" altLang="en-US" sz="2000" dirty="0" err="1">
                <a:ea typeface="SimHei" panose="02010609060101010101" pitchFamily="49" charset="-122"/>
              </a:rPr>
              <a:t>我的神說：惡人必不得平安</a:t>
            </a:r>
            <a:r>
              <a:rPr lang="en-US" altLang="en-US" sz="2000" dirty="0" smtClean="0">
                <a:ea typeface="SimHei" panose="02010609060101010101" pitchFamily="49" charset="-122"/>
              </a:rPr>
              <a:t>！</a:t>
            </a:r>
          </a:p>
          <a:p>
            <a:pPr algn="ctr"/>
            <a:r>
              <a:rPr lang="en-US" altLang="en-US" sz="2000" dirty="0" smtClean="0">
                <a:ea typeface="SimHei" panose="02010609060101010101" pitchFamily="49" charset="-122"/>
              </a:rPr>
              <a:t>(57:21)</a:t>
            </a:r>
            <a:endParaRPr lang="en-US" altLang="en-US" sz="2000" dirty="0">
              <a:ea typeface="SimHei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7063" y="1606602"/>
            <a:ext cx="1640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solidFill>
                  <a:srgbClr val="C00000"/>
                </a:solidFill>
              </a:rPr>
              <a:t>Prophetic</a:t>
            </a:r>
            <a:r>
              <a:rPr lang="en-US" altLang="zh-TW" i="1" dirty="0" smtClean="0"/>
              <a:t> 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19176" y="1606602"/>
            <a:ext cx="1345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solidFill>
                  <a:srgbClr val="C00000"/>
                </a:solidFill>
              </a:rPr>
              <a:t>Historic</a:t>
            </a:r>
            <a:r>
              <a:rPr lang="en-US" altLang="zh-TW" i="1" dirty="0" smtClean="0"/>
              <a:t> 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40397" y="1606602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solidFill>
                  <a:srgbClr val="C00000"/>
                </a:solidFill>
              </a:rPr>
              <a:t>Messianic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4017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81" grpId="0" animBg="1"/>
      <p:bldP spid="15" grpId="0" animBg="1"/>
      <p:bldP spid="2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65125" y="4087813"/>
            <a:ext cx="1535113" cy="841375"/>
          </a:xfrm>
          <a:prstGeom prst="rect">
            <a:avLst/>
          </a:prstGeom>
          <a:solidFill>
            <a:srgbClr val="FFCC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論猶大</a:t>
            </a:r>
            <a:endParaRPr lang="en-US" altLang="zh-TW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65125" y="5513388"/>
            <a:ext cx="1535113" cy="914400"/>
          </a:xfrm>
          <a:prstGeom prst="rect">
            <a:avLst/>
          </a:prstGeom>
          <a:solidFill>
            <a:srgbClr val="FF9966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7-12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論以色列</a:t>
            </a:r>
            <a:endParaRPr lang="en-US" altLang="zh-TW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365125" y="4929188"/>
            <a:ext cx="1535113" cy="584200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 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以賽亞蒙召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65125" y="344309"/>
            <a:ext cx="4987925" cy="1096962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5588" y="344309"/>
            <a:ext cx="3478212" cy="10969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新約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65125" y="2846388"/>
            <a:ext cx="1531938" cy="1096962"/>
          </a:xfrm>
          <a:prstGeom prst="rect">
            <a:avLst/>
          </a:prstGeom>
          <a:solidFill>
            <a:srgbClr val="FFCC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1-12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</a:t>
            </a: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大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和以</a:t>
            </a: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色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列</a:t>
            </a:r>
            <a:endParaRPr lang="en-US" altLang="zh-TW" dirty="0" smtClean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受審</a:t>
            </a:r>
            <a:endParaRPr lang="zh-TW" alt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897063" y="2846388"/>
            <a:ext cx="1406525" cy="1096962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13-23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列國受審</a:t>
            </a:r>
            <a:endParaRPr lang="zh-TW" alt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65125" y="1601788"/>
            <a:ext cx="4481513" cy="1096962"/>
          </a:xfrm>
          <a:prstGeom prst="rect">
            <a:avLst/>
          </a:prstGeom>
          <a:solidFill>
            <a:srgbClr val="FFE0C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8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審判</a:t>
            </a:r>
            <a:endParaRPr lang="zh-TW" altLang="en-US" sz="28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837113" y="1601788"/>
            <a:ext cx="508000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335588" y="1601788"/>
            <a:ext cx="3478212" cy="1096962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安慰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335588" y="2846388"/>
            <a:ext cx="1158875" cy="1096962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40-48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論耶和華</a:t>
            </a:r>
            <a:endParaRPr lang="en-US" altLang="zh-TW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歸回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306763" y="2846388"/>
            <a:ext cx="1530350" cy="109696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全地受審</a:t>
            </a:r>
            <a:endParaRPr lang="zh-TW" alt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494463" y="2846388"/>
            <a:ext cx="1160462" cy="1096962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49-57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論神僕</a:t>
            </a:r>
            <a:endParaRPr lang="en-US" altLang="zh-TW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重建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7654925" y="2846388"/>
            <a:ext cx="1158875" cy="1096962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58-66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論新時代</a:t>
            </a:r>
            <a:endParaRPr lang="en-US" altLang="zh-TW" dirty="0" smtClean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榮耀</a:t>
            </a:r>
            <a:r>
              <a:rPr lang="en-US" altLang="zh-TW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4829175" y="2846388"/>
            <a:ext cx="506413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  <a:endParaRPr lang="en-US" altLang="en-US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897063" y="4087813"/>
            <a:ext cx="1406525" cy="233997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13-23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論巴比倫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亞述、非利士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摩押、大馬色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古實、埃及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以東、亞拉伯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耶京、推羅</a:t>
            </a:r>
            <a:endParaRPr lang="zh-TW" altLang="en-US" sz="1600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306763" y="4087813"/>
            <a:ext cx="1517650" cy="768350"/>
          </a:xfrm>
          <a:prstGeom prst="rect">
            <a:avLst/>
          </a:prstGeom>
          <a:solidFill>
            <a:srgbClr val="F3BD8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24-27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論末世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829175" y="4087813"/>
            <a:ext cx="506413" cy="1169987"/>
          </a:xfrm>
          <a:prstGeom prst="rect">
            <a:avLst/>
          </a:prstGeom>
          <a:solidFill>
            <a:srgbClr val="CB9763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被困</a:t>
            </a:r>
            <a:endParaRPr lang="en-US" altLang="zh-TW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827588" y="5257800"/>
            <a:ext cx="506412" cy="1169988"/>
          </a:xfrm>
          <a:prstGeom prst="rect">
            <a:avLst/>
          </a:prstGeom>
          <a:solidFill>
            <a:srgbClr val="CC66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38-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患病</a:t>
            </a:r>
            <a:endParaRPr lang="en-US" altLang="zh-TW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3306763" y="4856163"/>
            <a:ext cx="1517650" cy="803275"/>
          </a:xfrm>
          <a:prstGeom prst="rect">
            <a:avLst/>
          </a:prstGeom>
          <a:solidFill>
            <a:srgbClr val="FFB7B7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28-33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六禍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306763" y="5661025"/>
            <a:ext cx="1517650" cy="768350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34-35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刑罰與復興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5340350" y="4087813"/>
            <a:ext cx="1158875" cy="2339975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40-48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福音書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與行傳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499225" y="4087813"/>
            <a:ext cx="1160463" cy="2339975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49-57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書信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endParaRPr lang="zh-TW" altLang="en-US" sz="9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中心為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基督和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十字架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(53</a:t>
            </a: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7659688" y="4087813"/>
            <a:ext cx="1158875" cy="2339975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58-66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啟示錄</a:t>
            </a:r>
          </a:p>
        </p:txBody>
      </p:sp>
    </p:spTree>
    <p:extLst>
      <p:ext uri="{BB962C8B-B14F-4D97-AF65-F5344CB8AC3E}">
        <p14:creationId xmlns:p14="http://schemas.microsoft.com/office/powerpoint/2010/main" val="13913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03" grpId="0" animBg="1"/>
      <p:bldP spid="16405" grpId="0" animBg="1"/>
      <p:bldP spid="16399" grpId="0" animBg="1"/>
      <p:bldP spid="16401" grpId="0" animBg="1"/>
      <p:bldP spid="16402" grpId="0" animBg="1"/>
      <p:bldP spid="16404" grpId="0" animBg="1"/>
      <p:bldP spid="16406" grpId="0" animBg="1"/>
      <p:bldP spid="16407" grpId="0" animBg="1"/>
      <p:bldP spid="16408" grpId="0" animBg="1"/>
      <p:bldP spid="16409" grpId="0" animBg="1"/>
      <p:bldP spid="164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7727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書中神學教義：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940" y="723603"/>
            <a:ext cx="883490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 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耶和華是「以色列的聖者」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全書出現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25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indent="177800"/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聖潔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= 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分開，不只在</a:t>
            </a:r>
            <a:r>
              <a:rPr lang="zh-TW" sz="34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宗教禮儀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上，更是在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</a:p>
          <a:p>
            <a:pPr indent="177800"/>
            <a:r>
              <a:rPr lang="en-US" altLang="zh-TW" sz="34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sz="34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道德行為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696" y="2385596"/>
            <a:ext cx="88993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 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耶和華是唯一的神，至高統治者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(40:18-</a:t>
            </a:r>
            <a:r>
              <a:rPr lang="en-US" alt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26,</a:t>
            </a:r>
            <a:endParaRPr lang="en-US" sz="34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4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4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41:21-29, 45:5-25) </a:t>
            </a:r>
            <a:r>
              <a:rPr lang="zh-TW" sz="32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全知、全在、全能、永恆</a:t>
            </a:r>
            <a:endParaRPr lang="en-US" sz="3200" kern="100" dirty="0">
              <a:solidFill>
                <a:srgbClr val="C0000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876" y="3524369"/>
            <a:ext cx="8318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在我以前沒有真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神；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在我以後也必沒有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。惟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有我是耶和華；除我以外沒有救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 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(43:10-11)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5875" y="4610592"/>
            <a:ext cx="8417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我是耶和華，在我以外並沒有別神；除了我以外再沒有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(45:5)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874" y="5603727"/>
            <a:ext cx="8417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多的宗教都是人封他為神，絕少敢自稱是神，就算敢，也不敢說自己是「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唯一的真神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」！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67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77272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書中神學教義：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696" y="802201"/>
            <a:ext cx="87030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 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耶和華是「父」</a:t>
            </a:r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(63:16, 64:8) </a:t>
            </a:r>
            <a:r>
              <a:rPr lang="zh-TW" altLang="en-US" sz="34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</a:t>
            </a:r>
            <a:r>
              <a:rPr lang="en-US" altLang="zh-TW" sz="3400" kern="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/</a:t>
            </a:r>
            <a:r>
              <a:rPr lang="zh-TW" altLang="en-US" sz="3400" kern="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人的關係</a:t>
            </a:r>
            <a:endParaRPr lang="en-US" sz="3400" kern="100" dirty="0">
              <a:solidFill>
                <a:srgbClr val="C0000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696" y="4413197"/>
            <a:ext cx="89894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 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耶和華是「拯救者」</a:t>
            </a:r>
            <a:endParaRPr lang="en-US" sz="34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sz="3400" kern="10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審判與救贖</a:t>
            </a:r>
            <a:r>
              <a:rPr lang="zh-TW" sz="34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不能分開，審判也是救恩的途徑</a:t>
            </a:r>
            <a:endParaRPr lang="en-US" sz="34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405" y="5520443"/>
            <a:ext cx="8303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救贖猶大脫離亞述 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(36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37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、脫離巴比倫 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(40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猶大從外邦歸回 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(11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、罪人脫離審判 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(53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en-US" altLang="zh-TW" sz="26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2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4343" y="3300442"/>
            <a:ext cx="8318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其他宗教只有主僕、師徒的關係，沒有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父子的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關係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愛的關係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446" y="1339393"/>
            <a:ext cx="8434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耶和華啊，你是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我們的父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；從萬古以來，你名稱為「我們的救贖主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9446" y="2313806"/>
            <a:ext cx="88423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耶和華啊，現在你仍是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我們的父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！我們是泥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endParaRPr lang="en-US" altLang="zh-TW" sz="3200" dirty="0" smtClean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是窯匠；我們都是你手的工作。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77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58" y="218762"/>
            <a:ext cx="6336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u="sng" kern="100" dirty="0">
                <a:latin typeface="Times New Roman" panose="02020603050405020304" pitchFamily="18" charset="0"/>
                <a:ea typeface="華康黑體 Std W5" panose="020B0500000000000000" pitchFamily="34" charset="-120"/>
              </a:rPr>
              <a:t>有關以賽亞書的作者問</a:t>
            </a:r>
            <a:r>
              <a:rPr lang="zh-TW" altLang="en-US" sz="3200" b="1" u="sng" kern="100" dirty="0" smtClean="0">
                <a:latin typeface="Times New Roman" panose="02020603050405020304" pitchFamily="18" charset="0"/>
                <a:ea typeface="華康黑體 Std W5" panose="020B0500000000000000" pitchFamily="34" charset="-120"/>
              </a:rPr>
              <a:t>題</a:t>
            </a:r>
            <a:endParaRPr lang="en-US" sz="32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32443"/>
              </p:ext>
            </p:extLst>
          </p:nvPr>
        </p:nvGraphicFramePr>
        <p:xfrm>
          <a:off x="136358" y="931779"/>
          <a:ext cx="8847221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209"/>
                <a:gridCol w="4499012"/>
              </a:tblGrid>
              <a:tr h="584200">
                <a:tc>
                  <a:txBody>
                    <a:bodyPr/>
                    <a:lstStyle/>
                    <a:p>
                      <a:r>
                        <a:rPr lang="zh-TW" alt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「兩位」作者</a:t>
                      </a:r>
                      <a:r>
                        <a:rPr 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3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「三位」作者</a:t>
                      </a:r>
                      <a:endParaRPr lang="en-US" sz="3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+mn-cs"/>
                        </a:rPr>
                        <a:t>(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1-39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章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)</a:t>
                      </a:r>
                      <a:r>
                        <a:rPr lang="en-US" sz="2600" kern="1200" baseline="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  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先知以賽亞</a:t>
                      </a:r>
                      <a:endParaRPr lang="en-US" altLang="zh-TW" sz="2600" kern="1200" dirty="0" smtClean="0">
                        <a:solidFill>
                          <a:schemeClr val="dk1"/>
                        </a:solidFill>
                        <a:effectLst/>
                        <a:latin typeface="華康黑體 Std W7" panose="020B0700000000000000" pitchFamily="34" charset="-120"/>
                        <a:ea typeface="華康黑體 Std W7" panose="020B0700000000000000" pitchFamily="34" charset="-120"/>
                        <a:cs typeface="+mn-cs"/>
                      </a:endParaRPr>
                    </a:p>
                    <a:p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(40-66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章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)</a:t>
                      </a:r>
                      <a:r>
                        <a:rPr lang="en-US" sz="2600" kern="1200" baseline="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 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被擄回歸的先知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	</a:t>
                      </a:r>
                      <a:endParaRPr lang="en-US" sz="26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(1-39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章</a:t>
                      </a:r>
                      <a:r>
                        <a:rPr lang="en-US" altLang="zh-TW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)   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先知以賽亞</a:t>
                      </a:r>
                      <a:endParaRPr lang="en-US" altLang="zh-TW" sz="2600" kern="1200" dirty="0" smtClean="0">
                        <a:solidFill>
                          <a:schemeClr val="dk1"/>
                        </a:solidFill>
                        <a:effectLst/>
                        <a:latin typeface="華康黑體 Std W7" panose="020B0700000000000000" pitchFamily="34" charset="-120"/>
                        <a:ea typeface="華康黑體 Std W7" panose="020B0700000000000000" pitchFamily="34" charset="-120"/>
                        <a:cs typeface="+mn-cs"/>
                      </a:endParaRPr>
                    </a:p>
                    <a:p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(40-55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章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)</a:t>
                      </a:r>
                      <a:r>
                        <a:rPr lang="en-US" sz="2600" kern="1200" baseline="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 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被擄回歸的先知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華康黑體 Std W7" panose="020B0700000000000000" pitchFamily="34" charset="-120"/>
                        <a:ea typeface="華康黑體 Std W7" panose="020B0700000000000000" pitchFamily="34" charset="-120"/>
                        <a:cs typeface="+mn-cs"/>
                      </a:endParaRPr>
                    </a:p>
                    <a:p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(56-66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章</a:t>
                      </a:r>
                      <a:r>
                        <a:rPr 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)</a:t>
                      </a:r>
                      <a:r>
                        <a:rPr lang="en-US" sz="2600" kern="1200" baseline="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 </a:t>
                      </a:r>
                      <a:r>
                        <a:rPr lang="zh-TW" altLang="en-US" sz="2600" kern="1200" dirty="0" smtClean="0">
                          <a:solidFill>
                            <a:schemeClr val="dk1"/>
                          </a:solidFill>
                          <a:effectLst/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  <a:cs typeface="+mn-cs"/>
                        </a:rPr>
                        <a:t>另位被擄回歸先知</a:t>
                      </a:r>
                      <a:endParaRPr lang="en-US" sz="2600" kern="1200" dirty="0" smtClean="0">
                        <a:solidFill>
                          <a:schemeClr val="dk1"/>
                        </a:solidFill>
                        <a:effectLst/>
                        <a:latin typeface="華康黑體 Std W7" panose="020B0700000000000000" pitchFamily="34" charset="-120"/>
                        <a:ea typeface="華康黑體 Std W7" panose="020B0700000000000000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8442" y="2924381"/>
            <a:ext cx="90477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原因：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措辭風格不同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時代地理背景不同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神學思想不一樣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對預言的準確性存懷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疑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提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及「古列」的名字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        (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44:28, 45:1)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2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2" y="189188"/>
            <a:ext cx="89916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支持「一位」作者：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外證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1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七十士譯本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主前二世紀希臘文舊約聖經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endParaRPr lang="en-US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有將以賽亞書分成二部或三部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2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兩約時代的次經中的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傳道經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(Ecclesiasticus)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</a:p>
          <a:p>
            <a:pPr indent="177800"/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也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將以賽亞列為一本書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3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昆蘭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發現的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古手抄卷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沒有將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39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章與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40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章分隔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356235" marR="0" indent="-17780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4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第一世紀歷史家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約瑟夫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Josephus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引述</a:t>
            </a:r>
            <a:r>
              <a:rPr lang="en-US" sz="3200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44:28 </a:t>
            </a:r>
          </a:p>
          <a:p>
            <a:pPr marL="356235" marR="0" indent="-17780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及</a:t>
            </a:r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45:1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為先知以賽亞的預言，並記述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古列王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讀</a:t>
            </a:r>
            <a:endParaRPr lang="en-US" altLang="zh-TW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356235" marR="0" indent="-17780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後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大受感動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5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新約作者引用此書前後部一致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翰</a:t>
            </a:r>
            <a:r>
              <a:rPr 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12:38-40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引用以賽亞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53:1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及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6:10</a:t>
            </a:r>
          </a:p>
          <a:p>
            <a:pPr indent="355600"/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</a:t>
            </a:r>
            <a:r>
              <a:rPr lang="en-US" sz="3200" kern="1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10:15-20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引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用以賽亞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52:7, 53:1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及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65:1-2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6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52" y="177685"/>
            <a:ext cx="88970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內證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文學與神學上的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連貫</a:t>
            </a:r>
            <a:endParaRPr lang="en-US" sz="3200" kern="1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a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「以色列的聖者」第一部出現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次，第二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 </a:t>
            </a:r>
            <a:endParaRPr lang="en-US" altLang="zh-TW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部佔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次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b.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專用名詞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如「大衛的苗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裔」、「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餘種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」、</a:t>
            </a:r>
            <a:endParaRPr lang="en-US" altLang="zh-TW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355600"/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大道」等均出現於各部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1778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有關彌賽亞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一生的描述貫通全書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356235" marR="0" indent="-17780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作者嚴厲責備國家</a:t>
            </a:r>
            <a:r>
              <a:rPr lang="zh-TW" altLang="en-US" sz="3200" kern="1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拜偶像之風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更進一步指出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  </a:t>
            </a:r>
            <a:endParaRPr lang="en-US" altLang="zh-TW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356235" marR="0" indent="-17780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是被擄時代的人物，因在被擄年日，以色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列</a:t>
            </a:r>
            <a:endParaRPr lang="en-US" altLang="zh-TW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356235" marR="0" indent="-17780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拜偶像之罪行已完全潔淨了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61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rah-readi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941" y="128788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以賽亞書在聖經中的地位：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62" y="787998"/>
            <a:ext cx="47965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先知書中被排列第一卷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62" y="1364914"/>
            <a:ext cx="741260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施洗約翰的出現成就了以賽亞的預言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70457" y="2044862"/>
            <a:ext cx="863446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那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時撒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迦利亞的兒子約翰在曠野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裏</a:t>
            </a:r>
            <a:r>
              <a:rPr lang="en-US" altLang="zh-TW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...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宣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講悔改的洗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禮，使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罪得赦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。正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如先知</a:t>
            </a:r>
            <a:r>
              <a:rPr lang="zh-TW" altLang="en-US" sz="3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以賽亞書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上所記的話，說</a:t>
            </a: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：「</a:t>
            </a: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在曠野有人聲喊著說：預備主的道，修直他的路</a:t>
            </a: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！一</a:t>
            </a: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切山漥都要填滿；大小山岡都要削平！彎彎曲曲的地方要改為正直；高高低低的道路要改為平坦</a:t>
            </a: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！凡</a:t>
            </a:r>
            <a:r>
              <a:rPr lang="zh-TW" altLang="en-US" sz="3000" dirty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有血氣的，都要見神的救恩！」</a:t>
            </a:r>
            <a:r>
              <a:rPr lang="en-US" altLang="zh-TW" sz="3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</a:t>
            </a:r>
            <a:r>
              <a:rPr lang="en-US" altLang="zh-TW" sz="30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3:2</a:t>
            </a:r>
            <a:r>
              <a:rPr lang="en-US" altLang="zh-TW" sz="3000" dirty="0">
                <a:solidFill>
                  <a:srgbClr val="FF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-6)</a:t>
            </a:r>
            <a:endParaRPr lang="zh-TW" altLang="en-US" sz="3000" dirty="0">
              <a:solidFill>
                <a:srgbClr val="FF0000"/>
              </a:solidFill>
              <a:latin typeface="SimHei" panose="02010609060101010101" pitchFamily="49" charset="-122"/>
              <a:ea typeface="新細明體" panose="02020500000000000000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062" y="4907184"/>
            <a:ext cx="86116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主耶穌在拿撒勒會堂宣讀以賽亞書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61:1-2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，</a:t>
            </a:r>
            <a:endParaRPr lang="en-US" altLang="zh-TW" sz="3400" dirty="0" smtClean="0"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  <a:p>
            <a:r>
              <a:rPr 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正式開展傳道事工 </a:t>
            </a:r>
            <a:r>
              <a:rPr lang="en-US" altLang="zh-TW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路</a:t>
            </a:r>
            <a:r>
              <a:rPr lang="en-US" altLang="zh-TW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4:14-21)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457" y="2056422"/>
            <a:ext cx="8698864" cy="28931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在安息日，照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祂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平常的規矩進了會堂，站起來要念聖經。有人把先知</a:t>
            </a:r>
            <a:r>
              <a:rPr lang="zh-TW" altLang="en-US" sz="30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以賽亞的書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交給祂，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祂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就打開，找到一處寫著說</a:t>
            </a:r>
            <a:r>
              <a:rPr lang="zh-TW" altLang="en-US" sz="3000" dirty="0" smtClean="0">
                <a:solidFill>
                  <a:schemeClr val="accent2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：「主的靈在我身上，因為祂用膏膏我，叫我傳福音給貧窮的人；差遣我報告：被擄的得釋放，瞎眼的得看見，叫那受壓制的得自由，報告神悅納人的禧年。」</a:t>
            </a:r>
            <a:r>
              <a:rPr lang="en-US" altLang="zh-TW" sz="30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0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</a:t>
            </a:r>
            <a:r>
              <a:rPr lang="en-US" altLang="zh-TW" sz="30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4:16-21)</a:t>
            </a:r>
            <a:endParaRPr lang="zh-TW" altLang="en-US" sz="3000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062" y="6054479"/>
            <a:ext cx="87206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使徒行傳埃提阿伯太監讀以賽亞書被領歸主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6215" y="2050258"/>
            <a:ext cx="8685985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腓利就起身去了，不料，有一個埃提阿伯（就是古實，見以賽亞十八章一節）人，是個有大權的太監，在埃提阿伯女王甘大基的手下總管銀庫，他上耶路撒冷禮拜去了。現在回來，在車上坐著，念先知</a:t>
            </a:r>
            <a:r>
              <a:rPr lang="zh-TW" altLang="en-US" sz="30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以賽亞的書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...</a:t>
            </a:r>
            <a:r>
              <a:rPr lang="zh-TW" altLang="en-US" sz="3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便問他說：「你所念的，你明白麼？」</a:t>
            </a:r>
            <a:r>
              <a:rPr lang="en-US" altLang="zh-TW" sz="30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0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3000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8:27-30)</a:t>
            </a:r>
            <a:endParaRPr lang="en-US" sz="3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7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12" grpId="0" animBg="1"/>
      <p:bldP spid="13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941" y="128788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以賽亞書的美譽：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062" y="787998"/>
            <a:ext cx="43604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先知書中的莎士比亞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613" y="136088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文筆優美、詞藻瑰麗、用字廣博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061" y="2053709"/>
            <a:ext cx="61061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舊約的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福音書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舊約的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羅馬書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438" y="2562844"/>
            <a:ext cx="764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刻劃上帝的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公義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和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慈愛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救贖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的信息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3076" name="Picture 4" descr="Image result for diamond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80" y="0"/>
            <a:ext cx="3296980" cy="329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675" y="128789"/>
            <a:ext cx="2883402" cy="242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613" y="3089691"/>
            <a:ext cx="764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以賽亞 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=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意即「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耶和華的救恩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」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941" y="3743967"/>
            <a:ext cx="18902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小聖經 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612" y="4271774"/>
            <a:ext cx="764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聖經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66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卷 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=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以賽亞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66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章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611" y="4757056"/>
            <a:ext cx="8991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舊約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39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卷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新約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27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卷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=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以賽亞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1-39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章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-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審判的信息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  <a:p>
            <a:r>
              <a:rPr lang="en-US" altLang="zh-TW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                              </a:t>
            </a:r>
            <a:r>
              <a:rPr lang="en-US" altLang="zh-TW" sz="26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  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40-66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章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-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安慰的信息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610" y="5723735"/>
            <a:ext cx="8991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新約福音書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–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施洗約翰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=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以賽亞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40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章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–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施洗約翰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                                   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新約啟示錄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–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新天新地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=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以賽亞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66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章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–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新天新地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09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82" y="439192"/>
            <a:ext cx="6171440" cy="489163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23592" y="5330825"/>
            <a:ext cx="58341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dirty="0">
                <a:solidFill>
                  <a:srgbClr val="000000"/>
                </a:solidFill>
                <a:ea typeface="SimHei" panose="02010609060101010101" pitchFamily="49" charset="-122"/>
              </a:rPr>
              <a:t>以賽亞</a:t>
            </a:r>
            <a:r>
              <a:rPr lang="zh-TW" altLang="en-US" sz="4000" dirty="0" smtClean="0">
                <a:solidFill>
                  <a:srgbClr val="000000"/>
                </a:solidFill>
                <a:ea typeface="SimHei" panose="02010609060101010101" pitchFamily="49" charset="-122"/>
              </a:rPr>
              <a:t>書與死</a:t>
            </a:r>
            <a:r>
              <a:rPr lang="zh-TW" altLang="en-US" sz="4000" dirty="0">
                <a:solidFill>
                  <a:srgbClr val="000000"/>
                </a:solidFill>
                <a:ea typeface="SimHei" panose="02010609060101010101" pitchFamily="49" charset="-122"/>
              </a:rPr>
              <a:t>海古</a:t>
            </a:r>
            <a:r>
              <a:rPr lang="zh-TW" altLang="en-US" sz="4000" dirty="0" smtClean="0">
                <a:solidFill>
                  <a:srgbClr val="000000"/>
                </a:solidFill>
                <a:ea typeface="SimHei" panose="02010609060101010101" pitchFamily="49" charset="-122"/>
              </a:rPr>
              <a:t>卷</a:t>
            </a:r>
            <a:endParaRPr lang="zh-TW" altLang="en-US" sz="4000" dirty="0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54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4" descr="Stationery"/>
          <p:cNvSpPr>
            <a:spLocks noChangeArrowheads="1"/>
          </p:cNvSpPr>
          <p:nvPr/>
        </p:nvSpPr>
        <p:spPr bwMode="auto">
          <a:xfrm>
            <a:off x="328613" y="1527175"/>
            <a:ext cx="1500187" cy="1316038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希伯來文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</a:p>
        </p:txBody>
      </p:sp>
      <p:sp>
        <p:nvSpPr>
          <p:cNvPr id="35845" name="AutoShape 5" descr="Blue tissue paper"/>
          <p:cNvSpPr>
            <a:spLocks noChangeArrowheads="1"/>
          </p:cNvSpPr>
          <p:nvPr/>
        </p:nvSpPr>
        <p:spPr bwMode="auto">
          <a:xfrm>
            <a:off x="2193925" y="3208338"/>
            <a:ext cx="1755775" cy="1609725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希臘文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舊約譯本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七十士譯本</a:t>
            </a:r>
            <a:r>
              <a:rPr lang="en-US" altLang="zh-TW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5846" name="AutoShape 6" descr="Blue tissue paper"/>
          <p:cNvSpPr>
            <a:spLocks noChangeArrowheads="1"/>
          </p:cNvSpPr>
          <p:nvPr/>
        </p:nvSpPr>
        <p:spPr bwMode="auto">
          <a:xfrm>
            <a:off x="3913188" y="4964113"/>
            <a:ext cx="1500187" cy="1316037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希臘文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CC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新約</a:t>
            </a:r>
          </a:p>
        </p:txBody>
      </p:sp>
      <p:sp>
        <p:nvSpPr>
          <p:cNvPr id="35847" name="AutoShape 7" descr="Blue tissue paper"/>
          <p:cNvSpPr>
            <a:spLocks noChangeArrowheads="1"/>
          </p:cNvSpPr>
          <p:nvPr/>
        </p:nvSpPr>
        <p:spPr bwMode="auto">
          <a:xfrm>
            <a:off x="5778500" y="3976688"/>
            <a:ext cx="1609725" cy="1609725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希臘文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新舊約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最古老抄本</a:t>
            </a:r>
          </a:p>
        </p:txBody>
      </p:sp>
      <p:sp>
        <p:nvSpPr>
          <p:cNvPr id="35848" name="AutoShape 8" descr="Stationery"/>
          <p:cNvSpPr>
            <a:spLocks noChangeArrowheads="1"/>
          </p:cNvSpPr>
          <p:nvPr/>
        </p:nvSpPr>
        <p:spPr bwMode="auto">
          <a:xfrm>
            <a:off x="7351713" y="1379538"/>
            <a:ext cx="1500187" cy="1609725"/>
          </a:xfrm>
          <a:prstGeom prst="horizont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希伯來文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最古老抄本</a:t>
            </a:r>
          </a:p>
        </p:txBody>
      </p:sp>
      <p:sp>
        <p:nvSpPr>
          <p:cNvPr id="35850" name="Rectangle 10" descr="Brown marble"/>
          <p:cNvSpPr>
            <a:spLocks noChangeArrowheads="1"/>
          </p:cNvSpPr>
          <p:nvPr/>
        </p:nvSpPr>
        <p:spPr bwMode="auto">
          <a:xfrm>
            <a:off x="292100" y="539750"/>
            <a:ext cx="1536700" cy="4746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主前第五世紀</a:t>
            </a:r>
          </a:p>
        </p:txBody>
      </p:sp>
      <p:sp>
        <p:nvSpPr>
          <p:cNvPr id="35851" name="Rectangle 11" descr="Brown marble"/>
          <p:cNvSpPr>
            <a:spLocks noChangeArrowheads="1"/>
          </p:cNvSpPr>
          <p:nvPr/>
        </p:nvSpPr>
        <p:spPr bwMode="auto">
          <a:xfrm>
            <a:off x="2305050" y="539750"/>
            <a:ext cx="1536700" cy="47466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主前第二世紀</a:t>
            </a:r>
          </a:p>
        </p:txBody>
      </p:sp>
      <p:sp>
        <p:nvSpPr>
          <p:cNvPr id="35852" name="Rectangle 12" descr="Green marble"/>
          <p:cNvSpPr>
            <a:spLocks noChangeArrowheads="1"/>
          </p:cNvSpPr>
          <p:nvPr/>
        </p:nvSpPr>
        <p:spPr bwMode="auto">
          <a:xfrm>
            <a:off x="3949700" y="539750"/>
            <a:ext cx="1536700" cy="4746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主後第一世紀</a:t>
            </a:r>
          </a:p>
        </p:txBody>
      </p:sp>
      <p:sp>
        <p:nvSpPr>
          <p:cNvPr id="35853" name="Rectangle 13" descr="Green marble"/>
          <p:cNvSpPr>
            <a:spLocks noChangeArrowheads="1"/>
          </p:cNvSpPr>
          <p:nvPr/>
        </p:nvSpPr>
        <p:spPr bwMode="auto">
          <a:xfrm>
            <a:off x="5705475" y="539750"/>
            <a:ext cx="1536700" cy="4746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主後第四世紀</a:t>
            </a:r>
          </a:p>
        </p:txBody>
      </p:sp>
      <p:sp>
        <p:nvSpPr>
          <p:cNvPr id="35854" name="Rectangle 14" descr="Green marble"/>
          <p:cNvSpPr>
            <a:spLocks noChangeArrowheads="1"/>
          </p:cNvSpPr>
          <p:nvPr/>
        </p:nvSpPr>
        <p:spPr bwMode="auto">
          <a:xfrm>
            <a:off x="7351713" y="539750"/>
            <a:ext cx="1536700" cy="4746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主後第九世紀</a:t>
            </a:r>
          </a:p>
        </p:txBody>
      </p:sp>
      <p:cxnSp>
        <p:nvCxnSpPr>
          <p:cNvPr id="35855" name="AutoShape 15"/>
          <p:cNvCxnSpPr>
            <a:cxnSpLocks noChangeShapeType="1"/>
            <a:stCxn id="35844" idx="3"/>
            <a:endCxn id="35845" idx="1"/>
          </p:cNvCxnSpPr>
          <p:nvPr/>
        </p:nvCxnSpPr>
        <p:spPr bwMode="auto">
          <a:xfrm>
            <a:off x="1828800" y="2185988"/>
            <a:ext cx="365125" cy="1827212"/>
          </a:xfrm>
          <a:prstGeom prst="bentConnector3">
            <a:avLst>
              <a:gd name="adj1" fmla="val 4956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6" name="AutoShape 16" descr="Stationery"/>
          <p:cNvCxnSpPr>
            <a:cxnSpLocks noChangeShapeType="1"/>
            <a:stCxn id="35844" idx="3"/>
            <a:endCxn id="35848" idx="1"/>
          </p:cNvCxnSpPr>
          <p:nvPr/>
        </p:nvCxnSpPr>
        <p:spPr bwMode="auto">
          <a:xfrm flipV="1">
            <a:off x="1828800" y="2184400"/>
            <a:ext cx="5522913" cy="1588"/>
          </a:xfrm>
          <a:prstGeom prst="bentConnector3">
            <a:avLst>
              <a:gd name="adj1" fmla="val 499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7" name="AutoShape 17" descr="Blue tissue paper"/>
          <p:cNvCxnSpPr>
            <a:cxnSpLocks noChangeShapeType="1"/>
            <a:stCxn id="35845" idx="3"/>
            <a:endCxn id="35847" idx="1"/>
          </p:cNvCxnSpPr>
          <p:nvPr/>
        </p:nvCxnSpPr>
        <p:spPr bwMode="auto">
          <a:xfrm>
            <a:off x="3949700" y="4013200"/>
            <a:ext cx="1828800" cy="768350"/>
          </a:xfrm>
          <a:prstGeom prst="bentConnector3">
            <a:avLst>
              <a:gd name="adj1" fmla="val 9036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8" name="AutoShape 18" descr="Blue tissue paper"/>
          <p:cNvCxnSpPr>
            <a:cxnSpLocks noChangeShapeType="1"/>
          </p:cNvCxnSpPr>
          <p:nvPr/>
        </p:nvCxnSpPr>
        <p:spPr bwMode="auto">
          <a:xfrm flipV="1">
            <a:off x="5421313" y="4781550"/>
            <a:ext cx="365125" cy="841375"/>
          </a:xfrm>
          <a:prstGeom prst="bentConnector3">
            <a:avLst>
              <a:gd name="adj1" fmla="val 4956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5778500" y="5670550"/>
            <a:ext cx="178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君士坦丁時代</a:t>
            </a:r>
            <a:r>
              <a:rPr lang="en-US" altLang="zh-TW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7278624" y="2973358"/>
            <a:ext cx="17235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馬索拉抄本</a:t>
            </a:r>
            <a:r>
              <a:rPr lang="en-US" altLang="zh-TW" sz="2000" dirty="0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000" i="1" dirty="0" err="1">
                <a:solidFill>
                  <a:srgbClr val="6633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Massoretic</a:t>
            </a:r>
            <a:endParaRPr lang="en-US" altLang="zh-TW" sz="2000" i="1" dirty="0">
              <a:solidFill>
                <a:srgbClr val="6633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2929" y="4618008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000000"/>
                </a:solidFill>
              </a:rPr>
              <a:t>Septuagint</a:t>
            </a:r>
          </a:p>
        </p:txBody>
      </p:sp>
    </p:spTree>
    <p:extLst>
      <p:ext uri="{BB962C8B-B14F-4D97-AF65-F5344CB8AC3E}">
        <p14:creationId xmlns:p14="http://schemas.microsoft.com/office/powerpoint/2010/main" val="40573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"/>
          <a:stretch>
            <a:fillRect/>
          </a:stretch>
        </p:blipFill>
        <p:spPr bwMode="auto">
          <a:xfrm>
            <a:off x="1115290" y="103031"/>
            <a:ext cx="7055087" cy="382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41668" y="3928413"/>
            <a:ext cx="900233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1947年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，有個少年牧羊人的一頭羊進入了死海附近的洞穴裡，為了叫那頭羊出來，牧童對洞裡投擲石頭，結果打破洞穴裡的瓦罐，因而發現一些</a:t>
            </a:r>
            <a:r>
              <a:rPr lang="zh-TW" altLang="en-US" sz="3000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古經卷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。其後的</a:t>
            </a:r>
            <a:r>
              <a:rPr lang="en-US" altLang="zh-TW" sz="3000" dirty="0">
                <a:latin typeface="SimHei" panose="02010609060101010101" pitchFamily="49" charset="-122"/>
                <a:ea typeface="SimHei" panose="02010609060101010101" pitchFamily="49" charset="-122"/>
              </a:rPr>
              <a:t>10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年間，在</a:t>
            </a:r>
            <a:r>
              <a:rPr lang="en-US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11座洞穴挖掘出了裝有古卷的瓦罐，共找到約四萬個書卷或書卷殘篇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，被稱之為「</a:t>
            </a:r>
            <a:r>
              <a:rPr lang="zh-TW" altLang="en-US" sz="3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死海古卷</a:t>
            </a:r>
            <a:r>
              <a:rPr lang="zh-TW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」。 </a:t>
            </a:r>
          </a:p>
        </p:txBody>
      </p:sp>
    </p:spTree>
    <p:extLst>
      <p:ext uri="{BB962C8B-B14F-4D97-AF65-F5344CB8AC3E}">
        <p14:creationId xmlns:p14="http://schemas.microsoft.com/office/powerpoint/2010/main" val="25710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Qum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73387" y="5991874"/>
            <a:ext cx="8597225" cy="58477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昆蘭第四號洞穴：</a:t>
            </a:r>
            <a:r>
              <a:rPr lang="en-US" altLang="zh-TW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90%</a:t>
            </a:r>
            <a:r>
              <a:rPr lang="zh-TW" altLang="en-US" sz="32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的死海古卷皆藏於此洞。</a:t>
            </a:r>
          </a:p>
        </p:txBody>
      </p:sp>
      <p:pic>
        <p:nvPicPr>
          <p:cNvPr id="4" name="Picture 4" descr="dsc_05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G_63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2363</TotalTime>
  <Words>4205</Words>
  <Application>Microsoft Office PowerPoint</Application>
  <PresentationFormat>On-screen Show (4:3)</PresentationFormat>
  <Paragraphs>469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55" baseType="lpstr">
      <vt:lpstr>SimHei</vt:lpstr>
      <vt:lpstr>新細明體</vt:lpstr>
      <vt:lpstr>華康勘亭流 Std W9</vt:lpstr>
      <vt:lpstr>華康雅藝體 Std W6</vt:lpstr>
      <vt:lpstr>華康魏碑體 Std W7</vt:lpstr>
      <vt:lpstr>華康黑體 Std W5</vt:lpstr>
      <vt:lpstr>華康黑體 Std W7</vt:lpstr>
      <vt:lpstr>華康黑體 Std W9</vt:lpstr>
      <vt:lpstr>Arial</vt:lpstr>
      <vt:lpstr>Calibri</vt:lpstr>
      <vt:lpstr>Calibri Light</vt:lpstr>
      <vt:lpstr>Times New Roman</vt:lpstr>
      <vt:lpstr>Wingdings</vt:lpstr>
      <vt:lpstr>Office Theme</vt:lpstr>
      <vt:lpstr>Default Design</vt:lpstr>
      <vt:lpstr>1_Default Design</vt:lpstr>
      <vt:lpstr>3_Default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Balex</cp:lastModifiedBy>
  <cp:revision>76</cp:revision>
  <dcterms:created xsi:type="dcterms:W3CDTF">2018-01-09T21:57:09Z</dcterms:created>
  <dcterms:modified xsi:type="dcterms:W3CDTF">2018-03-04T05:33:15Z</dcterms:modified>
</cp:coreProperties>
</file>